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2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Tuesday, September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0E6F-7A49-4409-A675-C4443A6640A0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14B0-B8ED-4433-9A28-05CF20D14C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Tuesday, September 22, 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 dirty="0"/>
              <a:t>BASES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 dirty="0"/>
              <a:t>DRA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altLang="es-MX"/>
              <a:t>Aplicaciones </a:t>
            </a:r>
            <a:br>
              <a:rPr lang="es-MX" altLang="es-MX"/>
            </a:br>
            <a:r>
              <a:rPr lang="es-MX" altLang="es-MX"/>
              <a:t>BD administrativas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/>
              <a:t>Bancos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/>
              <a:t>Líneas aéreas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/>
              <a:t>Universidades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/>
              <a:t>Transacciones de tarjetas de crédito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/>
              <a:t>Telecomunicaciones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/>
              <a:t>Finanzas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/>
              <a:t>Ventas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/>
              <a:t>Producción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/>
              <a:t>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81210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altLang="es-MX"/>
              <a:t>Aplicaciones </a:t>
            </a:r>
            <a:br>
              <a:rPr lang="es-MX" altLang="es-MX"/>
            </a:br>
            <a:r>
              <a:rPr lang="es-MX" altLang="es-MX"/>
              <a:t>BD contables</a:t>
            </a: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/>
              <a:t>Gestionar pagos</a:t>
            </a:r>
          </a:p>
          <a:p>
            <a:pPr eaLnBrk="1" hangingPunct="1"/>
            <a:r>
              <a:rPr lang="es-MX"/>
              <a:t>Balances de pérdidas y ganancias</a:t>
            </a:r>
          </a:p>
          <a:p>
            <a:pPr eaLnBrk="1" hangingPunct="1"/>
            <a:r>
              <a:rPr lang="es-MX"/>
              <a:t>Patrimonio</a:t>
            </a:r>
          </a:p>
          <a:p>
            <a:pPr eaLnBrk="1" hangingPunct="1"/>
            <a:r>
              <a:rPr lang="es-MX"/>
              <a:t>Declaraciones de Hacienda</a:t>
            </a:r>
          </a:p>
          <a:p>
            <a:pPr eaLnBrk="1" hangingPunct="1"/>
            <a:endParaRPr lang="es-MX"/>
          </a:p>
          <a:p>
            <a:pPr eaLnBrk="1" hangingPunct="1"/>
            <a:endParaRPr lang="es-MX"/>
          </a:p>
          <a:p>
            <a:pPr eaLnBrk="1" hangingPunct="1"/>
            <a:r>
              <a:rPr lang="es-MX"/>
              <a:t>Bases de datos para motores de búsqueda</a:t>
            </a:r>
          </a:p>
        </p:txBody>
      </p:sp>
    </p:spTree>
    <p:extLst>
      <p:ext uri="{BB962C8B-B14F-4D97-AF65-F5344CB8AC3E}">
        <p14:creationId xmlns:p14="http://schemas.microsoft.com/office/powerpoint/2010/main" val="142281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s-MX"/>
              <a:t>Aplicaciones </a:t>
            </a:r>
            <a:br>
              <a:rPr lang="es-MX" altLang="es-MX"/>
            </a:br>
            <a:r>
              <a:rPr lang="es-MX" altLang="es-MX"/>
              <a:t>BD científicas</a:t>
            </a:r>
            <a:endParaRPr lang="es-MX"/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Recolección de datos:</a:t>
            </a:r>
          </a:p>
          <a:p>
            <a:r>
              <a:rPr lang="es-MX"/>
              <a:t>Climáticos</a:t>
            </a:r>
          </a:p>
          <a:p>
            <a:r>
              <a:rPr lang="es-MX"/>
              <a:t>Medioambientales</a:t>
            </a:r>
          </a:p>
          <a:p>
            <a:r>
              <a:rPr lang="es-MX"/>
              <a:t>Químicos</a:t>
            </a:r>
          </a:p>
          <a:p>
            <a:r>
              <a:rPr lang="es-MX"/>
              <a:t>Genómicos</a:t>
            </a:r>
          </a:p>
          <a:p>
            <a:r>
              <a:rPr lang="es-MX"/>
              <a:t>Geológicos</a:t>
            </a:r>
          </a:p>
          <a:p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44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Otras aplicaciones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Bibliotecas</a:t>
            </a:r>
          </a:p>
          <a:p>
            <a:pPr>
              <a:defRPr/>
            </a:pPr>
            <a:r>
              <a:rPr lang="es-MX" dirty="0"/>
              <a:t>Censos</a:t>
            </a:r>
          </a:p>
          <a:p>
            <a:pPr>
              <a:defRPr/>
            </a:pPr>
            <a:r>
              <a:rPr lang="es-MX" dirty="0"/>
              <a:t>Virus</a:t>
            </a:r>
          </a:p>
          <a:p>
            <a:pPr>
              <a:defRPr/>
            </a:pPr>
            <a:r>
              <a:rPr lang="es-MX" dirty="0"/>
              <a:t>Militares</a:t>
            </a:r>
          </a:p>
          <a:p>
            <a:pPr>
              <a:defRPr/>
            </a:pPr>
            <a:r>
              <a:rPr lang="es-MX" dirty="0"/>
              <a:t>Videojuegos</a:t>
            </a:r>
          </a:p>
          <a:p>
            <a:pPr>
              <a:defRPr/>
            </a:pPr>
            <a:r>
              <a:rPr lang="es-MX" dirty="0"/>
              <a:t>Deportes</a:t>
            </a:r>
          </a:p>
          <a:p>
            <a:pPr marL="0" indent="0">
              <a:buFont typeface="Arial" charset="0"/>
              <a:buNone/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77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dirty="0"/>
              <a:t>Modelado de datos</a:t>
            </a: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 eaLnBrk="1" hangingPunct="1">
              <a:buFont typeface="Arial" charset="0"/>
              <a:buChar char="•"/>
            </a:pPr>
            <a:r>
              <a:rPr lang="es-MX" altLang="es-MX" sz="2400" dirty="0"/>
              <a:t>Es una colección de herramientas conceptuales para describir los datos, las relaciones, la semántica y las restricciones de consistencia.</a:t>
            </a:r>
          </a:p>
          <a:p>
            <a:pPr lvl="1" algn="just" eaLnBrk="1" hangingPunct="1">
              <a:buFont typeface="Arial" charset="0"/>
              <a:buChar char="•"/>
            </a:pPr>
            <a:endParaRPr lang="es-MX" altLang="es-MX" sz="2400" dirty="0"/>
          </a:p>
          <a:p>
            <a:pPr lvl="1" algn="just" eaLnBrk="1" hangingPunct="1">
              <a:buFont typeface="Arial" charset="0"/>
              <a:buChar char="•"/>
            </a:pPr>
            <a:r>
              <a:rPr lang="es-MX" altLang="es-MX" sz="2400" dirty="0"/>
              <a:t>Consiste en representar el problema realizando múltiples abstracciones para asimilar toda la información de un problema, y generar un mapa donde estén identificados todos los objetos de la base de datos.</a:t>
            </a:r>
          </a:p>
          <a:p>
            <a:pPr lvl="1" eaLnBrk="1" hangingPunct="1">
              <a:buFont typeface="Arial" charset="0"/>
              <a:buChar char="•"/>
            </a:pPr>
            <a:endParaRPr lang="es-MX" altLang="es-MX" sz="2400" dirty="0"/>
          </a:p>
        </p:txBody>
      </p:sp>
    </p:spTree>
    <p:extLst>
      <p:ext uri="{BB962C8B-B14F-4D97-AF65-F5344CB8AC3E}">
        <p14:creationId xmlns:p14="http://schemas.microsoft.com/office/powerpoint/2010/main" val="169234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Modelado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Para modelar un problema de base de datos es necesario considerar:</a:t>
            </a:r>
          </a:p>
          <a:p>
            <a:pPr algn="just"/>
            <a:endParaRPr lang="es-MX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Contar con la experiencia de un futuro usuario de la base de datos.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Seguir directrices o estándares.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El SGBD tiene características técnicas diferentes a otros SGBD.</a:t>
            </a:r>
          </a:p>
        </p:txBody>
      </p:sp>
    </p:spTree>
    <p:extLst>
      <p:ext uri="{BB962C8B-B14F-4D97-AF65-F5344CB8AC3E}">
        <p14:creationId xmlns:p14="http://schemas.microsoft.com/office/powerpoint/2010/main" val="178853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Modelado de datos.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endParaRPr lang="es-MX" altLang="es-MX" sz="2400" dirty="0"/>
          </a:p>
          <a:p>
            <a:pPr lvl="1">
              <a:buFont typeface="Arial" charset="0"/>
              <a:buChar char="•"/>
            </a:pPr>
            <a:r>
              <a:rPr lang="es-MX" altLang="es-MX" sz="2400" dirty="0"/>
              <a:t>Modelo conceptual.</a:t>
            </a:r>
          </a:p>
          <a:p>
            <a:pPr lvl="1">
              <a:buFont typeface="Arial" charset="0"/>
              <a:buChar char="•"/>
            </a:pPr>
            <a:endParaRPr lang="es-MX" altLang="es-MX" sz="2400" dirty="0"/>
          </a:p>
          <a:p>
            <a:pPr lvl="1">
              <a:buFont typeface="Arial" charset="0"/>
              <a:buChar char="•"/>
            </a:pPr>
            <a:r>
              <a:rPr lang="es-MX" altLang="es-MX" sz="2400" dirty="0"/>
              <a:t>Modelo lógico.</a:t>
            </a:r>
          </a:p>
          <a:p>
            <a:pPr lvl="1">
              <a:buFont typeface="Arial" charset="0"/>
              <a:buChar char="•"/>
            </a:pPr>
            <a:endParaRPr lang="es-MX" altLang="es-MX" sz="2400" dirty="0"/>
          </a:p>
          <a:p>
            <a:pPr lvl="1">
              <a:buFont typeface="Arial" charset="0"/>
              <a:buChar char="•"/>
            </a:pPr>
            <a:r>
              <a:rPr lang="es-MX" altLang="es-MX" sz="2400" dirty="0"/>
              <a:t>Modelo físico.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477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conceptual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dirty="0"/>
              <a:t>Este modelo permite comunicación con el usuario, incluso si no es experto en informática.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Se trata de obtener el esquema conceptual de la base de datos a partir de la lista descriptiva de objetos y asociaciones identificadas en  la organización durante el análisis.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El modelo a utilizar es el modelo Entidad – Relación.</a:t>
            </a:r>
          </a:p>
        </p:txBody>
      </p:sp>
    </p:spTree>
    <p:extLst>
      <p:ext uri="{BB962C8B-B14F-4D97-AF65-F5344CB8AC3E}">
        <p14:creationId xmlns:p14="http://schemas.microsoft.com/office/powerpoint/2010/main" val="401605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lógico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Los conceptos expresados por este modelo, son difíciles de entender por los usuarios.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modelo lógico depende de la implementación de la base de datos.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modelo a utilizar es el Modelo Relacional.</a:t>
            </a:r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2172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físico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Es el resultado de aplicar el modelo lógico a un SGBD concreto.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modelo lógico está expresado en un lenguaje de programación de Bases de datos.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lenguaje a utilizar es el </a:t>
            </a:r>
            <a:r>
              <a:rPr lang="es-MX" sz="2400" dirty="0" err="1"/>
              <a:t>sublenguaje</a:t>
            </a:r>
            <a:r>
              <a:rPr lang="es-MX" sz="2400" dirty="0"/>
              <a:t> DDL de SQL.</a:t>
            </a:r>
          </a:p>
        </p:txBody>
      </p:sp>
    </p:spTree>
    <p:extLst>
      <p:ext uri="{BB962C8B-B14F-4D97-AF65-F5344CB8AC3E}">
        <p14:creationId xmlns:p14="http://schemas.microsoft.com/office/powerpoint/2010/main" val="7021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Los archivos que componen una base de datos son archivos binarios.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La información almacenada en ellas debe tener una estructura lógica y  organizada para que las aplicaciones puedan acceder a ellas.</a:t>
            </a:r>
          </a:p>
        </p:txBody>
      </p:sp>
    </p:spTree>
    <p:extLst>
      <p:ext uri="{BB962C8B-B14F-4D97-AF65-F5344CB8AC3E}">
        <p14:creationId xmlns:p14="http://schemas.microsoft.com/office/powerpoint/2010/main" val="44107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altLang="es-MX" dirty="0"/>
              <a:t>Modelo conceptual.</a:t>
            </a:r>
            <a:br>
              <a:rPr lang="es-MX" altLang="es-MX" dirty="0"/>
            </a:br>
            <a:r>
              <a:rPr lang="es-MX" altLang="es-MX" sz="4400" dirty="0"/>
              <a:t>Entidad-Relación.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916832"/>
            <a:ext cx="7452360" cy="4439518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Se basa en una percepción del mundo real que consta de una colección de objetos básicos, llamados </a:t>
            </a:r>
            <a:r>
              <a:rPr lang="es-MX" sz="2400" i="1" u="sng" dirty="0"/>
              <a:t>Entidades,</a:t>
            </a:r>
            <a:r>
              <a:rPr lang="es-MX" sz="2400" dirty="0"/>
              <a:t> y de </a:t>
            </a:r>
            <a:r>
              <a:rPr lang="es-MX" sz="2400" i="1" u="sng" dirty="0"/>
              <a:t>Relaciones</a:t>
            </a:r>
            <a:r>
              <a:rPr lang="es-MX" sz="2400" dirty="0"/>
              <a:t> entre estos objetos.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Fue propuesto por Peter P. </a:t>
            </a:r>
            <a:r>
              <a:rPr lang="es-MX" sz="2400" dirty="0" err="1"/>
              <a:t>Chen</a:t>
            </a:r>
            <a:r>
              <a:rPr lang="es-MX" sz="2400" dirty="0"/>
              <a:t> en los años 70.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9739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Entidad</a:t>
            </a:r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Una </a:t>
            </a:r>
            <a:r>
              <a:rPr lang="es-MX" sz="2400" i="1" u="sng" dirty="0"/>
              <a:t>entidad</a:t>
            </a:r>
            <a:r>
              <a:rPr lang="es-MX" sz="2400" dirty="0"/>
              <a:t> es una cosa o un objeto, que existe y puede distinguirse de otros. 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Las entidades se describen mediante un conjunto de atributos. 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Las entidades se representan mediante rectángulos.</a:t>
            </a:r>
          </a:p>
          <a:p>
            <a:pPr algn="just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Una entidad solamente aparece una vez en un diagrama.</a:t>
            </a:r>
          </a:p>
        </p:txBody>
      </p:sp>
    </p:spTree>
    <p:extLst>
      <p:ext uri="{BB962C8B-B14F-4D97-AF65-F5344CB8AC3E}">
        <p14:creationId xmlns:p14="http://schemas.microsoft.com/office/powerpoint/2010/main" val="264407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entidades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Entidad Fuerte:</a:t>
            </a:r>
          </a:p>
          <a:p>
            <a:r>
              <a:rPr lang="es-MX" dirty="0"/>
              <a:t>Entidad que existe por méritos propios.</a:t>
            </a:r>
          </a:p>
          <a:p>
            <a:r>
              <a:rPr lang="es-MX" dirty="0"/>
              <a:t>Se representa mediante un rectángulo (simple).</a:t>
            </a:r>
          </a:p>
          <a:p>
            <a:r>
              <a:rPr lang="es-MX" dirty="0"/>
              <a:t>Ejemplo, Ventas.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Entidad Débil:</a:t>
            </a:r>
          </a:p>
          <a:p>
            <a:r>
              <a:rPr lang="es-MX" dirty="0"/>
              <a:t>Entidad cuya existencia depende de la existencia de otra entidad.</a:t>
            </a:r>
          </a:p>
          <a:p>
            <a:r>
              <a:rPr lang="es-MX" dirty="0"/>
              <a:t>Se representa mediante un rectángulo doble.</a:t>
            </a:r>
          </a:p>
          <a:p>
            <a:r>
              <a:rPr lang="es-MX" dirty="0"/>
              <a:t>Ejemplo, Detalle de ventas.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698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 o interrelación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4213" y="1916832"/>
            <a:ext cx="7704211" cy="4439518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altLang="es-MX" sz="2400" dirty="0"/>
              <a:t>Una relación es una correspondencia o asociación entre varias entidades.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altLang="es-MX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altLang="es-MX" sz="2400" dirty="0"/>
              <a:t>Cada relación tiene un nombre, la cual describe su función.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altLang="es-MX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altLang="es-MX" sz="2400" dirty="0"/>
              <a:t>Se representan mediante rombos.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altLang="es-MX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altLang="es-MX" sz="2400" dirty="0"/>
              <a:t>Por lo general, su nombre es un verbo, describe acciones entre entidades.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altLang="es-MX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altLang="es-MX" sz="24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141413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Tipos de relaciones</a:t>
            </a:r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s-MX" altLang="es-MX" dirty="0"/>
              <a:t>Las relaciones se clasifican según su grado, es decir, el número de entidades que participan en la relación.</a:t>
            </a:r>
          </a:p>
          <a:p>
            <a:pPr algn="just" eaLnBrk="1" hangingPunct="1">
              <a:spcBef>
                <a:spcPct val="50000"/>
              </a:spcBef>
            </a:pPr>
            <a:endParaRPr lang="es-MX" altLang="es-MX" dirty="0"/>
          </a:p>
          <a:p>
            <a:pPr algn="just" eaLnBrk="1" hangingPunct="1">
              <a:spcBef>
                <a:spcPct val="50000"/>
              </a:spcBef>
            </a:pPr>
            <a:r>
              <a:rPr lang="es-MX" altLang="es-MX" dirty="0"/>
              <a:t>Relaciones binarias: De grado 2.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MX" altLang="es-MX" dirty="0"/>
              <a:t>Relaciones ternarias: De grado 3.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MX" altLang="es-MX" dirty="0"/>
              <a:t>Relaciones unarias o reflexivas: De grado 1.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MX" altLang="es-MX" dirty="0"/>
              <a:t>Relaciones n-arias: De grado &gt; 3.</a:t>
            </a:r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721565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Cardinalidad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Cardinalidad</a:t>
            </a:r>
            <a:r>
              <a:rPr lang="es-MX" dirty="0"/>
              <a:t> 1:1</a:t>
            </a:r>
          </a:p>
          <a:p>
            <a:r>
              <a:rPr lang="es-MX" dirty="0"/>
              <a:t>Una entidad A puede estar vinculada mediante una relación a una y sólo una ocurrencia de otra entidad. (Director de departamento)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Cardinalidad</a:t>
            </a:r>
            <a:r>
              <a:rPr lang="es-MX" dirty="0"/>
              <a:t> 1:N</a:t>
            </a:r>
          </a:p>
          <a:p>
            <a:r>
              <a:rPr lang="es-MX" dirty="0"/>
              <a:t>Una entidad A puede estar vinculada mediante una relación a varias ocurrencias  de otra entidad B. (Representante – actores)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Cardinalidad</a:t>
            </a:r>
            <a:r>
              <a:rPr lang="es-MX" dirty="0"/>
              <a:t> M:N o N:M</a:t>
            </a:r>
          </a:p>
          <a:p>
            <a:r>
              <a:rPr lang="es-MX" dirty="0"/>
              <a:t>Una entidad A puede estar vinculada a varias ocurrencias de la entidad B, y una ocurrencia de B puede estar vinculada a varias dela entidad A.  (empleado – proyecto)</a:t>
            </a:r>
          </a:p>
        </p:txBody>
      </p:sp>
    </p:spTree>
    <p:extLst>
      <p:ext uri="{BB962C8B-B14F-4D97-AF65-F5344CB8AC3E}">
        <p14:creationId xmlns:p14="http://schemas.microsoft.com/office/powerpoint/2010/main" val="27630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Ejemplo de diagrama E-R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107191" y="3474641"/>
            <a:ext cx="1552787" cy="1277535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utiliza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4272" y="3797156"/>
            <a:ext cx="2542325" cy="6309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892" y="3759581"/>
            <a:ext cx="1756515" cy="701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Cuenta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12775" y="2266950"/>
            <a:ext cx="1008063" cy="4254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nombre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389063" y="1700213"/>
            <a:ext cx="1008062" cy="4270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domicilio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243138" y="2266950"/>
            <a:ext cx="1008062" cy="4254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ciudad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281738" y="2266950"/>
            <a:ext cx="1008062" cy="4254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número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834313" y="2266950"/>
            <a:ext cx="1008062" cy="4254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/>
              <a:t>saldo</a:t>
            </a:r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>
            <a:off x="1077913" y="2695575"/>
            <a:ext cx="358775" cy="11128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>
            <a:off x="1854200" y="2127250"/>
            <a:ext cx="39688" cy="1681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2274888" y="2695575"/>
            <a:ext cx="433387" cy="11128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6" name="Line 18"/>
          <p:cNvSpPr>
            <a:spLocks noChangeShapeType="1"/>
          </p:cNvSpPr>
          <p:nvPr/>
        </p:nvSpPr>
        <p:spPr bwMode="auto">
          <a:xfrm>
            <a:off x="6824663" y="2695575"/>
            <a:ext cx="404812" cy="1063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7" name="Line 19"/>
          <p:cNvSpPr>
            <a:spLocks noChangeShapeType="1"/>
          </p:cNvSpPr>
          <p:nvPr/>
        </p:nvSpPr>
        <p:spPr bwMode="auto">
          <a:xfrm flipH="1">
            <a:off x="8069263" y="2695575"/>
            <a:ext cx="307975" cy="1063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cxnSp>
        <p:nvCxnSpPr>
          <p:cNvPr id="20" name="19 Conector recto"/>
          <p:cNvCxnSpPr>
            <a:stCxn id="7" idx="3"/>
            <a:endCxn id="5" idx="1"/>
          </p:cNvCxnSpPr>
          <p:nvPr/>
        </p:nvCxnSpPr>
        <p:spPr>
          <a:xfrm>
            <a:off x="3267075" y="4113213"/>
            <a:ext cx="839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5" idx="3"/>
            <a:endCxn id="8" idx="1"/>
          </p:cNvCxnSpPr>
          <p:nvPr/>
        </p:nvCxnSpPr>
        <p:spPr>
          <a:xfrm flipV="1">
            <a:off x="5659438" y="4110038"/>
            <a:ext cx="1243012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23900" y="5445125"/>
            <a:ext cx="1008063" cy="4238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folio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1995488" y="5470525"/>
            <a:ext cx="1008062" cy="4238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 err="1"/>
              <a:t>telefono</a:t>
            </a:r>
            <a:endParaRPr lang="es-MX" dirty="0"/>
          </a:p>
        </p:txBody>
      </p:sp>
      <p:sp>
        <p:nvSpPr>
          <p:cNvPr id="23572" name="Line 12"/>
          <p:cNvSpPr>
            <a:spLocks noChangeShapeType="1"/>
          </p:cNvSpPr>
          <p:nvPr/>
        </p:nvSpPr>
        <p:spPr bwMode="auto">
          <a:xfrm flipH="1">
            <a:off x="1257300" y="4427538"/>
            <a:ext cx="117475" cy="1017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73" name="Line 12"/>
          <p:cNvSpPr>
            <a:spLocks noChangeShapeType="1"/>
          </p:cNvSpPr>
          <p:nvPr/>
        </p:nvSpPr>
        <p:spPr bwMode="auto">
          <a:xfrm>
            <a:off x="2455863" y="4427538"/>
            <a:ext cx="44450" cy="10429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6826250" y="5445125"/>
            <a:ext cx="1008063" cy="4238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 err="1"/>
              <a:t>fecha_ap</a:t>
            </a:r>
            <a:endParaRPr lang="es-MX" dirty="0"/>
          </a:p>
        </p:txBody>
      </p:sp>
      <p:sp>
        <p:nvSpPr>
          <p:cNvPr id="23575" name="Line 18"/>
          <p:cNvSpPr>
            <a:spLocks noChangeShapeType="1"/>
          </p:cNvSpPr>
          <p:nvPr/>
        </p:nvSpPr>
        <p:spPr bwMode="auto">
          <a:xfrm flipH="1">
            <a:off x="7329488" y="4462463"/>
            <a:ext cx="122237" cy="9826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61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Modelo relacional</a:t>
            </a:r>
          </a:p>
        </p:txBody>
      </p:sp>
      <p:sp>
        <p:nvSpPr>
          <p:cNvPr id="2457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s-MX" sz="2400" dirty="0"/>
              <a:t>En el modelo relacional el elemento fundamental es la relación.</a:t>
            </a:r>
          </a:p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MX" altLang="es-MX" sz="2400" dirty="0"/>
          </a:p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s-MX" sz="2400" dirty="0"/>
              <a:t>El modelo relacional es independiente de la forma en que se almacenan los datos y de la forma de representarlos.</a:t>
            </a:r>
          </a:p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MX" altLang="es-MX" sz="2400" dirty="0"/>
          </a:p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s-MX" sz="2400" dirty="0"/>
              <a:t>La base de datos se puede implementar en cualquier SGBD.</a:t>
            </a:r>
          </a:p>
        </p:txBody>
      </p:sp>
    </p:spTree>
    <p:extLst>
      <p:ext uri="{BB962C8B-B14F-4D97-AF65-F5344CB8AC3E}">
        <p14:creationId xmlns:p14="http://schemas.microsoft.com/office/powerpoint/2010/main" val="3794958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Modelo relacional</a:t>
            </a:r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MX" altLang="es-MX" sz="2400" dirty="0"/>
              <a:t>En el modelo relacional se utiliza un conjunto de tablas para representar los datos y las relaciones que existen entre ellos.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s-MX" altLang="es-MX" sz="2400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MX" altLang="es-MX" sz="2400" dirty="0"/>
              <a:t>Cada tabla está compuesta por varias columnas.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s-MX" altLang="es-MX" sz="2400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MX" altLang="es-MX" sz="2400" dirty="0"/>
              <a:t>Cada columna tiene un nombre único.</a:t>
            </a:r>
          </a:p>
        </p:txBody>
      </p:sp>
    </p:spTree>
    <p:extLst>
      <p:ext uri="{BB962C8B-B14F-4D97-AF65-F5344CB8AC3E}">
        <p14:creationId xmlns:p14="http://schemas.microsoft.com/office/powerpoint/2010/main" val="54776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Objetivos del modelo relacional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Independencia física. La forma de almacenar los datos, no debe influir en su manipulación lógica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Independencia lógica. Las aplicaciones que utilizan la base de datos no deben ser modificadas por que se modifiquen elementos de la base de datos.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Flexibilidad. La base de datos ofrece distintas vistas en función de los usuarios y aplicaciones.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Uniformidad. Las estructuras lógicas siempre tienen una única forma conceptual: las tablas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Sencillez.</a:t>
            </a:r>
          </a:p>
        </p:txBody>
      </p:sp>
    </p:spTree>
    <p:extLst>
      <p:ext uri="{BB962C8B-B14F-4D97-AF65-F5344CB8AC3E}">
        <p14:creationId xmlns:p14="http://schemas.microsoft.com/office/powerpoint/2010/main" val="323403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Base de datos</a:t>
            </a: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endParaRPr lang="es-MX" altLang="es-MX" sz="2400" dirty="0"/>
          </a:p>
          <a:p>
            <a:pPr algn="just" eaLnBrk="1" hangingPunct="1"/>
            <a:r>
              <a:rPr lang="es-MX" altLang="es-MX" sz="2400" dirty="0"/>
              <a:t>Es una colección de información perteneciente a un mismo contexto, que está almacenada de forma organizada en archivos.</a:t>
            </a:r>
          </a:p>
          <a:p>
            <a:pPr algn="just" eaLnBrk="1" hangingPunct="1"/>
            <a:endParaRPr lang="es-MX" altLang="es-MX" sz="2400" dirty="0"/>
          </a:p>
          <a:p>
            <a:pPr algn="just" eaLnBrk="1" hangingPunct="1"/>
            <a:r>
              <a:rPr lang="es-MX" altLang="es-MX" sz="2400" dirty="0"/>
              <a:t>Una base de datos está organizada mediante tablas, que almacenan información concerniente a algún objeto o suceso.</a:t>
            </a:r>
          </a:p>
          <a:p>
            <a:pPr algn="just" eaLnBrk="1" hangingPunct="1"/>
            <a:endParaRPr lang="es-MX" altLang="es-MX" sz="2400" dirty="0"/>
          </a:p>
          <a:p>
            <a:pPr algn="just" eaLnBrk="1" hangingPunct="1"/>
            <a:r>
              <a:rPr lang="es-MX" altLang="es-MX" sz="2400" dirty="0"/>
              <a:t>Las tablas se relacionan formando vínculos o relaciones entre ellas.</a:t>
            </a:r>
          </a:p>
          <a:p>
            <a:pPr algn="just" eaLnBrk="1" hangingPunct="1"/>
            <a:endParaRPr lang="es-MX" altLang="es-MX" sz="2400" dirty="0"/>
          </a:p>
          <a:p>
            <a:pPr algn="just" eaLnBrk="1" hangingPunct="1"/>
            <a:endParaRPr lang="es-MX" altLang="es-MX" sz="2400" dirty="0"/>
          </a:p>
        </p:txBody>
      </p:sp>
    </p:spTree>
    <p:extLst>
      <p:ext uri="{BB962C8B-B14F-4D97-AF65-F5344CB8AC3E}">
        <p14:creationId xmlns:p14="http://schemas.microsoft.com/office/powerpoint/2010/main" val="359080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Una relación se define como un conjunto de atributos, cada uno de los cuales pertenece a un dominio y posee un nombre que identifica la relación.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Ejemplo:</a:t>
            </a:r>
          </a:p>
          <a:p>
            <a:pPr algn="just"/>
            <a:r>
              <a:rPr lang="es-MX" sz="2400" dirty="0"/>
              <a:t>Relación Ventas - Detalle de ventas</a:t>
            </a:r>
          </a:p>
          <a:p>
            <a:pPr algn="just"/>
            <a:r>
              <a:rPr lang="es-MX" sz="2400" dirty="0"/>
              <a:t>Relación Vehículos - Impuestos</a:t>
            </a:r>
          </a:p>
        </p:txBody>
      </p:sp>
    </p:spTree>
    <p:extLst>
      <p:ext uri="{BB962C8B-B14F-4D97-AF65-F5344CB8AC3E}">
        <p14:creationId xmlns:p14="http://schemas.microsoft.com/office/powerpoint/2010/main" val="220928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Atributo:</a:t>
            </a:r>
          </a:p>
          <a:p>
            <a:r>
              <a:rPr lang="es-MX" dirty="0"/>
              <a:t>Características que describen a una entidad o relación.</a:t>
            </a:r>
          </a:p>
          <a:p>
            <a:endParaRPr lang="es-MX" dirty="0"/>
          </a:p>
          <a:p>
            <a:r>
              <a:rPr lang="es-MX" dirty="0"/>
              <a:t>Dominio:</a:t>
            </a:r>
          </a:p>
          <a:p>
            <a:r>
              <a:rPr lang="es-MX" dirty="0"/>
              <a:t>Valores permitidos para un atributo (carácter, número, si no).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3300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Restricciones de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Son condiciones que deben cumplir los datos para su correcto almacenamiento.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Restricción de Clave:</a:t>
            </a:r>
          </a:p>
          <a:p>
            <a:r>
              <a:rPr lang="es-MX" dirty="0"/>
              <a:t>Conjunto de atributos que describen de forma única a una entidad.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Restricción de Valor único: </a:t>
            </a:r>
          </a:p>
          <a:p>
            <a:r>
              <a:rPr lang="es-MX" dirty="0"/>
              <a:t>Restricción que impide que un atributo tenga un valor repetido.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Restricción de Integridad referencial:</a:t>
            </a:r>
          </a:p>
          <a:p>
            <a:r>
              <a:rPr lang="es-MX" dirty="0"/>
              <a:t>Se da cuando una tabla tiene una referencia a algún valor de otra tabla.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3614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Restricciones de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Restricción de dominio:</a:t>
            </a:r>
          </a:p>
          <a:p>
            <a:pPr algn="just"/>
            <a:r>
              <a:rPr lang="es-MX" dirty="0"/>
              <a:t>El valor que puede tomar un campo debe estar dentro del dominio definido.</a:t>
            </a:r>
          </a:p>
          <a:p>
            <a:pPr algn="just"/>
            <a:r>
              <a:rPr lang="es-MX" dirty="0"/>
              <a:t>Restricción de verificación:</a:t>
            </a:r>
          </a:p>
          <a:p>
            <a:pPr algn="just"/>
            <a:r>
              <a:rPr lang="es-MX" dirty="0"/>
              <a:t>(CHECK) Permite comprobar si un valor de un atributo es válido conforme a una expresión.</a:t>
            </a:r>
          </a:p>
          <a:p>
            <a:pPr algn="just"/>
            <a:r>
              <a:rPr lang="es-MX" dirty="0"/>
              <a:t>Restricción de valor nulo:</a:t>
            </a:r>
          </a:p>
          <a:p>
            <a:pPr algn="just"/>
            <a:r>
              <a:rPr lang="es-MX" dirty="0"/>
              <a:t>(NULL o NOT NULL) Un atributo puede ser obligatorio si no admite el valor NULL.</a:t>
            </a:r>
          </a:p>
        </p:txBody>
      </p:sp>
    </p:spTree>
    <p:extLst>
      <p:ext uri="{BB962C8B-B14F-4D97-AF65-F5344CB8AC3E}">
        <p14:creationId xmlns:p14="http://schemas.microsoft.com/office/powerpoint/2010/main" val="3838917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Es un conjunto de atributos que identifican de forma única una ocurrencia de entidad. </a:t>
            </a:r>
          </a:p>
          <a:p>
            <a:pPr algn="just"/>
            <a:r>
              <a:rPr lang="es-MX" sz="2400" dirty="0"/>
              <a:t>Pueden ser simples o compuestas.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Tipos: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err="1"/>
              <a:t>Superclave</a:t>
            </a:r>
            <a:r>
              <a:rPr lang="es-MX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Clave candidata.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Clave primaria.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Clave foránea.</a:t>
            </a:r>
          </a:p>
        </p:txBody>
      </p:sp>
    </p:spTree>
    <p:extLst>
      <p:ext uri="{BB962C8B-B14F-4D97-AF65-F5344CB8AC3E}">
        <p14:creationId xmlns:p14="http://schemas.microsoft.com/office/powerpoint/2010/main" val="303971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Superclave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Identifican a una entidad.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Ejemplos:</a:t>
            </a:r>
          </a:p>
          <a:p>
            <a:pPr algn="just"/>
            <a:r>
              <a:rPr lang="es-MX" sz="2400" dirty="0"/>
              <a:t>DNI de un empleado</a:t>
            </a:r>
          </a:p>
          <a:p>
            <a:pPr algn="just"/>
            <a:r>
              <a:rPr lang="es-MX" sz="2400" dirty="0"/>
              <a:t>DNI + Nombre del empleado</a:t>
            </a:r>
          </a:p>
          <a:p>
            <a:pPr algn="just"/>
            <a:r>
              <a:rPr lang="es-MX" sz="2400" dirty="0"/>
              <a:t>DNI + Nombre + NSS del empleado</a:t>
            </a:r>
          </a:p>
        </p:txBody>
      </p:sp>
    </p:spTree>
    <p:extLst>
      <p:ext uri="{BB962C8B-B14F-4D97-AF65-F5344CB8AC3E}">
        <p14:creationId xmlns:p14="http://schemas.microsoft.com/office/powerpoint/2010/main" val="132348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Clave candidata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Es la mínima </a:t>
            </a:r>
            <a:r>
              <a:rPr lang="es-MX" sz="2400" dirty="0" err="1"/>
              <a:t>superclave</a:t>
            </a:r>
            <a:r>
              <a:rPr lang="es-MX" sz="2400" dirty="0"/>
              <a:t>.</a:t>
            </a:r>
          </a:p>
          <a:p>
            <a:endParaRPr lang="es-MX" sz="2400" dirty="0"/>
          </a:p>
          <a:p>
            <a:r>
              <a:rPr lang="es-MX" sz="2400" dirty="0"/>
              <a:t>Ejemplos: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DNI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NSS</a:t>
            </a:r>
          </a:p>
        </p:txBody>
      </p:sp>
    </p:spTree>
    <p:extLst>
      <p:ext uri="{BB962C8B-B14F-4D97-AF65-F5344CB8AC3E}">
        <p14:creationId xmlns:p14="http://schemas.microsoft.com/office/powerpoint/2010/main" val="57785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Clave primaria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Clave candidata elegida por el diseñador como clave definitiva.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Ejemplo:</a:t>
            </a:r>
          </a:p>
          <a:p>
            <a:pPr algn="just"/>
            <a:r>
              <a:rPr lang="es-MX" sz="2400" dirty="0"/>
              <a:t>DNI del empleado.</a:t>
            </a:r>
          </a:p>
        </p:txBody>
      </p:sp>
    </p:spTree>
    <p:extLst>
      <p:ext uri="{BB962C8B-B14F-4D97-AF65-F5344CB8AC3E}">
        <p14:creationId xmlns:p14="http://schemas.microsoft.com/office/powerpoint/2010/main" val="1209300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Clave foránea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Atributo de una entidad que es clave en otra entidad.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Ejemplo: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Folio del producto en el registro de ventas.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Clave del alumno en el registro de grupos.</a:t>
            </a:r>
          </a:p>
        </p:txBody>
      </p:sp>
    </p:spTree>
    <p:extLst>
      <p:ext uri="{BB962C8B-B14F-4D97-AF65-F5344CB8AC3E}">
        <p14:creationId xmlns:p14="http://schemas.microsoft.com/office/powerpoint/2010/main" val="2444181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/>
              <a:t>Las bases de datos relacionales se basan en el uso de tablas. </a:t>
            </a:r>
          </a:p>
          <a:p>
            <a:pPr algn="just"/>
            <a:r>
              <a:rPr lang="es-MX" sz="2800" dirty="0"/>
              <a:t>Las tablas se representan gráficamente como una estructura rectangular formada por filas y columnas.</a:t>
            </a:r>
          </a:p>
          <a:p>
            <a:pPr algn="just"/>
            <a:r>
              <a:rPr lang="es-MX" sz="2800" dirty="0"/>
              <a:t>Cada columna almacena información sobre una propiedad determinada de la tabla (atributo).</a:t>
            </a:r>
          </a:p>
          <a:p>
            <a:pPr algn="just"/>
            <a:r>
              <a:rPr lang="es-MX" sz="2800" dirty="0"/>
              <a:t>Cada fila posee una ocurrencia o ejemplar de la instancia o relación representada por la tabla (tuplas).</a:t>
            </a:r>
          </a:p>
        </p:txBody>
      </p:sp>
    </p:spTree>
    <p:extLst>
      <p:ext uri="{BB962C8B-B14F-4D97-AF65-F5344CB8AC3E}">
        <p14:creationId xmlns:p14="http://schemas.microsoft.com/office/powerpoint/2010/main" val="392681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Sistema gestor de bases de datos (SGBD)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Es una colección de datos interrelacionados y un conjunto de programas para acceder a ellos.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2400" dirty="0"/>
              <a:t>Objetivo: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Proporcionar una forma de almacenar y recuperar la información de una base de datos de manera que sea tanto práctica como eficiente.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738468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Ejemplo BD relacional</a:t>
            </a:r>
          </a:p>
        </p:txBody>
      </p:sp>
      <p:graphicFrame>
        <p:nvGraphicFramePr>
          <p:cNvPr id="4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9968"/>
              </p:ext>
            </p:extLst>
          </p:nvPr>
        </p:nvGraphicFramePr>
        <p:xfrm>
          <a:off x="611188" y="1988839"/>
          <a:ext cx="4896915" cy="338802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6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kumimoji="0" 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Calle</a:t>
                      </a:r>
                      <a:endParaRPr kumimoji="0" 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Número</a:t>
                      </a:r>
                      <a:endParaRPr kumimoji="0" 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Ciudad</a:t>
                      </a:r>
                      <a:endParaRPr kumimoji="0" 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1001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Ana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Muñoz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150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SLP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1002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Rosa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Carranza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1503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SLP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1003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Luis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Himno Nacional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345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SLP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Raúl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Avanzada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Rio Verde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1005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Juan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Morelos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1024</a:t>
                      </a:r>
                    </a:p>
                  </a:txBody>
                  <a:tcPr marL="89998" marR="89998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Matehuala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998" marR="89998" marT="46806" marB="4680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81483"/>
              </p:ext>
            </p:extLst>
          </p:nvPr>
        </p:nvGraphicFramePr>
        <p:xfrm>
          <a:off x="5940152" y="1988840"/>
          <a:ext cx="1944562" cy="203993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3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NumCta</a:t>
                      </a:r>
                      <a:endParaRPr kumimoji="0" 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Saldo</a:t>
                      </a:r>
                      <a:endParaRPr kumimoji="0" 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123474</a:t>
                      </a:r>
                      <a:endParaRPr kumimoji="0" lang="es-MX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1500</a:t>
                      </a:r>
                      <a:endParaRPr kumimoji="0" lang="es-MX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125674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250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134571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5000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136974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12000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321654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158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00275"/>
              </p:ext>
            </p:extLst>
          </p:nvPr>
        </p:nvGraphicFramePr>
        <p:xfrm>
          <a:off x="5940152" y="4221088"/>
          <a:ext cx="1656878" cy="203993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NumCta</a:t>
                      </a:r>
                      <a:endParaRPr kumimoji="0" 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38" marR="90038" marT="46824" marB="468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123474</a:t>
                      </a:r>
                      <a:endParaRPr kumimoji="0" lang="es-MX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38" marR="90038" marT="46824" marB="468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125674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1003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38" marR="90038" marT="46824" marB="468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134571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38" marR="90038" marT="46824" marB="468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136974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1002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38" marR="90038" marT="46824" marB="4682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321654</a:t>
                      </a:r>
                      <a:endParaRPr kumimoji="0" 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78" marR="91478" marT="45737" marB="4573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9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Relaciones entre tablas</a:t>
            </a:r>
          </a:p>
        </p:txBody>
      </p:sp>
      <p:graphicFrame>
        <p:nvGraphicFramePr>
          <p:cNvPr id="120923" name="Group 91"/>
          <p:cNvGraphicFramePr>
            <a:graphicFrameLocks noGrp="1"/>
          </p:cNvGraphicFramePr>
          <p:nvPr/>
        </p:nvGraphicFramePr>
        <p:xfrm>
          <a:off x="1116013" y="2997200"/>
          <a:ext cx="1600200" cy="278447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Estudiantes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CódigoEst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Apellido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Edad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Dirección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Teléfono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0922" name="Group 90"/>
          <p:cNvGraphicFramePr>
            <a:graphicFrameLocks noGrp="1"/>
          </p:cNvGraphicFramePr>
          <p:nvPr/>
        </p:nvGraphicFramePr>
        <p:xfrm>
          <a:off x="3348038" y="2997200"/>
          <a:ext cx="1600200" cy="158449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CódigoEst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CódigoMat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Calificación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0924" name="Group 92"/>
          <p:cNvGraphicFramePr>
            <a:graphicFrameLocks noGrp="1"/>
          </p:cNvGraphicFramePr>
          <p:nvPr/>
        </p:nvGraphicFramePr>
        <p:xfrm>
          <a:off x="5724525" y="2997200"/>
          <a:ext cx="1600200" cy="242411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Materias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CódigoMat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NombreMat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Salón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Horario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900" name="Line 68"/>
          <p:cNvSpPr>
            <a:spLocks noChangeShapeType="1"/>
          </p:cNvSpPr>
          <p:nvPr/>
        </p:nvSpPr>
        <p:spPr bwMode="auto">
          <a:xfrm>
            <a:off x="2700338" y="36449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H="1">
            <a:off x="5292723" y="3789040"/>
            <a:ext cx="431802" cy="1558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32817" name="Line 70"/>
          <p:cNvSpPr>
            <a:spLocks noChangeShapeType="1"/>
          </p:cNvSpPr>
          <p:nvPr/>
        </p:nvSpPr>
        <p:spPr bwMode="auto">
          <a:xfrm flipH="1">
            <a:off x="4948237" y="3944936"/>
            <a:ext cx="344486" cy="6012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9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0" grpId="0" animBg="1"/>
      <p:bldP spid="1209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Relaciones entre tablas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7499350" cy="3515023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</a:pPr>
            <a:r>
              <a:rPr lang="es-MX" altLang="es-MX" sz="2400" dirty="0"/>
              <a:t>En una base de datos pueden existir varias tablas y éstas estar relacionadas entre sí.</a:t>
            </a:r>
            <a:endParaRPr lang="es-ES" altLang="es-MX" sz="2400" dirty="0"/>
          </a:p>
          <a:p>
            <a:pPr algn="just" eaLnBrk="1" hangingPunct="1">
              <a:buFont typeface="Wingdings" pitchFamily="2" charset="2"/>
              <a:buNone/>
            </a:pPr>
            <a:endParaRPr lang="es-MX" altLang="es-MX" sz="2400" dirty="0"/>
          </a:p>
          <a:p>
            <a:pPr algn="just" eaLnBrk="1" hangingPunct="1">
              <a:buFont typeface="Wingdings" pitchFamily="2" charset="2"/>
              <a:buNone/>
            </a:pPr>
            <a:r>
              <a:rPr lang="es-MX" altLang="es-MX" sz="2400" dirty="0"/>
              <a:t>Una vez establecidas las relaciones entre las tablas podemos obtener información de ellas.</a:t>
            </a:r>
          </a:p>
        </p:txBody>
      </p:sp>
    </p:spTree>
    <p:extLst>
      <p:ext uri="{BB962C8B-B14F-4D97-AF65-F5344CB8AC3E}">
        <p14:creationId xmlns:p14="http://schemas.microsoft.com/office/powerpoint/2010/main" val="3390147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altLang="es-MX"/>
              <a:t>Correspondencia de cardinalidades</a:t>
            </a:r>
          </a:p>
        </p:txBody>
      </p:sp>
      <p:sp>
        <p:nvSpPr>
          <p:cNvPr id="34819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altLang="es-MX" sz="2800"/>
              <a:t>Expresa el número de entidades a las que otra entidad puede estar asociada mediante un conjunto de relaciones.</a:t>
            </a:r>
          </a:p>
          <a:p>
            <a:pPr algn="just"/>
            <a:endParaRPr lang="es-MX" altLang="es-MX" sz="2800"/>
          </a:p>
          <a:p>
            <a:pPr algn="just"/>
            <a:r>
              <a:rPr lang="es-MX" altLang="es-MX" sz="2800"/>
              <a:t>Tipos de relaciones:</a:t>
            </a:r>
          </a:p>
          <a:p>
            <a:pPr algn="just"/>
            <a:endParaRPr lang="es-MX" altLang="es-MX" sz="2800"/>
          </a:p>
          <a:p>
            <a:pPr algn="just"/>
            <a:r>
              <a:rPr lang="es-MX" altLang="es-MX" sz="2800"/>
              <a:t>Uno a uno</a:t>
            </a:r>
          </a:p>
          <a:p>
            <a:pPr algn="just"/>
            <a:r>
              <a:rPr lang="es-MX" altLang="es-MX" sz="2800"/>
              <a:t>Uno a varios</a:t>
            </a:r>
          </a:p>
          <a:p>
            <a:pPr algn="just"/>
            <a:r>
              <a:rPr lang="es-MX" altLang="es-MX" sz="2800"/>
              <a:t>Varios a uno</a:t>
            </a:r>
          </a:p>
          <a:p>
            <a:pPr algn="just"/>
            <a:r>
              <a:rPr lang="es-MX" altLang="es-MX" sz="2800"/>
              <a:t>Varios a varios</a:t>
            </a:r>
          </a:p>
          <a:p>
            <a:pPr algn="just"/>
            <a:endParaRPr lang="es-MX" altLang="es-MX" sz="2800"/>
          </a:p>
        </p:txBody>
      </p:sp>
    </p:spTree>
    <p:extLst>
      <p:ext uri="{BB962C8B-B14F-4D97-AF65-F5344CB8AC3E}">
        <p14:creationId xmlns:p14="http://schemas.microsoft.com/office/powerpoint/2010/main" val="449268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Uno a uno</a:t>
            </a:r>
          </a:p>
        </p:txBody>
      </p:sp>
      <p:sp>
        <p:nvSpPr>
          <p:cNvPr id="3584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Una entidad en A se asocia con una entidad en B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413000" y="3068638"/>
            <a:ext cx="4248150" cy="2303462"/>
            <a:chOff x="567" y="391"/>
            <a:chExt cx="2676" cy="145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67" y="436"/>
              <a:ext cx="771" cy="140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472" y="391"/>
              <a:ext cx="771" cy="140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839" y="663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a1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839" y="981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a2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839" y="129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a3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744" y="61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b1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744" y="129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b3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744" y="935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b2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66" y="754"/>
              <a:ext cx="167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66" y="1071"/>
              <a:ext cx="167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066" y="1389"/>
              <a:ext cx="167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25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Uno a varios</a:t>
            </a:r>
          </a:p>
        </p:txBody>
      </p:sp>
      <p:sp>
        <p:nvSpPr>
          <p:cNvPr id="3686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altLang="es-MX"/>
              <a:t>Una entidad en A se asocia con cualquier número de entidades en B.</a:t>
            </a:r>
          </a:p>
          <a:p>
            <a:pPr algn="just"/>
            <a:endParaRPr lang="es-MX" altLang="es-MX"/>
          </a:p>
          <a:p>
            <a:pPr algn="just"/>
            <a:r>
              <a:rPr lang="es-MX" altLang="es-MX"/>
              <a:t>Una entidad en B se puede asociar con una entidad en A.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562350" y="4221163"/>
            <a:ext cx="4248150" cy="2303462"/>
            <a:chOff x="567" y="2115"/>
            <a:chExt cx="2676" cy="1451"/>
          </a:xfrm>
        </p:grpSpPr>
        <p:sp>
          <p:nvSpPr>
            <p:cNvPr id="5" name="Oval 27"/>
            <p:cNvSpPr>
              <a:spLocks noChangeArrowheads="1"/>
            </p:cNvSpPr>
            <p:nvPr/>
          </p:nvSpPr>
          <p:spPr bwMode="auto">
            <a:xfrm>
              <a:off x="2472" y="2115"/>
              <a:ext cx="771" cy="140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grpSp>
          <p:nvGrpSpPr>
            <p:cNvPr id="36870" name="Group 42"/>
            <p:cNvGrpSpPr>
              <a:grpSpLocks/>
            </p:cNvGrpSpPr>
            <p:nvPr/>
          </p:nvGrpSpPr>
          <p:grpSpPr bwMode="auto">
            <a:xfrm>
              <a:off x="567" y="2160"/>
              <a:ext cx="2404" cy="1406"/>
              <a:chOff x="567" y="2160"/>
              <a:chExt cx="2404" cy="1406"/>
            </a:xfrm>
          </p:grpSpPr>
          <p:sp>
            <p:nvSpPr>
              <p:cNvPr id="7" name="Oval 26"/>
              <p:cNvSpPr>
                <a:spLocks noChangeArrowheads="1"/>
              </p:cNvSpPr>
              <p:nvPr/>
            </p:nvSpPr>
            <p:spPr bwMode="auto">
              <a:xfrm>
                <a:off x="567" y="2160"/>
                <a:ext cx="771" cy="140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8" name="Rectangle 28"/>
              <p:cNvSpPr>
                <a:spLocks noChangeArrowheads="1"/>
              </p:cNvSpPr>
              <p:nvPr/>
            </p:nvSpPr>
            <p:spPr bwMode="auto">
              <a:xfrm>
                <a:off x="839" y="2387"/>
                <a:ext cx="227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MX"/>
                  <a:t>a1</a:t>
                </a:r>
              </a:p>
            </p:txBody>
          </p:sp>
          <p:sp>
            <p:nvSpPr>
              <p:cNvPr id="9" name="Rectangle 29"/>
              <p:cNvSpPr>
                <a:spLocks noChangeArrowheads="1"/>
              </p:cNvSpPr>
              <p:nvPr/>
            </p:nvSpPr>
            <p:spPr bwMode="auto">
              <a:xfrm>
                <a:off x="839" y="2705"/>
                <a:ext cx="227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MX"/>
                  <a:t>a2</a:t>
                </a:r>
              </a:p>
            </p:txBody>
          </p:sp>
          <p:sp>
            <p:nvSpPr>
              <p:cNvPr id="10" name="Rectangle 30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227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MX"/>
                  <a:t>a3</a:t>
                </a:r>
              </a:p>
            </p:txBody>
          </p:sp>
          <p:sp>
            <p:nvSpPr>
              <p:cNvPr id="11" name="Rectangle 31"/>
              <p:cNvSpPr>
                <a:spLocks noChangeArrowheads="1"/>
              </p:cNvSpPr>
              <p:nvPr/>
            </p:nvSpPr>
            <p:spPr bwMode="auto">
              <a:xfrm>
                <a:off x="2744" y="2251"/>
                <a:ext cx="227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MX" dirty="0"/>
                  <a:t>b1</a:t>
                </a:r>
              </a:p>
            </p:txBody>
          </p:sp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2744" y="2840"/>
                <a:ext cx="227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MX"/>
                  <a:t>b3</a:t>
                </a: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2744" y="2568"/>
                <a:ext cx="227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MX"/>
                  <a:t>b2</a:t>
                </a:r>
              </a:p>
            </p:txBody>
          </p:sp>
          <p:sp>
            <p:nvSpPr>
              <p:cNvPr id="14" name="Line 34"/>
              <p:cNvSpPr>
                <a:spLocks noChangeShapeType="1"/>
              </p:cNvSpPr>
              <p:nvPr/>
            </p:nvSpPr>
            <p:spPr bwMode="auto">
              <a:xfrm flipV="1">
                <a:off x="1066" y="2387"/>
                <a:ext cx="1678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15" name="Line 35"/>
              <p:cNvSpPr>
                <a:spLocks noChangeShapeType="1"/>
              </p:cNvSpPr>
              <p:nvPr/>
            </p:nvSpPr>
            <p:spPr bwMode="auto">
              <a:xfrm flipV="1">
                <a:off x="1066" y="2750"/>
                <a:ext cx="1678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16" name="Line 36"/>
              <p:cNvSpPr>
                <a:spLocks noChangeShapeType="1"/>
              </p:cNvSpPr>
              <p:nvPr/>
            </p:nvSpPr>
            <p:spPr bwMode="auto">
              <a:xfrm flipV="1">
                <a:off x="1066" y="3022"/>
                <a:ext cx="1723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17" name="Line 37"/>
              <p:cNvSpPr>
                <a:spLocks noChangeShapeType="1"/>
              </p:cNvSpPr>
              <p:nvPr/>
            </p:nvSpPr>
            <p:spPr bwMode="auto">
              <a:xfrm>
                <a:off x="1066" y="2523"/>
                <a:ext cx="1678" cy="18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18" name="Line 38"/>
              <p:cNvSpPr>
                <a:spLocks noChangeShapeType="1"/>
              </p:cNvSpPr>
              <p:nvPr/>
            </p:nvSpPr>
            <p:spPr bwMode="auto">
              <a:xfrm>
                <a:off x="1066" y="2840"/>
                <a:ext cx="1678" cy="13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44" y="3113"/>
                <a:ext cx="227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MX" dirty="0"/>
                  <a:t>b4</a:t>
                </a:r>
              </a:p>
            </p:txBody>
          </p:sp>
          <p:sp>
            <p:nvSpPr>
              <p:cNvPr id="20" name="Line 40"/>
              <p:cNvSpPr>
                <a:spLocks noChangeShapeType="1"/>
              </p:cNvSpPr>
              <p:nvPr/>
            </p:nvSpPr>
            <p:spPr bwMode="auto">
              <a:xfrm>
                <a:off x="1066" y="3113"/>
                <a:ext cx="1678" cy="13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6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Varios a varios</a:t>
            </a:r>
          </a:p>
        </p:txBody>
      </p:sp>
      <p:sp>
        <p:nvSpPr>
          <p:cNvPr id="37891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2598738"/>
          </a:xfrm>
        </p:spPr>
        <p:txBody>
          <a:bodyPr/>
          <a:lstStyle/>
          <a:p>
            <a:pPr algn="just"/>
            <a:r>
              <a:rPr lang="es-MX" altLang="es-MX" sz="2800"/>
              <a:t>Una entidad en A se asocia con cualquier número de entidades en B.</a:t>
            </a:r>
          </a:p>
          <a:p>
            <a:pPr algn="just"/>
            <a:endParaRPr lang="es-MX" altLang="es-MX" sz="2800"/>
          </a:p>
          <a:p>
            <a:pPr algn="just"/>
            <a:r>
              <a:rPr lang="es-MX" altLang="es-MX" sz="2800"/>
              <a:t>Una entidad en B se asocia con cualquier número de entidades en A.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316413" y="3686175"/>
            <a:ext cx="4535487" cy="2979738"/>
            <a:chOff x="431" y="709"/>
            <a:chExt cx="3538" cy="2404"/>
          </a:xfrm>
        </p:grpSpPr>
        <p:sp>
          <p:nvSpPr>
            <p:cNvPr id="5" name="Oval 21"/>
            <p:cNvSpPr>
              <a:spLocks noChangeArrowheads="1"/>
            </p:cNvSpPr>
            <p:nvPr/>
          </p:nvSpPr>
          <p:spPr bwMode="auto">
            <a:xfrm>
              <a:off x="2950" y="709"/>
              <a:ext cx="1019" cy="23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" name="Oval 23"/>
            <p:cNvSpPr>
              <a:spLocks noChangeArrowheads="1"/>
            </p:cNvSpPr>
            <p:nvPr/>
          </p:nvSpPr>
          <p:spPr bwMode="auto">
            <a:xfrm>
              <a:off x="431" y="785"/>
              <a:ext cx="1019" cy="23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791" y="1160"/>
              <a:ext cx="300" cy="3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a1</a:t>
              </a:r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791" y="1688"/>
              <a:ext cx="300" cy="3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a2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791" y="2213"/>
              <a:ext cx="300" cy="3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a3</a:t>
              </a: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309" y="934"/>
              <a:ext cx="300" cy="3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b1</a:t>
              </a: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3309" y="1910"/>
              <a:ext cx="300" cy="3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b3</a:t>
              </a: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3309" y="1460"/>
              <a:ext cx="300" cy="3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b2</a:t>
              </a:r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V="1">
              <a:off x="1091" y="1160"/>
              <a:ext cx="2218" cy="15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V="1">
              <a:off x="1091" y="1761"/>
              <a:ext cx="2218" cy="15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V="1">
              <a:off x="1091" y="2205"/>
              <a:ext cx="2197" cy="15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1091" y="1385"/>
              <a:ext cx="2218" cy="3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>
              <a:off x="1091" y="1910"/>
              <a:ext cx="2218" cy="22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3309" y="2362"/>
              <a:ext cx="300" cy="3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MX"/>
                <a:t>b3</a:t>
              </a: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1091" y="2362"/>
              <a:ext cx="2218" cy="22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H="1">
              <a:off x="1111" y="1207"/>
              <a:ext cx="2177" cy="58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H="1" flipV="1">
              <a:off x="1111" y="1889"/>
              <a:ext cx="2177" cy="7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070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Primera forma normal </a:t>
            </a:r>
            <a:br>
              <a:rPr lang="es-MX" dirty="0"/>
            </a:br>
            <a:r>
              <a:rPr lang="es-MX" dirty="0"/>
              <a:t>(1FN)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Una tabla se encuentra en primera forma normal si impide que un atributo de una tupla pueda tomar más de un valor. </a:t>
            </a:r>
          </a:p>
          <a:p>
            <a:pPr algn="just">
              <a:buNone/>
            </a:pPr>
            <a:endParaRPr lang="es-MX" dirty="0"/>
          </a:p>
          <a:p>
            <a:pPr algn="just">
              <a:buNone/>
            </a:pPr>
            <a:endParaRPr lang="es-MX" b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57224" y="3643314"/>
          <a:ext cx="7715304" cy="236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6822">
                <a:tc>
                  <a:txBody>
                    <a:bodyPr/>
                    <a:lstStyle/>
                    <a:p>
                      <a:r>
                        <a:rPr lang="es-MX" sz="2800" b="1" dirty="0"/>
                        <a:t>DNI 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b="1" dirty="0"/>
                        <a:t>Nombre</a:t>
                      </a:r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 dirty="0"/>
                        <a:t>Departamento</a:t>
                      </a:r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822">
                <a:tc>
                  <a:txBody>
                    <a:bodyPr/>
                    <a:lstStyle/>
                    <a:p>
                      <a:r>
                        <a:rPr lang="es-MX" sz="2800" dirty="0"/>
                        <a:t>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Mantenimiento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90">
                <a:tc>
                  <a:txBody>
                    <a:bodyPr/>
                    <a:lstStyle/>
                    <a:p>
                      <a:r>
                        <a:rPr lang="es-MX" sz="28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Andrea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Dirección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128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Segunda forma normal (2FN)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Ocurre si una tabla está en primera forma normal y además cada atributo que no sea clave, depende de forma funcional completa respecto de cualquiera de las claves. </a:t>
            </a:r>
          </a:p>
          <a:p>
            <a:pPr algn="just"/>
            <a:r>
              <a:rPr lang="es-MX" dirty="0"/>
              <a:t>Toda la clave principal debe hacer dependientes al resto de atributos.</a:t>
            </a:r>
          </a:p>
          <a:p>
            <a:pPr algn="just"/>
            <a:r>
              <a:rPr lang="es-MX" dirty="0"/>
              <a:t>Si hay atributos que depende sólo de parte de la clave, entonces esa parte de la clave y esos atributos formarán otra tabla.</a:t>
            </a:r>
          </a:p>
        </p:txBody>
      </p:sp>
    </p:spTree>
    <p:extLst>
      <p:ext uri="{BB962C8B-B14F-4D97-AF65-F5344CB8AC3E}">
        <p14:creationId xmlns:p14="http://schemas.microsoft.com/office/powerpoint/2010/main" val="72907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85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DNI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CodCurso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Apellido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Calif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Andrea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Rodríguez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Sánchez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4 Marcador de contenido"/>
          <p:cNvGraphicFramePr>
            <a:graphicFrameLocks/>
          </p:cNvGraphicFramePr>
          <p:nvPr/>
        </p:nvGraphicFramePr>
        <p:xfrm>
          <a:off x="500034" y="3286124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DNI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Apellido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López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Andrea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Rodríguez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Sánchez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4 Marcador de contenido"/>
          <p:cNvGraphicFramePr>
            <a:graphicFrameLocks/>
          </p:cNvGraphicFramePr>
          <p:nvPr/>
        </p:nvGraphicFramePr>
        <p:xfrm>
          <a:off x="500034" y="485776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DNI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CodCurso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Calif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4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Objetivo de las BD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2060848"/>
            <a:ext cx="7772400" cy="4463777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Debido a la importancia que tiene la información en casi todas las organizaciones, la base de datos es un recurso valioso.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Uno de los objetivos principales de un sistema de base de datos es proporcionar a los usuarios una visión abstracta de la información.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z="24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z="2400" dirty="0"/>
              <a:t>Esto es para que el sistema sea útil, la información debe recuperarse en forma eficiente.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808614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Tercera forma normal </a:t>
            </a:r>
            <a:br>
              <a:rPr lang="es-MX" dirty="0"/>
            </a:br>
            <a:r>
              <a:rPr lang="es-MX" dirty="0"/>
              <a:t>(3FN)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Ocurre cuando una tabla está en 2FN y además ningún atributo que no sea clave depende transitivamente de las claves de la tabla. </a:t>
            </a:r>
          </a:p>
          <a:p>
            <a:pPr algn="just"/>
            <a:r>
              <a:rPr lang="es-MX" dirty="0"/>
              <a:t>Es decir no ocurre cuando algún atributo depende funcionalmente de atributos que no son clave.</a:t>
            </a:r>
          </a:p>
        </p:txBody>
      </p:sp>
    </p:spTree>
    <p:extLst>
      <p:ext uri="{BB962C8B-B14F-4D97-AF65-F5344CB8AC3E}">
        <p14:creationId xmlns:p14="http://schemas.microsoft.com/office/powerpoint/2010/main" val="236303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4 Marcador de contenido"/>
          <p:cNvGraphicFramePr>
            <a:graphicFrameLocks/>
          </p:cNvGraphicFramePr>
          <p:nvPr/>
        </p:nvGraphicFramePr>
        <p:xfrm>
          <a:off x="457200" y="1600200"/>
          <a:ext cx="685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DNI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CodCurso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CodCiudad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Andrea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29452"/>
              </p:ext>
            </p:extLst>
          </p:nvPr>
        </p:nvGraphicFramePr>
        <p:xfrm>
          <a:off x="467544" y="3140968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DNI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Andrea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4 Marcador de contenido"/>
          <p:cNvGraphicFramePr>
            <a:graphicFrameLocks/>
          </p:cNvGraphicFramePr>
          <p:nvPr/>
        </p:nvGraphicFramePr>
        <p:xfrm>
          <a:off x="428596" y="4714884"/>
          <a:ext cx="2743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CodCiudad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825811"/>
              </p:ext>
            </p:extLst>
          </p:nvPr>
        </p:nvGraphicFramePr>
        <p:xfrm>
          <a:off x="5004048" y="3140968"/>
          <a:ext cx="274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CodCurso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Materia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 Web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Física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Inglés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632301"/>
              </p:ext>
            </p:extLst>
          </p:nvPr>
        </p:nvGraphicFramePr>
        <p:xfrm>
          <a:off x="3347864" y="4725144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DNI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/>
                        <a:t>CodCurso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Calif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7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Funciones de un SGBD</a:t>
            </a: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sz="2800"/>
              <a:t>Permiten a los usuarios almacenar datos, acceder a ellos y actualizarlos de forma sencilla y con un gran rendimiento. </a:t>
            </a:r>
          </a:p>
          <a:p>
            <a:pPr algn="just"/>
            <a:endParaRPr lang="es-MX" sz="2800"/>
          </a:p>
          <a:p>
            <a:pPr algn="just"/>
            <a:r>
              <a:rPr lang="es-MX" sz="2800"/>
              <a:t>Garantizan la integridad de los datos. No permiten operaciones que dejen cierto conjunto de datos incompletos.</a:t>
            </a:r>
          </a:p>
          <a:p>
            <a:pPr algn="just"/>
            <a:endParaRPr lang="es-MX" sz="2800"/>
          </a:p>
          <a:p>
            <a:pPr algn="just"/>
            <a:r>
              <a:rPr lang="es-MX" sz="2800"/>
              <a:t>Integran un sistema de seguridad que garantiza el acceso  a la información a los usuarios con autorización.</a:t>
            </a:r>
          </a:p>
        </p:txBody>
      </p:sp>
    </p:spTree>
    <p:extLst>
      <p:ext uri="{BB962C8B-B14F-4D97-AF65-F5344CB8AC3E}">
        <p14:creationId xmlns:p14="http://schemas.microsoft.com/office/powerpoint/2010/main" val="41384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Funciones de un SGBD</a:t>
            </a: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400" dirty="0"/>
              <a:t>Proporcionan un diccionario de metadatos, que contiene el esquema de la base de datos, es decir, cómo están estructurados los datos en tablas, registros y campos, relaciones entre datos, usuarios, permisos.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Permiten el uso de transacciones, garantizan que todas las operaciones de la transacción se realicen correctamente.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Ofrecen herramientas completas , estadísticas sobre el uso del gestor.</a:t>
            </a:r>
          </a:p>
        </p:txBody>
      </p:sp>
    </p:spTree>
    <p:extLst>
      <p:ext uri="{BB962C8B-B14F-4D97-AF65-F5344CB8AC3E}">
        <p14:creationId xmlns:p14="http://schemas.microsoft.com/office/powerpoint/2010/main" val="261961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Funciones de un SGBD</a:t>
            </a: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400" dirty="0"/>
              <a:t>Permiten la concurrencia, varios usuarios trabajando sobre un mismo conjunto de datos.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Independizan los datos de la aplicación.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Ofrecen conectividad con el exterior. Permiten replicar y distribuir las BD.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Incorporan herramientas para la salvaguarda y restauración de la información en caso de desastre.</a:t>
            </a:r>
          </a:p>
        </p:txBody>
      </p:sp>
    </p:spTree>
    <p:extLst>
      <p:ext uri="{BB962C8B-B14F-4D97-AF65-F5344CB8AC3E}">
        <p14:creationId xmlns:p14="http://schemas.microsoft.com/office/powerpoint/2010/main" val="394657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Tipos de SGBD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MX" sz="2800" dirty="0"/>
              <a:t>Según su capacidad y potencia del gestor:</a:t>
            </a:r>
          </a:p>
          <a:p>
            <a:pPr>
              <a:defRPr/>
            </a:pPr>
            <a:endParaRPr lang="es-MX" sz="2800" dirty="0"/>
          </a:p>
          <a:p>
            <a:pPr>
              <a:defRPr/>
            </a:pPr>
            <a:r>
              <a:rPr lang="es-MX" sz="2800" dirty="0"/>
              <a:t>Gestores de bases de datos ofimáticas:</a:t>
            </a:r>
          </a:p>
          <a:p>
            <a:pPr marL="0" indent="0" algn="just">
              <a:buFont typeface="Arial" charset="0"/>
              <a:buNone/>
              <a:defRPr/>
            </a:pPr>
            <a:r>
              <a:rPr lang="es-MX" sz="2800" dirty="0"/>
              <a:t>Manipulan BD pequeñas  orientadas a almacenar datos domésticos o de pequeñas empresas.</a:t>
            </a:r>
          </a:p>
          <a:p>
            <a:pPr>
              <a:defRPr/>
            </a:pPr>
            <a:endParaRPr lang="es-MX" sz="2800" dirty="0"/>
          </a:p>
          <a:p>
            <a:pPr>
              <a:defRPr/>
            </a:pPr>
            <a:r>
              <a:rPr lang="es-MX" sz="2800" dirty="0"/>
              <a:t>Gestores de bases de datos corporativas:</a:t>
            </a:r>
          </a:p>
          <a:p>
            <a:pPr marL="0" indent="0" algn="just">
              <a:buFont typeface="Arial" charset="0"/>
              <a:buNone/>
              <a:defRPr/>
            </a:pPr>
            <a:r>
              <a:rPr lang="es-MX" sz="2800" dirty="0"/>
              <a:t>Gestionan bases de datos enormes , de grandes o medianas empresas,  con una carga de datos y transacciones que requieren un servidor de grandes dimensiones.</a:t>
            </a:r>
          </a:p>
        </p:txBody>
      </p:sp>
    </p:spTree>
    <p:extLst>
      <p:ext uri="{BB962C8B-B14F-4D97-AF65-F5344CB8AC3E}">
        <p14:creationId xmlns:p14="http://schemas.microsoft.com/office/powerpoint/2010/main" val="2115887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2173</TotalTime>
  <Words>2199</Words>
  <Application>Microsoft Office PowerPoint</Application>
  <PresentationFormat>Presentación en pantalla (4:3)</PresentationFormat>
  <Paragraphs>501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Claridad</vt:lpstr>
      <vt:lpstr>BASES DE DATOS</vt:lpstr>
      <vt:lpstr>Bases de datos</vt:lpstr>
      <vt:lpstr>Base de datos</vt:lpstr>
      <vt:lpstr>Sistema gestor de bases de datos (SGBD)</vt:lpstr>
      <vt:lpstr>Objetivo de las BD</vt:lpstr>
      <vt:lpstr>Funciones de un SGBD</vt:lpstr>
      <vt:lpstr>Funciones de un SGBD</vt:lpstr>
      <vt:lpstr>Funciones de un SGBD</vt:lpstr>
      <vt:lpstr>Tipos de SGBD</vt:lpstr>
      <vt:lpstr>Aplicaciones  BD administrativas</vt:lpstr>
      <vt:lpstr>Aplicaciones  BD contables</vt:lpstr>
      <vt:lpstr>Aplicaciones  BD científicas</vt:lpstr>
      <vt:lpstr>Otras aplicaciones </vt:lpstr>
      <vt:lpstr>Modelado de datos</vt:lpstr>
      <vt:lpstr>Modelado de datos</vt:lpstr>
      <vt:lpstr>Modelado de datos.</vt:lpstr>
      <vt:lpstr>Modelo conceptual</vt:lpstr>
      <vt:lpstr>Modelo lógico</vt:lpstr>
      <vt:lpstr>Modelo físico</vt:lpstr>
      <vt:lpstr>Modelo conceptual. Entidad-Relación.</vt:lpstr>
      <vt:lpstr>Entidad</vt:lpstr>
      <vt:lpstr>Tipos de entidades</vt:lpstr>
      <vt:lpstr>Relación o interrelación</vt:lpstr>
      <vt:lpstr>Tipos de relaciones</vt:lpstr>
      <vt:lpstr>Cardinalidad</vt:lpstr>
      <vt:lpstr>Ejemplo de diagrama E-R</vt:lpstr>
      <vt:lpstr>Modelo relacional</vt:lpstr>
      <vt:lpstr>Modelo relacional</vt:lpstr>
      <vt:lpstr>Objetivos del modelo relacional</vt:lpstr>
      <vt:lpstr>Relaciones</vt:lpstr>
      <vt:lpstr>Conceptos</vt:lpstr>
      <vt:lpstr>Restricciones de semántica</vt:lpstr>
      <vt:lpstr>Restricciones de semántica</vt:lpstr>
      <vt:lpstr>Clave</vt:lpstr>
      <vt:lpstr>Superclave</vt:lpstr>
      <vt:lpstr>Clave candidata</vt:lpstr>
      <vt:lpstr>Clave primaria</vt:lpstr>
      <vt:lpstr>Clave foránea</vt:lpstr>
      <vt:lpstr>Tablas </vt:lpstr>
      <vt:lpstr>Ejemplo BD relacional</vt:lpstr>
      <vt:lpstr>Relaciones entre tablas</vt:lpstr>
      <vt:lpstr>Relaciones entre tablas</vt:lpstr>
      <vt:lpstr>Correspondencia de cardinalidades</vt:lpstr>
      <vt:lpstr>Uno a uno</vt:lpstr>
      <vt:lpstr>Uno a varios</vt:lpstr>
      <vt:lpstr>Varios a varios</vt:lpstr>
      <vt:lpstr>Primera forma normal  (1FN)</vt:lpstr>
      <vt:lpstr>Segunda forma normal (2FN)</vt:lpstr>
      <vt:lpstr>Presentación de PowerPoint</vt:lpstr>
      <vt:lpstr>Tercera forma normal  (3FN)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Roxana Georgina Herrera Herrera</cp:lastModifiedBy>
  <cp:revision>93</cp:revision>
  <dcterms:created xsi:type="dcterms:W3CDTF">2016-06-19T22:04:14Z</dcterms:created>
  <dcterms:modified xsi:type="dcterms:W3CDTF">2020-09-23T04:48:04Z</dcterms:modified>
</cp:coreProperties>
</file>