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7" r:id="rId2"/>
    <p:sldId id="272" r:id="rId3"/>
    <p:sldId id="273" r:id="rId4"/>
    <p:sldId id="274" r:id="rId5"/>
    <p:sldId id="276" r:id="rId6"/>
    <p:sldId id="277" r:id="rId7"/>
    <p:sldId id="278" r:id="rId8"/>
    <p:sldId id="279" r:id="rId9"/>
    <p:sldId id="280" r:id="rId10"/>
    <p:sldId id="281" r:id="rId11"/>
    <p:sldId id="259" r:id="rId12"/>
    <p:sldId id="260" r:id="rId13"/>
    <p:sldId id="261" r:id="rId14"/>
    <p:sldId id="263" r:id="rId15"/>
    <p:sldId id="267" r:id="rId16"/>
    <p:sldId id="268" r:id="rId17"/>
    <p:sldId id="264" r:id="rId18"/>
    <p:sldId id="262" r:id="rId19"/>
    <p:sldId id="265" r:id="rId20"/>
    <p:sldId id="269" r:id="rId21"/>
    <p:sldId id="266" r:id="rId22"/>
    <p:sldId id="270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7" autoAdjust="0"/>
    <p:restoredTop sz="94660"/>
  </p:normalViewPr>
  <p:slideViewPr>
    <p:cSldViewPr>
      <p:cViewPr varScale="1">
        <p:scale>
          <a:sx n="55" d="100"/>
          <a:sy n="55" d="100"/>
        </p:scale>
        <p:origin x="72" y="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4D549-84B4-493D-AFC7-FD7C78C9C7E8}" type="datetimeFigureOut">
              <a:rPr lang="es-MX" smtClean="0"/>
              <a:t>25/08/2022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FC049-1C5B-49DC-B081-75A291C5E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445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FC049-1C5B-49DC-B081-75A291C5E55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06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F8EE-6F6B-4AB7-87A5-F8D9E53AC3EF}" type="datetime2">
              <a:rPr lang="en-US" smtClean="0"/>
              <a:t>Thursday, August 25,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M.I.C. ROXANA HERRERA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9 Rectángulo"/>
          <p:cNvSpPr/>
          <p:nvPr userDrawn="1"/>
        </p:nvSpPr>
        <p:spPr>
          <a:xfrm>
            <a:off x="0" y="5328592"/>
            <a:ext cx="9144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0057" y="6235724"/>
            <a:ext cx="1504967" cy="63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5" t="26492" r="36705" b="24816"/>
          <a:stretch/>
        </p:blipFill>
        <p:spPr bwMode="auto">
          <a:xfrm>
            <a:off x="0" y="360039"/>
            <a:ext cx="6886224" cy="652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685800" y="4293096"/>
            <a:ext cx="7848600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 userDrawn="1"/>
        </p:nvCxnSpPr>
        <p:spPr>
          <a:xfrm>
            <a:off x="107504" y="6632864"/>
            <a:ext cx="7848872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D9B5-7647-474E-BE12-7196B9031C0F}" type="datetime2">
              <a:rPr lang="en-US" smtClean="0"/>
              <a:t>Thursday, August 25, 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8D3C-BB1F-426A-930A-B3F2136ED148}" type="datetime2">
              <a:rPr lang="en-US" smtClean="0"/>
              <a:t>Thursday, August 25, 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678E-2DC5-4DD9-A46F-7BC420EBBBC7}" type="datetime2">
              <a:rPr lang="en-US" smtClean="0"/>
              <a:t>Thursday, August 25, 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A88E-8B91-40AF-9AF2-D809B0F612C9}" type="datetime2">
              <a:rPr lang="en-US" smtClean="0"/>
              <a:t>Thursday, August 25, 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6E02-0E7B-40D7-88BA-A7062EAF72EC}" type="datetime2">
              <a:rPr lang="en-US" smtClean="0"/>
              <a:t>Thursday, August 25, 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A8EE-F120-4A1E-A615-10938D9097DA}" type="datetime2">
              <a:rPr lang="en-US" smtClean="0"/>
              <a:t>Thursday, August 25, 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B7EE-1546-4C62-BD31-E49F534A8A16}" type="datetime2">
              <a:rPr lang="en-US" smtClean="0"/>
              <a:t>Thursday, August 25, 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1A2A-0307-4301-980F-90A14AFBF4F3}" type="datetime2">
              <a:rPr lang="en-US" smtClean="0"/>
              <a:t>Thursday, August 25, 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BCF2-EBC4-44FE-91BC-57CAA7E9C623}" type="datetime2">
              <a:rPr lang="en-US" smtClean="0"/>
              <a:t>Thursday, August 25, 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22A7-E7BF-476A-879D-4FEA90062256}" type="datetime2">
              <a:rPr lang="en-US" smtClean="0"/>
              <a:t>Thursday, August 25, 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9D52504-DB34-4520-9FFF-0076E319D903}" type="datetime2">
              <a:rPr lang="en-US" smtClean="0"/>
              <a:t>Thursday, August 25, 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MX" dirty="0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0352" y="6069322"/>
            <a:ext cx="1368152" cy="57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9" y="5589240"/>
            <a:ext cx="1351147" cy="1281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10 Conector recto"/>
          <p:cNvCxnSpPr/>
          <p:nvPr/>
        </p:nvCxnSpPr>
        <p:spPr>
          <a:xfrm>
            <a:off x="35496" y="6445775"/>
            <a:ext cx="914400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264096" y="2130425"/>
            <a:ext cx="7196336" cy="1470025"/>
          </a:xfrm>
        </p:spPr>
        <p:txBody>
          <a:bodyPr/>
          <a:lstStyle/>
          <a:p>
            <a:r>
              <a:rPr lang="es-MX" sz="4400" b="1" dirty="0"/>
              <a:t>EJERCICIOS SQL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1264096" y="3886200"/>
            <a:ext cx="5333387" cy="1752600"/>
          </a:xfrm>
        </p:spPr>
        <p:txBody>
          <a:bodyPr>
            <a:normAutofit/>
          </a:bodyPr>
          <a:lstStyle/>
          <a:p>
            <a:r>
              <a:rPr lang="es-MX" sz="2800" b="1"/>
              <a:t>DRA </a:t>
            </a:r>
            <a:r>
              <a:rPr lang="es-MX" sz="2800" b="1" dirty="0"/>
              <a:t>ROXANA HERRERA</a:t>
            </a:r>
          </a:p>
        </p:txBody>
      </p:sp>
    </p:spTree>
    <p:extLst>
      <p:ext uri="{BB962C8B-B14F-4D97-AF65-F5344CB8AC3E}">
        <p14:creationId xmlns:p14="http://schemas.microsoft.com/office/powerpoint/2010/main" val="141019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de comparación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539552" y="1524000"/>
          <a:ext cx="8229600" cy="4427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Operador</a:t>
                      </a:r>
                      <a:endParaRPr lang="es-MX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Uso</a:t>
                      </a:r>
                      <a:endParaRPr lang="es-MX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&lt; </a:t>
                      </a:r>
                      <a:endParaRPr lang="es-MX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Menor que</a:t>
                      </a:r>
                      <a:endParaRPr lang="es-MX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&gt; </a:t>
                      </a:r>
                      <a:endParaRPr lang="es-MX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Mayor que</a:t>
                      </a:r>
                      <a:endParaRPr lang="es-MX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&lt;&gt; </a:t>
                      </a:r>
                      <a:endParaRPr lang="es-MX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Distinto de</a:t>
                      </a:r>
                      <a:endParaRPr lang="es-MX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&lt;=</a:t>
                      </a:r>
                      <a:endParaRPr lang="es-MX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Menor ó Igual que</a:t>
                      </a:r>
                      <a:endParaRPr lang="es-MX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&gt;=</a:t>
                      </a:r>
                      <a:endParaRPr lang="es-MX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Mayor ó Igual que</a:t>
                      </a:r>
                      <a:endParaRPr lang="es-MX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=</a:t>
                      </a:r>
                      <a:endParaRPr lang="es-MX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Igual que</a:t>
                      </a:r>
                      <a:endParaRPr lang="es-MX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BETWEEN</a:t>
                      </a:r>
                      <a:endParaRPr lang="es-MX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Utilizado para especificar un intervalo de valores.</a:t>
                      </a:r>
                      <a:endParaRPr lang="es-MX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LIKE</a:t>
                      </a:r>
                      <a:endParaRPr lang="es-MX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Utilizado en la comparación de un modelo</a:t>
                      </a:r>
                      <a:endParaRPr lang="es-MX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In</a:t>
                      </a:r>
                      <a:endParaRPr lang="es-MX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</a:rPr>
                        <a:t>Utilizado para especificar registros de una base de datos</a:t>
                      </a:r>
                      <a:endParaRPr lang="es-MX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616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5F343-E1EB-4434-AA1B-F102341E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CREAR LA BD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128B62-BB04-4169-8010-6B315E45B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Suponga una base de datos donde se lleva el control de facturas electrónicas realizadas en un supermercado.</a:t>
            </a:r>
          </a:p>
          <a:p>
            <a:r>
              <a:rPr lang="es-MX" dirty="0"/>
              <a:t>Estas deberán tener el folio, fecha, </a:t>
            </a:r>
            <a:r>
              <a:rPr lang="es-MX" dirty="0" err="1"/>
              <a:t>rfc_cliente</a:t>
            </a:r>
            <a:r>
              <a:rPr lang="es-MX" dirty="0"/>
              <a:t>, </a:t>
            </a:r>
            <a:r>
              <a:rPr lang="es-MX" dirty="0" err="1"/>
              <a:t>iva</a:t>
            </a:r>
            <a:r>
              <a:rPr lang="es-MX" dirty="0"/>
              <a:t>, monto total.</a:t>
            </a:r>
          </a:p>
          <a:p>
            <a:r>
              <a:rPr lang="es-MX" dirty="0"/>
              <a:t>El detalle de la factura contendrá todos los artículos adquiridos en la compra (id, cantidad).</a:t>
            </a:r>
          </a:p>
          <a:p>
            <a:r>
              <a:rPr lang="es-MX" dirty="0"/>
              <a:t>El cliente deberá registrar sus datos.</a:t>
            </a:r>
          </a:p>
          <a:p>
            <a:r>
              <a:rPr lang="es-MX" dirty="0"/>
              <a:t>Se lleva un catalogo de productos(</a:t>
            </a:r>
            <a:r>
              <a:rPr lang="es-MX" dirty="0" err="1"/>
              <a:t>articulos</a:t>
            </a:r>
            <a:r>
              <a:rPr lang="es-MX" dirty="0"/>
              <a:t>) donde se almacena su id, nombre, cantidad existente, y precio de venta</a:t>
            </a:r>
          </a:p>
        </p:txBody>
      </p:sp>
    </p:spTree>
    <p:extLst>
      <p:ext uri="{BB962C8B-B14F-4D97-AF65-F5344CB8AC3E}">
        <p14:creationId xmlns:p14="http://schemas.microsoft.com/office/powerpoint/2010/main" val="92130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9C270-C082-4201-8802-3F693E23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994172"/>
          </a:xfrm>
        </p:spPr>
        <p:txBody>
          <a:bodyPr/>
          <a:lstStyle/>
          <a:p>
            <a:r>
              <a:rPr lang="es-MX" dirty="0"/>
              <a:t>DIAGRAMA RELACIONAL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6888001-6092-4FAF-A735-8B46AB97994D}"/>
              </a:ext>
            </a:extLst>
          </p:cNvPr>
          <p:cNvGraphicFramePr>
            <a:graphicFrameLocks noGrp="1"/>
          </p:cNvGraphicFramePr>
          <p:nvPr/>
        </p:nvGraphicFramePr>
        <p:xfrm>
          <a:off x="828603" y="2292270"/>
          <a:ext cx="1861595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595">
                  <a:extLst>
                    <a:ext uri="{9D8B030D-6E8A-4147-A177-3AD203B41FA5}">
                      <a16:colId xmlns:a16="http://schemas.microsoft.com/office/drawing/2014/main" val="158793522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s-MX" sz="1400" dirty="0"/>
                        <a:t>CLIENTE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71770022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RFC_CLIENTE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45434407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CORREO-E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85483705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NOMBRE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64344778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8076404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F965E3A-4EBA-403A-B807-9BA85EA7A677}"/>
              </a:ext>
            </a:extLst>
          </p:cNvPr>
          <p:cNvGraphicFramePr>
            <a:graphicFrameLocks noGrp="1"/>
          </p:cNvGraphicFramePr>
          <p:nvPr/>
        </p:nvGraphicFramePr>
        <p:xfrm>
          <a:off x="3432232" y="2292270"/>
          <a:ext cx="1861595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595">
                  <a:extLst>
                    <a:ext uri="{9D8B030D-6E8A-4147-A177-3AD203B41FA5}">
                      <a16:colId xmlns:a16="http://schemas.microsoft.com/office/drawing/2014/main" val="1587935225"/>
                    </a:ext>
                  </a:extLst>
                </a:gridCol>
              </a:tblGrid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FACTURA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71770022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FOLIO_FACTURA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45434407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RFC_CLIENTE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85483705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FHECA_EMISION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64344778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MONTO_TOTAL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8076404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3240577-E0B0-4133-8A6E-83DCD7026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697541"/>
              </p:ext>
            </p:extLst>
          </p:nvPr>
        </p:nvGraphicFramePr>
        <p:xfrm>
          <a:off x="6353295" y="2285228"/>
          <a:ext cx="2162055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055">
                  <a:extLst>
                    <a:ext uri="{9D8B030D-6E8A-4147-A177-3AD203B41FA5}">
                      <a16:colId xmlns:a16="http://schemas.microsoft.com/office/drawing/2014/main" val="1587935225"/>
                    </a:ext>
                  </a:extLst>
                </a:gridCol>
              </a:tblGrid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DETALLE_FACTURA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71770022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FOLIO_FACTURA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45434407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CODIGO_ARTICULO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85483705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CANTIDAD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64344778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COSTO_TOTAL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8076404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091F2E4-66C8-4964-B314-2E078F1D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014131"/>
              </p:ext>
            </p:extLst>
          </p:nvPr>
        </p:nvGraphicFramePr>
        <p:xfrm>
          <a:off x="6351271" y="4200436"/>
          <a:ext cx="2325185" cy="1436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185">
                  <a:extLst>
                    <a:ext uri="{9D8B030D-6E8A-4147-A177-3AD203B41FA5}">
                      <a16:colId xmlns:a16="http://schemas.microsoft.com/office/drawing/2014/main" val="1587935225"/>
                    </a:ext>
                  </a:extLst>
                </a:gridCol>
              </a:tblGrid>
              <a:tr h="308684">
                <a:tc>
                  <a:txBody>
                    <a:bodyPr/>
                    <a:lstStyle/>
                    <a:p>
                      <a:r>
                        <a:rPr lang="es-MX" sz="1400" dirty="0"/>
                        <a:t>CATALOGO ARTICULOS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71770022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CODIGO_ARTICULO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45434407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CANTIDAD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85483705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NOMBRE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64344778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PRECIO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8076404"/>
                  </a:ext>
                </a:extLst>
              </a:tr>
            </a:tbl>
          </a:graphicData>
        </a:graphic>
      </p:graphicFrame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160D7C0B-793F-43CC-938D-1A296F3BD538}"/>
              </a:ext>
            </a:extLst>
          </p:cNvPr>
          <p:cNvCxnSpPr>
            <a:endCxn id="5" idx="1"/>
          </p:cNvCxnSpPr>
          <p:nvPr/>
        </p:nvCxnSpPr>
        <p:spPr>
          <a:xfrm>
            <a:off x="2548890" y="2727960"/>
            <a:ext cx="883342" cy="2691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5D3D9123-B841-4AA0-BAC9-3412024498C1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5327028" y="3634574"/>
            <a:ext cx="1670762" cy="381771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84DF6DC-3EF7-4BC8-967D-275E1600530A}"/>
              </a:ext>
            </a:extLst>
          </p:cNvPr>
          <p:cNvCxnSpPr>
            <a:cxnSpLocks/>
          </p:cNvCxnSpPr>
          <p:nvPr/>
        </p:nvCxnSpPr>
        <p:spPr>
          <a:xfrm>
            <a:off x="5971524" y="4662186"/>
            <a:ext cx="3797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175262C0-0EE1-4AC8-9982-8790529ED656}"/>
              </a:ext>
            </a:extLst>
          </p:cNvPr>
          <p:cNvCxnSpPr/>
          <p:nvPr/>
        </p:nvCxnSpPr>
        <p:spPr>
          <a:xfrm>
            <a:off x="2533650" y="2727960"/>
            <a:ext cx="883341" cy="26887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A5B0884-634A-4582-92C3-7F3F9B203369}"/>
              </a:ext>
            </a:extLst>
          </p:cNvPr>
          <p:cNvCxnSpPr>
            <a:cxnSpLocks/>
          </p:cNvCxnSpPr>
          <p:nvPr/>
        </p:nvCxnSpPr>
        <p:spPr>
          <a:xfrm>
            <a:off x="5293827" y="2688703"/>
            <a:ext cx="105744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972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10860-A551-49A5-844C-607FD23C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INSTRUCCIONES 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85A9C5-954B-41BE-B3A0-7B91DBF39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Crear la BD </a:t>
            </a:r>
            <a:r>
              <a:rPr lang="es-MX" dirty="0" err="1"/>
              <a:t>e_facturas</a:t>
            </a:r>
            <a:r>
              <a:rPr lang="es-MX" dirty="0"/>
              <a:t>;</a:t>
            </a:r>
          </a:p>
          <a:p>
            <a:r>
              <a:rPr lang="es-MX" dirty="0"/>
              <a:t>Crear tablas con llaves primarias y foráneas</a:t>
            </a:r>
          </a:p>
          <a:p>
            <a:r>
              <a:rPr lang="es-MX" dirty="0"/>
              <a:t>Crear  relaciones</a:t>
            </a:r>
          </a:p>
          <a:p>
            <a:r>
              <a:rPr lang="es-MX" dirty="0"/>
              <a:t>Insertar datos</a:t>
            </a:r>
          </a:p>
          <a:p>
            <a:r>
              <a:rPr lang="es-MX" dirty="0"/>
              <a:t>Consulta las facturas del cliente ZAMSR851029</a:t>
            </a:r>
          </a:p>
          <a:p>
            <a:r>
              <a:rPr lang="es-MX" dirty="0"/>
              <a:t>Consultar el producto 100</a:t>
            </a:r>
          </a:p>
          <a:p>
            <a:r>
              <a:rPr lang="es-MX" dirty="0"/>
              <a:t>Actualizar los datos del cliente ZAMSR851029</a:t>
            </a:r>
          </a:p>
          <a:p>
            <a:r>
              <a:rPr lang="es-MX" dirty="0"/>
              <a:t>Eliminar la factura 1</a:t>
            </a:r>
          </a:p>
          <a:p>
            <a:r>
              <a:rPr lang="es-MX" dirty="0"/>
              <a:t>Eliminar tabla</a:t>
            </a:r>
          </a:p>
          <a:p>
            <a:r>
              <a:rPr lang="es-MX" dirty="0"/>
              <a:t>Eliminar BD.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467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CREAR BASE DE DATOS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CREAR BASE DE DATOS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CREATE DATABASE </a:t>
            </a:r>
            <a:r>
              <a:rPr lang="es-MX" dirty="0" err="1"/>
              <a:t>e_facturas</a:t>
            </a:r>
            <a:r>
              <a:rPr lang="es-MX" dirty="0"/>
              <a:t> ;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DRA. ROXANA HERRERA</a:t>
            </a:r>
          </a:p>
        </p:txBody>
      </p:sp>
    </p:spTree>
    <p:extLst>
      <p:ext uri="{BB962C8B-B14F-4D97-AF65-F5344CB8AC3E}">
        <p14:creationId xmlns:p14="http://schemas.microsoft.com/office/powerpoint/2010/main" val="3303993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CREAR TABLAS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5087" y="1196752"/>
            <a:ext cx="807524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dirty="0"/>
              <a:t>USE </a:t>
            </a:r>
            <a:r>
              <a:rPr lang="es-MX" sz="1600" dirty="0" err="1"/>
              <a:t>e_facturas</a:t>
            </a:r>
            <a:r>
              <a:rPr lang="es-MX" sz="1600" dirty="0"/>
              <a:t>;</a:t>
            </a:r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r>
              <a:rPr lang="es-MX" sz="1600" dirty="0"/>
              <a:t>CREATE TABLE clientes (</a:t>
            </a:r>
          </a:p>
          <a:p>
            <a:pPr marL="0" indent="0">
              <a:buNone/>
            </a:pPr>
            <a:r>
              <a:rPr lang="es-MX" sz="1600" dirty="0"/>
              <a:t>RFC </a:t>
            </a:r>
            <a:r>
              <a:rPr lang="es-MX" sz="1600" dirty="0" err="1"/>
              <a:t>varchar</a:t>
            </a:r>
            <a:r>
              <a:rPr lang="es-MX" sz="1600" dirty="0"/>
              <a:t>(15) NOT NULL,</a:t>
            </a:r>
          </a:p>
          <a:p>
            <a:pPr marL="0" indent="0">
              <a:buNone/>
            </a:pPr>
            <a:r>
              <a:rPr lang="es-MX" sz="1600" dirty="0"/>
              <a:t>mail </a:t>
            </a:r>
            <a:r>
              <a:rPr lang="es-MX" sz="1600" dirty="0" err="1"/>
              <a:t>varchar</a:t>
            </a:r>
            <a:r>
              <a:rPr lang="es-MX" sz="1600" dirty="0"/>
              <a:t>(15) NOT NULL,</a:t>
            </a:r>
          </a:p>
          <a:p>
            <a:pPr marL="0" indent="0">
              <a:buNone/>
            </a:pPr>
            <a:r>
              <a:rPr lang="es-MX" sz="1600" dirty="0"/>
              <a:t>nombre </a:t>
            </a:r>
            <a:r>
              <a:rPr lang="es-MX" sz="1600" dirty="0" err="1"/>
              <a:t>varchar</a:t>
            </a:r>
            <a:r>
              <a:rPr lang="es-MX" sz="1600" dirty="0"/>
              <a:t>(30) NOT NULL,</a:t>
            </a:r>
          </a:p>
          <a:p>
            <a:pPr marL="0" indent="0">
              <a:buNone/>
            </a:pPr>
            <a:r>
              <a:rPr lang="es-MX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 (RFC)    </a:t>
            </a:r>
          </a:p>
          <a:p>
            <a:pPr marL="0" indent="0">
              <a:buNone/>
            </a:pPr>
            <a:r>
              <a:rPr lang="es-MX" sz="1600" dirty="0"/>
              <a:t>);</a:t>
            </a:r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r>
              <a:rPr lang="es-MX" sz="1600" dirty="0"/>
              <a:t>CREATE TABLE facturas (</a:t>
            </a:r>
          </a:p>
          <a:p>
            <a:pPr marL="0" indent="0">
              <a:buNone/>
            </a:pPr>
            <a:r>
              <a:rPr lang="es-MX" sz="1600" dirty="0"/>
              <a:t>folio </a:t>
            </a:r>
            <a:r>
              <a:rPr lang="es-MX" sz="1600" dirty="0" err="1"/>
              <a:t>int</a:t>
            </a:r>
            <a:r>
              <a:rPr lang="es-MX" sz="1600" dirty="0"/>
              <a:t> NOT NULL AUTO_INCREMENT,</a:t>
            </a:r>
          </a:p>
          <a:p>
            <a:pPr marL="0" indent="0">
              <a:buNone/>
            </a:pPr>
            <a:r>
              <a:rPr lang="es-MX" sz="1600" dirty="0"/>
              <a:t>RFC </a:t>
            </a:r>
            <a:r>
              <a:rPr lang="es-MX" sz="1600" dirty="0" err="1"/>
              <a:t>varchar</a:t>
            </a:r>
            <a:r>
              <a:rPr lang="es-MX" sz="1600" dirty="0"/>
              <a:t>(15) NOT NULL,</a:t>
            </a:r>
          </a:p>
          <a:p>
            <a:pPr marL="0" indent="0">
              <a:buNone/>
            </a:pPr>
            <a:r>
              <a:rPr lang="es-MX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 (folio),      </a:t>
            </a:r>
          </a:p>
          <a:p>
            <a:pPr marL="0" indent="0">
              <a:buNone/>
            </a:pPr>
            <a:r>
              <a:rPr lang="es-MX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 (RFC) REFERENCES clientes(RFC</a:t>
            </a:r>
            <a:r>
              <a:rPr lang="es-MX" sz="1600" b="1" dirty="0"/>
              <a:t>)</a:t>
            </a:r>
          </a:p>
          <a:p>
            <a:pPr marL="0" indent="0">
              <a:buNone/>
            </a:pPr>
            <a:r>
              <a:rPr lang="es-MX" sz="1600" dirty="0"/>
              <a:t>);</a:t>
            </a:r>
          </a:p>
          <a:p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DRA. ROXANA HERRERA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59CF6EB-6E6C-41D4-A62E-069FAF411607}"/>
              </a:ext>
            </a:extLst>
          </p:cNvPr>
          <p:cNvSpPr txBox="1"/>
          <p:nvPr/>
        </p:nvSpPr>
        <p:spPr>
          <a:xfrm>
            <a:off x="4355976" y="1268760"/>
            <a:ext cx="4597878" cy="147732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s-MX" b="0" i="0" dirty="0">
                <a:solidFill>
                  <a:srgbClr val="800080"/>
                </a:solidFill>
                <a:effectLst/>
                <a:latin typeface="inherit"/>
              </a:rPr>
              <a:t>CREATE</a:t>
            </a:r>
            <a:r>
              <a:rPr lang="es-MX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s-MX" b="0" i="0" dirty="0">
                <a:solidFill>
                  <a:srgbClr val="800080"/>
                </a:solidFill>
                <a:effectLst/>
                <a:latin typeface="inherit"/>
              </a:rPr>
              <a:t>TABLE</a:t>
            </a:r>
            <a:r>
              <a:rPr lang="es-MX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s-MX" b="0" i="0" dirty="0">
                <a:solidFill>
                  <a:srgbClr val="800080"/>
                </a:solidFill>
                <a:effectLst/>
                <a:highlight>
                  <a:srgbClr val="FFFF00"/>
                </a:highlight>
                <a:latin typeface="inherit"/>
              </a:rPr>
              <a:t>IF NOT EXISTS</a:t>
            </a:r>
            <a:r>
              <a:rPr lang="es-MX" b="0" i="0" dirty="0">
                <a:solidFill>
                  <a:srgbClr val="006FE0"/>
                </a:solidFill>
                <a:effectLst/>
                <a:highlight>
                  <a:srgbClr val="FFFF00"/>
                </a:highlight>
                <a:latin typeface="inherit"/>
              </a:rPr>
              <a:t>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Monaco"/>
              </a:rPr>
              <a:t>nombre_tabla</a:t>
            </a:r>
            <a:r>
              <a:rPr lang="es-MX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endParaRPr lang="es-MX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/>
            <a:r>
              <a:rPr lang="es-MX" b="0" i="0" dirty="0">
                <a:solidFill>
                  <a:srgbClr val="000000"/>
                </a:solidFill>
                <a:effectLst/>
                <a:latin typeface="Monaco"/>
              </a:rPr>
              <a:t>(definición</a:t>
            </a:r>
            <a:r>
              <a:rPr lang="es-MX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s-MX" b="0" i="0" dirty="0">
                <a:solidFill>
                  <a:srgbClr val="000000"/>
                </a:solidFill>
                <a:effectLst/>
                <a:latin typeface="Monaco"/>
              </a:rPr>
              <a:t>de</a:t>
            </a:r>
            <a:r>
              <a:rPr lang="es-MX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s-MX" b="0" i="0" dirty="0">
                <a:solidFill>
                  <a:srgbClr val="000000"/>
                </a:solidFill>
                <a:effectLst/>
                <a:latin typeface="Monaco"/>
              </a:rPr>
              <a:t>la</a:t>
            </a:r>
            <a:r>
              <a:rPr lang="es-MX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s-MX" b="0" i="0" dirty="0">
                <a:solidFill>
                  <a:srgbClr val="000000"/>
                </a:solidFill>
                <a:effectLst/>
                <a:latin typeface="Monaco"/>
              </a:rPr>
              <a:t>tabla,</a:t>
            </a:r>
          </a:p>
          <a:p>
            <a:pPr algn="l"/>
            <a:r>
              <a:rPr lang="es-MX" b="0" i="0" dirty="0">
                <a:solidFill>
                  <a:srgbClr val="000000"/>
                </a:solidFill>
                <a:effectLst/>
                <a:latin typeface="Monaco"/>
              </a:rPr>
              <a:t>definición</a:t>
            </a:r>
            <a:r>
              <a:rPr lang="es-MX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s-MX" b="0" i="0" dirty="0">
                <a:solidFill>
                  <a:srgbClr val="000000"/>
                </a:solidFill>
                <a:effectLst/>
                <a:latin typeface="Monaco"/>
              </a:rPr>
              <a:t>de</a:t>
            </a:r>
            <a:r>
              <a:rPr lang="es-MX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s-MX" b="0" i="0" dirty="0">
                <a:solidFill>
                  <a:srgbClr val="000000"/>
                </a:solidFill>
                <a:effectLst/>
                <a:latin typeface="Monaco"/>
              </a:rPr>
              <a:t>columnas,</a:t>
            </a:r>
          </a:p>
          <a:p>
            <a:pPr algn="l"/>
            <a:r>
              <a:rPr lang="es-MX" b="0" i="0" dirty="0">
                <a:solidFill>
                  <a:srgbClr val="000000"/>
                </a:solidFill>
                <a:effectLst/>
                <a:latin typeface="Monaco"/>
              </a:rPr>
              <a:t>tipos</a:t>
            </a:r>
            <a:r>
              <a:rPr lang="es-MX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s-MX" b="0" i="0" dirty="0">
                <a:solidFill>
                  <a:srgbClr val="000000"/>
                </a:solidFill>
                <a:effectLst/>
                <a:latin typeface="Monaco"/>
              </a:rPr>
              <a:t>de</a:t>
            </a:r>
            <a:r>
              <a:rPr lang="es-MX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s-MX" b="0" i="0" dirty="0">
                <a:solidFill>
                  <a:srgbClr val="000000"/>
                </a:solidFill>
                <a:effectLst/>
                <a:latin typeface="Monaco"/>
              </a:rPr>
              <a:t>columnas</a:t>
            </a:r>
          </a:p>
          <a:p>
            <a:pPr algn="l"/>
            <a:r>
              <a:rPr lang="es-MX" b="0" i="0" dirty="0">
                <a:solidFill>
                  <a:srgbClr val="000000"/>
                </a:solidFill>
                <a:effectLst/>
                <a:latin typeface="Monac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47341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OTRA MANERA DE GENERAR LA RELACION (Modificando la tabla)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416152"/>
          </a:xfrm>
        </p:spPr>
        <p:txBody>
          <a:bodyPr/>
          <a:lstStyle/>
          <a:p>
            <a:pPr marL="274320" lvl="1" indent="0">
              <a:buNone/>
            </a:pPr>
            <a:r>
              <a:rPr lang="es-MX" dirty="0"/>
              <a:t>ALTER TABLE facturas</a:t>
            </a:r>
          </a:p>
          <a:p>
            <a:pPr marL="274320" lvl="1" indent="0">
              <a:buNone/>
            </a:pPr>
            <a:r>
              <a:rPr lang="es-MX" dirty="0"/>
              <a:t>ADD CONSTRAINT tiene FOREIGN KEY (RFC) REFERENCES clientes (RFC);</a:t>
            </a:r>
          </a:p>
          <a:p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DRA. ROXANA HERRERA</a:t>
            </a:r>
          </a:p>
        </p:txBody>
      </p:sp>
    </p:spTree>
    <p:extLst>
      <p:ext uri="{BB962C8B-B14F-4D97-AF65-F5344CB8AC3E}">
        <p14:creationId xmlns:p14="http://schemas.microsoft.com/office/powerpoint/2010/main" val="1176395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INSERTAR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840088"/>
          </a:xfrm>
        </p:spPr>
        <p:txBody>
          <a:bodyPr/>
          <a:lstStyle/>
          <a:p>
            <a:endParaRPr lang="es-MX" dirty="0"/>
          </a:p>
          <a:p>
            <a:r>
              <a:rPr lang="es-MX" dirty="0"/>
              <a:t>INSERT INTO clientes (RFC, mail, nombre) VALUES ('BAAA9805271543', 'alexis@asdas.com', 'Alexis'), ('BAAA9532543', 'antonio@z.com', 'Joel'), ('QWERA9805271543', 'noe@s.com', 'Noe'), </a:t>
            </a:r>
          </a:p>
          <a:p>
            <a:r>
              <a:rPr lang="es-MX" dirty="0"/>
              <a:t>('QWER9805271543', 'vanessa@s.com', '</a:t>
            </a:r>
            <a:r>
              <a:rPr lang="es-MX" dirty="0" err="1"/>
              <a:t>vanessa</a:t>
            </a:r>
            <a:r>
              <a:rPr lang="es-MX" dirty="0"/>
              <a:t>'), ('BAAA9805271599', 'danna@asdas.com', '</a:t>
            </a:r>
            <a:r>
              <a:rPr lang="es-MX" dirty="0" err="1"/>
              <a:t>danna</a:t>
            </a:r>
            <a:r>
              <a:rPr lang="es-MX" dirty="0"/>
              <a:t>') </a:t>
            </a:r>
          </a:p>
          <a:p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DRA. ROXANA HERRERA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2E43670-F348-46EB-9F78-8D8F5BF60987}"/>
              </a:ext>
            </a:extLst>
          </p:cNvPr>
          <p:cNvSpPr txBox="1"/>
          <p:nvPr/>
        </p:nvSpPr>
        <p:spPr>
          <a:xfrm>
            <a:off x="3995936" y="1412776"/>
            <a:ext cx="4597878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b="0" i="0" dirty="0">
                <a:solidFill>
                  <a:srgbClr val="800080"/>
                </a:solidFill>
                <a:effectLst/>
                <a:latin typeface="Monaco"/>
              </a:rPr>
              <a:t>INSERT</a:t>
            </a:r>
            <a:r>
              <a:rPr lang="es-MX" b="0" i="0" dirty="0">
                <a:solidFill>
                  <a:srgbClr val="006FE0"/>
                </a:solidFill>
                <a:effectLst/>
                <a:latin typeface="Monaco"/>
              </a:rPr>
              <a:t> </a:t>
            </a:r>
            <a:r>
              <a:rPr lang="es-MX" b="0" i="0" dirty="0">
                <a:solidFill>
                  <a:srgbClr val="800080"/>
                </a:solidFill>
                <a:effectLst/>
                <a:latin typeface="Monaco"/>
              </a:rPr>
              <a:t>INTO</a:t>
            </a:r>
            <a:r>
              <a:rPr lang="es-MX" b="0" i="0" dirty="0">
                <a:solidFill>
                  <a:srgbClr val="006FE0"/>
                </a:solidFill>
                <a:effectLst/>
                <a:latin typeface="Monaco"/>
              </a:rPr>
              <a:t>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Monaco"/>
              </a:rPr>
              <a:t>nomTabla</a:t>
            </a:r>
            <a:r>
              <a:rPr lang="es-MX" b="0" i="0" dirty="0">
                <a:solidFill>
                  <a:srgbClr val="006FE0"/>
                </a:solidFill>
                <a:effectLst/>
                <a:latin typeface="Monaco"/>
              </a:rPr>
              <a:t> </a:t>
            </a:r>
            <a:r>
              <a:rPr lang="es-MX" b="0" i="0" dirty="0">
                <a:solidFill>
                  <a:srgbClr val="000000"/>
                </a:solidFill>
                <a:effectLst/>
                <a:latin typeface="Monaco"/>
              </a:rPr>
              <a:t>(campo1,</a:t>
            </a:r>
            <a:r>
              <a:rPr lang="es-MX" b="0" i="0" dirty="0">
                <a:solidFill>
                  <a:srgbClr val="006FE0"/>
                </a:solidFill>
                <a:effectLst/>
                <a:latin typeface="Monaco"/>
              </a:rPr>
              <a:t> </a:t>
            </a:r>
            <a:r>
              <a:rPr lang="es-MX" b="0" i="0" dirty="0">
                <a:solidFill>
                  <a:srgbClr val="000000"/>
                </a:solidFill>
                <a:effectLst/>
                <a:latin typeface="Monaco"/>
              </a:rPr>
              <a:t>campo2,..,campoN)</a:t>
            </a:r>
            <a:r>
              <a:rPr lang="es-MX" b="0" i="0" dirty="0">
                <a:solidFill>
                  <a:srgbClr val="006FE0"/>
                </a:solidFill>
                <a:effectLst/>
                <a:latin typeface="Monaco"/>
              </a:rPr>
              <a:t> </a:t>
            </a:r>
            <a:r>
              <a:rPr lang="es-MX" b="0" i="0" dirty="0">
                <a:solidFill>
                  <a:srgbClr val="800080"/>
                </a:solidFill>
                <a:effectLst/>
                <a:latin typeface="Monaco"/>
              </a:rPr>
              <a:t>VALUES</a:t>
            </a:r>
            <a:r>
              <a:rPr lang="es-MX" b="0" i="0" dirty="0">
                <a:solidFill>
                  <a:srgbClr val="006FE0"/>
                </a:solidFill>
                <a:effectLst/>
                <a:latin typeface="Monaco"/>
              </a:rPr>
              <a:t> </a:t>
            </a:r>
            <a:r>
              <a:rPr lang="es-MX" b="0" i="0" dirty="0"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lang="es-MX" b="0" i="0" dirty="0">
                <a:solidFill>
                  <a:srgbClr val="008000"/>
                </a:solidFill>
                <a:effectLst/>
                <a:latin typeface="Monaco"/>
              </a:rPr>
              <a:t>‘valor1’</a:t>
            </a:r>
            <a:r>
              <a:rPr lang="es-MX" b="0" i="0" dirty="0">
                <a:solidFill>
                  <a:srgbClr val="000000"/>
                </a:solidFill>
                <a:effectLst/>
                <a:latin typeface="Monaco"/>
              </a:rPr>
              <a:t>,</a:t>
            </a:r>
            <a:r>
              <a:rPr lang="es-MX" b="0" i="0" dirty="0">
                <a:solidFill>
                  <a:srgbClr val="008000"/>
                </a:solidFill>
                <a:effectLst/>
                <a:latin typeface="Monaco"/>
              </a:rPr>
              <a:t>’valor2‘, … ‘</a:t>
            </a:r>
            <a:r>
              <a:rPr lang="es-MX" b="0" i="0" dirty="0" err="1">
                <a:solidFill>
                  <a:srgbClr val="008000"/>
                </a:solidFill>
                <a:effectLst/>
                <a:latin typeface="Monaco"/>
              </a:rPr>
              <a:t>valorn</a:t>
            </a:r>
            <a:r>
              <a:rPr lang="es-MX" b="0" i="0" dirty="0">
                <a:solidFill>
                  <a:srgbClr val="008000"/>
                </a:solidFill>
                <a:effectLst/>
                <a:latin typeface="Monaco"/>
              </a:rPr>
              <a:t>‘</a:t>
            </a:r>
            <a:r>
              <a:rPr lang="es-MX" b="0" i="0" dirty="0">
                <a:solidFill>
                  <a:srgbClr val="000000"/>
                </a:solidFill>
                <a:effectLst/>
                <a:latin typeface="Monaco"/>
              </a:rPr>
              <a:t>);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8179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INSERTAR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48544"/>
            <a:ext cx="8229600" cy="4876800"/>
          </a:xfrm>
        </p:spPr>
        <p:txBody>
          <a:bodyPr>
            <a:normAutofit/>
          </a:bodyPr>
          <a:lstStyle/>
          <a:p>
            <a:r>
              <a:rPr lang="fr-FR" sz="2000" dirty="0"/>
              <a:t>INSERT INTO clientes (</a:t>
            </a:r>
            <a:r>
              <a:rPr lang="fr-FR" sz="2000" dirty="0" err="1"/>
              <a:t>RFC,nombre,mail</a:t>
            </a:r>
            <a:r>
              <a:rPr lang="fr-FR" sz="2000" dirty="0"/>
              <a:t>) VALUES</a:t>
            </a:r>
          </a:p>
          <a:p>
            <a:r>
              <a:rPr lang="fr-FR" sz="2000" dirty="0"/>
              <a:t>(</a:t>
            </a:r>
            <a:r>
              <a:rPr lang="en-US" sz="2000" dirty="0"/>
              <a:t>'</a:t>
            </a:r>
            <a:r>
              <a:rPr lang="fr-FR" sz="2000" dirty="0"/>
              <a:t>ZAMS851029</a:t>
            </a:r>
            <a:r>
              <a:rPr lang="en-US" sz="2000" dirty="0"/>
              <a:t>'</a:t>
            </a:r>
            <a:r>
              <a:rPr lang="fr-FR" sz="2000" dirty="0"/>
              <a:t>,</a:t>
            </a:r>
            <a:r>
              <a:rPr lang="en-US" sz="2000" dirty="0"/>
              <a:t> '</a:t>
            </a:r>
            <a:r>
              <a:rPr lang="fr-FR" sz="2000" dirty="0" err="1"/>
              <a:t>saul</a:t>
            </a:r>
            <a:r>
              <a:rPr lang="en-US" sz="2000" dirty="0"/>
              <a:t>'</a:t>
            </a:r>
            <a:r>
              <a:rPr lang="fr-FR" sz="2000" dirty="0"/>
              <a:t>,</a:t>
            </a:r>
            <a:r>
              <a:rPr lang="en-US" sz="2000" dirty="0"/>
              <a:t> '</a:t>
            </a:r>
            <a:r>
              <a:rPr lang="fr-FR" sz="2000" dirty="0"/>
              <a:t>saul@upslp.edu.mx</a:t>
            </a:r>
            <a:r>
              <a:rPr lang="en-US" sz="2000" dirty="0"/>
              <a:t>'</a:t>
            </a:r>
            <a:r>
              <a:rPr lang="fr-FR" sz="2000" dirty="0"/>
              <a:t>),</a:t>
            </a:r>
          </a:p>
          <a:p>
            <a:r>
              <a:rPr lang="fr-FR" sz="2000" dirty="0"/>
              <a:t>(</a:t>
            </a:r>
            <a:r>
              <a:rPr lang="en-US" sz="2000" dirty="0"/>
              <a:t>'</a:t>
            </a:r>
            <a:r>
              <a:rPr lang="fr-FR" sz="2000" dirty="0"/>
              <a:t>DRMM891109</a:t>
            </a:r>
            <a:r>
              <a:rPr lang="en-US" sz="2000" dirty="0"/>
              <a:t>'</a:t>
            </a:r>
            <a:r>
              <a:rPr lang="fr-FR" sz="2000" dirty="0"/>
              <a:t>,</a:t>
            </a:r>
            <a:r>
              <a:rPr lang="en-US" sz="2000" dirty="0"/>
              <a:t> '</a:t>
            </a:r>
            <a:r>
              <a:rPr lang="fr-FR" sz="2000" dirty="0"/>
              <a:t>maria</a:t>
            </a:r>
            <a:r>
              <a:rPr lang="en-US" sz="2000" dirty="0"/>
              <a:t>'</a:t>
            </a:r>
            <a:r>
              <a:rPr lang="fr-FR" sz="2000" dirty="0"/>
              <a:t>,</a:t>
            </a:r>
            <a:r>
              <a:rPr lang="en-US" sz="2000" dirty="0"/>
              <a:t> '</a:t>
            </a:r>
            <a:r>
              <a:rPr lang="fr-FR" sz="2000" dirty="0"/>
              <a:t>maria@upslp.edu.mx</a:t>
            </a:r>
            <a:r>
              <a:rPr lang="en-US" sz="2000" dirty="0"/>
              <a:t>'</a:t>
            </a:r>
            <a:r>
              <a:rPr lang="fr-FR" sz="2000" dirty="0"/>
              <a:t>);</a:t>
            </a:r>
          </a:p>
          <a:p>
            <a:endParaRPr lang="es-MX" sz="2000" dirty="0"/>
          </a:p>
          <a:p>
            <a:r>
              <a:rPr lang="en-US" sz="2000" dirty="0"/>
              <a:t>INSERT INTO </a:t>
            </a:r>
            <a:r>
              <a:rPr lang="en-US" sz="2000" dirty="0" err="1"/>
              <a:t>facturas</a:t>
            </a:r>
            <a:r>
              <a:rPr lang="en-US" sz="2000" dirty="0"/>
              <a:t> (RFC) VALUES</a:t>
            </a:r>
          </a:p>
          <a:p>
            <a:r>
              <a:rPr lang="en-US" sz="2000" dirty="0"/>
              <a:t>('ZAMS851029'),</a:t>
            </a:r>
          </a:p>
          <a:p>
            <a:r>
              <a:rPr lang="en-US" sz="2000" dirty="0"/>
              <a:t>('DRMM891109');</a:t>
            </a:r>
          </a:p>
          <a:p>
            <a:endParaRPr lang="en-US" sz="2000" dirty="0"/>
          </a:p>
          <a:p>
            <a:r>
              <a:rPr lang="en-US" dirty="0"/>
              <a:t>SELECT * FROM </a:t>
            </a:r>
            <a:r>
              <a:rPr lang="en-US" dirty="0" err="1"/>
              <a:t>clientes</a:t>
            </a:r>
            <a:r>
              <a:rPr lang="en-US" dirty="0"/>
              <a:t>;</a:t>
            </a:r>
          </a:p>
          <a:p>
            <a:r>
              <a:rPr lang="en-US" dirty="0"/>
              <a:t>SELECT </a:t>
            </a:r>
            <a:r>
              <a:rPr lang="en-US" dirty="0" err="1"/>
              <a:t>RFC,mail</a:t>
            </a:r>
            <a:r>
              <a:rPr lang="en-US" dirty="0"/>
              <a:t> FROM </a:t>
            </a:r>
            <a:r>
              <a:rPr lang="en-US" dirty="0" err="1"/>
              <a:t>clientes</a:t>
            </a:r>
            <a:r>
              <a:rPr lang="en-US" dirty="0"/>
              <a:t> ;</a:t>
            </a:r>
            <a:endParaRPr lang="es-MX" dirty="0"/>
          </a:p>
          <a:p>
            <a:r>
              <a:rPr lang="en-US" dirty="0"/>
              <a:t>SELECT * FROM </a:t>
            </a:r>
            <a:r>
              <a:rPr lang="en-US" dirty="0" err="1"/>
              <a:t>clientes</a:t>
            </a:r>
            <a:r>
              <a:rPr lang="en-US" dirty="0"/>
              <a:t> WHERE RFC='ZAMS851029</a:t>
            </a:r>
            <a:r>
              <a:rPr lang="es-MX" dirty="0"/>
              <a:t>'</a:t>
            </a:r>
            <a:r>
              <a:rPr lang="en-US" dirty="0"/>
              <a:t>;</a:t>
            </a:r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DRA. ROXANA HERRERA</a:t>
            </a:r>
          </a:p>
        </p:txBody>
      </p:sp>
    </p:spTree>
    <p:extLst>
      <p:ext uri="{BB962C8B-B14F-4D97-AF65-F5344CB8AC3E}">
        <p14:creationId xmlns:p14="http://schemas.microsoft.com/office/powerpoint/2010/main" val="2658373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Consulta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3568" y="1412776"/>
            <a:ext cx="8003232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clientes</a:t>
            </a:r>
            <a:r>
              <a:rPr lang="en-US" dirty="0"/>
              <a:t> WHERE RFC='BAAA9532543';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clientes</a:t>
            </a:r>
            <a:r>
              <a:rPr lang="en-US" dirty="0"/>
              <a:t> WHERE RFC='BAAA9532543‘ OR RFC='ZAMS851029</a:t>
            </a:r>
            <a:r>
              <a:rPr lang="es-MX" dirty="0"/>
              <a:t>'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u="sng" dirty="0" err="1"/>
              <a:t>Clausula</a:t>
            </a:r>
            <a:r>
              <a:rPr lang="en-US" u="sng" dirty="0"/>
              <a:t> LIKE con </a:t>
            </a:r>
            <a:r>
              <a:rPr lang="en-US" u="sng" dirty="0" err="1"/>
              <a:t>comodines</a:t>
            </a:r>
            <a:endParaRPr lang="en-US" u="sng" dirty="0"/>
          </a:p>
          <a:p>
            <a:endParaRPr lang="en-US" dirty="0"/>
          </a:p>
          <a:p>
            <a:pPr marL="0" indent="0">
              <a:buNone/>
            </a:pPr>
            <a:r>
              <a:rPr lang="es-MX" dirty="0"/>
              <a:t>SELECT *</a:t>
            </a:r>
          </a:p>
          <a:p>
            <a:pPr marL="0" indent="0">
              <a:buNone/>
            </a:pPr>
            <a:r>
              <a:rPr lang="es-MX" dirty="0"/>
              <a:t>FROM clientes</a:t>
            </a:r>
          </a:p>
          <a:p>
            <a:pPr marL="0" indent="0">
              <a:buNone/>
            </a:pPr>
            <a:r>
              <a:rPr lang="es-MX" dirty="0"/>
              <a:t>WHERE nombre </a:t>
            </a:r>
            <a:r>
              <a:rPr lang="es-MX" dirty="0" err="1"/>
              <a:t>like</a:t>
            </a:r>
            <a:r>
              <a:rPr lang="es-MX" dirty="0"/>
              <a:t> “%</a:t>
            </a:r>
            <a:r>
              <a:rPr lang="es-MX" dirty="0" err="1"/>
              <a:t>oe</a:t>
            </a:r>
            <a:r>
              <a:rPr lang="es-MX" dirty="0"/>
              <a:t>%”;</a:t>
            </a:r>
          </a:p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DRA. ROXANA HERRERA</a:t>
            </a:r>
          </a:p>
        </p:txBody>
      </p:sp>
    </p:spTree>
    <p:extLst>
      <p:ext uri="{BB962C8B-B14F-4D97-AF65-F5344CB8AC3E}">
        <p14:creationId xmlns:p14="http://schemas.microsoft.com/office/powerpoint/2010/main" val="143030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MySQL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El </a:t>
            </a:r>
            <a:r>
              <a:rPr lang="es-MX" u="sng" dirty="0"/>
              <a:t>lenguaje de consulta estructurado</a:t>
            </a:r>
            <a:r>
              <a:rPr lang="es-MX" dirty="0"/>
              <a:t> (SQL) es un lenguaje de base de datos normalizado.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SQL es utilizado por los diferentes motores de bases de datos para realizar determinadas operaciones sobre los datos o sobre la estructura de los mismos. 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Usa una combinación de álgebra relacional y construcciones de cálculo relacional.</a:t>
            </a:r>
          </a:p>
          <a:p>
            <a:pPr algn="just"/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E3C1BC-828A-4B7F-9FAB-AE823DFA439E}"/>
              </a:ext>
            </a:extLst>
          </p:cNvPr>
          <p:cNvSpPr txBox="1"/>
          <p:nvPr/>
        </p:nvSpPr>
        <p:spPr>
          <a:xfrm>
            <a:off x="3851920" y="1138103"/>
            <a:ext cx="281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highlight>
                  <a:srgbClr val="00FFFF"/>
                </a:highlight>
              </a:rPr>
              <a:t>Pregunta de examen</a:t>
            </a:r>
            <a:endParaRPr lang="es-419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2046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ACTUALIZAR REGISTRO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4161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s-MX" dirty="0"/>
              <a:t>UPDATE clientes SET mail = '</a:t>
            </a:r>
            <a:r>
              <a:rPr lang="es-MX" dirty="0" err="1"/>
              <a:t>roxana@upslp</a:t>
            </a:r>
            <a:r>
              <a:rPr lang="es-MX" dirty="0"/>
              <a:t>' WHERE </a:t>
            </a:r>
            <a:r>
              <a:rPr lang="es-MX" dirty="0" err="1"/>
              <a:t>clientes.RFC</a:t>
            </a:r>
            <a:r>
              <a:rPr lang="es-MX" dirty="0"/>
              <a:t> = 'QWER9805271543'; </a:t>
            </a:r>
          </a:p>
          <a:p>
            <a:endParaRPr lang="en-US" dirty="0"/>
          </a:p>
          <a:p>
            <a:r>
              <a:rPr lang="es-MX" dirty="0"/>
              <a:t>Actualizar mas de un campo: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UPDATE clientes SET mail = '</a:t>
            </a:r>
            <a:r>
              <a:rPr lang="es-MX" dirty="0" err="1"/>
              <a:t>roxana@upslp</a:t>
            </a:r>
            <a:r>
              <a:rPr lang="es-MX" dirty="0"/>
              <a:t>', nombre=</a:t>
            </a:r>
            <a:r>
              <a:rPr lang="en-US" sz="2400" dirty="0"/>
              <a:t>'</a:t>
            </a:r>
            <a:r>
              <a:rPr lang="es-MX" dirty="0"/>
              <a:t>Roxana herrera</a:t>
            </a:r>
            <a:r>
              <a:rPr lang="en-US" sz="2400" dirty="0"/>
              <a:t>'</a:t>
            </a:r>
            <a:r>
              <a:rPr lang="es-MX" dirty="0"/>
              <a:t>  WHERE </a:t>
            </a:r>
            <a:r>
              <a:rPr lang="es-MX" dirty="0" err="1"/>
              <a:t>clientes.RFC</a:t>
            </a:r>
            <a:r>
              <a:rPr lang="es-MX" dirty="0"/>
              <a:t> = 'QWER9805271543'; </a:t>
            </a:r>
          </a:p>
          <a:p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D1AF15-5D5A-4960-BDBC-8967E20399E8}"/>
              </a:ext>
            </a:extLst>
          </p:cNvPr>
          <p:cNvSpPr txBox="1"/>
          <p:nvPr/>
        </p:nvSpPr>
        <p:spPr>
          <a:xfrm>
            <a:off x="3707904" y="1277034"/>
            <a:ext cx="45978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0" i="0" dirty="0">
                <a:solidFill>
                  <a:srgbClr val="800080"/>
                </a:solidFill>
                <a:effectLst/>
                <a:latin typeface="inherit"/>
              </a:rPr>
              <a:t>UPDATE</a:t>
            </a:r>
            <a:r>
              <a:rPr lang="es-MX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Monaco"/>
              </a:rPr>
              <a:t>nombreTabla</a:t>
            </a:r>
            <a:endParaRPr lang="es-MX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/>
            <a:r>
              <a:rPr lang="es-MX" b="0" i="0" dirty="0">
                <a:solidFill>
                  <a:srgbClr val="800080"/>
                </a:solidFill>
                <a:effectLst/>
                <a:latin typeface="inherit"/>
              </a:rPr>
              <a:t>SET</a:t>
            </a:r>
            <a:r>
              <a:rPr lang="es-MX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s-MX" b="0" i="0" dirty="0">
                <a:solidFill>
                  <a:srgbClr val="000000"/>
                </a:solidFill>
                <a:effectLst/>
                <a:latin typeface="Monaco"/>
              </a:rPr>
              <a:t>campo=</a:t>
            </a:r>
            <a:r>
              <a:rPr lang="es-MX" b="0" i="0" dirty="0">
                <a:solidFill>
                  <a:srgbClr val="008000"/>
                </a:solidFill>
                <a:effectLst/>
                <a:latin typeface="inherit"/>
              </a:rPr>
              <a:t> '</a:t>
            </a:r>
            <a:r>
              <a:rPr lang="es-MX" b="0" i="0" dirty="0" err="1">
                <a:solidFill>
                  <a:srgbClr val="008000"/>
                </a:solidFill>
                <a:effectLst/>
                <a:latin typeface="inherit"/>
              </a:rPr>
              <a:t>nuevoValor</a:t>
            </a:r>
            <a:r>
              <a:rPr lang="es-MX" b="0" i="0" dirty="0">
                <a:solidFill>
                  <a:srgbClr val="008000"/>
                </a:solidFill>
                <a:effectLst/>
                <a:latin typeface="inherit"/>
              </a:rPr>
              <a:t>’</a:t>
            </a:r>
          </a:p>
          <a:p>
            <a:pPr algn="l"/>
            <a:r>
              <a:rPr lang="es-MX" b="0" i="0" dirty="0">
                <a:solidFill>
                  <a:srgbClr val="800080"/>
                </a:solidFill>
                <a:effectLst/>
                <a:latin typeface="inherit"/>
              </a:rPr>
              <a:t>WHERE</a:t>
            </a:r>
            <a:r>
              <a:rPr lang="es-MX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s-MX" b="0" i="0" dirty="0">
                <a:solidFill>
                  <a:srgbClr val="000000"/>
                </a:solidFill>
                <a:effectLst/>
                <a:latin typeface="Monaco"/>
              </a:rPr>
              <a:t>campo=</a:t>
            </a:r>
            <a:r>
              <a:rPr lang="es-MX" b="0" i="0" dirty="0">
                <a:solidFill>
                  <a:srgbClr val="008000"/>
                </a:solidFill>
                <a:effectLst/>
                <a:latin typeface="inherit"/>
              </a:rPr>
              <a:t> ' valor’;</a:t>
            </a:r>
            <a:endParaRPr lang="es-MX" b="0" i="0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417744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Borra registro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FROM </a:t>
            </a:r>
            <a:r>
              <a:rPr lang="en-US" dirty="0" err="1"/>
              <a:t>clientes</a:t>
            </a:r>
            <a:r>
              <a:rPr lang="en-US" dirty="0"/>
              <a:t> WHERE RFC = 'BAAA9532543';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Borrar todos los registros de la tabla</a:t>
            </a:r>
          </a:p>
          <a:p>
            <a:endParaRPr lang="es-MX" dirty="0"/>
          </a:p>
          <a:p>
            <a:r>
              <a:rPr lang="es-MX" dirty="0"/>
              <a:t>DELETE FROM clientes;</a:t>
            </a:r>
          </a:p>
          <a:p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DRA. ROXANA HERRERA</a:t>
            </a:r>
          </a:p>
        </p:txBody>
      </p:sp>
    </p:spTree>
    <p:extLst>
      <p:ext uri="{BB962C8B-B14F-4D97-AF65-F5344CB8AC3E}">
        <p14:creationId xmlns:p14="http://schemas.microsoft.com/office/powerpoint/2010/main" val="1307055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ELIMINAR TABLA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DROP TABLE clientes;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ELIMINAR BASE DE DATOS</a:t>
            </a:r>
          </a:p>
          <a:p>
            <a:endParaRPr lang="es-MX" dirty="0"/>
          </a:p>
          <a:p>
            <a:r>
              <a:rPr lang="es-MX" dirty="0"/>
              <a:t>DROP DATABASE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e_facturas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DRA.ROXANA HERRERA</a:t>
            </a:r>
          </a:p>
        </p:txBody>
      </p:sp>
    </p:spTree>
    <p:extLst>
      <p:ext uri="{BB962C8B-B14F-4D97-AF65-F5344CB8AC3E}">
        <p14:creationId xmlns:p14="http://schemas.microsoft.com/office/powerpoint/2010/main" val="78652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37252" y="416442"/>
            <a:ext cx="8229600" cy="990600"/>
          </a:xfrm>
        </p:spPr>
        <p:txBody>
          <a:bodyPr>
            <a:normAutofit/>
          </a:bodyPr>
          <a:lstStyle/>
          <a:p>
            <a:r>
              <a:rPr lang="es-MX" dirty="0"/>
              <a:t>Componentes de SQL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r>
              <a:rPr lang="es-MX" dirty="0"/>
              <a:t>Lenguaje de definición de datos.</a:t>
            </a:r>
          </a:p>
          <a:p>
            <a:r>
              <a:rPr lang="es-MX" dirty="0"/>
              <a:t>Lenguaje de manipulación de datos.</a:t>
            </a:r>
          </a:p>
          <a:p>
            <a:r>
              <a:rPr lang="es-MX" dirty="0"/>
              <a:t>Definición de vistas.</a:t>
            </a:r>
          </a:p>
          <a:p>
            <a:r>
              <a:rPr lang="es-MX" dirty="0"/>
              <a:t>Control de transacciones.</a:t>
            </a:r>
          </a:p>
          <a:p>
            <a:r>
              <a:rPr lang="es-MX" dirty="0"/>
              <a:t>SQL incorporado y SQL dinámico (cómo incorporar instrucciones en lenguajes de programación).</a:t>
            </a:r>
          </a:p>
          <a:p>
            <a:r>
              <a:rPr lang="es-MX" dirty="0"/>
              <a:t>Integridad (restricciones de integridad que deben satisfacer los datos).</a:t>
            </a:r>
          </a:p>
          <a:p>
            <a:r>
              <a:rPr lang="es-MX" dirty="0"/>
              <a:t>Autorización.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422895C-4E4E-4E13-B127-A109BE48E7A4}"/>
              </a:ext>
            </a:extLst>
          </p:cNvPr>
          <p:cNvSpPr txBox="1"/>
          <p:nvPr/>
        </p:nvSpPr>
        <p:spPr>
          <a:xfrm>
            <a:off x="457200" y="1600200"/>
            <a:ext cx="281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highlight>
                  <a:srgbClr val="00FFFF"/>
                </a:highlight>
              </a:rPr>
              <a:t>Pregunta de examen</a:t>
            </a:r>
            <a:endParaRPr lang="es-419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0335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dirty="0" err="1"/>
              <a:t>MySQL</a:t>
            </a:r>
            <a:r>
              <a:rPr lang="es-MX" dirty="0"/>
              <a:t> permite: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Crear bases de datos y tablas</a:t>
            </a:r>
          </a:p>
          <a:p>
            <a:pPr algn="just"/>
            <a:r>
              <a:rPr lang="es-MX" dirty="0"/>
              <a:t>Insertar datos</a:t>
            </a:r>
          </a:p>
          <a:p>
            <a:pPr algn="just"/>
            <a:r>
              <a:rPr lang="es-MX" dirty="0"/>
              <a:t>Modificarlos</a:t>
            </a:r>
          </a:p>
          <a:p>
            <a:pPr algn="just"/>
            <a:r>
              <a:rPr lang="es-MX" dirty="0"/>
              <a:t>Eliminarlos</a:t>
            </a:r>
          </a:p>
          <a:p>
            <a:pPr algn="just"/>
            <a:r>
              <a:rPr lang="es-MX" dirty="0"/>
              <a:t>Ordenarlos </a:t>
            </a:r>
          </a:p>
          <a:p>
            <a:pPr algn="just"/>
            <a:r>
              <a:rPr lang="es-MX" dirty="0"/>
              <a:t>Hacer consultas </a:t>
            </a:r>
          </a:p>
          <a:p>
            <a:pPr marL="0" indent="0" algn="just">
              <a:buNone/>
            </a:pPr>
            <a:endParaRPr lang="es-MX" dirty="0"/>
          </a:p>
          <a:p>
            <a:pPr marL="0" indent="0" algn="just">
              <a:buNone/>
            </a:pPr>
            <a:r>
              <a:rPr lang="es-MX" dirty="0"/>
              <a:t>“Administrar Bases de Datos”.</a:t>
            </a:r>
          </a:p>
          <a:p>
            <a:pPr algn="just"/>
            <a:endParaRPr lang="es-MX" dirty="0"/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5A0AC60-0C0F-475E-AD2D-47860CB63678}"/>
              </a:ext>
            </a:extLst>
          </p:cNvPr>
          <p:cNvSpPr txBox="1"/>
          <p:nvPr/>
        </p:nvSpPr>
        <p:spPr>
          <a:xfrm>
            <a:off x="5220072" y="1844824"/>
            <a:ext cx="281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highlight>
                  <a:srgbClr val="00FFFF"/>
                </a:highlight>
              </a:rPr>
              <a:t>Pregunta de examen</a:t>
            </a:r>
            <a:endParaRPr lang="es-419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3075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Comandos SQL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s-MX" dirty="0"/>
              <a:t>Existen dos tipos de comandos SQL:</a:t>
            </a:r>
          </a:p>
          <a:p>
            <a:pPr marL="0" lvl="0" indent="0" fontAlgn="t">
              <a:buNone/>
            </a:pPr>
            <a:endParaRPr lang="es-MX" dirty="0"/>
          </a:p>
          <a:p>
            <a:pPr marL="457200" lvl="0" indent="-457200" fontAlgn="t">
              <a:buFont typeface="+mj-lt"/>
              <a:buAutoNum type="arabicPeriod"/>
            </a:pPr>
            <a:r>
              <a:rPr lang="es-MX" dirty="0"/>
              <a:t>Los comandos DDL (Lenguaje de Definición de Datos) permiten: Crear y definir nuevas bases de datos, campos e índices. </a:t>
            </a:r>
          </a:p>
          <a:p>
            <a:pPr marL="457200" lvl="0" indent="-457200" fontAlgn="t">
              <a:buFont typeface="+mj-lt"/>
              <a:buAutoNum type="arabicPeriod"/>
            </a:pPr>
            <a:endParaRPr lang="es-MX" dirty="0"/>
          </a:p>
          <a:p>
            <a:pPr marL="457200" lvl="0" indent="-457200" fontAlgn="t">
              <a:buFont typeface="+mj-lt"/>
              <a:buAutoNum type="arabicPeriod"/>
            </a:pPr>
            <a:r>
              <a:rPr lang="es-MX" dirty="0"/>
              <a:t>Los comandos DML (Lenguaje de Manipulación de Datos) permiten: Generar consultas para ordenar, filtrar y extraer datos de la base de datos.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308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Comandos DDL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489545"/>
              </p:ext>
            </p:extLst>
          </p:nvPr>
        </p:nvGraphicFramePr>
        <p:xfrm>
          <a:off x="611560" y="1787563"/>
          <a:ext cx="8075240" cy="4207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5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0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96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</a:rPr>
                        <a:t>Comando</a:t>
                      </a:r>
                      <a:endParaRPr lang="es-MX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</a:rPr>
                        <a:t>Descripción</a:t>
                      </a:r>
                      <a:endParaRPr lang="es-MX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8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</a:rPr>
                        <a:t>CREATE</a:t>
                      </a:r>
                      <a:endParaRPr lang="es-MX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Utilizado para crear nuevas tablas, campos e índices</a:t>
                      </a:r>
                      <a:endParaRPr lang="es-MX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8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</a:rPr>
                        <a:t>DROP</a:t>
                      </a:r>
                      <a:endParaRPr lang="es-MX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Empleado para eliminar tablas e índices</a:t>
                      </a:r>
                      <a:endParaRPr lang="es-MX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96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</a:rPr>
                        <a:t>ALTER</a:t>
                      </a:r>
                      <a:endParaRPr lang="es-MX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Utilizado para modificar las tablas agregando campos o cambiando la definición de los campos.</a:t>
                      </a:r>
                      <a:endParaRPr lang="es-MX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04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Comandos DML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753078"/>
              </p:ext>
            </p:extLst>
          </p:nvPr>
        </p:nvGraphicFramePr>
        <p:xfrm>
          <a:off x="611560" y="1916832"/>
          <a:ext cx="8075241" cy="39550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2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4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>
                          <a:effectLst/>
                        </a:rPr>
                        <a:t>Comando</a:t>
                      </a:r>
                      <a:endParaRPr lang="es-MX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Descripción</a:t>
                      </a:r>
                      <a:endParaRPr lang="es-MX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83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</a:rPr>
                        <a:t>SELECT</a:t>
                      </a:r>
                      <a:endParaRPr lang="es-MX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Utilizado para consultar registros de la base de datos que satisfagan un criterio determinado</a:t>
                      </a:r>
                      <a:endParaRPr lang="es-MX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</a:rPr>
                        <a:t>INSERT</a:t>
                      </a:r>
                      <a:endParaRPr lang="es-MX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Utilizado para cargar lotes de datos en la base de datos en una única operación.</a:t>
                      </a:r>
                      <a:endParaRPr lang="es-MX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</a:rPr>
                        <a:t>UPDATE</a:t>
                      </a:r>
                      <a:endParaRPr lang="es-MX" sz="3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Utilizado para modificar los valores de los campos y registros especificados</a:t>
                      </a:r>
                      <a:endParaRPr lang="es-MX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0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</a:rPr>
                        <a:t> </a:t>
                      </a:r>
                      <a:endParaRPr lang="es-MX" sz="32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</a:rPr>
                        <a:t>DELETE</a:t>
                      </a:r>
                      <a:endParaRPr lang="es-MX" sz="3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Utilizado para eliminar registros de una tabla de una base de datos</a:t>
                      </a:r>
                      <a:endParaRPr lang="es-MX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26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Cláusulas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876800"/>
          </a:xfrm>
        </p:spPr>
        <p:txBody>
          <a:bodyPr/>
          <a:lstStyle/>
          <a:p>
            <a:pPr algn="just"/>
            <a:r>
              <a:rPr lang="es-MX" dirty="0"/>
              <a:t>Las cláusulas son condiciones de modificación utilizadas para definir los datos que desea seleccionar o manipular.</a:t>
            </a:r>
          </a:p>
          <a:p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892017"/>
              </p:ext>
            </p:extLst>
          </p:nvPr>
        </p:nvGraphicFramePr>
        <p:xfrm>
          <a:off x="518863" y="2204864"/>
          <a:ext cx="8229601" cy="4427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5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Cláusula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Descripción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>
                          <a:effectLst/>
                        </a:rPr>
                        <a:t>FROM</a:t>
                      </a:r>
                      <a:endParaRPr lang="es-MX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Utilizada para especificar la tabla de la cual se van a seleccionar los registros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>
                          <a:effectLst/>
                        </a:rPr>
                        <a:t>WHERE</a:t>
                      </a:r>
                      <a:endParaRPr lang="es-MX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Utilizada para especificar las condiciones que deben reunir los registros que se van a seleccionar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>
                          <a:effectLst/>
                        </a:rPr>
                        <a:t>GROUP BY</a:t>
                      </a:r>
                      <a:endParaRPr lang="es-MX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Utilizada para separar los registros seleccionados en grupos específicos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>
                          <a:effectLst/>
                        </a:rPr>
                        <a:t>HAVING</a:t>
                      </a:r>
                      <a:endParaRPr lang="es-MX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Utilizada para expresar la condición que debe satisfacer cada grupo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ORDER BY</a:t>
                      </a:r>
                      <a:endParaRPr lang="es-MX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</a:rPr>
                        <a:t>Utilizada para ordenar los registros seleccionados de acuerdo con un orden específico</a:t>
                      </a:r>
                      <a:endParaRPr lang="es-MX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21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lógicos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018867"/>
              </p:ext>
            </p:extLst>
          </p:nvPr>
        </p:nvGraphicFramePr>
        <p:xfrm>
          <a:off x="1088182" y="2204864"/>
          <a:ext cx="7571184" cy="3665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1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9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Operador</a:t>
                      </a:r>
                      <a:endParaRPr lang="es-MX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Uso</a:t>
                      </a:r>
                      <a:endParaRPr lang="es-MX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AND</a:t>
                      </a:r>
                      <a:endParaRPr lang="es-MX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Es el "y" lógico. </a:t>
                      </a:r>
                      <a:r>
                        <a:rPr lang="es-MX" sz="2000" dirty="0" err="1">
                          <a:effectLst/>
                        </a:rPr>
                        <a:t>Evalua</a:t>
                      </a:r>
                      <a:r>
                        <a:rPr lang="es-MX" sz="2000" dirty="0">
                          <a:effectLst/>
                        </a:rPr>
                        <a:t> dos condiciones y devuelve un valor de verdad sólo si ambas son ciertas.</a:t>
                      </a:r>
                      <a:endParaRPr lang="es-MX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OR</a:t>
                      </a:r>
                      <a:endParaRPr lang="es-MX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Es el "o" lógico. Evalúa dos condiciones y devuelve un valor de </a:t>
                      </a:r>
                      <a:r>
                        <a:rPr lang="es-MX" sz="2000" dirty="0" err="1">
                          <a:effectLst/>
                        </a:rPr>
                        <a:t>verdar</a:t>
                      </a:r>
                      <a:r>
                        <a:rPr lang="es-MX" sz="2000" dirty="0">
                          <a:effectLst/>
                        </a:rPr>
                        <a:t> si alguna de las dos es cierta.</a:t>
                      </a:r>
                      <a:endParaRPr lang="es-MX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400">
                          <a:effectLst/>
                        </a:rPr>
                        <a:t>NOT</a:t>
                      </a:r>
                      <a:endParaRPr lang="es-MX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52400" marR="1905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</a:rPr>
                        <a:t>Negación lógica. Devuelve el valor contrario de la expresión.</a:t>
                      </a:r>
                      <a:endParaRPr lang="es-MX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37160" marR="137160" marT="137160" marB="1371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773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5251</TotalTime>
  <Words>1166</Words>
  <Application>Microsoft Office PowerPoint</Application>
  <PresentationFormat>Presentación en pantalla (4:3)</PresentationFormat>
  <Paragraphs>225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inherit</vt:lpstr>
      <vt:lpstr>Monaco</vt:lpstr>
      <vt:lpstr>Times New Roman</vt:lpstr>
      <vt:lpstr>Claridad</vt:lpstr>
      <vt:lpstr>EJERCICIOS SQL</vt:lpstr>
      <vt:lpstr>MySQL</vt:lpstr>
      <vt:lpstr>Componentes de SQL</vt:lpstr>
      <vt:lpstr>MySQL permite:</vt:lpstr>
      <vt:lpstr>Comandos SQL</vt:lpstr>
      <vt:lpstr>Comandos DDL</vt:lpstr>
      <vt:lpstr>Comandos DML</vt:lpstr>
      <vt:lpstr>Cláusulas </vt:lpstr>
      <vt:lpstr>Operadores lógicos</vt:lpstr>
      <vt:lpstr>Operadores de comparación</vt:lpstr>
      <vt:lpstr>CREAR LA BD</vt:lpstr>
      <vt:lpstr>DIAGRAMA RELACIONAL</vt:lpstr>
      <vt:lpstr>INSTRUCCIONES SQL</vt:lpstr>
      <vt:lpstr>CREAR BASE DE DATOS </vt:lpstr>
      <vt:lpstr>CREAR TABLAS</vt:lpstr>
      <vt:lpstr>OTRA MANERA DE GENERAR LA RELACION (Modificando la tabla)</vt:lpstr>
      <vt:lpstr>INSERTAR DATOS</vt:lpstr>
      <vt:lpstr>INSERTAR DATOS</vt:lpstr>
      <vt:lpstr>Consulta</vt:lpstr>
      <vt:lpstr>ACTUALIZAR REGISTRO</vt:lpstr>
      <vt:lpstr>Borra registro</vt:lpstr>
      <vt:lpstr>ELIMINAR TABLA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ROXANA</dc:creator>
  <cp:lastModifiedBy>Ana Karen Cuenca Esquivel</cp:lastModifiedBy>
  <cp:revision>149</cp:revision>
  <dcterms:created xsi:type="dcterms:W3CDTF">2016-06-19T22:04:14Z</dcterms:created>
  <dcterms:modified xsi:type="dcterms:W3CDTF">2022-08-25T16:55:51Z</dcterms:modified>
</cp:coreProperties>
</file>