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>
      <p:cViewPr>
        <p:scale>
          <a:sx n="100" d="100"/>
          <a:sy n="100" d="100"/>
        </p:scale>
        <p:origin x="605" y="-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03/09/2021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FC049-1C5B-49DC-B081-75A291C5E55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0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Friday, September 3,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 dirty="0"/>
              <a:t>EJERCICIOS 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/>
              <a:t>DRA </a:t>
            </a:r>
            <a:r>
              <a:rPr lang="es-MX" sz="2800" b="1" dirty="0"/>
              <a:t>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F73AF61-90B7-43DB-AE9E-84E83FB441C4}"/>
              </a:ext>
            </a:extLst>
          </p:cNvPr>
          <p:cNvSpPr/>
          <p:nvPr/>
        </p:nvSpPr>
        <p:spPr>
          <a:xfrm>
            <a:off x="377560" y="2900465"/>
            <a:ext cx="12492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6649890-7B82-4BDB-8BF0-3DBCB4D9A556}"/>
              </a:ext>
            </a:extLst>
          </p:cNvPr>
          <p:cNvSpPr/>
          <p:nvPr/>
        </p:nvSpPr>
        <p:spPr>
          <a:xfrm>
            <a:off x="21746" y="1630079"/>
            <a:ext cx="141969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u="sng" dirty="0"/>
              <a:t>RFC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3E90435-F587-4256-952C-5F7E21CE527B}"/>
              </a:ext>
            </a:extLst>
          </p:cNvPr>
          <p:cNvSpPr/>
          <p:nvPr/>
        </p:nvSpPr>
        <p:spPr>
          <a:xfrm>
            <a:off x="901238" y="2208710"/>
            <a:ext cx="136815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NOMBRE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2E2F5F-E6D7-4984-936A-78F23DCBB061}"/>
              </a:ext>
            </a:extLst>
          </p:cNvPr>
          <p:cNvSpPr/>
          <p:nvPr/>
        </p:nvSpPr>
        <p:spPr>
          <a:xfrm>
            <a:off x="7114427" y="589953"/>
            <a:ext cx="176419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TOTAL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7FF7428-8C40-4E99-B5BD-D33E29AD7476}"/>
              </a:ext>
            </a:extLst>
          </p:cNvPr>
          <p:cNvCxnSpPr>
            <a:cxnSpLocks/>
            <a:stCxn id="9" idx="4"/>
            <a:endCxn id="114" idx="0"/>
          </p:cNvCxnSpPr>
          <p:nvPr/>
        </p:nvCxnSpPr>
        <p:spPr>
          <a:xfrm flipH="1">
            <a:off x="7527610" y="1022001"/>
            <a:ext cx="468915" cy="18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29CF0D-2BEF-486D-9C07-1B3AB89B3483}"/>
              </a:ext>
            </a:extLst>
          </p:cNvPr>
          <p:cNvSpPr/>
          <p:nvPr/>
        </p:nvSpPr>
        <p:spPr>
          <a:xfrm>
            <a:off x="3721009" y="2931823"/>
            <a:ext cx="14988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FACTURA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105D40-D045-46E0-BD60-C2444E4189C7}"/>
              </a:ext>
            </a:extLst>
          </p:cNvPr>
          <p:cNvSpPr/>
          <p:nvPr/>
        </p:nvSpPr>
        <p:spPr>
          <a:xfrm>
            <a:off x="3266507" y="2215435"/>
            <a:ext cx="1071794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FOLIO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BE6304-D1E9-4056-BBD7-B9E53BA779D3}"/>
              </a:ext>
            </a:extLst>
          </p:cNvPr>
          <p:cNvSpPr/>
          <p:nvPr/>
        </p:nvSpPr>
        <p:spPr>
          <a:xfrm>
            <a:off x="3503241" y="1630079"/>
            <a:ext cx="17971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RFC_CLIENTE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F378C59D-10A5-4E41-BB44-2845D9316B8A}"/>
              </a:ext>
            </a:extLst>
          </p:cNvPr>
          <p:cNvSpPr/>
          <p:nvPr/>
        </p:nvSpPr>
        <p:spPr>
          <a:xfrm>
            <a:off x="1875443" y="2842574"/>
            <a:ext cx="1236652" cy="54783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/>
              <a:t>TIENE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CA8FF5A6-DF5D-4BE4-907B-1AF369B897AA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rot="10800000">
            <a:off x="3112095" y="3116489"/>
            <a:ext cx="60891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DB1B5A7-4E99-4CA4-A9F8-2E4906F0D9FB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rot="10800000">
            <a:off x="1626799" y="3116489"/>
            <a:ext cx="248645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A048769-CAB8-4B99-B8D6-CC614B7D4278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731595" y="2062127"/>
            <a:ext cx="270584" cy="8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FE467AE-7F40-44D3-9990-EB1FD524B29B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1002179" y="2640758"/>
            <a:ext cx="583135" cy="25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4FB9253D-8FC8-4296-9A70-1CC6DA889D7E}"/>
              </a:ext>
            </a:extLst>
          </p:cNvPr>
          <p:cNvSpPr/>
          <p:nvPr/>
        </p:nvSpPr>
        <p:spPr>
          <a:xfrm>
            <a:off x="336725" y="3655002"/>
            <a:ext cx="153871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CORREO-E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AC19BEA-15B7-4C70-A7F2-2DE46C50B039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002179" y="3332513"/>
            <a:ext cx="103905" cy="32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207C5754-22AE-4071-8566-B9B09EFE4C2E}"/>
              </a:ext>
            </a:extLst>
          </p:cNvPr>
          <p:cNvSpPr/>
          <p:nvPr/>
        </p:nvSpPr>
        <p:spPr>
          <a:xfrm>
            <a:off x="4580326" y="2296152"/>
            <a:ext cx="1071794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FECHA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ABC302E-FD90-4493-B218-4603E4E2F8B9}"/>
              </a:ext>
            </a:extLst>
          </p:cNvPr>
          <p:cNvSpPr/>
          <p:nvPr/>
        </p:nvSpPr>
        <p:spPr>
          <a:xfrm>
            <a:off x="2868869" y="3763597"/>
            <a:ext cx="1916761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MONTO_TOTAL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23E56090-DA7E-4640-A080-465FF1014E4A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3827250" y="3301155"/>
            <a:ext cx="643168" cy="46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ED62274-8D63-43A9-BCCC-085D2B58BA91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3802404" y="2647483"/>
            <a:ext cx="668014" cy="28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80BF1FE-C17A-4055-851A-BDD3607BE91A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H="1" flipV="1">
            <a:off x="4401819" y="2062127"/>
            <a:ext cx="68599" cy="86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A84C500-E4C6-4A28-80DA-D9C8BCC2752D}"/>
              </a:ext>
            </a:extLst>
          </p:cNvPr>
          <p:cNvCxnSpPr>
            <a:cxnSpLocks/>
            <a:stCxn id="11" idx="0"/>
            <a:endCxn id="51" idx="4"/>
          </p:cNvCxnSpPr>
          <p:nvPr/>
        </p:nvCxnSpPr>
        <p:spPr>
          <a:xfrm flipV="1">
            <a:off x="4470418" y="2728200"/>
            <a:ext cx="645805" cy="20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FB087A7B-2812-435C-91B9-BB0C16733265}"/>
              </a:ext>
            </a:extLst>
          </p:cNvPr>
          <p:cNvSpPr/>
          <p:nvPr/>
        </p:nvSpPr>
        <p:spPr>
          <a:xfrm>
            <a:off x="6638339" y="2841091"/>
            <a:ext cx="1778541" cy="54783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/>
              <a:t>TIENE/ PERTENECE</a:t>
            </a:r>
          </a:p>
        </p:txBody>
      </p: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5F195338-49D8-44C2-A074-DE97151A40DB}"/>
              </a:ext>
            </a:extLst>
          </p:cNvPr>
          <p:cNvCxnSpPr>
            <a:cxnSpLocks/>
            <a:stCxn id="114" idx="1"/>
            <a:endCxn id="11" idx="3"/>
          </p:cNvCxnSpPr>
          <p:nvPr/>
        </p:nvCxnSpPr>
        <p:spPr>
          <a:xfrm rot="10800000" flipV="1">
            <a:off x="5219827" y="3115005"/>
            <a:ext cx="1418513" cy="14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>
            <a:extLst>
              <a:ext uri="{FF2B5EF4-FFF2-40B4-BE49-F238E27FC236}">
                <a16:creationId xmlns:a16="http://schemas.microsoft.com/office/drawing/2014/main" id="{EAC98C73-2B13-47E9-A6BD-011473EDA2D0}"/>
              </a:ext>
            </a:extLst>
          </p:cNvPr>
          <p:cNvSpPr/>
          <p:nvPr/>
        </p:nvSpPr>
        <p:spPr>
          <a:xfrm>
            <a:off x="5514179" y="1895162"/>
            <a:ext cx="170829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ID_ARTICULO</a:t>
            </a: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B7C566D-657A-40AF-A6E0-3617F56D3109}"/>
              </a:ext>
            </a:extLst>
          </p:cNvPr>
          <p:cNvSpPr/>
          <p:nvPr/>
        </p:nvSpPr>
        <p:spPr>
          <a:xfrm>
            <a:off x="6215849" y="1251175"/>
            <a:ext cx="17971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FOLIO_FAC</a:t>
            </a: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3C057AF5-3ED1-4A29-A690-E6A3D699F77D}"/>
              </a:ext>
            </a:extLst>
          </p:cNvPr>
          <p:cNvSpPr/>
          <p:nvPr/>
        </p:nvSpPr>
        <p:spPr>
          <a:xfrm>
            <a:off x="7561302" y="1895162"/>
            <a:ext cx="154720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CANTIDAD</a:t>
            </a:r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4E2CBC62-A231-4FDC-A6D0-E343EBE19D48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6497817" y="2361976"/>
            <a:ext cx="1029793" cy="47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84804E7E-AB95-43F4-8EAA-DFA56B32560F}"/>
              </a:ext>
            </a:extLst>
          </p:cNvPr>
          <p:cNvCxnSpPr>
            <a:cxnSpLocks/>
            <a:stCxn id="114" idx="0"/>
            <a:endCxn id="135" idx="4"/>
          </p:cNvCxnSpPr>
          <p:nvPr/>
        </p:nvCxnSpPr>
        <p:spPr>
          <a:xfrm flipH="1" flipV="1">
            <a:off x="7114427" y="1683223"/>
            <a:ext cx="413183" cy="115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9BABAC1C-EB3C-452E-B885-F3A015F90B95}"/>
              </a:ext>
            </a:extLst>
          </p:cNvPr>
          <p:cNvCxnSpPr>
            <a:cxnSpLocks/>
            <a:endCxn id="136" idx="4"/>
          </p:cNvCxnSpPr>
          <p:nvPr/>
        </p:nvCxnSpPr>
        <p:spPr>
          <a:xfrm flipV="1">
            <a:off x="7635654" y="2327210"/>
            <a:ext cx="699249" cy="49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3BC6C677-A0CD-4057-9849-C8F836583095}"/>
              </a:ext>
            </a:extLst>
          </p:cNvPr>
          <p:cNvSpPr/>
          <p:nvPr/>
        </p:nvSpPr>
        <p:spPr>
          <a:xfrm>
            <a:off x="6730796" y="4375920"/>
            <a:ext cx="15936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ARTICULOS</a:t>
            </a:r>
          </a:p>
        </p:txBody>
      </p:sp>
      <p:cxnSp>
        <p:nvCxnSpPr>
          <p:cNvPr id="160" name="Conector: angular 159">
            <a:extLst>
              <a:ext uri="{FF2B5EF4-FFF2-40B4-BE49-F238E27FC236}">
                <a16:creationId xmlns:a16="http://schemas.microsoft.com/office/drawing/2014/main" id="{91AA782F-FB11-4CE3-A11F-5E9F7F467AD9}"/>
              </a:ext>
            </a:extLst>
          </p:cNvPr>
          <p:cNvCxnSpPr>
            <a:cxnSpLocks/>
            <a:stCxn id="157" idx="0"/>
            <a:endCxn id="114" idx="2"/>
          </p:cNvCxnSpPr>
          <p:nvPr/>
        </p:nvCxnSpPr>
        <p:spPr>
          <a:xfrm rot="16200000" flipV="1">
            <a:off x="7034112" y="3882420"/>
            <a:ext cx="98699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ipse 160">
            <a:extLst>
              <a:ext uri="{FF2B5EF4-FFF2-40B4-BE49-F238E27FC236}">
                <a16:creationId xmlns:a16="http://schemas.microsoft.com/office/drawing/2014/main" id="{5033A20B-2116-4AA9-A2A0-FBDD13C0B4BB}"/>
              </a:ext>
            </a:extLst>
          </p:cNvPr>
          <p:cNvSpPr/>
          <p:nvPr/>
        </p:nvSpPr>
        <p:spPr>
          <a:xfrm>
            <a:off x="4930047" y="5157148"/>
            <a:ext cx="170829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CANTIDAD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FD4314E8-BC2B-408E-96D3-A6666BFC3E57}"/>
              </a:ext>
            </a:extLst>
          </p:cNvPr>
          <p:cNvSpPr/>
          <p:nvPr/>
        </p:nvSpPr>
        <p:spPr>
          <a:xfrm>
            <a:off x="6424808" y="5540968"/>
            <a:ext cx="135502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NOMBRE</a:t>
            </a:r>
          </a:p>
        </p:txBody>
      </p: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C343EE92-DE0E-4194-9684-7AE581BF46D4}"/>
              </a:ext>
            </a:extLst>
          </p:cNvPr>
          <p:cNvCxnSpPr>
            <a:cxnSpLocks/>
            <a:stCxn id="161" idx="0"/>
            <a:endCxn id="157" idx="2"/>
          </p:cNvCxnSpPr>
          <p:nvPr/>
        </p:nvCxnSpPr>
        <p:spPr>
          <a:xfrm flipV="1">
            <a:off x="5784193" y="4807968"/>
            <a:ext cx="1743418" cy="34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DD6F47E4-7155-44CF-AFD9-DFA05D7B0ADC}"/>
              </a:ext>
            </a:extLst>
          </p:cNvPr>
          <p:cNvCxnSpPr>
            <a:cxnSpLocks/>
            <a:stCxn id="157" idx="2"/>
            <a:endCxn id="162" idx="0"/>
          </p:cNvCxnSpPr>
          <p:nvPr/>
        </p:nvCxnSpPr>
        <p:spPr>
          <a:xfrm flipH="1">
            <a:off x="7102319" y="4807968"/>
            <a:ext cx="425292" cy="73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Elipse 192">
            <a:extLst>
              <a:ext uri="{FF2B5EF4-FFF2-40B4-BE49-F238E27FC236}">
                <a16:creationId xmlns:a16="http://schemas.microsoft.com/office/drawing/2014/main" id="{C19D779F-A766-4062-9ABA-D119C94418E9}"/>
              </a:ext>
            </a:extLst>
          </p:cNvPr>
          <p:cNvSpPr/>
          <p:nvPr/>
        </p:nvSpPr>
        <p:spPr>
          <a:xfrm>
            <a:off x="7469768" y="5124015"/>
            <a:ext cx="126225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PRECIO</a:t>
            </a:r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B0744AB6-D851-4A14-A6EC-C8F47791685B}"/>
              </a:ext>
            </a:extLst>
          </p:cNvPr>
          <p:cNvCxnSpPr>
            <a:cxnSpLocks/>
            <a:stCxn id="157" idx="2"/>
            <a:endCxn id="193" idx="0"/>
          </p:cNvCxnSpPr>
          <p:nvPr/>
        </p:nvCxnSpPr>
        <p:spPr>
          <a:xfrm>
            <a:off x="7527611" y="4807968"/>
            <a:ext cx="573286" cy="31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Elipse 199">
            <a:extLst>
              <a:ext uri="{FF2B5EF4-FFF2-40B4-BE49-F238E27FC236}">
                <a16:creationId xmlns:a16="http://schemas.microsoft.com/office/drawing/2014/main" id="{A288FEAE-719F-4734-9704-3C5AFE262E12}"/>
              </a:ext>
            </a:extLst>
          </p:cNvPr>
          <p:cNvSpPr/>
          <p:nvPr/>
        </p:nvSpPr>
        <p:spPr>
          <a:xfrm>
            <a:off x="5188190" y="4479006"/>
            <a:ext cx="774940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ID</a:t>
            </a:r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2DA26F90-F766-49EB-A324-4788B0F31CA3}"/>
              </a:ext>
            </a:extLst>
          </p:cNvPr>
          <p:cNvCxnSpPr>
            <a:cxnSpLocks/>
            <a:stCxn id="200" idx="6"/>
            <a:endCxn id="157" idx="1"/>
          </p:cNvCxnSpPr>
          <p:nvPr/>
        </p:nvCxnSpPr>
        <p:spPr>
          <a:xfrm flipV="1">
            <a:off x="5963130" y="4591944"/>
            <a:ext cx="767666" cy="10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ítulo 222">
            <a:extLst>
              <a:ext uri="{FF2B5EF4-FFF2-40B4-BE49-F238E27FC236}">
                <a16:creationId xmlns:a16="http://schemas.microsoft.com/office/drawing/2014/main" id="{9488C33A-BD80-4398-9CDD-3BE08A13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E-R</a:t>
            </a:r>
          </a:p>
        </p:txBody>
      </p:sp>
      <p:sp>
        <p:nvSpPr>
          <p:cNvPr id="226" name="Elipse 225">
            <a:extLst>
              <a:ext uri="{FF2B5EF4-FFF2-40B4-BE49-F238E27FC236}">
                <a16:creationId xmlns:a16="http://schemas.microsoft.com/office/drawing/2014/main" id="{0DF6C479-7417-40A2-87D5-1BBAC0B8C7C5}"/>
              </a:ext>
            </a:extLst>
          </p:cNvPr>
          <p:cNvSpPr/>
          <p:nvPr/>
        </p:nvSpPr>
        <p:spPr>
          <a:xfrm>
            <a:off x="4782750" y="3530180"/>
            <a:ext cx="8329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IVA</a:t>
            </a:r>
          </a:p>
        </p:txBody>
      </p:sp>
      <p:cxnSp>
        <p:nvCxnSpPr>
          <p:cNvPr id="227" name="Conector recto 226">
            <a:extLst>
              <a:ext uri="{FF2B5EF4-FFF2-40B4-BE49-F238E27FC236}">
                <a16:creationId xmlns:a16="http://schemas.microsoft.com/office/drawing/2014/main" id="{DB2383D2-99FC-439F-A1EB-39451AEA3612}"/>
              </a:ext>
            </a:extLst>
          </p:cNvPr>
          <p:cNvCxnSpPr>
            <a:cxnSpLocks/>
            <a:stCxn id="11" idx="2"/>
            <a:endCxn id="226" idx="0"/>
          </p:cNvCxnSpPr>
          <p:nvPr/>
        </p:nvCxnSpPr>
        <p:spPr>
          <a:xfrm>
            <a:off x="4470418" y="3301155"/>
            <a:ext cx="728806" cy="22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7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B6013B-7858-46D0-BBED-A99BF338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TABLAS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D6B4EE-732B-4BAC-B1BC-90AA9E10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800" dirty="0"/>
              <a:t>CREATE TABLE IF NOT EXISTS </a:t>
            </a:r>
            <a:r>
              <a:rPr lang="es-MX" sz="1800" dirty="0" err="1"/>
              <a:t>articulos</a:t>
            </a:r>
            <a:r>
              <a:rPr lang="es-MX" sz="1800" dirty="0"/>
              <a:t> (</a:t>
            </a:r>
          </a:p>
          <a:p>
            <a:pPr marL="0" indent="0">
              <a:buNone/>
            </a:pPr>
            <a:r>
              <a:rPr lang="es-MX" sz="1800" dirty="0"/>
              <a:t>id </a:t>
            </a:r>
            <a:r>
              <a:rPr lang="es-MX" sz="1800" dirty="0" err="1"/>
              <a:t>int</a:t>
            </a:r>
            <a:r>
              <a:rPr lang="es-MX" sz="1800" dirty="0"/>
              <a:t> NOT NULL AUTO_INCREMENT,</a:t>
            </a:r>
          </a:p>
          <a:p>
            <a:pPr marL="0" indent="0">
              <a:buNone/>
            </a:pPr>
            <a:r>
              <a:rPr lang="es-MX" sz="1800" dirty="0"/>
              <a:t>nombre </a:t>
            </a:r>
            <a:r>
              <a:rPr lang="es-MX" sz="1800" dirty="0" err="1"/>
              <a:t>varchar</a:t>
            </a:r>
            <a:r>
              <a:rPr lang="es-MX" sz="1800" dirty="0"/>
              <a:t>(30) NOT NULL,</a:t>
            </a:r>
          </a:p>
          <a:p>
            <a:pPr marL="0" indent="0">
              <a:buNone/>
            </a:pPr>
            <a:r>
              <a:rPr lang="es-MX" sz="1800" dirty="0" err="1"/>
              <a:t>cant</a:t>
            </a:r>
            <a:r>
              <a:rPr lang="es-MX" sz="1800" dirty="0"/>
              <a:t> </a:t>
            </a:r>
            <a:r>
              <a:rPr lang="es-MX" sz="1800" dirty="0" err="1"/>
              <a:t>int</a:t>
            </a:r>
            <a:r>
              <a:rPr lang="es-MX" sz="1800" dirty="0"/>
              <a:t> NOT NULL DEFAULT 10,</a:t>
            </a:r>
          </a:p>
          <a:p>
            <a:pPr marL="0" indent="0">
              <a:buNone/>
            </a:pPr>
            <a:r>
              <a:rPr lang="es-MX" sz="1800" dirty="0"/>
              <a:t>precio </a:t>
            </a:r>
            <a:r>
              <a:rPr lang="es-MX" sz="1800" dirty="0" err="1"/>
              <a:t>float</a:t>
            </a:r>
            <a:r>
              <a:rPr lang="es-MX" sz="1800" dirty="0"/>
              <a:t> NOT NULL DEFAULT 1.0,</a:t>
            </a:r>
          </a:p>
          <a:p>
            <a:pPr marL="0" indent="0">
              <a:buNone/>
            </a:pPr>
            <a:r>
              <a:rPr lang="es-MX" sz="1800" dirty="0"/>
              <a:t>PRIMARY KEY (id)    </a:t>
            </a:r>
          </a:p>
          <a:p>
            <a:pPr marL="0" indent="0">
              <a:buNone/>
            </a:pPr>
            <a:r>
              <a:rPr lang="es-MX" sz="1800" dirty="0"/>
              <a:t>);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CREATE TABLE </a:t>
            </a:r>
            <a:r>
              <a:rPr lang="es-MX" sz="1800" dirty="0" err="1"/>
              <a:t>detalleFacturas</a:t>
            </a:r>
            <a:r>
              <a:rPr lang="es-MX" sz="1800" dirty="0"/>
              <a:t> (</a:t>
            </a:r>
          </a:p>
          <a:p>
            <a:pPr marL="0" indent="0">
              <a:buNone/>
            </a:pPr>
            <a:r>
              <a:rPr lang="es-MX" sz="1800" dirty="0"/>
              <a:t>folio </a:t>
            </a:r>
            <a:r>
              <a:rPr lang="es-MX" sz="1800" dirty="0" err="1"/>
              <a:t>int</a:t>
            </a:r>
            <a:r>
              <a:rPr lang="es-MX" sz="1800" dirty="0"/>
              <a:t>,</a:t>
            </a:r>
          </a:p>
          <a:p>
            <a:pPr marL="0" indent="0">
              <a:buNone/>
            </a:pPr>
            <a:r>
              <a:rPr lang="es-MX" sz="1800" dirty="0"/>
              <a:t>id </a:t>
            </a:r>
            <a:r>
              <a:rPr lang="es-MX" sz="1800" dirty="0" err="1"/>
              <a:t>int</a:t>
            </a:r>
            <a:r>
              <a:rPr lang="es-MX" sz="1800" dirty="0"/>
              <a:t>,</a:t>
            </a:r>
          </a:p>
          <a:p>
            <a:pPr marL="0" indent="0">
              <a:buNone/>
            </a:pPr>
            <a:r>
              <a:rPr lang="es-MX" sz="1800" dirty="0" err="1"/>
              <a:t>cant</a:t>
            </a:r>
            <a:r>
              <a:rPr lang="es-MX" sz="1800" dirty="0"/>
              <a:t> </a:t>
            </a:r>
            <a:r>
              <a:rPr lang="es-MX" sz="1800" dirty="0" err="1"/>
              <a:t>int</a:t>
            </a:r>
            <a:r>
              <a:rPr lang="es-MX" sz="1800" dirty="0"/>
              <a:t> NOT NULL DEFAULT 1,</a:t>
            </a:r>
          </a:p>
          <a:p>
            <a:pPr marL="0" indent="0">
              <a:buNone/>
            </a:pPr>
            <a:r>
              <a:rPr lang="es-MX" sz="1800" dirty="0"/>
              <a:t>FOREIGN KEY (folio) REFERENCES facturas(folio),    </a:t>
            </a:r>
          </a:p>
          <a:p>
            <a:pPr marL="0" indent="0">
              <a:buNone/>
            </a:pPr>
            <a:r>
              <a:rPr lang="es-MX" sz="1800" dirty="0"/>
              <a:t>FOREIGN KEY (id) REFERENCES </a:t>
            </a:r>
            <a:r>
              <a:rPr lang="es-MX" sz="1800" dirty="0" err="1"/>
              <a:t>articulos</a:t>
            </a:r>
            <a:r>
              <a:rPr lang="es-MX" sz="1800" dirty="0"/>
              <a:t>(id)</a:t>
            </a:r>
          </a:p>
          <a:p>
            <a:pPr marL="0" indent="0">
              <a:buNone/>
            </a:pPr>
            <a:r>
              <a:rPr lang="es-MX" sz="1800" dirty="0"/>
              <a:t>);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1E2E6E-D47D-40D6-86FF-1E775BB4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3010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D1749-8160-4C88-ABAF-F8338FEC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INSERTAR ARTICULOS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5DDEE2-EE5D-4F16-AD8C-B63034BB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INSERT INTO </a:t>
            </a:r>
            <a:r>
              <a:rPr lang="es-MX" dirty="0" err="1"/>
              <a:t>articulos</a:t>
            </a:r>
            <a:r>
              <a:rPr lang="es-MX" dirty="0"/>
              <a:t> (nombre, </a:t>
            </a:r>
            <a:r>
              <a:rPr lang="es-MX" dirty="0" err="1"/>
              <a:t>cant</a:t>
            </a:r>
            <a:r>
              <a:rPr lang="es-MX" dirty="0"/>
              <a:t>, precio) VALUES ('galletas',50, 35), </a:t>
            </a:r>
          </a:p>
          <a:p>
            <a:r>
              <a:rPr lang="es-MX" dirty="0"/>
              <a:t>('sal', 20,15.50), </a:t>
            </a:r>
          </a:p>
          <a:p>
            <a:r>
              <a:rPr lang="es-MX" dirty="0"/>
              <a:t>('jabon',30, 12.25),</a:t>
            </a:r>
          </a:p>
          <a:p>
            <a:r>
              <a:rPr lang="es-MX" dirty="0"/>
              <a:t>('paletas',100, 5.0), </a:t>
            </a:r>
          </a:p>
          <a:p>
            <a:r>
              <a:rPr lang="es-MX" dirty="0"/>
              <a:t>('te',35, 20); </a:t>
            </a:r>
          </a:p>
          <a:p>
            <a:endParaRPr lang="es-MX" dirty="0"/>
          </a:p>
          <a:p>
            <a:r>
              <a:rPr lang="es-MX" dirty="0"/>
              <a:t>INSERT INTO </a:t>
            </a:r>
            <a:r>
              <a:rPr lang="es-MX" dirty="0" err="1"/>
              <a:t>articulos</a:t>
            </a:r>
            <a:r>
              <a:rPr lang="es-MX" dirty="0"/>
              <a:t> (nombre) VALUES </a:t>
            </a:r>
          </a:p>
          <a:p>
            <a:r>
              <a:rPr lang="es-MX" dirty="0"/>
              <a:t>('clip'),</a:t>
            </a:r>
          </a:p>
          <a:p>
            <a:r>
              <a:rPr lang="es-MX" dirty="0"/>
              <a:t>('grapa');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A23F55-4F90-4A14-AF7D-FD3FC573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7649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5752-0644-4C97-BEC3-65F27B1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INSERTAR DETALLE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0EB8D-9C6C-4540-9100-367B1651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detallefacturas</a:t>
            </a:r>
            <a:r>
              <a:rPr lang="en-US" dirty="0"/>
              <a:t> (folio, id, cant) VALUES </a:t>
            </a:r>
          </a:p>
          <a:p>
            <a:pPr marL="0" indent="0">
              <a:buNone/>
            </a:pPr>
            <a:r>
              <a:rPr lang="en-US" dirty="0"/>
              <a:t>('2', '1', '3'), </a:t>
            </a:r>
          </a:p>
          <a:p>
            <a:pPr marL="0" indent="0">
              <a:buNone/>
            </a:pPr>
            <a:r>
              <a:rPr lang="en-US" dirty="0"/>
              <a:t>('2', '4', '9'),</a:t>
            </a:r>
          </a:p>
          <a:p>
            <a:pPr marL="0" indent="0">
              <a:buNone/>
            </a:pPr>
            <a:r>
              <a:rPr lang="en-US" dirty="0"/>
              <a:t>('2', '3', '2'), </a:t>
            </a:r>
          </a:p>
          <a:p>
            <a:pPr marL="0" indent="0">
              <a:buNone/>
            </a:pPr>
            <a:r>
              <a:rPr lang="en-US" dirty="0"/>
              <a:t>('1', '5', '2'),</a:t>
            </a:r>
          </a:p>
          <a:p>
            <a:pPr marL="0" indent="0">
              <a:buNone/>
            </a:pPr>
            <a:r>
              <a:rPr lang="en-US" dirty="0"/>
              <a:t>('1', '6', '8'), </a:t>
            </a:r>
          </a:p>
          <a:p>
            <a:pPr marL="0" indent="0">
              <a:buNone/>
            </a:pPr>
            <a:r>
              <a:rPr lang="en-US" dirty="0"/>
              <a:t>('1', '2', '4');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95F7D6-B26C-4FA9-A32E-A28C7EDF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880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ED12E-1BF6-4DA8-8748-5DD44EE1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DC868F-1A3A-4990-A57D-1D0CC0E7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Mostrar los artículos de la factura 2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n-US" dirty="0"/>
              <a:t>SELECT articulos.id, </a:t>
            </a:r>
            <a:r>
              <a:rPr lang="en-US" dirty="0" err="1"/>
              <a:t>articulos.nombre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articulos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detallefacturas</a:t>
            </a:r>
            <a:r>
              <a:rPr lang="en-US" dirty="0"/>
              <a:t> ON articulos.id = detallefacturas.id WHERE </a:t>
            </a:r>
            <a:r>
              <a:rPr lang="en-US" dirty="0" err="1"/>
              <a:t>detallefacturas.folio</a:t>
            </a:r>
            <a:r>
              <a:rPr lang="en-US" dirty="0"/>
              <a:t>=2;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BE12CC-73B7-4033-81B5-A13ED931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37B424-241A-4969-AFD8-FE47E88A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620688"/>
            <a:ext cx="3034680" cy="1384946"/>
          </a:xfrm>
          <a:prstGeom prst="rect">
            <a:avLst/>
          </a:prstGeom>
          <a:solidFill>
            <a:srgbClr val="F1F3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kumimoji="0" lang="es-MX" altLang="es-MX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FROM table1 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INNER JOIN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table2 ON table1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 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table2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s-MX" altLang="es-MX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F025A-B4F4-422E-88B6-B1D6D80E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FA24C-3927-468A-BB21-12E1BA68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nombre y correo del cliente que tienen facturas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clientes.nombre</a:t>
            </a:r>
            <a:r>
              <a:rPr lang="en-US" dirty="0"/>
              <a:t>, </a:t>
            </a:r>
            <a:r>
              <a:rPr lang="en-US" dirty="0" err="1"/>
              <a:t>clientes.mail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clientes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facturas</a:t>
            </a:r>
            <a:r>
              <a:rPr lang="en-US" dirty="0"/>
              <a:t> ON </a:t>
            </a:r>
            <a:r>
              <a:rPr lang="en-US" dirty="0" err="1"/>
              <a:t>clientes.RFC</a:t>
            </a:r>
            <a:r>
              <a:rPr lang="en-US" dirty="0"/>
              <a:t> = </a:t>
            </a:r>
            <a:r>
              <a:rPr lang="en-US" dirty="0" err="1"/>
              <a:t>facturas.RFC</a:t>
            </a:r>
            <a:r>
              <a:rPr lang="en-US" dirty="0"/>
              <a:t>;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El nombre y correo del cliente que tiene la factura 2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facturas.folio,clientes.nombre</a:t>
            </a:r>
            <a:r>
              <a:rPr lang="en-US" dirty="0"/>
              <a:t>, </a:t>
            </a:r>
            <a:r>
              <a:rPr lang="en-US" dirty="0" err="1"/>
              <a:t>clientes.mail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clientes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facturas</a:t>
            </a:r>
            <a:r>
              <a:rPr lang="en-US" dirty="0"/>
              <a:t> ON </a:t>
            </a:r>
            <a:r>
              <a:rPr lang="en-US" dirty="0" err="1"/>
              <a:t>clientes.RFC</a:t>
            </a:r>
            <a:r>
              <a:rPr lang="en-US" dirty="0"/>
              <a:t> = </a:t>
            </a:r>
            <a:r>
              <a:rPr lang="en-US" dirty="0" err="1"/>
              <a:t>facturas.RFC</a:t>
            </a:r>
            <a:r>
              <a:rPr lang="en-US" dirty="0"/>
              <a:t> WHERE </a:t>
            </a:r>
            <a:r>
              <a:rPr lang="en-US" dirty="0" err="1"/>
              <a:t>facturas.folio</a:t>
            </a:r>
            <a:r>
              <a:rPr lang="en-US" dirty="0"/>
              <a:t>=2;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526945-4719-4C53-BE62-06CEA778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350281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1D53-A2EB-404B-983C-0DAA5D40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C0279-33CB-4168-8143-AF1B33FF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Cantidad de artículos que se adquirieron en la factura 1;</a:t>
            </a:r>
          </a:p>
          <a:p>
            <a:r>
              <a:rPr lang="en-US" dirty="0"/>
              <a:t>SELECT COUNT(*) FROM </a:t>
            </a:r>
            <a:r>
              <a:rPr lang="en-US" dirty="0" err="1"/>
              <a:t>detallefacturas</a:t>
            </a:r>
            <a:r>
              <a:rPr lang="en-US" dirty="0"/>
              <a:t> WHERE </a:t>
            </a:r>
            <a:r>
              <a:rPr lang="en-US" dirty="0" err="1"/>
              <a:t>detallefacturas.folio</a:t>
            </a:r>
            <a:r>
              <a:rPr lang="en-US" dirty="0"/>
              <a:t>=1;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6623A5-C18F-4922-8EE2-841296FF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2689866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6091</TotalTime>
  <Words>444</Words>
  <Application>Microsoft Office PowerPoint</Application>
  <PresentationFormat>Presentación en pantalla 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Claridad</vt:lpstr>
      <vt:lpstr>EJERCICIOS SQL</vt:lpstr>
      <vt:lpstr>MODELO E-R</vt:lpstr>
      <vt:lpstr>CREAR TABLAS</vt:lpstr>
      <vt:lpstr>INSERTAR ARTICULOS</vt:lpstr>
      <vt:lpstr>INSERTAR DETALLE</vt:lpstr>
      <vt:lpstr>CONSULTAS</vt:lpstr>
      <vt:lpstr>CONSULTAS</vt:lpstr>
      <vt:lpstr>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Roxana Georgina Herrera Herrera</cp:lastModifiedBy>
  <cp:revision>149</cp:revision>
  <dcterms:created xsi:type="dcterms:W3CDTF">2016-06-19T22:04:14Z</dcterms:created>
  <dcterms:modified xsi:type="dcterms:W3CDTF">2021-09-03T17:57:44Z</dcterms:modified>
</cp:coreProperties>
</file>