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8"/>
  </p:notesMasterIdLst>
  <p:sldIdLst>
    <p:sldId id="257" r:id="rId2"/>
    <p:sldId id="314" r:id="rId3"/>
    <p:sldId id="315" r:id="rId4"/>
    <p:sldId id="262" r:id="rId5"/>
    <p:sldId id="264" r:id="rId6"/>
    <p:sldId id="266" r:id="rId7"/>
    <p:sldId id="267" r:id="rId8"/>
    <p:sldId id="268" r:id="rId9"/>
    <p:sldId id="269" r:id="rId10"/>
    <p:sldId id="271" r:id="rId11"/>
    <p:sldId id="279" r:id="rId12"/>
    <p:sldId id="280" r:id="rId13"/>
    <p:sldId id="281" r:id="rId14"/>
    <p:sldId id="282" r:id="rId15"/>
    <p:sldId id="283" r:id="rId16"/>
    <p:sldId id="285" r:id="rId17"/>
    <p:sldId id="272" r:id="rId18"/>
    <p:sldId id="258" r:id="rId19"/>
    <p:sldId id="259" r:id="rId20"/>
    <p:sldId id="261" r:id="rId21"/>
    <p:sldId id="263" r:id="rId22"/>
    <p:sldId id="287" r:id="rId23"/>
    <p:sldId id="288" r:id="rId24"/>
    <p:sldId id="289" r:id="rId25"/>
    <p:sldId id="260" r:id="rId26"/>
    <p:sldId id="290" r:id="rId27"/>
    <p:sldId id="291" r:id="rId28"/>
    <p:sldId id="292" r:id="rId29"/>
    <p:sldId id="293" r:id="rId30"/>
    <p:sldId id="265" r:id="rId31"/>
    <p:sldId id="294" r:id="rId32"/>
    <p:sldId id="295" r:id="rId33"/>
    <p:sldId id="296" r:id="rId34"/>
    <p:sldId id="297" r:id="rId35"/>
    <p:sldId id="298" r:id="rId36"/>
    <p:sldId id="270" r:id="rId37"/>
    <p:sldId id="299" r:id="rId38"/>
    <p:sldId id="300" r:id="rId39"/>
    <p:sldId id="273" r:id="rId40"/>
    <p:sldId id="274" r:id="rId41"/>
    <p:sldId id="275" r:id="rId42"/>
    <p:sldId id="277" r:id="rId43"/>
    <p:sldId id="278"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6" r:id="rId5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25E5076-3810-47DD-B79F-674D7AD40C01}" styleName="Estilo oscuro 1 - Énfasis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Estilo oscuro 2 - Énfasis 1/Énfasis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9" d="100"/>
          <a:sy n="79" d="100"/>
        </p:scale>
        <p:origin x="157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54D549-84B4-493D-AFC7-FD7C78C9C7E8}" type="datetimeFigureOut">
              <a:rPr lang="es-MX" smtClean="0"/>
              <a:t>09/08/2022</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FFC049-1C5B-49DC-B081-75A291C5E555}" type="slidenum">
              <a:rPr lang="es-MX" smtClean="0"/>
              <a:t>‹Nº›</a:t>
            </a:fld>
            <a:endParaRPr lang="es-MX"/>
          </a:p>
        </p:txBody>
      </p:sp>
    </p:spTree>
    <p:extLst>
      <p:ext uri="{BB962C8B-B14F-4D97-AF65-F5344CB8AC3E}">
        <p14:creationId xmlns:p14="http://schemas.microsoft.com/office/powerpoint/2010/main" val="297445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0FB6BF-3CEE-41AF-8181-4412F33C5B1C}" type="datetime2">
              <a:rPr lang="en-US" smtClean="0"/>
              <a:t>Tuesday, August 9, 2022</a:t>
            </a:fld>
            <a:endParaRPr lang="en-US"/>
          </a:p>
        </p:txBody>
      </p:sp>
      <p:sp>
        <p:nvSpPr>
          <p:cNvPr id="5" name="Footer Placeholder 4"/>
          <p:cNvSpPr>
            <a:spLocks noGrp="1"/>
          </p:cNvSpPr>
          <p:nvPr>
            <p:ph type="ftr" sz="quarter" idx="11"/>
          </p:nvPr>
        </p:nvSpPr>
        <p:spPr/>
        <p:txBody>
          <a:bodyPr/>
          <a:lstStyle/>
          <a:p>
            <a:pPr algn="r"/>
            <a:r>
              <a:rPr lang="en-US" dirty="0"/>
              <a:t>DRA.. ROXANA HERRERA</a:t>
            </a:r>
          </a:p>
        </p:txBody>
      </p:sp>
      <p:sp>
        <p:nvSpPr>
          <p:cNvPr id="6" name="Slide Number Placeholder 5"/>
          <p:cNvSpPr>
            <a:spLocks noGrp="1"/>
          </p:cNvSpPr>
          <p:nvPr>
            <p:ph type="sldNum" sz="quarter" idx="12"/>
          </p:nvPr>
        </p:nvSpPr>
        <p:spPr/>
        <p:txBody>
          <a:bodyPr/>
          <a:lstStyle/>
          <a:p>
            <a:fld id="{0CFEC368-1D7A-4F81-ABF6-AE0E36BAF64C}" type="slidenum">
              <a:rPr lang="en-US" smtClean="0"/>
              <a:pPr/>
              <a:t>‹Nº›</a:t>
            </a:fld>
            <a:endParaRPr lang="en-US"/>
          </a:p>
        </p:txBody>
      </p:sp>
      <p:sp>
        <p:nvSpPr>
          <p:cNvPr id="10" name="9 Rectángulo"/>
          <p:cNvSpPr/>
          <p:nvPr userDrawn="1"/>
        </p:nvSpPr>
        <p:spPr>
          <a:xfrm>
            <a:off x="0" y="5328592"/>
            <a:ext cx="9144000" cy="1556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1"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7590057" y="6235724"/>
            <a:ext cx="1504967" cy="6354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34405" t="26492" r="36705" b="24816"/>
          <a:stretch/>
        </p:blipFill>
        <p:spPr bwMode="auto">
          <a:xfrm>
            <a:off x="0" y="360039"/>
            <a:ext cx="6886224" cy="652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7"/>
          <p:cNvCxnSpPr/>
          <p:nvPr/>
        </p:nvCxnSpPr>
        <p:spPr>
          <a:xfrm>
            <a:off x="685800" y="4293096"/>
            <a:ext cx="7848600" cy="158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14" name="13 Conector recto"/>
          <p:cNvCxnSpPr/>
          <p:nvPr userDrawn="1"/>
        </p:nvCxnSpPr>
        <p:spPr>
          <a:xfrm>
            <a:off x="107504" y="6632864"/>
            <a:ext cx="7848872" cy="0"/>
          </a:xfrm>
          <a:prstGeom prst="line">
            <a:avLst/>
          </a:prstGeom>
          <a:ln/>
        </p:spPr>
        <p:style>
          <a:lnRef idx="2">
            <a:schemeClr val="accent6"/>
          </a:lnRef>
          <a:fillRef idx="0">
            <a:schemeClr val="accent6"/>
          </a:fillRef>
          <a:effectRef idx="1">
            <a:schemeClr val="accent6"/>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9A191B73-EEC2-4205-AF1C-B87760ADBCB7}" type="datetime2">
              <a:rPr lang="en-US" smtClean="0"/>
              <a:t>Tuesday, August 9, 2022</a:t>
            </a:fld>
            <a:endParaRPr lang="es-MX"/>
          </a:p>
        </p:txBody>
      </p:sp>
      <p:sp>
        <p:nvSpPr>
          <p:cNvPr id="5" name="Footer Placeholder 4"/>
          <p:cNvSpPr>
            <a:spLocks noGrp="1"/>
          </p:cNvSpPr>
          <p:nvPr>
            <p:ph type="ftr" sz="quarter" idx="11"/>
          </p:nvPr>
        </p:nvSpPr>
        <p:spPr/>
        <p:txBody>
          <a:bodyPr/>
          <a:lstStyle/>
          <a:p>
            <a:r>
              <a:rPr lang="es-MX"/>
              <a:t>DRA.. ROXANA HERRERA</a:t>
            </a:r>
          </a:p>
        </p:txBody>
      </p:sp>
      <p:sp>
        <p:nvSpPr>
          <p:cNvPr id="6" name="Slide Number Placeholder 5"/>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BF956F6-D93C-4021-B59B-1DDED4577EF5}" type="datetime2">
              <a:rPr lang="en-US" smtClean="0"/>
              <a:t>Tuesday, August 9, 2022</a:t>
            </a:fld>
            <a:endParaRPr lang="es-MX"/>
          </a:p>
        </p:txBody>
      </p:sp>
      <p:sp>
        <p:nvSpPr>
          <p:cNvPr id="5" name="Footer Placeholder 4"/>
          <p:cNvSpPr>
            <a:spLocks noGrp="1"/>
          </p:cNvSpPr>
          <p:nvPr>
            <p:ph type="ftr" sz="quarter" idx="11"/>
          </p:nvPr>
        </p:nvSpPr>
        <p:spPr/>
        <p:txBody>
          <a:bodyPr/>
          <a:lstStyle/>
          <a:p>
            <a:r>
              <a:rPr lang="es-MX"/>
              <a:t>DRA.. ROXANA HERRERA</a:t>
            </a:r>
          </a:p>
        </p:txBody>
      </p:sp>
      <p:sp>
        <p:nvSpPr>
          <p:cNvPr id="6" name="Slide Number Placeholder 5"/>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AE3021C8-5AB3-4EAC-9B5B-854512260DFF}" type="datetime2">
              <a:rPr lang="en-US" smtClean="0"/>
              <a:t>Tuesday, August 9, 2022</a:t>
            </a:fld>
            <a:endParaRPr lang="es-MX"/>
          </a:p>
        </p:txBody>
      </p:sp>
      <p:sp>
        <p:nvSpPr>
          <p:cNvPr id="5" name="4 Marcador de pie de página"/>
          <p:cNvSpPr>
            <a:spLocks noGrp="1"/>
          </p:cNvSpPr>
          <p:nvPr>
            <p:ph type="ftr" sz="quarter" idx="11"/>
          </p:nvPr>
        </p:nvSpPr>
        <p:spPr/>
        <p:txBody>
          <a:bodyPr/>
          <a:lstStyle/>
          <a:p>
            <a:r>
              <a:rPr lang="es-MX"/>
              <a:t>DRA.. ROXANA HERRERA</a:t>
            </a:r>
          </a:p>
        </p:txBody>
      </p:sp>
      <p:sp>
        <p:nvSpPr>
          <p:cNvPr id="6" name="5 Marcador de número de diapositiva"/>
          <p:cNvSpPr>
            <a:spLocks noGrp="1"/>
          </p:cNvSpPr>
          <p:nvPr>
            <p:ph type="sldNum" sz="quarter" idx="12"/>
          </p:nvPr>
        </p:nvSpPr>
        <p:spPr/>
        <p:txBody>
          <a:bodyPr/>
          <a:lstStyle/>
          <a:p>
            <a:fld id="{8F8314B0-B8ED-4433-9A28-05CF20D14CD1}" type="slidenum">
              <a:rPr lang="es-MX" smtClean="0"/>
              <a:t>‹Nº›</a:t>
            </a:fld>
            <a:endParaRPr lang="es-MX"/>
          </a:p>
        </p:txBody>
      </p:sp>
    </p:spTree>
    <p:extLst>
      <p:ext uri="{BB962C8B-B14F-4D97-AF65-F5344CB8AC3E}">
        <p14:creationId xmlns:p14="http://schemas.microsoft.com/office/powerpoint/2010/main" val="125440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6A3BB088-C581-4532-8140-CC2DF1412C15}" type="datetime2">
              <a:rPr lang="en-US" smtClean="0"/>
              <a:t>Tuesday, August 9, 2022</a:t>
            </a:fld>
            <a:endParaRPr lang="es-MX"/>
          </a:p>
        </p:txBody>
      </p:sp>
      <p:sp>
        <p:nvSpPr>
          <p:cNvPr id="5" name="Footer Placeholder 4"/>
          <p:cNvSpPr>
            <a:spLocks noGrp="1"/>
          </p:cNvSpPr>
          <p:nvPr>
            <p:ph type="ftr" sz="quarter" idx="11"/>
          </p:nvPr>
        </p:nvSpPr>
        <p:spPr/>
        <p:txBody>
          <a:bodyPr/>
          <a:lstStyle/>
          <a:p>
            <a:r>
              <a:rPr lang="es-MX"/>
              <a:t>DRA.. ROXANA HERRERA</a:t>
            </a:r>
          </a:p>
        </p:txBody>
      </p:sp>
      <p:sp>
        <p:nvSpPr>
          <p:cNvPr id="6" name="Slide Number Placeholder 5"/>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2E1923D0-A85A-4D07-87A1-E0BA5C07D2D5}" type="datetime2">
              <a:rPr lang="en-US" smtClean="0"/>
              <a:t>Tuesday, August 9, 2022</a:t>
            </a:fld>
            <a:endParaRPr lang="es-MX"/>
          </a:p>
        </p:txBody>
      </p:sp>
      <p:sp>
        <p:nvSpPr>
          <p:cNvPr id="5" name="Footer Placeholder 4"/>
          <p:cNvSpPr>
            <a:spLocks noGrp="1"/>
          </p:cNvSpPr>
          <p:nvPr>
            <p:ph type="ftr" sz="quarter" idx="11"/>
          </p:nvPr>
        </p:nvSpPr>
        <p:spPr/>
        <p:txBody>
          <a:bodyPr/>
          <a:lstStyle/>
          <a:p>
            <a:r>
              <a:rPr lang="es-MX"/>
              <a:t>DRA.. ROXANA HERRERA</a:t>
            </a:r>
          </a:p>
        </p:txBody>
      </p:sp>
      <p:sp>
        <p:nvSpPr>
          <p:cNvPr id="6" name="Slide Number Placeholder 5"/>
          <p:cNvSpPr>
            <a:spLocks noGrp="1"/>
          </p:cNvSpPr>
          <p:nvPr>
            <p:ph type="sldNum" sz="quarter" idx="12"/>
          </p:nvPr>
        </p:nvSpPr>
        <p:spPr/>
        <p:txBody>
          <a:bodyPr/>
          <a:lstStyle/>
          <a:p>
            <a:fld id="{6277D776-714D-445C-9287-009F7B6C6820}" type="slidenum">
              <a:rPr lang="es-MX" smtClean="0"/>
              <a:t>‹Nº›</a:t>
            </a:fld>
            <a:endParaRPr lang="es-MX"/>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2F70C7C-EF09-46AF-B34F-630E8F595DC3}" type="datetime2">
              <a:rPr lang="en-US" smtClean="0"/>
              <a:t>Tuesday, August 9, 2022</a:t>
            </a:fld>
            <a:endParaRPr lang="es-MX"/>
          </a:p>
        </p:txBody>
      </p:sp>
      <p:sp>
        <p:nvSpPr>
          <p:cNvPr id="6" name="Footer Placeholder 5"/>
          <p:cNvSpPr>
            <a:spLocks noGrp="1"/>
          </p:cNvSpPr>
          <p:nvPr>
            <p:ph type="ftr" sz="quarter" idx="11"/>
          </p:nvPr>
        </p:nvSpPr>
        <p:spPr/>
        <p:txBody>
          <a:bodyPr/>
          <a:lstStyle/>
          <a:p>
            <a:r>
              <a:rPr lang="es-MX"/>
              <a:t>DRA.. ROXANA HERRERA</a:t>
            </a:r>
          </a:p>
        </p:txBody>
      </p:sp>
      <p:sp>
        <p:nvSpPr>
          <p:cNvPr id="7" name="Slide Number Placeholder 6"/>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B5B376F-D995-4B9B-9EA2-F56D8F4FC520}" type="datetime2">
              <a:rPr lang="en-US" smtClean="0"/>
              <a:t>Tuesday, August 9, 2022</a:t>
            </a:fld>
            <a:endParaRPr lang="es-MX"/>
          </a:p>
        </p:txBody>
      </p:sp>
      <p:sp>
        <p:nvSpPr>
          <p:cNvPr id="8" name="Footer Placeholder 7"/>
          <p:cNvSpPr>
            <a:spLocks noGrp="1"/>
          </p:cNvSpPr>
          <p:nvPr>
            <p:ph type="ftr" sz="quarter" idx="11"/>
          </p:nvPr>
        </p:nvSpPr>
        <p:spPr/>
        <p:txBody>
          <a:bodyPr/>
          <a:lstStyle/>
          <a:p>
            <a:r>
              <a:rPr lang="es-MX"/>
              <a:t>DRA.. ROXANA HERRERA</a:t>
            </a:r>
          </a:p>
        </p:txBody>
      </p:sp>
      <p:sp>
        <p:nvSpPr>
          <p:cNvPr id="9" name="Slide Number Placeholder 8"/>
          <p:cNvSpPr>
            <a:spLocks noGrp="1"/>
          </p:cNvSpPr>
          <p:nvPr>
            <p:ph type="sldNum" sz="quarter" idx="12"/>
          </p:nvPr>
        </p:nvSpPr>
        <p:spPr/>
        <p:txBody>
          <a:bodyPr/>
          <a:lstStyle/>
          <a:p>
            <a:fld id="{6277D776-714D-445C-9287-009F7B6C6820}" type="slidenum">
              <a:rPr lang="es-MX" smtClean="0"/>
              <a:t>‹Nº›</a:t>
            </a:fld>
            <a:endParaRPr lang="es-MX"/>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E37A2A2-F815-47DA-B117-08EF4542ADD6}" type="datetime2">
              <a:rPr lang="en-US" smtClean="0"/>
              <a:t>Tuesday, August 9, 2022</a:t>
            </a:fld>
            <a:endParaRPr lang="es-MX"/>
          </a:p>
        </p:txBody>
      </p:sp>
      <p:sp>
        <p:nvSpPr>
          <p:cNvPr id="4" name="Footer Placeholder 3"/>
          <p:cNvSpPr>
            <a:spLocks noGrp="1"/>
          </p:cNvSpPr>
          <p:nvPr>
            <p:ph type="ftr" sz="quarter" idx="11"/>
          </p:nvPr>
        </p:nvSpPr>
        <p:spPr/>
        <p:txBody>
          <a:bodyPr/>
          <a:lstStyle/>
          <a:p>
            <a:r>
              <a:rPr lang="es-MX"/>
              <a:t>DRA.. ROXANA HERRERA</a:t>
            </a:r>
          </a:p>
        </p:txBody>
      </p:sp>
      <p:sp>
        <p:nvSpPr>
          <p:cNvPr id="5" name="Slide Number Placeholder 4"/>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03E463-7F1E-4B69-B5A5-13748FFFC25E}" type="datetime2">
              <a:rPr lang="en-US" smtClean="0"/>
              <a:t>Tuesday, August 9, 2022</a:t>
            </a:fld>
            <a:endParaRPr lang="es-MX"/>
          </a:p>
        </p:txBody>
      </p:sp>
      <p:sp>
        <p:nvSpPr>
          <p:cNvPr id="3" name="Footer Placeholder 2"/>
          <p:cNvSpPr>
            <a:spLocks noGrp="1"/>
          </p:cNvSpPr>
          <p:nvPr>
            <p:ph type="ftr" sz="quarter" idx="11"/>
          </p:nvPr>
        </p:nvSpPr>
        <p:spPr/>
        <p:txBody>
          <a:bodyPr/>
          <a:lstStyle/>
          <a:p>
            <a:r>
              <a:rPr lang="es-MX"/>
              <a:t>DRA.. ROXANA HERRERA</a:t>
            </a:r>
          </a:p>
        </p:txBody>
      </p:sp>
      <p:sp>
        <p:nvSpPr>
          <p:cNvPr id="4" name="Slide Number Placeholder 3"/>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C0500A3-4EAE-4C67-8B1C-B043EEA2CDCF}" type="datetime2">
              <a:rPr lang="en-US" smtClean="0"/>
              <a:t>Tuesday, August 9, 2022</a:t>
            </a:fld>
            <a:endParaRPr lang="es-MX"/>
          </a:p>
        </p:txBody>
      </p:sp>
      <p:sp>
        <p:nvSpPr>
          <p:cNvPr id="6" name="Footer Placeholder 5"/>
          <p:cNvSpPr>
            <a:spLocks noGrp="1"/>
          </p:cNvSpPr>
          <p:nvPr>
            <p:ph type="ftr" sz="quarter" idx="11"/>
          </p:nvPr>
        </p:nvSpPr>
        <p:spPr/>
        <p:txBody>
          <a:bodyPr/>
          <a:lstStyle/>
          <a:p>
            <a:r>
              <a:rPr lang="es-MX"/>
              <a:t>DRA.. ROXANA HERRERA</a:t>
            </a:r>
          </a:p>
        </p:txBody>
      </p:sp>
      <p:sp>
        <p:nvSpPr>
          <p:cNvPr id="7" name="Slide Number Placeholder 6"/>
          <p:cNvSpPr>
            <a:spLocks noGrp="1"/>
          </p:cNvSpPr>
          <p:nvPr>
            <p:ph type="sldNum" sz="quarter" idx="12"/>
          </p:nvPr>
        </p:nvSpPr>
        <p:spPr/>
        <p:txBody>
          <a:bodyPr/>
          <a:lstStyle/>
          <a:p>
            <a:fld id="{6277D776-714D-445C-9287-009F7B6C6820}" type="slidenum">
              <a:rPr lang="es-MX" smtClean="0"/>
              <a:t>‹Nº›</a:t>
            </a:fld>
            <a:endParaRPr lang="es-MX"/>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AAE30536-225B-415E-8146-9D5251E531D2}" type="datetime2">
              <a:rPr lang="en-US" smtClean="0"/>
              <a:t>Tuesday, August 9, 2022</a:t>
            </a:fld>
            <a:endParaRPr lang="es-MX"/>
          </a:p>
        </p:txBody>
      </p:sp>
      <p:sp>
        <p:nvSpPr>
          <p:cNvPr id="6" name="Footer Placeholder 5"/>
          <p:cNvSpPr>
            <a:spLocks noGrp="1"/>
          </p:cNvSpPr>
          <p:nvPr>
            <p:ph type="ftr" sz="quarter" idx="11"/>
          </p:nvPr>
        </p:nvSpPr>
        <p:spPr/>
        <p:txBody>
          <a:bodyPr/>
          <a:lstStyle/>
          <a:p>
            <a:r>
              <a:rPr lang="es-MX"/>
              <a:t>DRA.. ROXANA HERRERA</a:t>
            </a:r>
          </a:p>
        </p:txBody>
      </p:sp>
      <p:sp>
        <p:nvSpPr>
          <p:cNvPr id="7" name="Slide Number Placeholder 6"/>
          <p:cNvSpPr>
            <a:spLocks noGrp="1"/>
          </p:cNvSpPr>
          <p:nvPr>
            <p:ph type="sldNum" sz="quarter" idx="12"/>
          </p:nvPr>
        </p:nvSpPr>
        <p:spPr/>
        <p:txBody>
          <a:bodyPr/>
          <a:lstStyle/>
          <a:p>
            <a:fld id="{6277D776-714D-445C-9287-009F7B6C6820}" type="slidenum">
              <a:rPr lang="es-MX" smtClean="0"/>
              <a:t>‹Nº›</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3800C48-65DF-48E3-9EB1-49A493F3A730}" type="datetime2">
              <a:rPr lang="en-US" smtClean="0"/>
              <a:t>Tuesday, August 9, 2022</a:t>
            </a:fld>
            <a:endParaRPr lang="es-MX"/>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s-MX"/>
              <a:t>DRA.. ROXANA HERRERA</a:t>
            </a:r>
            <a:endParaRPr lang="es-MX"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277D776-714D-445C-9287-009F7B6C6820}" type="slidenum">
              <a:rPr lang="es-MX" smtClean="0"/>
              <a:t>‹Nº›</a:t>
            </a:fld>
            <a:endParaRPr lang="es-MX"/>
          </a:p>
        </p:txBody>
      </p:sp>
      <p:pic>
        <p:nvPicPr>
          <p:cNvPr id="9" name="Picture 2"/>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7740352" y="6069322"/>
            <a:ext cx="1368152" cy="57766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13649" y="5589240"/>
            <a:ext cx="1351147" cy="12811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10 Conector recto"/>
          <p:cNvCxnSpPr/>
          <p:nvPr/>
        </p:nvCxnSpPr>
        <p:spPr>
          <a:xfrm>
            <a:off x="35496" y="6445775"/>
            <a:ext cx="9144000" cy="0"/>
          </a:xfrm>
          <a:prstGeom prst="line">
            <a:avLst/>
          </a:prstGeom>
          <a:ln w="28575"/>
        </p:spPr>
        <p:style>
          <a:lnRef idx="1">
            <a:schemeClr val="accent6"/>
          </a:lnRef>
          <a:fillRef idx="0">
            <a:schemeClr val="accent6"/>
          </a:fillRef>
          <a:effectRef idx="0">
            <a:schemeClr val="accent6"/>
          </a:effectRef>
          <a:fontRef idx="minor">
            <a:schemeClr val="tx1"/>
          </a:fontRef>
        </p:style>
      </p:cxn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de.visualstudio.com/docs/editor/portable" TargetMode="External"/><Relationship Id="rId2" Type="http://schemas.openxmlformats.org/officeDocument/2006/relationships/hyperlink" Target="https://www.sublimetext.com/download" TargetMode="External"/><Relationship Id="rId1" Type="http://schemas.openxmlformats.org/officeDocument/2006/relationships/slideLayout" Target="../slideLayouts/slideLayout2.xml"/><Relationship Id="rId5" Type="http://schemas.openxmlformats.org/officeDocument/2006/relationships/hyperlink" Target="https://notepad-plus-plus.org/downloads/" TargetMode="External"/><Relationship Id="rId4" Type="http://schemas.openxmlformats.org/officeDocument/2006/relationships/hyperlink" Target="https://code.visualstudio.com/downloa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apachefriends.org/es/index.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hyperlink" Target="http://www...com/"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1264096" y="2130425"/>
            <a:ext cx="7196336" cy="1470025"/>
          </a:xfrm>
        </p:spPr>
        <p:txBody>
          <a:bodyPr/>
          <a:lstStyle/>
          <a:p>
            <a:br>
              <a:rPr lang="es-MX" sz="4400" b="1" dirty="0"/>
            </a:br>
            <a:r>
              <a:rPr lang="es-MX" sz="4400" b="1" dirty="0"/>
              <a:t>JAVASCRIPT</a:t>
            </a:r>
          </a:p>
        </p:txBody>
      </p:sp>
      <p:sp>
        <p:nvSpPr>
          <p:cNvPr id="3" name="2 Subtítulo"/>
          <p:cNvSpPr>
            <a:spLocks noGrp="1"/>
          </p:cNvSpPr>
          <p:nvPr>
            <p:ph type="subTitle" idx="4294967295"/>
          </p:nvPr>
        </p:nvSpPr>
        <p:spPr>
          <a:xfrm>
            <a:off x="1264096" y="3886200"/>
            <a:ext cx="5333387" cy="1752600"/>
          </a:xfrm>
        </p:spPr>
        <p:txBody>
          <a:bodyPr>
            <a:normAutofit/>
          </a:bodyPr>
          <a:lstStyle/>
          <a:p>
            <a:pPr marL="0" indent="0">
              <a:buNone/>
            </a:pPr>
            <a:r>
              <a:rPr lang="es-MX" sz="2800" b="1" dirty="0"/>
              <a:t>DRA. ROXANA HERRERA</a:t>
            </a:r>
          </a:p>
        </p:txBody>
      </p:sp>
    </p:spTree>
    <p:extLst>
      <p:ext uri="{BB962C8B-B14F-4D97-AF65-F5344CB8AC3E}">
        <p14:creationId xmlns:p14="http://schemas.microsoft.com/office/powerpoint/2010/main" val="141019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VARIABLES</a:t>
            </a:r>
          </a:p>
        </p:txBody>
      </p:sp>
      <p:sp>
        <p:nvSpPr>
          <p:cNvPr id="3" name="2 Marcador de contenido"/>
          <p:cNvSpPr>
            <a:spLocks noGrp="1"/>
          </p:cNvSpPr>
          <p:nvPr>
            <p:ph idx="1"/>
          </p:nvPr>
        </p:nvSpPr>
        <p:spPr/>
        <p:txBody>
          <a:bodyPr/>
          <a:lstStyle/>
          <a:p>
            <a:r>
              <a:rPr lang="es-MX" dirty="0"/>
              <a:t>Se declaran con la palabra reservada </a:t>
            </a:r>
            <a:r>
              <a:rPr lang="es-MX" sz="2800" b="1" dirty="0" err="1"/>
              <a:t>var</a:t>
            </a:r>
            <a:endParaRPr lang="es-MX" b="1" dirty="0"/>
          </a:p>
          <a:p>
            <a:r>
              <a:rPr lang="es-MX" dirty="0"/>
              <a:t>No requieren tipo</a:t>
            </a:r>
          </a:p>
          <a:p>
            <a:r>
              <a:rPr lang="es-MX" dirty="0"/>
              <a:t>Los identificadores :</a:t>
            </a:r>
          </a:p>
          <a:p>
            <a:pPr marL="800100" lvl="2" indent="0">
              <a:buNone/>
            </a:pPr>
            <a:r>
              <a:rPr lang="es-MX" dirty="0"/>
              <a:t>Sólo puede estar formado por letras, números y los símbolos </a:t>
            </a:r>
            <a:r>
              <a:rPr lang="es-MX" sz="1600" dirty="0"/>
              <a:t>$ </a:t>
            </a:r>
            <a:r>
              <a:rPr lang="es-MX" dirty="0"/>
              <a:t>(dólar) y </a:t>
            </a:r>
            <a:r>
              <a:rPr lang="es-MX" sz="1600" dirty="0"/>
              <a:t>_ </a:t>
            </a:r>
            <a:r>
              <a:rPr lang="es-MX" dirty="0"/>
              <a:t>(</a:t>
            </a:r>
            <a:r>
              <a:rPr lang="es-MX" dirty="0" err="1"/>
              <a:t>guión</a:t>
            </a:r>
            <a:r>
              <a:rPr lang="es-MX" dirty="0"/>
              <a:t> bajo).</a:t>
            </a:r>
          </a:p>
          <a:p>
            <a:pPr marL="800100" lvl="2" indent="0">
              <a:buNone/>
            </a:pPr>
            <a:r>
              <a:rPr lang="es-MX" dirty="0"/>
              <a:t>El primer carácter no puede ser un número.</a:t>
            </a:r>
          </a:p>
          <a:p>
            <a:pPr marL="0" indent="0">
              <a:buNone/>
            </a:pPr>
            <a:r>
              <a:rPr lang="es-MX" dirty="0"/>
              <a:t>Puede almacenar datos numéricos, textos, objetos</a:t>
            </a:r>
          </a:p>
        </p:txBody>
      </p:sp>
      <p:sp>
        <p:nvSpPr>
          <p:cNvPr id="4" name="Marcador de pie de página 3">
            <a:extLst>
              <a:ext uri="{FF2B5EF4-FFF2-40B4-BE49-F238E27FC236}">
                <a16:creationId xmlns:a16="http://schemas.microsoft.com/office/drawing/2014/main" id="{04B6BDEE-DFE4-AAB2-241F-55FA1882A40B}"/>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47484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960734-0FF9-4166-9447-45423692BDF8}"/>
              </a:ext>
            </a:extLst>
          </p:cNvPr>
          <p:cNvSpPr>
            <a:spLocks noGrp="1"/>
          </p:cNvSpPr>
          <p:nvPr>
            <p:ph type="title"/>
          </p:nvPr>
        </p:nvSpPr>
        <p:spPr/>
        <p:txBody>
          <a:bodyPr/>
          <a:lstStyle/>
          <a:p>
            <a:r>
              <a:rPr lang="es-MX" dirty="0"/>
              <a:t>EJEMPLOS DE VARIABLES</a:t>
            </a:r>
          </a:p>
        </p:txBody>
      </p:sp>
      <p:sp>
        <p:nvSpPr>
          <p:cNvPr id="7" name="Marcador de texto 6">
            <a:extLst>
              <a:ext uri="{FF2B5EF4-FFF2-40B4-BE49-F238E27FC236}">
                <a16:creationId xmlns:a16="http://schemas.microsoft.com/office/drawing/2014/main" id="{74530F37-8187-4D3B-90F4-9479A384D6B0}"/>
              </a:ext>
            </a:extLst>
          </p:cNvPr>
          <p:cNvSpPr>
            <a:spLocks noGrp="1"/>
          </p:cNvSpPr>
          <p:nvPr>
            <p:ph type="body" idx="1"/>
          </p:nvPr>
        </p:nvSpPr>
        <p:spPr/>
        <p:txBody>
          <a:bodyPr>
            <a:normAutofit/>
          </a:bodyPr>
          <a:lstStyle/>
          <a:p>
            <a:r>
              <a:rPr lang="es-MX" sz="2400" b="1" dirty="0"/>
              <a:t>CORRECTAS</a:t>
            </a:r>
          </a:p>
        </p:txBody>
      </p:sp>
      <p:sp>
        <p:nvSpPr>
          <p:cNvPr id="8" name="Marcador de contenido 7">
            <a:extLst>
              <a:ext uri="{FF2B5EF4-FFF2-40B4-BE49-F238E27FC236}">
                <a16:creationId xmlns:a16="http://schemas.microsoft.com/office/drawing/2014/main" id="{D51CCB0F-ED1A-4F96-92C5-EED4B72B9EE5}"/>
              </a:ext>
            </a:extLst>
          </p:cNvPr>
          <p:cNvSpPr>
            <a:spLocks noGrp="1"/>
          </p:cNvSpPr>
          <p:nvPr>
            <p:ph sz="half" idx="2"/>
          </p:nvPr>
        </p:nvSpPr>
        <p:spPr/>
        <p:txBody>
          <a:bodyPr/>
          <a:lstStyle/>
          <a:p>
            <a:r>
              <a:rPr lang="es-MX" dirty="0" err="1"/>
              <a:t>var</a:t>
            </a:r>
            <a:r>
              <a:rPr lang="es-MX" dirty="0"/>
              <a:t> numero_1 = 3; </a:t>
            </a:r>
          </a:p>
          <a:p>
            <a:r>
              <a:rPr lang="es-MX" dirty="0" err="1"/>
              <a:t>var</a:t>
            </a:r>
            <a:r>
              <a:rPr lang="es-MX" dirty="0"/>
              <a:t> numero_2 = 1; </a:t>
            </a:r>
          </a:p>
          <a:p>
            <a:r>
              <a:rPr lang="es-MX" dirty="0" err="1"/>
              <a:t>var</a:t>
            </a:r>
            <a:r>
              <a:rPr lang="es-MX" dirty="0"/>
              <a:t> resultado = numero_1 + numero_2;</a:t>
            </a:r>
          </a:p>
          <a:p>
            <a:r>
              <a:rPr lang="es-MX" dirty="0" err="1"/>
              <a:t>var</a:t>
            </a:r>
            <a:r>
              <a:rPr lang="es-MX" dirty="0"/>
              <a:t> $numero1; </a:t>
            </a:r>
          </a:p>
          <a:p>
            <a:r>
              <a:rPr lang="es-MX" dirty="0" err="1"/>
              <a:t>var</a:t>
            </a:r>
            <a:r>
              <a:rPr lang="es-MX" dirty="0"/>
              <a:t> _$letra; </a:t>
            </a:r>
          </a:p>
          <a:p>
            <a:r>
              <a:rPr lang="es-MX" dirty="0" err="1"/>
              <a:t>var</a:t>
            </a:r>
            <a:r>
              <a:rPr lang="es-MX" dirty="0"/>
              <a:t> $$$</a:t>
            </a:r>
            <a:r>
              <a:rPr lang="es-MX" dirty="0" err="1"/>
              <a:t>otroNumero</a:t>
            </a:r>
            <a:r>
              <a:rPr lang="es-MX" dirty="0"/>
              <a:t>; </a:t>
            </a:r>
          </a:p>
          <a:p>
            <a:r>
              <a:rPr lang="es-MX" dirty="0" err="1"/>
              <a:t>var</a:t>
            </a:r>
            <a:r>
              <a:rPr lang="es-MX" dirty="0"/>
              <a:t> $_a__$4;</a:t>
            </a:r>
          </a:p>
        </p:txBody>
      </p:sp>
      <p:sp>
        <p:nvSpPr>
          <p:cNvPr id="9" name="Marcador de texto 8">
            <a:extLst>
              <a:ext uri="{FF2B5EF4-FFF2-40B4-BE49-F238E27FC236}">
                <a16:creationId xmlns:a16="http://schemas.microsoft.com/office/drawing/2014/main" id="{CCB91734-9CAD-4997-8F4F-EC31460D3CF4}"/>
              </a:ext>
            </a:extLst>
          </p:cNvPr>
          <p:cNvSpPr>
            <a:spLocks noGrp="1"/>
          </p:cNvSpPr>
          <p:nvPr>
            <p:ph type="body" sz="quarter" idx="3"/>
          </p:nvPr>
        </p:nvSpPr>
        <p:spPr/>
        <p:txBody>
          <a:bodyPr>
            <a:normAutofit/>
          </a:bodyPr>
          <a:lstStyle/>
          <a:p>
            <a:r>
              <a:rPr lang="es-MX" sz="2400" b="1" dirty="0"/>
              <a:t>INCORRECTAS</a:t>
            </a:r>
          </a:p>
        </p:txBody>
      </p:sp>
      <p:sp>
        <p:nvSpPr>
          <p:cNvPr id="10" name="Marcador de contenido 9">
            <a:extLst>
              <a:ext uri="{FF2B5EF4-FFF2-40B4-BE49-F238E27FC236}">
                <a16:creationId xmlns:a16="http://schemas.microsoft.com/office/drawing/2014/main" id="{E97C7E89-FBA3-460A-A153-805D5D433F1E}"/>
              </a:ext>
            </a:extLst>
          </p:cNvPr>
          <p:cNvSpPr>
            <a:spLocks noGrp="1"/>
          </p:cNvSpPr>
          <p:nvPr>
            <p:ph sz="quarter" idx="4"/>
          </p:nvPr>
        </p:nvSpPr>
        <p:spPr/>
        <p:txBody>
          <a:bodyPr/>
          <a:lstStyle/>
          <a:p>
            <a:r>
              <a:rPr lang="es-MX" dirty="0" err="1"/>
              <a:t>var</a:t>
            </a:r>
            <a:r>
              <a:rPr lang="es-MX" dirty="0"/>
              <a:t> 1numero;</a:t>
            </a:r>
          </a:p>
          <a:p>
            <a:r>
              <a:rPr lang="es-MX" dirty="0"/>
              <a:t> // Empieza por un número </a:t>
            </a:r>
          </a:p>
          <a:p>
            <a:r>
              <a:rPr lang="es-MX" dirty="0" err="1"/>
              <a:t>var</a:t>
            </a:r>
            <a:r>
              <a:rPr lang="es-MX" dirty="0"/>
              <a:t> numero;1_123; </a:t>
            </a:r>
          </a:p>
          <a:p>
            <a:r>
              <a:rPr lang="es-MX" dirty="0"/>
              <a:t>// Contiene un carácter ";"</a:t>
            </a:r>
          </a:p>
        </p:txBody>
      </p:sp>
      <p:sp>
        <p:nvSpPr>
          <p:cNvPr id="3" name="Marcador de pie de página 2">
            <a:extLst>
              <a:ext uri="{FF2B5EF4-FFF2-40B4-BE49-F238E27FC236}">
                <a16:creationId xmlns:a16="http://schemas.microsoft.com/office/drawing/2014/main" id="{DB7215CD-AA57-EADE-73D3-795B2D626AC9}"/>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203689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5E12526-F3C3-47C4-9B3E-7A3991F8ACBF}"/>
              </a:ext>
            </a:extLst>
          </p:cNvPr>
          <p:cNvSpPr>
            <a:spLocks noGrp="1"/>
          </p:cNvSpPr>
          <p:nvPr>
            <p:ph type="title"/>
          </p:nvPr>
        </p:nvSpPr>
        <p:spPr/>
        <p:txBody>
          <a:bodyPr/>
          <a:lstStyle/>
          <a:p>
            <a:r>
              <a:rPr lang="es-MX" dirty="0"/>
              <a:t>TIPOS DE VARIABLES</a:t>
            </a:r>
          </a:p>
        </p:txBody>
      </p:sp>
      <p:sp>
        <p:nvSpPr>
          <p:cNvPr id="9" name="Marcador de contenido 8">
            <a:extLst>
              <a:ext uri="{FF2B5EF4-FFF2-40B4-BE49-F238E27FC236}">
                <a16:creationId xmlns:a16="http://schemas.microsoft.com/office/drawing/2014/main" id="{1FB66122-C197-483F-95AE-BCACB9A49F8D}"/>
              </a:ext>
            </a:extLst>
          </p:cNvPr>
          <p:cNvSpPr>
            <a:spLocks noGrp="1"/>
          </p:cNvSpPr>
          <p:nvPr>
            <p:ph idx="1"/>
          </p:nvPr>
        </p:nvSpPr>
        <p:spPr/>
        <p:txBody>
          <a:bodyPr/>
          <a:lstStyle/>
          <a:p>
            <a:r>
              <a:rPr lang="es-MX" dirty="0"/>
              <a:t>No se requiere definir en la declaración el tipo, pero se define al inicializarla.</a:t>
            </a:r>
          </a:p>
          <a:p>
            <a:pPr marL="0" indent="0">
              <a:buNone/>
            </a:pPr>
            <a:endParaRPr lang="es-MX" dirty="0"/>
          </a:p>
          <a:p>
            <a:pPr marL="0" indent="0">
              <a:buNone/>
            </a:pPr>
            <a:r>
              <a:rPr lang="es-MX" b="1" dirty="0"/>
              <a:t>Numéricas</a:t>
            </a:r>
          </a:p>
          <a:p>
            <a:pPr marL="0" indent="0">
              <a:buNone/>
            </a:pPr>
            <a:r>
              <a:rPr lang="es-MX" dirty="0" err="1"/>
              <a:t>var</a:t>
            </a:r>
            <a:r>
              <a:rPr lang="es-MX" dirty="0"/>
              <a:t> </a:t>
            </a:r>
            <a:r>
              <a:rPr lang="es-MX" dirty="0" err="1"/>
              <a:t>iva</a:t>
            </a:r>
            <a:r>
              <a:rPr lang="es-MX" dirty="0"/>
              <a:t> = 16; // variable tipo entero </a:t>
            </a:r>
          </a:p>
          <a:p>
            <a:pPr marL="0" indent="0">
              <a:buNone/>
            </a:pPr>
            <a:r>
              <a:rPr lang="es-MX" dirty="0" err="1"/>
              <a:t>var</a:t>
            </a:r>
            <a:r>
              <a:rPr lang="es-MX" dirty="0"/>
              <a:t> total = 234.65; // variable tipo decimal</a:t>
            </a:r>
          </a:p>
        </p:txBody>
      </p:sp>
      <p:sp>
        <p:nvSpPr>
          <p:cNvPr id="2" name="Marcador de pie de página 1">
            <a:extLst>
              <a:ext uri="{FF2B5EF4-FFF2-40B4-BE49-F238E27FC236}">
                <a16:creationId xmlns:a16="http://schemas.microsoft.com/office/drawing/2014/main" id="{BEFA8527-E93A-5006-777C-4C89536F71F7}"/>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399732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476C382-FA35-436C-AC68-1ECC958683FF}"/>
              </a:ext>
            </a:extLst>
          </p:cNvPr>
          <p:cNvSpPr>
            <a:spLocks noGrp="1"/>
          </p:cNvSpPr>
          <p:nvPr>
            <p:ph type="title"/>
          </p:nvPr>
        </p:nvSpPr>
        <p:spPr/>
        <p:txBody>
          <a:bodyPr/>
          <a:lstStyle/>
          <a:p>
            <a:r>
              <a:rPr lang="es-MX" dirty="0"/>
              <a:t>TIPOS DE VARIABLES</a:t>
            </a:r>
          </a:p>
        </p:txBody>
      </p:sp>
      <p:sp>
        <p:nvSpPr>
          <p:cNvPr id="3" name="Marcador de contenido 2">
            <a:extLst>
              <a:ext uri="{FF2B5EF4-FFF2-40B4-BE49-F238E27FC236}">
                <a16:creationId xmlns:a16="http://schemas.microsoft.com/office/drawing/2014/main" id="{FEFC36AA-BD2B-4589-85CC-30E56346170F}"/>
              </a:ext>
            </a:extLst>
          </p:cNvPr>
          <p:cNvSpPr>
            <a:spLocks noGrp="1"/>
          </p:cNvSpPr>
          <p:nvPr>
            <p:ph idx="1"/>
          </p:nvPr>
        </p:nvSpPr>
        <p:spPr/>
        <p:txBody>
          <a:bodyPr/>
          <a:lstStyle/>
          <a:p>
            <a:r>
              <a:rPr lang="es-MX" sz="2800" b="1" dirty="0"/>
              <a:t>Cadenas de texto</a:t>
            </a:r>
          </a:p>
          <a:p>
            <a:endParaRPr lang="es-MX" dirty="0"/>
          </a:p>
          <a:p>
            <a:r>
              <a:rPr lang="es-MX" dirty="0"/>
              <a:t>Se utilizan para almacenar caracteres, palabras y/o frases de texto. Para asignar el valor a la variable, se encierra el valor entre </a:t>
            </a:r>
            <a:r>
              <a:rPr lang="es-MX" b="1" dirty="0"/>
              <a:t>comillas dobles o simples</a:t>
            </a:r>
            <a:r>
              <a:rPr lang="es-MX" dirty="0"/>
              <a:t>, para delimitar su comienzo y su final:</a:t>
            </a:r>
          </a:p>
          <a:p>
            <a:endParaRPr lang="es-MX" dirty="0"/>
          </a:p>
          <a:p>
            <a:r>
              <a:rPr lang="es-MX" dirty="0" err="1"/>
              <a:t>var</a:t>
            </a:r>
            <a:r>
              <a:rPr lang="es-MX" dirty="0"/>
              <a:t> mensaje = "Bienvenido a nuestro sitio web";</a:t>
            </a:r>
          </a:p>
          <a:p>
            <a:r>
              <a:rPr lang="es-MX" dirty="0" err="1"/>
              <a:t>var</a:t>
            </a:r>
            <a:r>
              <a:rPr lang="es-MX" dirty="0"/>
              <a:t> </a:t>
            </a:r>
            <a:r>
              <a:rPr lang="es-MX" dirty="0" err="1"/>
              <a:t>nombreProducto</a:t>
            </a:r>
            <a:r>
              <a:rPr lang="es-MX" dirty="0"/>
              <a:t> = 'Producto ABC';</a:t>
            </a:r>
          </a:p>
          <a:p>
            <a:r>
              <a:rPr lang="es-MX" dirty="0" err="1"/>
              <a:t>var</a:t>
            </a:r>
            <a:r>
              <a:rPr lang="es-MX" dirty="0"/>
              <a:t> </a:t>
            </a:r>
            <a:r>
              <a:rPr lang="es-MX" dirty="0" err="1"/>
              <a:t>letraSeleccionada</a:t>
            </a:r>
            <a:r>
              <a:rPr lang="es-MX" dirty="0"/>
              <a:t> = 'c';</a:t>
            </a:r>
          </a:p>
          <a:p>
            <a:endParaRPr lang="es-MX" dirty="0"/>
          </a:p>
        </p:txBody>
      </p:sp>
      <p:sp>
        <p:nvSpPr>
          <p:cNvPr id="5" name="Marcador de pie de página 4">
            <a:extLst>
              <a:ext uri="{FF2B5EF4-FFF2-40B4-BE49-F238E27FC236}">
                <a16:creationId xmlns:a16="http://schemas.microsoft.com/office/drawing/2014/main" id="{AE08E06D-3CE9-BD3C-7775-341AEDEF6F3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08162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48B615-58E3-4B11-B35D-E410218AB4D2}"/>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5DF10439-D2DA-4944-B959-9534E793C76F}"/>
              </a:ext>
            </a:extLst>
          </p:cNvPr>
          <p:cNvSpPr>
            <a:spLocks noGrp="1"/>
          </p:cNvSpPr>
          <p:nvPr>
            <p:ph idx="1"/>
          </p:nvPr>
        </p:nvSpPr>
        <p:spPr/>
        <p:txBody>
          <a:bodyPr/>
          <a:lstStyle/>
          <a:p>
            <a:r>
              <a:rPr lang="es-MX" dirty="0"/>
              <a:t>Ejemplo:</a:t>
            </a:r>
          </a:p>
          <a:p>
            <a:endParaRPr lang="es-MX" dirty="0"/>
          </a:p>
          <a:p>
            <a:r>
              <a:rPr lang="es-MX" dirty="0"/>
              <a:t>/* El contenido de texto1 tiene comillas simples, por lo que se encierra con comillas dobles */ </a:t>
            </a:r>
          </a:p>
          <a:p>
            <a:r>
              <a:rPr lang="es-MX" dirty="0" err="1"/>
              <a:t>var</a:t>
            </a:r>
            <a:r>
              <a:rPr lang="es-MX" dirty="0"/>
              <a:t> texto1 = </a:t>
            </a:r>
            <a:r>
              <a:rPr lang="es-MX" dirty="0">
                <a:highlight>
                  <a:srgbClr val="FFFF00"/>
                </a:highlight>
              </a:rPr>
              <a:t>"</a:t>
            </a:r>
            <a:r>
              <a:rPr lang="es-MX" dirty="0"/>
              <a:t>Una frase con </a:t>
            </a:r>
            <a:r>
              <a:rPr lang="es-MX" dirty="0">
                <a:highlight>
                  <a:srgbClr val="FFFF00"/>
                </a:highlight>
              </a:rPr>
              <a:t>'</a:t>
            </a:r>
            <a:r>
              <a:rPr lang="es-MX" dirty="0"/>
              <a:t>comillas simples</a:t>
            </a:r>
            <a:r>
              <a:rPr lang="es-MX" dirty="0">
                <a:highlight>
                  <a:srgbClr val="FFFF00"/>
                </a:highlight>
              </a:rPr>
              <a:t>'</a:t>
            </a:r>
            <a:r>
              <a:rPr lang="es-MX" dirty="0"/>
              <a:t> dentro</a:t>
            </a:r>
            <a:r>
              <a:rPr lang="es-MX" dirty="0">
                <a:highlight>
                  <a:srgbClr val="FFFF00"/>
                </a:highlight>
              </a:rPr>
              <a:t>"</a:t>
            </a:r>
            <a:r>
              <a:rPr lang="es-MX" dirty="0"/>
              <a:t>;  </a:t>
            </a:r>
          </a:p>
          <a:p>
            <a:r>
              <a:rPr lang="es-MX" dirty="0"/>
              <a:t>/* El contenido de texto2 tiene comillas dobles, por lo que se encierra con comillas simples */ </a:t>
            </a:r>
          </a:p>
          <a:p>
            <a:r>
              <a:rPr lang="es-MX" dirty="0" err="1"/>
              <a:t>var</a:t>
            </a:r>
            <a:r>
              <a:rPr lang="es-MX" dirty="0"/>
              <a:t> texto2 = </a:t>
            </a:r>
            <a:r>
              <a:rPr lang="es-MX" dirty="0">
                <a:highlight>
                  <a:srgbClr val="FFFF00"/>
                </a:highlight>
              </a:rPr>
              <a:t>'</a:t>
            </a:r>
            <a:r>
              <a:rPr lang="es-MX" dirty="0"/>
              <a:t>Una frase con </a:t>
            </a:r>
            <a:r>
              <a:rPr lang="es-MX" dirty="0">
                <a:highlight>
                  <a:srgbClr val="FFFF00"/>
                </a:highlight>
              </a:rPr>
              <a:t>"</a:t>
            </a:r>
            <a:r>
              <a:rPr lang="es-MX" dirty="0"/>
              <a:t>comillas dobles</a:t>
            </a:r>
            <a:r>
              <a:rPr lang="es-MX" dirty="0">
                <a:highlight>
                  <a:srgbClr val="FFFF00"/>
                </a:highlight>
              </a:rPr>
              <a:t>"</a:t>
            </a:r>
            <a:r>
              <a:rPr lang="es-MX" dirty="0"/>
              <a:t> dentro</a:t>
            </a:r>
            <a:r>
              <a:rPr lang="es-MX" dirty="0">
                <a:highlight>
                  <a:srgbClr val="FFFF00"/>
                </a:highlight>
              </a:rPr>
              <a:t>'</a:t>
            </a:r>
            <a:r>
              <a:rPr lang="es-MX" dirty="0"/>
              <a:t>;</a:t>
            </a:r>
          </a:p>
        </p:txBody>
      </p:sp>
      <p:sp>
        <p:nvSpPr>
          <p:cNvPr id="5" name="Marcador de pie de página 4">
            <a:extLst>
              <a:ext uri="{FF2B5EF4-FFF2-40B4-BE49-F238E27FC236}">
                <a16:creationId xmlns:a16="http://schemas.microsoft.com/office/drawing/2014/main" id="{34F07870-F625-21DC-C7EA-84A5E3AFBC53}"/>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127246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D9B351-51CC-4FCC-98EB-0074A4610F9A}"/>
              </a:ext>
            </a:extLst>
          </p:cNvPr>
          <p:cNvSpPr>
            <a:spLocks noGrp="1"/>
          </p:cNvSpPr>
          <p:nvPr>
            <p:ph type="title"/>
          </p:nvPr>
        </p:nvSpPr>
        <p:spPr/>
        <p:txBody>
          <a:bodyPr/>
          <a:lstStyle/>
          <a:p>
            <a:r>
              <a:rPr lang="es-MX" dirty="0"/>
              <a:t>SENTENCIAS DE ESCAPE</a:t>
            </a:r>
          </a:p>
        </p:txBody>
      </p:sp>
      <p:sp>
        <p:nvSpPr>
          <p:cNvPr id="3" name="Marcador de contenido 2">
            <a:extLst>
              <a:ext uri="{FF2B5EF4-FFF2-40B4-BE49-F238E27FC236}">
                <a16:creationId xmlns:a16="http://schemas.microsoft.com/office/drawing/2014/main" id="{0BF37763-1A91-45AC-BCBB-6B6E94B7F503}"/>
              </a:ext>
            </a:extLst>
          </p:cNvPr>
          <p:cNvSpPr>
            <a:spLocks noGrp="1"/>
          </p:cNvSpPr>
          <p:nvPr>
            <p:ph idx="1"/>
          </p:nvPr>
        </p:nvSpPr>
        <p:spPr/>
        <p:txBody>
          <a:bodyPr/>
          <a:lstStyle/>
          <a:p>
            <a:r>
              <a:rPr lang="es-MX" sz="2000" dirty="0"/>
              <a:t>El mecanismo consiste en sustituir el carácter problemático por una combinación simple de caracteres. A continuación se muestra la tabla de conversión que se debe utilizar:</a:t>
            </a:r>
          </a:p>
          <a:p>
            <a:endParaRPr lang="es-MX" sz="2000" dirty="0"/>
          </a:p>
          <a:p>
            <a:endParaRPr lang="es-MX" sz="2000" dirty="0"/>
          </a:p>
          <a:p>
            <a:endParaRPr lang="es-MX" sz="2000" dirty="0"/>
          </a:p>
          <a:p>
            <a:endParaRPr lang="es-MX" sz="2000" dirty="0"/>
          </a:p>
          <a:p>
            <a:endParaRPr lang="es-MX" sz="2000" dirty="0"/>
          </a:p>
          <a:p>
            <a:endParaRPr lang="es-MX" sz="2000" dirty="0"/>
          </a:p>
          <a:p>
            <a:endParaRPr lang="es-MX" sz="2000" dirty="0"/>
          </a:p>
          <a:p>
            <a:pPr algn="r"/>
            <a:r>
              <a:rPr lang="es-MX" sz="2000" dirty="0" err="1"/>
              <a:t>var</a:t>
            </a:r>
            <a:r>
              <a:rPr lang="es-MX" sz="2000" dirty="0"/>
              <a:t> texto1 = 'Una frase con \'comillas simples\' dentro';   </a:t>
            </a:r>
          </a:p>
          <a:p>
            <a:pPr algn="r"/>
            <a:r>
              <a:rPr lang="es-MX" sz="2000" dirty="0" err="1"/>
              <a:t>var</a:t>
            </a:r>
            <a:r>
              <a:rPr lang="es-MX" sz="2000" dirty="0"/>
              <a:t> texto2 = "Una frase con \"comillas dobles\" dentro";  </a:t>
            </a:r>
          </a:p>
          <a:p>
            <a:endParaRPr lang="es-MX" sz="2000" dirty="0"/>
          </a:p>
          <a:p>
            <a:endParaRPr lang="es-MX" dirty="0"/>
          </a:p>
        </p:txBody>
      </p:sp>
      <p:graphicFrame>
        <p:nvGraphicFramePr>
          <p:cNvPr id="7" name="Marcador de contenido 4">
            <a:extLst>
              <a:ext uri="{FF2B5EF4-FFF2-40B4-BE49-F238E27FC236}">
                <a16:creationId xmlns:a16="http://schemas.microsoft.com/office/drawing/2014/main" id="{7D1EAC54-B73B-4EA6-A99A-AD769AED50B8}"/>
              </a:ext>
            </a:extLst>
          </p:cNvPr>
          <p:cNvGraphicFramePr>
            <a:graphicFrameLocks/>
          </p:cNvGraphicFramePr>
          <p:nvPr>
            <p:extLst>
              <p:ext uri="{D42A27DB-BD31-4B8C-83A1-F6EECF244321}">
                <p14:modId xmlns:p14="http://schemas.microsoft.com/office/powerpoint/2010/main" val="1746374439"/>
              </p:ext>
            </p:extLst>
          </p:nvPr>
        </p:nvGraphicFramePr>
        <p:xfrm>
          <a:off x="1187624" y="2852936"/>
          <a:ext cx="6480720" cy="2194560"/>
        </p:xfrm>
        <a:graphic>
          <a:graphicData uri="http://schemas.openxmlformats.org/drawingml/2006/table">
            <a:tbl>
              <a:tblPr>
                <a:tableStyleId>{0660B408-B3CF-4A94-85FC-2B1E0A45F4A2}</a:tableStyleId>
              </a:tblPr>
              <a:tblGrid>
                <a:gridCol w="2988332">
                  <a:extLst>
                    <a:ext uri="{9D8B030D-6E8A-4147-A177-3AD203B41FA5}">
                      <a16:colId xmlns:a16="http://schemas.microsoft.com/office/drawing/2014/main" val="1194625052"/>
                    </a:ext>
                  </a:extLst>
                </a:gridCol>
                <a:gridCol w="3492388">
                  <a:extLst>
                    <a:ext uri="{9D8B030D-6E8A-4147-A177-3AD203B41FA5}">
                      <a16:colId xmlns:a16="http://schemas.microsoft.com/office/drawing/2014/main" val="796902014"/>
                    </a:ext>
                  </a:extLst>
                </a:gridCol>
              </a:tblGrid>
              <a:tr h="0">
                <a:tc>
                  <a:txBody>
                    <a:bodyPr/>
                    <a:lstStyle/>
                    <a:p>
                      <a:pPr algn="ctr"/>
                      <a:r>
                        <a:rPr lang="es-MX" b="1" dirty="0"/>
                        <a:t>Si se quiere incluir...</a:t>
                      </a:r>
                    </a:p>
                  </a:txBody>
                  <a:tcPr anchor="ctr">
                    <a:solidFill>
                      <a:schemeClr val="tx2">
                        <a:lumMod val="40000"/>
                        <a:lumOff val="60000"/>
                      </a:schemeClr>
                    </a:solidFill>
                  </a:tcPr>
                </a:tc>
                <a:tc>
                  <a:txBody>
                    <a:bodyPr/>
                    <a:lstStyle/>
                    <a:p>
                      <a:pPr algn="ctr"/>
                      <a:r>
                        <a:rPr lang="es-MX" b="1" dirty="0"/>
                        <a:t>Se debe incluir...</a:t>
                      </a:r>
                    </a:p>
                  </a:txBody>
                  <a:tcPr anchor="ctr">
                    <a:solidFill>
                      <a:schemeClr val="tx2">
                        <a:lumMod val="40000"/>
                        <a:lumOff val="60000"/>
                      </a:schemeClr>
                    </a:solidFill>
                  </a:tcPr>
                </a:tc>
                <a:extLst>
                  <a:ext uri="{0D108BD9-81ED-4DB2-BD59-A6C34878D82A}">
                    <a16:rowId xmlns:a16="http://schemas.microsoft.com/office/drawing/2014/main" val="1502942430"/>
                  </a:ext>
                </a:extLst>
              </a:tr>
              <a:tr h="0">
                <a:tc>
                  <a:txBody>
                    <a:bodyPr/>
                    <a:lstStyle/>
                    <a:p>
                      <a:pPr algn="ctr"/>
                      <a:r>
                        <a:rPr lang="es-MX"/>
                        <a:t>Una nueva línea</a:t>
                      </a:r>
                    </a:p>
                  </a:txBody>
                  <a:tcPr anchor="ctr"/>
                </a:tc>
                <a:tc>
                  <a:txBody>
                    <a:bodyPr/>
                    <a:lstStyle/>
                    <a:p>
                      <a:pPr algn="ctr"/>
                      <a:r>
                        <a:rPr lang="es-MX"/>
                        <a:t>\n</a:t>
                      </a:r>
                    </a:p>
                  </a:txBody>
                  <a:tcPr anchor="ctr"/>
                </a:tc>
                <a:extLst>
                  <a:ext uri="{0D108BD9-81ED-4DB2-BD59-A6C34878D82A}">
                    <a16:rowId xmlns:a16="http://schemas.microsoft.com/office/drawing/2014/main" val="2307275223"/>
                  </a:ext>
                </a:extLst>
              </a:tr>
              <a:tr h="0">
                <a:tc>
                  <a:txBody>
                    <a:bodyPr/>
                    <a:lstStyle/>
                    <a:p>
                      <a:pPr algn="ctr"/>
                      <a:r>
                        <a:rPr lang="es-MX"/>
                        <a:t>Un tabulador</a:t>
                      </a:r>
                    </a:p>
                  </a:txBody>
                  <a:tcPr anchor="ctr"/>
                </a:tc>
                <a:tc>
                  <a:txBody>
                    <a:bodyPr/>
                    <a:lstStyle/>
                    <a:p>
                      <a:pPr algn="ctr"/>
                      <a:r>
                        <a:rPr lang="es-MX" dirty="0"/>
                        <a:t>\t</a:t>
                      </a:r>
                    </a:p>
                  </a:txBody>
                  <a:tcPr anchor="ctr"/>
                </a:tc>
                <a:extLst>
                  <a:ext uri="{0D108BD9-81ED-4DB2-BD59-A6C34878D82A}">
                    <a16:rowId xmlns:a16="http://schemas.microsoft.com/office/drawing/2014/main" val="3537911705"/>
                  </a:ext>
                </a:extLst>
              </a:tr>
              <a:tr h="0">
                <a:tc>
                  <a:txBody>
                    <a:bodyPr/>
                    <a:lstStyle/>
                    <a:p>
                      <a:pPr algn="ctr"/>
                      <a:r>
                        <a:rPr lang="es-MX"/>
                        <a:t>Una comilla simple</a:t>
                      </a:r>
                    </a:p>
                  </a:txBody>
                  <a:tcPr anchor="ctr"/>
                </a:tc>
                <a:tc>
                  <a:txBody>
                    <a:bodyPr/>
                    <a:lstStyle/>
                    <a:p>
                      <a:pPr algn="ctr"/>
                      <a:r>
                        <a:rPr lang="es-MX"/>
                        <a:t>\'</a:t>
                      </a:r>
                    </a:p>
                  </a:txBody>
                  <a:tcPr anchor="ctr"/>
                </a:tc>
                <a:extLst>
                  <a:ext uri="{0D108BD9-81ED-4DB2-BD59-A6C34878D82A}">
                    <a16:rowId xmlns:a16="http://schemas.microsoft.com/office/drawing/2014/main" val="511002280"/>
                  </a:ext>
                </a:extLst>
              </a:tr>
              <a:tr h="0">
                <a:tc>
                  <a:txBody>
                    <a:bodyPr/>
                    <a:lstStyle/>
                    <a:p>
                      <a:pPr algn="ctr"/>
                      <a:r>
                        <a:rPr lang="es-MX"/>
                        <a:t>Una comilla doble</a:t>
                      </a:r>
                    </a:p>
                  </a:txBody>
                  <a:tcPr anchor="ctr"/>
                </a:tc>
                <a:tc>
                  <a:txBody>
                    <a:bodyPr/>
                    <a:lstStyle/>
                    <a:p>
                      <a:pPr algn="ctr"/>
                      <a:r>
                        <a:rPr lang="es-MX"/>
                        <a:t>\"</a:t>
                      </a:r>
                    </a:p>
                  </a:txBody>
                  <a:tcPr anchor="ctr"/>
                </a:tc>
                <a:extLst>
                  <a:ext uri="{0D108BD9-81ED-4DB2-BD59-A6C34878D82A}">
                    <a16:rowId xmlns:a16="http://schemas.microsoft.com/office/drawing/2014/main" val="1755718475"/>
                  </a:ext>
                </a:extLst>
              </a:tr>
              <a:tr h="0">
                <a:tc>
                  <a:txBody>
                    <a:bodyPr/>
                    <a:lstStyle/>
                    <a:p>
                      <a:pPr algn="ctr"/>
                      <a:r>
                        <a:rPr lang="es-MX"/>
                        <a:t>Una barra inclinada</a:t>
                      </a:r>
                    </a:p>
                  </a:txBody>
                  <a:tcPr anchor="ctr"/>
                </a:tc>
                <a:tc>
                  <a:txBody>
                    <a:bodyPr/>
                    <a:lstStyle/>
                    <a:p>
                      <a:pPr algn="ctr"/>
                      <a:r>
                        <a:rPr lang="es-MX" dirty="0"/>
                        <a:t>\\</a:t>
                      </a:r>
                    </a:p>
                  </a:txBody>
                  <a:tcPr anchor="ctr"/>
                </a:tc>
                <a:extLst>
                  <a:ext uri="{0D108BD9-81ED-4DB2-BD59-A6C34878D82A}">
                    <a16:rowId xmlns:a16="http://schemas.microsoft.com/office/drawing/2014/main" val="4017681763"/>
                  </a:ext>
                </a:extLst>
              </a:tr>
            </a:tbl>
          </a:graphicData>
        </a:graphic>
      </p:graphicFrame>
      <p:sp>
        <p:nvSpPr>
          <p:cNvPr id="8" name="Rectangle 1">
            <a:extLst>
              <a:ext uri="{FF2B5EF4-FFF2-40B4-BE49-F238E27FC236}">
                <a16:creationId xmlns:a16="http://schemas.microsoft.com/office/drawing/2014/main" id="{CDBEFCEB-F1F8-4B3B-9A87-DB31A4828B02}"/>
              </a:ext>
            </a:extLst>
          </p:cNvPr>
          <p:cNvSpPr>
            <a:spLocks noChangeArrowheads="1"/>
          </p:cNvSpPr>
          <p:nvPr/>
        </p:nvSpPr>
        <p:spPr bwMode="auto">
          <a:xfrm>
            <a:off x="0" y="-70149"/>
            <a:ext cx="65" cy="5974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5" name="Marcador de pie de página 4">
            <a:extLst>
              <a:ext uri="{FF2B5EF4-FFF2-40B4-BE49-F238E27FC236}">
                <a16:creationId xmlns:a16="http://schemas.microsoft.com/office/drawing/2014/main" id="{7A08AE52-2ECC-5C01-BC2F-F464D6F26C6C}"/>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4213353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B7ABE9-998A-424E-B8AE-1EC0A27A851C}"/>
              </a:ext>
            </a:extLst>
          </p:cNvPr>
          <p:cNvSpPr>
            <a:spLocks noGrp="1"/>
          </p:cNvSpPr>
          <p:nvPr>
            <p:ph type="title"/>
          </p:nvPr>
        </p:nvSpPr>
        <p:spPr/>
        <p:txBody>
          <a:bodyPr/>
          <a:lstStyle/>
          <a:p>
            <a:r>
              <a:rPr lang="es-MX" dirty="0"/>
              <a:t>ARREGLOS</a:t>
            </a:r>
          </a:p>
        </p:txBody>
      </p:sp>
      <p:sp>
        <p:nvSpPr>
          <p:cNvPr id="3" name="Marcador de contenido 2">
            <a:extLst>
              <a:ext uri="{FF2B5EF4-FFF2-40B4-BE49-F238E27FC236}">
                <a16:creationId xmlns:a16="http://schemas.microsoft.com/office/drawing/2014/main" id="{70889305-98AD-4A9E-BA9F-E2D0236DB762}"/>
              </a:ext>
            </a:extLst>
          </p:cNvPr>
          <p:cNvSpPr>
            <a:spLocks noGrp="1"/>
          </p:cNvSpPr>
          <p:nvPr>
            <p:ph idx="1"/>
          </p:nvPr>
        </p:nvSpPr>
        <p:spPr/>
        <p:txBody>
          <a:bodyPr>
            <a:normAutofit/>
          </a:bodyPr>
          <a:lstStyle/>
          <a:p>
            <a:r>
              <a:rPr lang="es-MX" dirty="0"/>
              <a:t>En ocasiones, a los </a:t>
            </a:r>
            <a:r>
              <a:rPr lang="es-MX" dirty="0" err="1"/>
              <a:t>arrays</a:t>
            </a:r>
            <a:r>
              <a:rPr lang="es-MX" dirty="0"/>
              <a:t> se les llama vectores, matrices e incluso arreglos. </a:t>
            </a:r>
          </a:p>
          <a:p>
            <a:r>
              <a:rPr lang="es-MX" dirty="0"/>
              <a:t>El término array es el más utilizado y es una palabra comúnmente aceptada en el entorno de la programación.</a:t>
            </a:r>
          </a:p>
          <a:p>
            <a:endParaRPr lang="es-MX" dirty="0"/>
          </a:p>
          <a:p>
            <a:r>
              <a:rPr lang="es-MX" dirty="0"/>
              <a:t>Un array es una colección de variables, que pueden ser todas del </a:t>
            </a:r>
            <a:r>
              <a:rPr lang="es-MX" sz="2600" b="1" dirty="0"/>
              <a:t>mismo tipo o cada una de un tipo diferente</a:t>
            </a:r>
            <a:r>
              <a:rPr lang="es-MX" dirty="0"/>
              <a:t>. </a:t>
            </a:r>
          </a:p>
          <a:p>
            <a:endParaRPr lang="es-MX" dirty="0"/>
          </a:p>
          <a:p>
            <a:endParaRPr lang="es-MX" dirty="0"/>
          </a:p>
        </p:txBody>
      </p:sp>
      <p:sp>
        <p:nvSpPr>
          <p:cNvPr id="5" name="Marcador de pie de página 4">
            <a:extLst>
              <a:ext uri="{FF2B5EF4-FFF2-40B4-BE49-F238E27FC236}">
                <a16:creationId xmlns:a16="http://schemas.microsoft.com/office/drawing/2014/main" id="{4203B6E5-31BC-4D4E-866B-83AE0E65352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438308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ARREGLOS SINTAXIS</a:t>
            </a:r>
          </a:p>
        </p:txBody>
      </p:sp>
      <p:sp>
        <p:nvSpPr>
          <p:cNvPr id="3" name="2 Marcador de contenido"/>
          <p:cNvSpPr>
            <a:spLocks noGrp="1"/>
          </p:cNvSpPr>
          <p:nvPr>
            <p:ph idx="1"/>
          </p:nvPr>
        </p:nvSpPr>
        <p:spPr/>
        <p:txBody>
          <a:bodyPr/>
          <a:lstStyle/>
          <a:p>
            <a:r>
              <a:rPr lang="es-MX" dirty="0" err="1"/>
              <a:t>var</a:t>
            </a:r>
            <a:r>
              <a:rPr lang="es-MX" dirty="0"/>
              <a:t> </a:t>
            </a:r>
            <a:r>
              <a:rPr lang="es-MX" dirty="0" err="1"/>
              <a:t>nombre_array</a:t>
            </a:r>
            <a:r>
              <a:rPr lang="es-MX" dirty="0"/>
              <a:t> = [valor1, valor2, ..., </a:t>
            </a:r>
            <a:r>
              <a:rPr lang="es-MX" dirty="0" err="1"/>
              <a:t>valorN</a:t>
            </a:r>
            <a:r>
              <a:rPr lang="es-MX" dirty="0"/>
              <a:t>];</a:t>
            </a:r>
          </a:p>
          <a:p>
            <a:r>
              <a:rPr lang="es-MX" dirty="0"/>
              <a:t>EJEMPLO:</a:t>
            </a:r>
          </a:p>
          <a:p>
            <a:pPr marL="0" indent="0">
              <a:buNone/>
            </a:pPr>
            <a:endParaRPr lang="es-MX" sz="2400" dirty="0"/>
          </a:p>
          <a:p>
            <a:pPr marL="0" indent="0">
              <a:buNone/>
            </a:pPr>
            <a:r>
              <a:rPr lang="es-MX" sz="2400" dirty="0" err="1"/>
              <a:t>var</a:t>
            </a:r>
            <a:r>
              <a:rPr lang="es-MX" sz="2400" dirty="0"/>
              <a:t> </a:t>
            </a:r>
            <a:r>
              <a:rPr lang="es-MX" sz="2400" dirty="0" err="1"/>
              <a:t>dias</a:t>
            </a:r>
            <a:r>
              <a:rPr lang="es-MX" sz="2400" dirty="0"/>
              <a:t> = ["Lunes", "Martes", "Miércoles", "Jueves", "Viernes", "Sábado", "Domingo"];</a:t>
            </a:r>
          </a:p>
          <a:p>
            <a:pPr marL="0" indent="0">
              <a:buNone/>
            </a:pPr>
            <a:endParaRPr lang="es-MX" sz="2400" dirty="0"/>
          </a:p>
          <a:p>
            <a:pPr marL="0" indent="0">
              <a:buNone/>
            </a:pPr>
            <a:r>
              <a:rPr lang="pt-BR" sz="2400" dirty="0"/>
              <a:t>var </a:t>
            </a:r>
            <a:r>
              <a:rPr lang="pt-BR" sz="2400" dirty="0" err="1"/>
              <a:t>diaSeleccionado</a:t>
            </a:r>
            <a:r>
              <a:rPr lang="pt-BR" sz="2400" dirty="0"/>
              <a:t> = dias[0];   </a:t>
            </a:r>
          </a:p>
          <a:p>
            <a:pPr marL="0" indent="0">
              <a:buNone/>
            </a:pPr>
            <a:r>
              <a:rPr lang="pt-BR" sz="2400" i="1" dirty="0"/>
              <a:t>// </a:t>
            </a:r>
            <a:r>
              <a:rPr lang="pt-BR" sz="2400" i="1" dirty="0" err="1"/>
              <a:t>diaSeleccionado</a:t>
            </a:r>
            <a:r>
              <a:rPr lang="pt-BR" sz="2400" i="1" dirty="0"/>
              <a:t> = "</a:t>
            </a:r>
            <a:r>
              <a:rPr lang="pt-BR" sz="2400" i="1" dirty="0" err="1"/>
              <a:t>Lunes</a:t>
            </a:r>
            <a:r>
              <a:rPr lang="pt-BR" sz="2400" i="1" dirty="0"/>
              <a:t>"</a:t>
            </a:r>
          </a:p>
          <a:p>
            <a:pPr marL="0" indent="0">
              <a:buNone/>
            </a:pPr>
            <a:r>
              <a:rPr lang="pt-BR" sz="2400" dirty="0"/>
              <a:t>var </a:t>
            </a:r>
            <a:r>
              <a:rPr lang="pt-BR" sz="2400" dirty="0" err="1"/>
              <a:t>otroDia</a:t>
            </a:r>
            <a:r>
              <a:rPr lang="pt-BR" sz="2400" dirty="0"/>
              <a:t> = dias[5];                  </a:t>
            </a:r>
          </a:p>
          <a:p>
            <a:pPr marL="0" indent="0">
              <a:buNone/>
            </a:pPr>
            <a:r>
              <a:rPr lang="pt-BR" sz="2400" i="1" dirty="0"/>
              <a:t>// </a:t>
            </a:r>
            <a:r>
              <a:rPr lang="pt-BR" sz="2400" i="1" dirty="0" err="1"/>
              <a:t>otroDia</a:t>
            </a:r>
            <a:r>
              <a:rPr lang="pt-BR" sz="2400" i="1" dirty="0"/>
              <a:t> = "Sábado"</a:t>
            </a:r>
            <a:endParaRPr lang="es-MX" sz="2400" dirty="0"/>
          </a:p>
        </p:txBody>
      </p:sp>
      <p:sp>
        <p:nvSpPr>
          <p:cNvPr id="4" name="Marcador de pie de página 3">
            <a:extLst>
              <a:ext uri="{FF2B5EF4-FFF2-40B4-BE49-F238E27FC236}">
                <a16:creationId xmlns:a16="http://schemas.microsoft.com/office/drawing/2014/main" id="{2558B990-8F24-7101-08CD-840CDA3B9980}"/>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184973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36C412-8AE5-4439-9D3E-59EFC0A691EC}"/>
              </a:ext>
            </a:extLst>
          </p:cNvPr>
          <p:cNvSpPr>
            <a:spLocks noGrp="1"/>
          </p:cNvSpPr>
          <p:nvPr>
            <p:ph type="title"/>
          </p:nvPr>
        </p:nvSpPr>
        <p:spPr/>
        <p:txBody>
          <a:bodyPr/>
          <a:lstStyle/>
          <a:p>
            <a:r>
              <a:rPr lang="es-MX" dirty="0"/>
              <a:t>CICLOS</a:t>
            </a:r>
          </a:p>
        </p:txBody>
      </p:sp>
      <p:sp>
        <p:nvSpPr>
          <p:cNvPr id="3" name="Marcador de contenido 2">
            <a:extLst>
              <a:ext uri="{FF2B5EF4-FFF2-40B4-BE49-F238E27FC236}">
                <a16:creationId xmlns:a16="http://schemas.microsoft.com/office/drawing/2014/main" id="{7ED4E145-EA3C-4C2F-BDF8-268107F48710}"/>
              </a:ext>
            </a:extLst>
          </p:cNvPr>
          <p:cNvSpPr>
            <a:spLocks noGrp="1"/>
          </p:cNvSpPr>
          <p:nvPr>
            <p:ph idx="1"/>
          </p:nvPr>
        </p:nvSpPr>
        <p:spPr/>
        <p:txBody>
          <a:bodyPr/>
          <a:lstStyle/>
          <a:p>
            <a:r>
              <a:rPr lang="es-MX" dirty="0"/>
              <a:t>FOR</a:t>
            </a:r>
          </a:p>
          <a:p>
            <a:endParaRPr lang="es-MX" dirty="0"/>
          </a:p>
          <a:p>
            <a:pPr marL="0" indent="0">
              <a:buNone/>
            </a:pPr>
            <a:r>
              <a:rPr lang="es-MX" dirty="0"/>
              <a:t>SINTAXIS</a:t>
            </a:r>
          </a:p>
          <a:p>
            <a:pPr marL="0" indent="0">
              <a:buNone/>
            </a:pPr>
            <a:endParaRPr lang="es-MX" dirty="0"/>
          </a:p>
          <a:p>
            <a:pPr marL="822960" lvl="3" indent="0">
              <a:buNone/>
            </a:pPr>
            <a:r>
              <a:rPr lang="en-US" sz="2400" dirty="0"/>
              <a:t>for (</a:t>
            </a:r>
            <a:r>
              <a:rPr lang="en-US" sz="2400" i="1" dirty="0"/>
              <a:t>statement 1</a:t>
            </a:r>
            <a:r>
              <a:rPr lang="en-US" sz="2400" dirty="0"/>
              <a:t>;</a:t>
            </a:r>
            <a:r>
              <a:rPr lang="en-US" sz="2400" i="1" dirty="0"/>
              <a:t> statement 2</a:t>
            </a:r>
            <a:r>
              <a:rPr lang="en-US" sz="2400" dirty="0"/>
              <a:t>;</a:t>
            </a:r>
            <a:r>
              <a:rPr lang="en-US" sz="2400" i="1" dirty="0"/>
              <a:t> statement 3</a:t>
            </a:r>
            <a:r>
              <a:rPr lang="en-US" sz="2400" dirty="0"/>
              <a:t>) {</a:t>
            </a:r>
            <a:br>
              <a:rPr lang="en-US" sz="2400" dirty="0"/>
            </a:br>
            <a:r>
              <a:rPr lang="en-US" sz="2400" dirty="0"/>
              <a:t>    </a:t>
            </a:r>
            <a:r>
              <a:rPr lang="en-US" sz="2400" i="1" dirty="0"/>
              <a:t>code block to be executed</a:t>
            </a:r>
            <a:br>
              <a:rPr lang="en-US" sz="2400" dirty="0"/>
            </a:br>
            <a:r>
              <a:rPr lang="en-US" sz="2400" dirty="0"/>
              <a:t>}</a:t>
            </a:r>
            <a:endParaRPr lang="es-MX" sz="2400" dirty="0"/>
          </a:p>
        </p:txBody>
      </p:sp>
      <p:sp>
        <p:nvSpPr>
          <p:cNvPr id="5" name="Marcador de pie de página 4">
            <a:extLst>
              <a:ext uri="{FF2B5EF4-FFF2-40B4-BE49-F238E27FC236}">
                <a16:creationId xmlns:a16="http://schemas.microsoft.com/office/drawing/2014/main" id="{BAF78BB3-C13A-DE07-17EA-2241F0DEA198}"/>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365032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1DA98E-D4F6-4F9C-8A70-F2C4D14EDBE5}"/>
              </a:ext>
            </a:extLst>
          </p:cNvPr>
          <p:cNvSpPr>
            <a:spLocks noGrp="1"/>
          </p:cNvSpPr>
          <p:nvPr>
            <p:ph type="title"/>
          </p:nvPr>
        </p:nvSpPr>
        <p:spPr/>
        <p:txBody>
          <a:bodyPr/>
          <a:lstStyle/>
          <a:p>
            <a:r>
              <a:rPr lang="es-MX" dirty="0"/>
              <a:t>EJEMPLO-FOR</a:t>
            </a:r>
          </a:p>
        </p:txBody>
      </p:sp>
      <p:sp>
        <p:nvSpPr>
          <p:cNvPr id="3" name="Marcador de contenido 2">
            <a:extLst>
              <a:ext uri="{FF2B5EF4-FFF2-40B4-BE49-F238E27FC236}">
                <a16:creationId xmlns:a16="http://schemas.microsoft.com/office/drawing/2014/main" id="{73B7965D-B292-474B-887A-1741E79519D2}"/>
              </a:ext>
            </a:extLst>
          </p:cNvPr>
          <p:cNvSpPr>
            <a:spLocks noGrp="1"/>
          </p:cNvSpPr>
          <p:nvPr>
            <p:ph idx="1"/>
          </p:nvPr>
        </p:nvSpPr>
        <p:spPr>
          <a:xfrm>
            <a:off x="457200" y="1268760"/>
            <a:ext cx="8229600" cy="5208240"/>
          </a:xfrm>
        </p:spPr>
        <p:txBody>
          <a:bodyPr>
            <a:normAutofit lnSpcReduction="10000"/>
          </a:bodyPr>
          <a:lstStyle/>
          <a:p>
            <a:pPr marL="548640" lvl="2" indent="0">
              <a:buNone/>
            </a:pPr>
            <a:r>
              <a:rPr lang="es-MX" b="1" dirty="0"/>
              <a:t>&lt;!DOCTYPE </a:t>
            </a:r>
            <a:r>
              <a:rPr lang="es-MX" b="1" dirty="0" err="1"/>
              <a:t>html</a:t>
            </a:r>
            <a:r>
              <a:rPr lang="es-MX" b="1" dirty="0"/>
              <a:t>&gt;</a:t>
            </a:r>
          </a:p>
          <a:p>
            <a:pPr marL="548640" lvl="2" indent="0">
              <a:buNone/>
            </a:pPr>
            <a:r>
              <a:rPr lang="es-MX" b="1" dirty="0"/>
              <a:t>&lt;</a:t>
            </a:r>
            <a:r>
              <a:rPr lang="es-MX" b="1" dirty="0" err="1"/>
              <a:t>html</a:t>
            </a:r>
            <a:r>
              <a:rPr lang="es-MX" b="1" dirty="0"/>
              <a:t>&gt;</a:t>
            </a:r>
          </a:p>
          <a:p>
            <a:pPr marL="548640" lvl="2" indent="0">
              <a:buNone/>
            </a:pPr>
            <a:r>
              <a:rPr lang="es-MX" b="1" dirty="0"/>
              <a:t>&lt;head&gt;</a:t>
            </a:r>
          </a:p>
          <a:p>
            <a:pPr marL="548640" lvl="2" indent="0">
              <a:buNone/>
            </a:pPr>
            <a:r>
              <a:rPr lang="es-MX" b="1" dirty="0"/>
              <a:t>&lt;script&gt;</a:t>
            </a:r>
          </a:p>
          <a:p>
            <a:pPr marL="822960" lvl="3" indent="0">
              <a:buNone/>
            </a:pPr>
            <a:r>
              <a:rPr lang="es-MX" sz="1800" b="1" dirty="0" err="1"/>
              <a:t>var</a:t>
            </a:r>
            <a:r>
              <a:rPr lang="es-MX" sz="1800" b="1" dirty="0"/>
              <a:t> </a:t>
            </a:r>
            <a:r>
              <a:rPr lang="es-MX" sz="1800" b="1" dirty="0" err="1"/>
              <a:t>text</a:t>
            </a:r>
            <a:r>
              <a:rPr lang="es-MX" sz="1800" b="1" dirty="0"/>
              <a:t> = "";</a:t>
            </a:r>
          </a:p>
          <a:p>
            <a:pPr marL="822960" lvl="3" indent="0">
              <a:buNone/>
            </a:pPr>
            <a:r>
              <a:rPr lang="es-MX" sz="1800" b="1" dirty="0" err="1"/>
              <a:t>var</a:t>
            </a:r>
            <a:r>
              <a:rPr lang="es-MX" sz="1800" b="1" dirty="0"/>
              <a:t> i;</a:t>
            </a:r>
          </a:p>
          <a:p>
            <a:pPr marL="822960" lvl="3" indent="0">
              <a:buNone/>
            </a:pPr>
            <a:r>
              <a:rPr lang="es-MX" sz="1800" b="1" dirty="0" err="1"/>
              <a:t>for</a:t>
            </a:r>
            <a:r>
              <a:rPr lang="es-MX" sz="1800" b="1" dirty="0"/>
              <a:t> (i = 0; i &lt; 5; i++) {</a:t>
            </a:r>
          </a:p>
          <a:p>
            <a:pPr marL="822960" lvl="3" indent="0">
              <a:buNone/>
            </a:pPr>
            <a:r>
              <a:rPr lang="es-MX" sz="1800" b="1" dirty="0"/>
              <a:t>    </a:t>
            </a:r>
            <a:r>
              <a:rPr lang="es-MX" sz="1800" b="1" dirty="0" err="1"/>
              <a:t>text</a:t>
            </a:r>
            <a:r>
              <a:rPr lang="es-MX" sz="1800" b="1" dirty="0"/>
              <a:t> += "</a:t>
            </a:r>
            <a:r>
              <a:rPr lang="es-MX" sz="1800" b="1" dirty="0" err="1"/>
              <a:t>the</a:t>
            </a:r>
            <a:r>
              <a:rPr lang="es-MX" sz="1800" b="1" dirty="0"/>
              <a:t> </a:t>
            </a:r>
            <a:r>
              <a:rPr lang="es-MX" sz="1800" b="1" dirty="0" err="1"/>
              <a:t>number</a:t>
            </a:r>
            <a:r>
              <a:rPr lang="es-MX" sz="1800" b="1" dirty="0"/>
              <a:t> </a:t>
            </a:r>
            <a:r>
              <a:rPr lang="es-MX" sz="1800" b="1" dirty="0" err="1"/>
              <a:t>is</a:t>
            </a:r>
            <a:r>
              <a:rPr lang="es-MX" sz="1800" b="1" dirty="0"/>
              <a:t> " + i + "\n";</a:t>
            </a:r>
          </a:p>
          <a:p>
            <a:pPr marL="822960" lvl="3" indent="0">
              <a:buNone/>
            </a:pPr>
            <a:r>
              <a:rPr lang="es-MX" sz="1800" b="1" dirty="0"/>
              <a:t>}</a:t>
            </a:r>
          </a:p>
          <a:p>
            <a:pPr marL="822960" lvl="3" indent="0">
              <a:buNone/>
            </a:pPr>
            <a:r>
              <a:rPr lang="es-MX" sz="1800" b="1" dirty="0" err="1"/>
              <a:t>alert</a:t>
            </a:r>
            <a:r>
              <a:rPr lang="es-MX" sz="1800" b="1" dirty="0"/>
              <a:t>(</a:t>
            </a:r>
            <a:r>
              <a:rPr lang="es-MX" sz="1800" b="1" dirty="0" err="1"/>
              <a:t>text</a:t>
            </a:r>
            <a:r>
              <a:rPr lang="es-MX" sz="1800" b="1" dirty="0"/>
              <a:t>);</a:t>
            </a:r>
          </a:p>
          <a:p>
            <a:pPr marL="548640" lvl="2" indent="0">
              <a:buNone/>
            </a:pPr>
            <a:r>
              <a:rPr lang="es-MX" b="1" dirty="0"/>
              <a:t>&lt;/script&gt;</a:t>
            </a:r>
          </a:p>
          <a:p>
            <a:pPr marL="548640" lvl="2" indent="0">
              <a:buNone/>
            </a:pPr>
            <a:r>
              <a:rPr lang="es-MX" b="1" dirty="0"/>
              <a:t>&lt;/head&gt;</a:t>
            </a:r>
          </a:p>
          <a:p>
            <a:pPr marL="548640" lvl="2" indent="0">
              <a:buNone/>
            </a:pPr>
            <a:r>
              <a:rPr lang="es-MX" b="1" dirty="0"/>
              <a:t>&lt;</a:t>
            </a:r>
            <a:r>
              <a:rPr lang="es-MX" b="1" dirty="0" err="1"/>
              <a:t>body</a:t>
            </a:r>
            <a:r>
              <a:rPr lang="es-MX" b="1" dirty="0"/>
              <a:t>&gt;</a:t>
            </a:r>
          </a:p>
          <a:p>
            <a:pPr marL="548640" lvl="2" indent="0">
              <a:buNone/>
            </a:pPr>
            <a:r>
              <a:rPr lang="es-MX" b="1" dirty="0"/>
              <a:t>&lt;h2&gt;</a:t>
            </a:r>
            <a:r>
              <a:rPr lang="es-MX" b="1" dirty="0" err="1"/>
              <a:t>javascript</a:t>
            </a:r>
            <a:r>
              <a:rPr lang="es-MX" b="1" dirty="0"/>
              <a:t> </a:t>
            </a:r>
            <a:r>
              <a:rPr lang="es-MX" b="1" dirty="0" err="1"/>
              <a:t>loops</a:t>
            </a:r>
            <a:r>
              <a:rPr lang="es-MX" b="1" dirty="0"/>
              <a:t>&lt;/h2&gt;</a:t>
            </a:r>
          </a:p>
          <a:p>
            <a:pPr marL="548640" lvl="2" indent="0">
              <a:buNone/>
            </a:pPr>
            <a:r>
              <a:rPr lang="es-MX" b="1" dirty="0"/>
              <a:t>&lt;/</a:t>
            </a:r>
            <a:r>
              <a:rPr lang="es-MX" b="1" dirty="0" err="1"/>
              <a:t>body</a:t>
            </a:r>
            <a:r>
              <a:rPr lang="es-MX" b="1" dirty="0"/>
              <a:t>&gt;</a:t>
            </a:r>
          </a:p>
          <a:p>
            <a:pPr marL="548640" lvl="2" indent="0">
              <a:buNone/>
            </a:pPr>
            <a:r>
              <a:rPr lang="es-MX" b="1" dirty="0"/>
              <a:t>&lt;/</a:t>
            </a:r>
            <a:r>
              <a:rPr lang="es-MX" b="1" dirty="0" err="1"/>
              <a:t>html</a:t>
            </a:r>
            <a:r>
              <a:rPr lang="es-MX" b="1" dirty="0"/>
              <a:t>&gt;</a:t>
            </a:r>
          </a:p>
        </p:txBody>
      </p:sp>
      <p:pic>
        <p:nvPicPr>
          <p:cNvPr id="5" name="Imagen 4">
            <a:extLst>
              <a:ext uri="{FF2B5EF4-FFF2-40B4-BE49-F238E27FC236}">
                <a16:creationId xmlns:a16="http://schemas.microsoft.com/office/drawing/2014/main" id="{7140D04C-A163-491D-9B2F-BDBDD005576D}"/>
              </a:ext>
            </a:extLst>
          </p:cNvPr>
          <p:cNvPicPr>
            <a:picLocks noChangeAspect="1"/>
          </p:cNvPicPr>
          <p:nvPr/>
        </p:nvPicPr>
        <p:blipFill rotWithShape="1">
          <a:blip r:embed="rId2"/>
          <a:srcRect l="31887" t="31800" r="31888" b="27600"/>
          <a:stretch/>
        </p:blipFill>
        <p:spPr>
          <a:xfrm>
            <a:off x="5076056" y="827442"/>
            <a:ext cx="3898170" cy="2457542"/>
          </a:xfrm>
          <a:prstGeom prst="rect">
            <a:avLst/>
          </a:prstGeom>
        </p:spPr>
      </p:pic>
      <p:sp>
        <p:nvSpPr>
          <p:cNvPr id="6" name="Marcador de pie de página 5">
            <a:extLst>
              <a:ext uri="{FF2B5EF4-FFF2-40B4-BE49-F238E27FC236}">
                <a16:creationId xmlns:a16="http://schemas.microsoft.com/office/drawing/2014/main" id="{7DC52BF9-195A-AA6C-625C-81D33D8874A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260013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F68D3-5090-8BB6-10E4-D05ABE369206}"/>
              </a:ext>
            </a:extLst>
          </p:cNvPr>
          <p:cNvSpPr>
            <a:spLocks noGrp="1"/>
          </p:cNvSpPr>
          <p:nvPr>
            <p:ph type="title"/>
          </p:nvPr>
        </p:nvSpPr>
        <p:spPr/>
        <p:txBody>
          <a:bodyPr/>
          <a:lstStyle/>
          <a:p>
            <a:r>
              <a:rPr lang="es-MX" dirty="0"/>
              <a:t>RECURSOS</a:t>
            </a:r>
          </a:p>
        </p:txBody>
      </p:sp>
      <p:sp>
        <p:nvSpPr>
          <p:cNvPr id="3" name="Marcador de contenido 2">
            <a:extLst>
              <a:ext uri="{FF2B5EF4-FFF2-40B4-BE49-F238E27FC236}">
                <a16:creationId xmlns:a16="http://schemas.microsoft.com/office/drawing/2014/main" id="{C66FAAF2-61C4-8013-D66D-6646E74CA74C}"/>
              </a:ext>
            </a:extLst>
          </p:cNvPr>
          <p:cNvSpPr>
            <a:spLocks noGrp="1"/>
          </p:cNvSpPr>
          <p:nvPr>
            <p:ph idx="1"/>
          </p:nvPr>
        </p:nvSpPr>
        <p:spPr/>
        <p:txBody>
          <a:bodyPr>
            <a:normAutofit fontScale="77500" lnSpcReduction="20000"/>
          </a:bodyPr>
          <a:lstStyle/>
          <a:p>
            <a:r>
              <a:rPr lang="es-MX" dirty="0"/>
              <a:t>IDE (</a:t>
            </a:r>
            <a:r>
              <a:rPr lang="es-MX" b="0" i="0" dirty="0" err="1">
                <a:solidFill>
                  <a:srgbClr val="202124"/>
                </a:solidFill>
                <a:effectLst/>
                <a:latin typeface="arial" panose="020B0604020202020204" pitchFamily="34" charset="0"/>
              </a:rPr>
              <a:t>Integrated</a:t>
            </a:r>
            <a:r>
              <a:rPr lang="es-MX" b="0" i="0" dirty="0">
                <a:solidFill>
                  <a:srgbClr val="202124"/>
                </a:solidFill>
                <a:effectLst/>
                <a:latin typeface="arial" panose="020B0604020202020204" pitchFamily="34" charset="0"/>
              </a:rPr>
              <a:t> </a:t>
            </a:r>
            <a:r>
              <a:rPr lang="es-MX" b="0" i="0" dirty="0" err="1">
                <a:solidFill>
                  <a:srgbClr val="202124"/>
                </a:solidFill>
                <a:effectLst/>
                <a:latin typeface="arial" panose="020B0604020202020204" pitchFamily="34" charset="0"/>
              </a:rPr>
              <a:t>Development</a:t>
            </a:r>
            <a:r>
              <a:rPr lang="es-MX" b="0" i="0" dirty="0">
                <a:solidFill>
                  <a:srgbClr val="202124"/>
                </a:solidFill>
                <a:effectLst/>
                <a:latin typeface="arial" panose="020B0604020202020204" pitchFamily="34" charset="0"/>
              </a:rPr>
              <a:t> </a:t>
            </a:r>
            <a:r>
              <a:rPr lang="es-MX" b="0" i="0" dirty="0" err="1">
                <a:solidFill>
                  <a:srgbClr val="202124"/>
                </a:solidFill>
                <a:effectLst/>
                <a:latin typeface="arial" panose="020B0604020202020204" pitchFamily="34" charset="0"/>
              </a:rPr>
              <a:t>Environment</a:t>
            </a:r>
            <a:r>
              <a:rPr lang="es-MX" dirty="0"/>
              <a:t>)</a:t>
            </a:r>
          </a:p>
          <a:p>
            <a:r>
              <a:rPr lang="es-MX" b="0" i="0" dirty="0">
                <a:solidFill>
                  <a:srgbClr val="202124"/>
                </a:solidFill>
                <a:effectLst/>
                <a:latin typeface="arial" panose="020B0604020202020204" pitchFamily="34" charset="0"/>
              </a:rPr>
              <a:t>Un entorno </a:t>
            </a:r>
            <a:r>
              <a:rPr lang="es-MX" b="1" i="0" dirty="0">
                <a:solidFill>
                  <a:srgbClr val="202124"/>
                </a:solidFill>
                <a:effectLst/>
                <a:latin typeface="arial" panose="020B0604020202020204" pitchFamily="34" charset="0"/>
              </a:rPr>
              <a:t>de</a:t>
            </a:r>
            <a:r>
              <a:rPr lang="es-MX" b="0" i="0" dirty="0">
                <a:solidFill>
                  <a:srgbClr val="202124"/>
                </a:solidFill>
                <a:effectLst/>
                <a:latin typeface="arial" panose="020B0604020202020204" pitchFamily="34" charset="0"/>
              </a:rPr>
              <a:t> desarrollo integrado (</a:t>
            </a:r>
            <a:r>
              <a:rPr lang="es-MX" b="1" i="0" dirty="0">
                <a:solidFill>
                  <a:srgbClr val="202124"/>
                </a:solidFill>
                <a:effectLst/>
                <a:latin typeface="arial" panose="020B0604020202020204" pitchFamily="34" charset="0"/>
              </a:rPr>
              <a:t>IDE</a:t>
            </a:r>
            <a:r>
              <a:rPr lang="es-MX" b="0" i="0" dirty="0">
                <a:solidFill>
                  <a:srgbClr val="202124"/>
                </a:solidFill>
                <a:effectLst/>
                <a:latin typeface="arial" panose="020B0604020202020204" pitchFamily="34" charset="0"/>
              </a:rPr>
              <a:t>) es un sistema </a:t>
            </a:r>
            <a:r>
              <a:rPr lang="es-MX" b="1" i="0" dirty="0">
                <a:solidFill>
                  <a:srgbClr val="202124"/>
                </a:solidFill>
                <a:effectLst/>
                <a:latin typeface="arial" panose="020B0604020202020204" pitchFamily="34" charset="0"/>
              </a:rPr>
              <a:t>de</a:t>
            </a:r>
            <a:r>
              <a:rPr lang="es-MX" b="0" i="0" dirty="0">
                <a:solidFill>
                  <a:srgbClr val="202124"/>
                </a:solidFill>
                <a:effectLst/>
                <a:latin typeface="arial" panose="020B0604020202020204" pitchFamily="34" charset="0"/>
              </a:rPr>
              <a:t> software </a:t>
            </a:r>
            <a:r>
              <a:rPr lang="es-MX" b="1" i="0" dirty="0">
                <a:solidFill>
                  <a:srgbClr val="202124"/>
                </a:solidFill>
                <a:effectLst/>
                <a:latin typeface="arial" panose="020B0604020202020204" pitchFamily="34" charset="0"/>
              </a:rPr>
              <a:t>para</a:t>
            </a:r>
            <a:r>
              <a:rPr lang="es-MX" b="0" i="0" dirty="0">
                <a:solidFill>
                  <a:srgbClr val="202124"/>
                </a:solidFill>
                <a:effectLst/>
                <a:latin typeface="arial" panose="020B0604020202020204" pitchFamily="34" charset="0"/>
              </a:rPr>
              <a:t> el diseño </a:t>
            </a:r>
            <a:r>
              <a:rPr lang="es-MX" b="1" i="0" dirty="0">
                <a:solidFill>
                  <a:srgbClr val="202124"/>
                </a:solidFill>
                <a:effectLst/>
                <a:latin typeface="arial" panose="020B0604020202020204" pitchFamily="34" charset="0"/>
              </a:rPr>
              <a:t>de</a:t>
            </a:r>
            <a:r>
              <a:rPr lang="es-MX" b="0" i="0" dirty="0">
                <a:solidFill>
                  <a:srgbClr val="202124"/>
                </a:solidFill>
                <a:effectLst/>
                <a:latin typeface="arial" panose="020B0604020202020204" pitchFamily="34" charset="0"/>
              </a:rPr>
              <a:t> aplicaciones </a:t>
            </a:r>
            <a:r>
              <a:rPr lang="es-MX" b="1" i="0" dirty="0">
                <a:solidFill>
                  <a:srgbClr val="202124"/>
                </a:solidFill>
                <a:effectLst/>
                <a:latin typeface="arial" panose="020B0604020202020204" pitchFamily="34" charset="0"/>
              </a:rPr>
              <a:t>que</a:t>
            </a:r>
            <a:r>
              <a:rPr lang="es-MX" b="0" i="0" dirty="0">
                <a:solidFill>
                  <a:srgbClr val="202124"/>
                </a:solidFill>
                <a:effectLst/>
                <a:latin typeface="arial" panose="020B0604020202020204" pitchFamily="34" charset="0"/>
              </a:rPr>
              <a:t> combina herramientas comunes </a:t>
            </a:r>
            <a:r>
              <a:rPr lang="es-MX" b="1" i="0" dirty="0">
                <a:solidFill>
                  <a:srgbClr val="202124"/>
                </a:solidFill>
                <a:effectLst/>
                <a:latin typeface="arial" panose="020B0604020202020204" pitchFamily="34" charset="0"/>
              </a:rPr>
              <a:t>para</a:t>
            </a:r>
            <a:r>
              <a:rPr lang="es-MX" b="0" i="0" dirty="0">
                <a:solidFill>
                  <a:srgbClr val="202124"/>
                </a:solidFill>
                <a:effectLst/>
                <a:latin typeface="arial" panose="020B0604020202020204" pitchFamily="34" charset="0"/>
              </a:rPr>
              <a:t> desarrolladores en una sola interfaz </a:t>
            </a:r>
            <a:r>
              <a:rPr lang="es-MX" b="1" i="0" dirty="0">
                <a:solidFill>
                  <a:srgbClr val="202124"/>
                </a:solidFill>
                <a:effectLst/>
                <a:latin typeface="arial" panose="020B0604020202020204" pitchFamily="34" charset="0"/>
              </a:rPr>
              <a:t>de</a:t>
            </a:r>
            <a:r>
              <a:rPr lang="es-MX" b="0" i="0" dirty="0">
                <a:solidFill>
                  <a:srgbClr val="202124"/>
                </a:solidFill>
                <a:effectLst/>
                <a:latin typeface="arial" panose="020B0604020202020204" pitchFamily="34" charset="0"/>
              </a:rPr>
              <a:t> usuario gráfica (GUI).</a:t>
            </a:r>
          </a:p>
          <a:p>
            <a:endParaRPr lang="es-MX" dirty="0">
              <a:solidFill>
                <a:srgbClr val="202124"/>
              </a:solidFill>
              <a:latin typeface="arial" panose="020B0604020202020204" pitchFamily="34" charset="0"/>
            </a:endParaRPr>
          </a:p>
          <a:p>
            <a:r>
              <a:rPr lang="es-MX" dirty="0" err="1">
                <a:solidFill>
                  <a:srgbClr val="202124"/>
                </a:solidFill>
                <a:latin typeface="arial" panose="020B0604020202020204" pitchFamily="34" charset="0"/>
              </a:rPr>
              <a:t>SublimeText</a:t>
            </a:r>
            <a:endParaRPr lang="es-MX" dirty="0">
              <a:solidFill>
                <a:srgbClr val="202124"/>
              </a:solidFill>
              <a:latin typeface="arial" panose="020B0604020202020204" pitchFamily="34" charset="0"/>
            </a:endParaRPr>
          </a:p>
          <a:p>
            <a:r>
              <a:rPr lang="es-MX" dirty="0">
                <a:hlinkClick r:id="rId2"/>
              </a:rPr>
              <a:t>https://www.sublimetext.com/download</a:t>
            </a:r>
            <a:endParaRPr lang="es-MX" dirty="0"/>
          </a:p>
          <a:p>
            <a:endParaRPr lang="es-MX" dirty="0">
              <a:solidFill>
                <a:srgbClr val="202124"/>
              </a:solidFill>
              <a:latin typeface="arial" panose="020B0604020202020204" pitchFamily="34" charset="0"/>
            </a:endParaRPr>
          </a:p>
          <a:p>
            <a:r>
              <a:rPr lang="es-MX" dirty="0">
                <a:solidFill>
                  <a:srgbClr val="202124"/>
                </a:solidFill>
                <a:latin typeface="arial" panose="020B0604020202020204" pitchFamily="34" charset="0"/>
              </a:rPr>
              <a:t>Visual Studio </a:t>
            </a:r>
            <a:r>
              <a:rPr lang="es-MX" dirty="0" err="1">
                <a:solidFill>
                  <a:srgbClr val="202124"/>
                </a:solidFill>
                <a:latin typeface="arial" panose="020B0604020202020204" pitchFamily="34" charset="0"/>
              </a:rPr>
              <a:t>Code</a:t>
            </a:r>
            <a:endParaRPr lang="es-MX" dirty="0">
              <a:solidFill>
                <a:srgbClr val="202124"/>
              </a:solidFill>
              <a:latin typeface="arial" panose="020B0604020202020204" pitchFamily="34" charset="0"/>
            </a:endParaRPr>
          </a:p>
          <a:p>
            <a:r>
              <a:rPr lang="es-MX" dirty="0">
                <a:hlinkClick r:id="rId3"/>
              </a:rPr>
              <a:t>https://code.visualstudio.com/docs/editor/portable</a:t>
            </a:r>
            <a:endParaRPr lang="es-MX" dirty="0"/>
          </a:p>
          <a:p>
            <a:r>
              <a:rPr lang="es-MX" dirty="0">
                <a:hlinkClick r:id="rId4"/>
              </a:rPr>
              <a:t>https://code.visualstudio.com/download</a:t>
            </a:r>
            <a:endParaRPr lang="es-MX" dirty="0"/>
          </a:p>
          <a:p>
            <a:endParaRPr lang="es-MX" dirty="0"/>
          </a:p>
          <a:p>
            <a:r>
              <a:rPr lang="es-MX" dirty="0"/>
              <a:t>Block de Notas</a:t>
            </a:r>
          </a:p>
          <a:p>
            <a:endParaRPr lang="es-MX" dirty="0"/>
          </a:p>
          <a:p>
            <a:r>
              <a:rPr lang="es-MX" dirty="0" err="1"/>
              <a:t>NotePad</a:t>
            </a:r>
            <a:r>
              <a:rPr lang="es-MX" dirty="0"/>
              <a:t>++</a:t>
            </a:r>
          </a:p>
          <a:p>
            <a:r>
              <a:rPr lang="es-MX" dirty="0">
                <a:hlinkClick r:id="rId5"/>
              </a:rPr>
              <a:t>https://notepad-plus-plus.org/downloads/</a:t>
            </a:r>
            <a:endParaRPr lang="es-MX" dirty="0"/>
          </a:p>
          <a:p>
            <a:endParaRPr lang="es-MX" dirty="0"/>
          </a:p>
          <a:p>
            <a:endParaRPr lang="es-MX" dirty="0"/>
          </a:p>
          <a:p>
            <a:endParaRPr lang="es-MX" dirty="0"/>
          </a:p>
          <a:p>
            <a:pPr lvl="1"/>
            <a:endParaRPr lang="es-MX" dirty="0"/>
          </a:p>
        </p:txBody>
      </p:sp>
      <p:sp>
        <p:nvSpPr>
          <p:cNvPr id="4" name="Marcador de pie de página 3">
            <a:extLst>
              <a:ext uri="{FF2B5EF4-FFF2-40B4-BE49-F238E27FC236}">
                <a16:creationId xmlns:a16="http://schemas.microsoft.com/office/drawing/2014/main" id="{0AB4E9EE-3E80-5EE5-D702-C30F6122F4FE}"/>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23951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9D4BE7-FBC7-4DF8-AF37-75D4BE4673BC}"/>
              </a:ext>
            </a:extLst>
          </p:cNvPr>
          <p:cNvSpPr>
            <a:spLocks noGrp="1"/>
          </p:cNvSpPr>
          <p:nvPr>
            <p:ph type="title"/>
          </p:nvPr>
        </p:nvSpPr>
        <p:spPr/>
        <p:txBody>
          <a:bodyPr>
            <a:normAutofit fontScale="90000"/>
          </a:bodyPr>
          <a:lstStyle/>
          <a:p>
            <a:r>
              <a:rPr lang="es-MX" dirty="0"/>
              <a:t>IN LOOP recorre los elementos de un arreglo</a:t>
            </a:r>
          </a:p>
        </p:txBody>
      </p:sp>
      <p:sp>
        <p:nvSpPr>
          <p:cNvPr id="3" name="Marcador de contenido 2">
            <a:extLst>
              <a:ext uri="{FF2B5EF4-FFF2-40B4-BE49-F238E27FC236}">
                <a16:creationId xmlns:a16="http://schemas.microsoft.com/office/drawing/2014/main" id="{D0452FDE-E062-4A4A-B203-97BA42C1A721}"/>
              </a:ext>
            </a:extLst>
          </p:cNvPr>
          <p:cNvSpPr>
            <a:spLocks noGrp="1"/>
          </p:cNvSpPr>
          <p:nvPr>
            <p:ph idx="1"/>
          </p:nvPr>
        </p:nvSpPr>
        <p:spPr/>
        <p:txBody>
          <a:bodyPr>
            <a:normAutofit/>
          </a:bodyPr>
          <a:lstStyle/>
          <a:p>
            <a:pPr marL="0" indent="0">
              <a:buNone/>
            </a:pPr>
            <a:r>
              <a:rPr lang="es-MX" sz="2000" dirty="0"/>
              <a:t>&lt;script&gt;</a:t>
            </a:r>
          </a:p>
          <a:p>
            <a:pPr marL="274320" lvl="1" indent="0">
              <a:buNone/>
            </a:pPr>
            <a:r>
              <a:rPr lang="es-MX" sz="1800" dirty="0" err="1"/>
              <a:t>var</a:t>
            </a:r>
            <a:r>
              <a:rPr lang="es-MX" sz="1800" dirty="0"/>
              <a:t> </a:t>
            </a:r>
            <a:r>
              <a:rPr lang="es-MX" sz="1800" dirty="0" err="1"/>
              <a:t>txt</a:t>
            </a:r>
            <a:r>
              <a:rPr lang="es-MX" sz="1800" dirty="0"/>
              <a:t> = "";</a:t>
            </a:r>
          </a:p>
          <a:p>
            <a:pPr marL="274320" lvl="1" indent="0">
              <a:buNone/>
            </a:pPr>
            <a:r>
              <a:rPr lang="es-MX" sz="1800" dirty="0" err="1"/>
              <a:t>var</a:t>
            </a:r>
            <a:r>
              <a:rPr lang="es-MX" sz="1800" dirty="0"/>
              <a:t> </a:t>
            </a:r>
            <a:r>
              <a:rPr lang="es-MX" sz="1800" dirty="0" err="1"/>
              <a:t>dias</a:t>
            </a:r>
            <a:r>
              <a:rPr lang="es-MX" sz="1800" dirty="0"/>
              <a:t> = </a:t>
            </a:r>
            <a:r>
              <a:rPr lang="es-MX" sz="1400" dirty="0"/>
              <a:t>["LUNES","MARTES","MIERCOLES","JUEVES","VIERNES","SABADO","DOMINGO"]; </a:t>
            </a:r>
          </a:p>
          <a:p>
            <a:pPr marL="274320" lvl="1" indent="0">
              <a:buNone/>
            </a:pPr>
            <a:r>
              <a:rPr lang="es-MX" sz="1800" dirty="0" err="1"/>
              <a:t>alert</a:t>
            </a:r>
            <a:r>
              <a:rPr lang="es-MX" sz="1800" dirty="0"/>
              <a:t>(</a:t>
            </a:r>
            <a:r>
              <a:rPr lang="es-MX" sz="1800" dirty="0" err="1"/>
              <a:t>dias</a:t>
            </a:r>
            <a:r>
              <a:rPr lang="es-MX" sz="1800" dirty="0"/>
              <a:t>);</a:t>
            </a:r>
          </a:p>
          <a:p>
            <a:pPr marL="274320" lvl="1" indent="0">
              <a:buNone/>
            </a:pPr>
            <a:r>
              <a:rPr lang="es-MX" sz="1800" dirty="0" err="1"/>
              <a:t>var</a:t>
            </a:r>
            <a:r>
              <a:rPr lang="es-MX" sz="1800" dirty="0"/>
              <a:t> x;</a:t>
            </a:r>
          </a:p>
          <a:p>
            <a:pPr marL="274320" lvl="1" indent="0">
              <a:buNone/>
            </a:pPr>
            <a:r>
              <a:rPr lang="es-MX" sz="1800" dirty="0" err="1"/>
              <a:t>for</a:t>
            </a:r>
            <a:r>
              <a:rPr lang="es-MX" sz="1800" dirty="0"/>
              <a:t> (x in </a:t>
            </a:r>
            <a:r>
              <a:rPr lang="es-MX" sz="1800" dirty="0" err="1"/>
              <a:t>dias</a:t>
            </a:r>
            <a:r>
              <a:rPr lang="es-MX" sz="1800" dirty="0"/>
              <a:t>) {</a:t>
            </a:r>
          </a:p>
          <a:p>
            <a:pPr marL="274320" lvl="1" indent="0">
              <a:buNone/>
            </a:pPr>
            <a:r>
              <a:rPr lang="es-MX" sz="1800" dirty="0"/>
              <a:t>    </a:t>
            </a:r>
            <a:r>
              <a:rPr lang="es-MX" sz="1800" dirty="0" err="1"/>
              <a:t>txt</a:t>
            </a:r>
            <a:r>
              <a:rPr lang="es-MX" sz="1800" dirty="0"/>
              <a:t> += </a:t>
            </a:r>
            <a:r>
              <a:rPr lang="es-MX" sz="1800" dirty="0" err="1"/>
              <a:t>dias</a:t>
            </a:r>
            <a:r>
              <a:rPr lang="es-MX" sz="1800" dirty="0"/>
              <a:t>[x] + "\n";</a:t>
            </a:r>
          </a:p>
          <a:p>
            <a:pPr marL="274320" lvl="1" indent="0">
              <a:buNone/>
            </a:pPr>
            <a:r>
              <a:rPr lang="es-MX" sz="1800" dirty="0"/>
              <a:t>}</a:t>
            </a:r>
          </a:p>
          <a:p>
            <a:pPr marL="274320" lvl="1" indent="0">
              <a:buNone/>
            </a:pPr>
            <a:r>
              <a:rPr lang="es-MX" sz="1800" dirty="0" err="1"/>
              <a:t>alert</a:t>
            </a:r>
            <a:r>
              <a:rPr lang="es-MX" sz="1800" dirty="0"/>
              <a:t>(</a:t>
            </a:r>
            <a:r>
              <a:rPr lang="es-MX" sz="1800" dirty="0" err="1"/>
              <a:t>txt</a:t>
            </a:r>
            <a:r>
              <a:rPr lang="es-MX" sz="1800" dirty="0"/>
              <a:t>);</a:t>
            </a:r>
          </a:p>
          <a:p>
            <a:pPr marL="0" indent="0">
              <a:buNone/>
            </a:pPr>
            <a:r>
              <a:rPr lang="es-MX" sz="2000" dirty="0"/>
              <a:t>&lt;/script&gt;</a:t>
            </a:r>
          </a:p>
        </p:txBody>
      </p:sp>
      <p:sp>
        <p:nvSpPr>
          <p:cNvPr id="4" name="Marcador de pie de página 3">
            <a:extLst>
              <a:ext uri="{FF2B5EF4-FFF2-40B4-BE49-F238E27FC236}">
                <a16:creationId xmlns:a16="http://schemas.microsoft.com/office/drawing/2014/main" id="{32A23476-7E15-B14A-97C0-6CF7A1CDFAEB}"/>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751426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EB68112-8168-483B-9442-9A7DB81D943B}"/>
              </a:ext>
            </a:extLst>
          </p:cNvPr>
          <p:cNvSpPr>
            <a:spLocks noGrp="1"/>
          </p:cNvSpPr>
          <p:nvPr>
            <p:ph type="title"/>
          </p:nvPr>
        </p:nvSpPr>
        <p:spPr/>
        <p:txBody>
          <a:bodyPr/>
          <a:lstStyle/>
          <a:p>
            <a:r>
              <a:rPr lang="es-MX" dirty="0" err="1"/>
              <a:t>while</a:t>
            </a:r>
            <a:endParaRPr lang="es-MX" dirty="0"/>
          </a:p>
        </p:txBody>
      </p:sp>
      <p:sp>
        <p:nvSpPr>
          <p:cNvPr id="5" name="Marcador de contenido 4">
            <a:extLst>
              <a:ext uri="{FF2B5EF4-FFF2-40B4-BE49-F238E27FC236}">
                <a16:creationId xmlns:a16="http://schemas.microsoft.com/office/drawing/2014/main" id="{8E0E4122-6FC7-47CC-A817-D034209A0E9F}"/>
              </a:ext>
            </a:extLst>
          </p:cNvPr>
          <p:cNvSpPr>
            <a:spLocks noGrp="1"/>
          </p:cNvSpPr>
          <p:nvPr>
            <p:ph sz="half" idx="1"/>
          </p:nvPr>
        </p:nvSpPr>
        <p:spPr>
          <a:xfrm>
            <a:off x="457200" y="1673352"/>
            <a:ext cx="3106688" cy="4718304"/>
          </a:xfrm>
        </p:spPr>
        <p:txBody>
          <a:bodyPr/>
          <a:lstStyle/>
          <a:p>
            <a:pPr marL="0" indent="0">
              <a:buNone/>
            </a:pPr>
            <a:r>
              <a:rPr lang="en-US" dirty="0"/>
              <a:t>inicializacion</a:t>
            </a:r>
          </a:p>
          <a:p>
            <a:pPr marL="0" indent="0">
              <a:buNone/>
            </a:pPr>
            <a:r>
              <a:rPr lang="en-US" dirty="0"/>
              <a:t>while (</a:t>
            </a:r>
            <a:r>
              <a:rPr lang="en-US" i="1" dirty="0" err="1"/>
              <a:t>condición</a:t>
            </a:r>
            <a:r>
              <a:rPr lang="en-US" dirty="0"/>
              <a:t>) {</a:t>
            </a:r>
            <a:br>
              <a:rPr lang="en-US" dirty="0"/>
            </a:br>
            <a:r>
              <a:rPr lang="en-US" i="1" dirty="0"/>
              <a:t>    sentencias;</a:t>
            </a:r>
          </a:p>
          <a:p>
            <a:pPr marL="0" indent="0">
              <a:buNone/>
            </a:pPr>
            <a:r>
              <a:rPr lang="en-US" i="1" dirty="0"/>
              <a:t>       </a:t>
            </a:r>
            <a:r>
              <a:rPr lang="en-US" i="1" dirty="0" err="1"/>
              <a:t>incremento</a:t>
            </a:r>
            <a:r>
              <a:rPr lang="en-US" i="1" dirty="0"/>
              <a:t>;</a:t>
            </a:r>
            <a:br>
              <a:rPr lang="en-US" dirty="0"/>
            </a:br>
            <a:r>
              <a:rPr lang="en-US" dirty="0"/>
              <a:t>}</a:t>
            </a:r>
            <a:endParaRPr lang="es-MX" dirty="0"/>
          </a:p>
        </p:txBody>
      </p:sp>
      <p:sp>
        <p:nvSpPr>
          <p:cNvPr id="6" name="Marcador de contenido 5">
            <a:extLst>
              <a:ext uri="{FF2B5EF4-FFF2-40B4-BE49-F238E27FC236}">
                <a16:creationId xmlns:a16="http://schemas.microsoft.com/office/drawing/2014/main" id="{1FA51B27-5C70-4451-B425-642AC634C064}"/>
              </a:ext>
            </a:extLst>
          </p:cNvPr>
          <p:cNvSpPr>
            <a:spLocks noGrp="1"/>
          </p:cNvSpPr>
          <p:nvPr>
            <p:ph sz="half" idx="2"/>
          </p:nvPr>
        </p:nvSpPr>
        <p:spPr>
          <a:xfrm>
            <a:off x="4283968" y="1673352"/>
            <a:ext cx="4402832" cy="4718304"/>
          </a:xfrm>
        </p:spPr>
        <p:txBody>
          <a:bodyPr>
            <a:normAutofit/>
          </a:bodyPr>
          <a:lstStyle/>
          <a:p>
            <a:pPr marL="0" indent="0">
              <a:buNone/>
            </a:pPr>
            <a:r>
              <a:rPr lang="es-MX" sz="2400" dirty="0"/>
              <a:t>Ejemplo;</a:t>
            </a:r>
          </a:p>
          <a:p>
            <a:pPr marL="0" indent="0">
              <a:buNone/>
            </a:pPr>
            <a:r>
              <a:rPr lang="es-MX" sz="2400" dirty="0" err="1"/>
              <a:t>var</a:t>
            </a:r>
            <a:r>
              <a:rPr lang="es-MX" sz="2400" dirty="0"/>
              <a:t> </a:t>
            </a:r>
            <a:r>
              <a:rPr lang="es-MX" sz="2400" dirty="0" err="1"/>
              <a:t>text</a:t>
            </a:r>
            <a:r>
              <a:rPr lang="es-MX" sz="2400" dirty="0"/>
              <a:t>=“”;</a:t>
            </a:r>
          </a:p>
          <a:p>
            <a:pPr marL="0" indent="0">
              <a:buNone/>
            </a:pPr>
            <a:r>
              <a:rPr lang="es-MX" sz="2400" dirty="0" err="1"/>
              <a:t>var</a:t>
            </a:r>
            <a:r>
              <a:rPr lang="es-MX" sz="2400" dirty="0"/>
              <a:t> i=0;</a:t>
            </a:r>
          </a:p>
          <a:p>
            <a:pPr marL="0" indent="0">
              <a:buNone/>
            </a:pPr>
            <a:r>
              <a:rPr lang="en-US" sz="2400" dirty="0"/>
              <a:t>while (</a:t>
            </a:r>
            <a:r>
              <a:rPr lang="en-US" sz="2400" dirty="0" err="1"/>
              <a:t>i</a:t>
            </a:r>
            <a:r>
              <a:rPr lang="en-US" sz="2400" dirty="0"/>
              <a:t> &lt; 10) {</a:t>
            </a:r>
            <a:br>
              <a:rPr lang="en-US" sz="2400" dirty="0"/>
            </a:br>
            <a:r>
              <a:rPr lang="en-US" sz="2400" dirty="0"/>
              <a:t>    text += "The number is " + </a:t>
            </a:r>
            <a:r>
              <a:rPr lang="en-US" sz="2400" dirty="0" err="1"/>
              <a:t>i</a:t>
            </a:r>
            <a:r>
              <a:rPr lang="en-US" sz="2400" dirty="0"/>
              <a:t>;</a:t>
            </a:r>
            <a:br>
              <a:rPr lang="en-US" sz="2400" dirty="0"/>
            </a:br>
            <a:r>
              <a:rPr lang="en-US" sz="2400" dirty="0"/>
              <a:t>    </a:t>
            </a:r>
            <a:r>
              <a:rPr lang="en-US" sz="2400" dirty="0" err="1"/>
              <a:t>i</a:t>
            </a:r>
            <a:r>
              <a:rPr lang="en-US" sz="2400" dirty="0"/>
              <a:t>++;</a:t>
            </a:r>
            <a:br>
              <a:rPr lang="en-US" sz="2400" dirty="0"/>
            </a:br>
            <a:r>
              <a:rPr lang="en-US" sz="2400" dirty="0"/>
              <a:t>}</a:t>
            </a:r>
          </a:p>
          <a:p>
            <a:pPr marL="0" indent="0">
              <a:buNone/>
            </a:pPr>
            <a:r>
              <a:rPr lang="en-US" sz="2400" dirty="0"/>
              <a:t>alert(text);</a:t>
            </a:r>
            <a:endParaRPr lang="es-MX" sz="2400" dirty="0"/>
          </a:p>
        </p:txBody>
      </p:sp>
      <p:sp>
        <p:nvSpPr>
          <p:cNvPr id="3" name="Marcador de pie de página 2">
            <a:extLst>
              <a:ext uri="{FF2B5EF4-FFF2-40B4-BE49-F238E27FC236}">
                <a16:creationId xmlns:a16="http://schemas.microsoft.com/office/drawing/2014/main" id="{96C932E4-8030-E3DD-7B41-CA8ED9C9A257}"/>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0049674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A43D3A3E-A501-495A-9D70-9391414B0322}"/>
              </a:ext>
            </a:extLst>
          </p:cNvPr>
          <p:cNvSpPr>
            <a:spLocks noGrp="1"/>
          </p:cNvSpPr>
          <p:nvPr>
            <p:ph type="title"/>
          </p:nvPr>
        </p:nvSpPr>
        <p:spPr/>
        <p:txBody>
          <a:bodyPr/>
          <a:lstStyle/>
          <a:p>
            <a:r>
              <a:rPr lang="es-MX" dirty="0"/>
              <a:t>do </a:t>
            </a:r>
            <a:r>
              <a:rPr lang="es-MX" dirty="0" err="1"/>
              <a:t>while</a:t>
            </a:r>
            <a:endParaRPr lang="es-MX" dirty="0"/>
          </a:p>
        </p:txBody>
      </p:sp>
      <p:sp>
        <p:nvSpPr>
          <p:cNvPr id="6" name="Marcador de texto 5">
            <a:extLst>
              <a:ext uri="{FF2B5EF4-FFF2-40B4-BE49-F238E27FC236}">
                <a16:creationId xmlns:a16="http://schemas.microsoft.com/office/drawing/2014/main" id="{62D99F91-F178-4B0D-ADCE-DCBDB6122EE2}"/>
              </a:ext>
            </a:extLst>
          </p:cNvPr>
          <p:cNvSpPr>
            <a:spLocks noGrp="1"/>
          </p:cNvSpPr>
          <p:nvPr>
            <p:ph sz="half" idx="1"/>
          </p:nvPr>
        </p:nvSpPr>
        <p:spPr/>
        <p:txBody>
          <a:bodyPr>
            <a:normAutofit/>
          </a:bodyPr>
          <a:lstStyle/>
          <a:p>
            <a:pPr marL="0" indent="0">
              <a:buNone/>
            </a:pPr>
            <a:r>
              <a:rPr lang="es-MX" dirty="0"/>
              <a:t>inicialización</a:t>
            </a:r>
          </a:p>
          <a:p>
            <a:pPr marL="0" indent="0">
              <a:buNone/>
            </a:pPr>
            <a:r>
              <a:rPr lang="en-US" dirty="0"/>
              <a:t>do {</a:t>
            </a:r>
            <a:br>
              <a:rPr lang="en-US" dirty="0"/>
            </a:br>
            <a:r>
              <a:rPr lang="en-US" i="1" dirty="0"/>
              <a:t>    sentencias;</a:t>
            </a:r>
            <a:br>
              <a:rPr lang="en-US" i="1" dirty="0"/>
            </a:br>
            <a:r>
              <a:rPr lang="en-US" dirty="0"/>
              <a:t>}</a:t>
            </a:r>
            <a:br>
              <a:rPr lang="en-US" dirty="0"/>
            </a:br>
            <a:r>
              <a:rPr lang="en-US" dirty="0"/>
              <a:t>while (</a:t>
            </a:r>
            <a:r>
              <a:rPr lang="en-US" i="1" dirty="0"/>
              <a:t>condicion</a:t>
            </a:r>
            <a:r>
              <a:rPr lang="en-US" dirty="0"/>
              <a:t>);</a:t>
            </a:r>
          </a:p>
          <a:p>
            <a:pPr marL="0" indent="0">
              <a:buNone/>
            </a:pPr>
            <a:endParaRPr lang="en-US" dirty="0"/>
          </a:p>
        </p:txBody>
      </p:sp>
      <p:sp>
        <p:nvSpPr>
          <p:cNvPr id="10" name="Marcador de contenido 9">
            <a:extLst>
              <a:ext uri="{FF2B5EF4-FFF2-40B4-BE49-F238E27FC236}">
                <a16:creationId xmlns:a16="http://schemas.microsoft.com/office/drawing/2014/main" id="{E101715C-9611-496E-8869-5D5EBD4B8A48}"/>
              </a:ext>
            </a:extLst>
          </p:cNvPr>
          <p:cNvSpPr>
            <a:spLocks noGrp="1"/>
          </p:cNvSpPr>
          <p:nvPr>
            <p:ph sz="half" idx="2"/>
          </p:nvPr>
        </p:nvSpPr>
        <p:spPr>
          <a:xfrm>
            <a:off x="4427984" y="1412776"/>
            <a:ext cx="4388296" cy="4718304"/>
          </a:xfrm>
        </p:spPr>
        <p:txBody>
          <a:bodyPr>
            <a:normAutofit/>
          </a:bodyPr>
          <a:lstStyle/>
          <a:p>
            <a:pPr marL="0" indent="0">
              <a:buNone/>
            </a:pPr>
            <a:r>
              <a:rPr lang="en-US" sz="2400" dirty="0" err="1"/>
              <a:t>Ejemplo</a:t>
            </a:r>
            <a:r>
              <a:rPr lang="en-US" sz="2400" dirty="0"/>
              <a:t>:</a:t>
            </a:r>
          </a:p>
          <a:p>
            <a:pPr marL="0" indent="0">
              <a:buNone/>
            </a:pPr>
            <a:r>
              <a:rPr lang="en-US" sz="2400" dirty="0"/>
              <a:t>var text=“”;</a:t>
            </a:r>
          </a:p>
          <a:p>
            <a:pPr marL="0" indent="0">
              <a:buNone/>
            </a:pPr>
            <a:r>
              <a:rPr lang="en-US" sz="2400" dirty="0"/>
              <a:t>var </a:t>
            </a:r>
            <a:r>
              <a:rPr lang="en-US" sz="2400" dirty="0" err="1"/>
              <a:t>i</a:t>
            </a:r>
            <a:r>
              <a:rPr lang="en-US" sz="2400" dirty="0"/>
              <a:t>=0;</a:t>
            </a:r>
          </a:p>
          <a:p>
            <a:pPr marL="0" indent="0">
              <a:buNone/>
            </a:pPr>
            <a:r>
              <a:rPr lang="en-US" sz="2400" dirty="0"/>
              <a:t>do {</a:t>
            </a:r>
            <a:br>
              <a:rPr lang="en-US" sz="2400" dirty="0"/>
            </a:br>
            <a:r>
              <a:rPr lang="en-US" sz="2400" dirty="0"/>
              <a:t>    text += "The number is " + </a:t>
            </a:r>
            <a:r>
              <a:rPr lang="en-US" sz="2400" dirty="0" err="1"/>
              <a:t>i</a:t>
            </a:r>
            <a:r>
              <a:rPr lang="en-US" sz="2400" dirty="0"/>
              <a:t>;</a:t>
            </a:r>
            <a:br>
              <a:rPr lang="en-US" sz="2400" dirty="0"/>
            </a:br>
            <a:r>
              <a:rPr lang="en-US" sz="2400" dirty="0"/>
              <a:t>    </a:t>
            </a:r>
            <a:r>
              <a:rPr lang="en-US" sz="2400" dirty="0" err="1"/>
              <a:t>i</a:t>
            </a:r>
            <a:r>
              <a:rPr lang="en-US" sz="2400" dirty="0"/>
              <a:t>++;</a:t>
            </a:r>
            <a:br>
              <a:rPr lang="en-US" sz="2400" dirty="0"/>
            </a:br>
            <a:r>
              <a:rPr lang="en-US" sz="2400" dirty="0"/>
              <a:t>}</a:t>
            </a:r>
            <a:br>
              <a:rPr lang="en-US" sz="2400" dirty="0"/>
            </a:br>
            <a:r>
              <a:rPr lang="en-US" sz="2400" dirty="0"/>
              <a:t>while (</a:t>
            </a:r>
            <a:r>
              <a:rPr lang="en-US" sz="2400" dirty="0" err="1"/>
              <a:t>i</a:t>
            </a:r>
            <a:r>
              <a:rPr lang="en-US" sz="2400" dirty="0"/>
              <a:t> &lt; 10); </a:t>
            </a:r>
          </a:p>
          <a:p>
            <a:pPr marL="0" indent="0">
              <a:buNone/>
            </a:pPr>
            <a:r>
              <a:rPr lang="en-US" sz="2400" dirty="0"/>
              <a:t>alert(text);</a:t>
            </a:r>
            <a:endParaRPr lang="es-MX" sz="2400" dirty="0"/>
          </a:p>
          <a:p>
            <a:endParaRPr lang="es-MX" sz="2400" dirty="0"/>
          </a:p>
        </p:txBody>
      </p:sp>
      <p:sp>
        <p:nvSpPr>
          <p:cNvPr id="2" name="Marcador de pie de página 1">
            <a:extLst>
              <a:ext uri="{FF2B5EF4-FFF2-40B4-BE49-F238E27FC236}">
                <a16:creationId xmlns:a16="http://schemas.microsoft.com/office/drawing/2014/main" id="{EAE4ADEB-6EF7-2F58-2E96-5F06F0C07A36}"/>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9449937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FUNCIONES</a:t>
            </a:r>
          </a:p>
        </p:txBody>
      </p:sp>
      <p:sp>
        <p:nvSpPr>
          <p:cNvPr id="3" name="2 Marcador de contenido"/>
          <p:cNvSpPr>
            <a:spLocks noGrp="1"/>
          </p:cNvSpPr>
          <p:nvPr>
            <p:ph idx="1"/>
          </p:nvPr>
        </p:nvSpPr>
        <p:spPr/>
        <p:txBody>
          <a:bodyPr/>
          <a:lstStyle/>
          <a:p>
            <a:r>
              <a:rPr lang="es-MX" dirty="0"/>
              <a:t>JavaScript incorpora una serie de herramientas y utilidades (llamadas funciones y propiedades, como se verá más adelante) para el manejo de las variables. De esta forma, muchas de las operaciones básicas con las variables, se pueden realizar directamente con las utilidades que ofrece JavaScript.</a:t>
            </a:r>
          </a:p>
        </p:txBody>
      </p:sp>
      <p:sp>
        <p:nvSpPr>
          <p:cNvPr id="5" name="Marcador de pie de página 4">
            <a:extLst>
              <a:ext uri="{FF2B5EF4-FFF2-40B4-BE49-F238E27FC236}">
                <a16:creationId xmlns:a16="http://schemas.microsoft.com/office/drawing/2014/main" id="{B30BE902-2D77-F479-5455-D62084EFF27F}"/>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5236605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Funciones útiles para cadenas de texto</a:t>
            </a:r>
            <a:endParaRPr lang="es-MX" dirty="0"/>
          </a:p>
        </p:txBody>
      </p:sp>
      <p:sp>
        <p:nvSpPr>
          <p:cNvPr id="3" name="2 Marcador de contenido"/>
          <p:cNvSpPr>
            <a:spLocks noGrp="1"/>
          </p:cNvSpPr>
          <p:nvPr>
            <p:ph idx="1"/>
          </p:nvPr>
        </p:nvSpPr>
        <p:spPr/>
        <p:txBody>
          <a:bodyPr/>
          <a:lstStyle/>
          <a:p>
            <a:r>
              <a:rPr lang="es-MX" dirty="0" err="1"/>
              <a:t>length</a:t>
            </a:r>
            <a:r>
              <a:rPr lang="es-MX" dirty="0"/>
              <a:t>, calcula la longitud de una cadena de texto (el número de caracteres que la forman)</a:t>
            </a:r>
          </a:p>
          <a:p>
            <a:pPr marL="274320" lvl="1" indent="0">
              <a:buNone/>
            </a:pPr>
            <a:r>
              <a:rPr lang="es-MX" dirty="0" err="1"/>
              <a:t>var</a:t>
            </a:r>
            <a:r>
              <a:rPr lang="es-MX" dirty="0"/>
              <a:t> mensaje = "Hola Mundo";</a:t>
            </a:r>
          </a:p>
          <a:p>
            <a:pPr marL="274320" lvl="1" indent="0">
              <a:buNone/>
            </a:pPr>
            <a:r>
              <a:rPr lang="es-MX" dirty="0" err="1"/>
              <a:t>var</a:t>
            </a:r>
            <a:r>
              <a:rPr lang="es-MX" dirty="0"/>
              <a:t> </a:t>
            </a:r>
            <a:r>
              <a:rPr lang="es-MX" dirty="0" err="1"/>
              <a:t>numeroLetras</a:t>
            </a:r>
            <a:r>
              <a:rPr lang="es-MX" dirty="0"/>
              <a:t> = </a:t>
            </a:r>
            <a:r>
              <a:rPr lang="es-MX" dirty="0" err="1"/>
              <a:t>mensaje.length</a:t>
            </a:r>
            <a:r>
              <a:rPr lang="es-MX" dirty="0"/>
              <a:t>; </a:t>
            </a:r>
            <a:r>
              <a:rPr lang="es-MX" i="1" dirty="0"/>
              <a:t>// </a:t>
            </a:r>
            <a:r>
              <a:rPr lang="es-MX" i="1" dirty="0" err="1"/>
              <a:t>numeroLetras</a:t>
            </a:r>
            <a:r>
              <a:rPr lang="es-MX" i="1" dirty="0"/>
              <a:t> = 10</a:t>
            </a:r>
          </a:p>
          <a:p>
            <a:endParaRPr lang="es-MX" i="1" dirty="0"/>
          </a:p>
          <a:p>
            <a:r>
              <a:rPr lang="es-MX" dirty="0"/>
              <a:t>+, se emplea para concatenar varias cadenas de texto</a:t>
            </a:r>
          </a:p>
          <a:p>
            <a:pPr marL="274320" lvl="1" indent="0">
              <a:buNone/>
            </a:pPr>
            <a:r>
              <a:rPr lang="es-MX" dirty="0" err="1"/>
              <a:t>var</a:t>
            </a:r>
            <a:r>
              <a:rPr lang="es-MX" dirty="0"/>
              <a:t> mensaje1 = "Hola";</a:t>
            </a:r>
          </a:p>
          <a:p>
            <a:pPr marL="274320" lvl="1" indent="0">
              <a:buNone/>
            </a:pPr>
            <a:r>
              <a:rPr lang="es-MX" dirty="0" err="1"/>
              <a:t>var</a:t>
            </a:r>
            <a:r>
              <a:rPr lang="es-MX" dirty="0"/>
              <a:t> mensaje2 = " Mundo";</a:t>
            </a:r>
          </a:p>
          <a:p>
            <a:pPr marL="274320" lvl="1" indent="0">
              <a:buNone/>
            </a:pPr>
            <a:r>
              <a:rPr lang="es-MX" dirty="0" err="1"/>
              <a:t>var</a:t>
            </a:r>
            <a:r>
              <a:rPr lang="es-MX" dirty="0"/>
              <a:t> mensaje = mensaje1 + mensaje2; </a:t>
            </a:r>
            <a:r>
              <a:rPr lang="es-MX" i="1" dirty="0"/>
              <a:t>// mensaje = "Hola Mundo"</a:t>
            </a:r>
          </a:p>
          <a:p>
            <a:endParaRPr lang="es-MX" i="1" dirty="0"/>
          </a:p>
          <a:p>
            <a:endParaRPr lang="es-MX" dirty="0"/>
          </a:p>
        </p:txBody>
      </p:sp>
      <p:sp>
        <p:nvSpPr>
          <p:cNvPr id="5" name="Marcador de pie de página 4">
            <a:extLst>
              <a:ext uri="{FF2B5EF4-FFF2-40B4-BE49-F238E27FC236}">
                <a16:creationId xmlns:a16="http://schemas.microsoft.com/office/drawing/2014/main" id="{0C0D1963-6215-BD3A-5B5F-77D867A9C86D}"/>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157523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Además del operador +, también se puede utilizar la función </a:t>
            </a:r>
            <a:r>
              <a:rPr lang="es-MX" dirty="0" err="1"/>
              <a:t>concat</a:t>
            </a:r>
            <a:r>
              <a:rPr lang="es-MX" dirty="0"/>
              <a:t>()</a:t>
            </a:r>
          </a:p>
          <a:p>
            <a:pPr marL="274320" lvl="1" indent="0">
              <a:buNone/>
            </a:pPr>
            <a:r>
              <a:rPr lang="es-MX" dirty="0" err="1"/>
              <a:t>var</a:t>
            </a:r>
            <a:r>
              <a:rPr lang="es-MX" dirty="0"/>
              <a:t> mensaje1 = "Hola";</a:t>
            </a:r>
          </a:p>
          <a:p>
            <a:pPr marL="274320" lvl="1" indent="0">
              <a:buNone/>
            </a:pPr>
            <a:r>
              <a:rPr lang="es-MX" dirty="0" err="1"/>
              <a:t>var</a:t>
            </a:r>
            <a:r>
              <a:rPr lang="es-MX" dirty="0"/>
              <a:t> mensaje2 = mensaje1.concat(" Mundo"); </a:t>
            </a:r>
            <a:r>
              <a:rPr lang="es-MX" i="1" dirty="0"/>
              <a:t>// mensaje2 = "Hola Mundo“</a:t>
            </a:r>
          </a:p>
          <a:p>
            <a:pPr marL="274320" lvl="1" indent="0">
              <a:buNone/>
            </a:pPr>
            <a:endParaRPr lang="es-MX" i="1" dirty="0"/>
          </a:p>
          <a:p>
            <a:r>
              <a:rPr lang="es-MX" dirty="0"/>
              <a:t>Las cadenas de texto también se pueden unir con variables numéricas:</a:t>
            </a:r>
          </a:p>
          <a:p>
            <a:pPr marL="274320" lvl="1" indent="0">
              <a:buNone/>
            </a:pPr>
            <a:r>
              <a:rPr lang="es-MX" dirty="0" err="1"/>
              <a:t>var</a:t>
            </a:r>
            <a:r>
              <a:rPr lang="es-MX" dirty="0"/>
              <a:t> variable1 = "Hola ";</a:t>
            </a:r>
          </a:p>
          <a:p>
            <a:pPr marL="274320" lvl="1" indent="0">
              <a:buNone/>
            </a:pPr>
            <a:r>
              <a:rPr lang="es-MX" dirty="0" err="1"/>
              <a:t>var</a:t>
            </a:r>
            <a:r>
              <a:rPr lang="es-MX" dirty="0"/>
              <a:t> variable2 = 3;</a:t>
            </a:r>
          </a:p>
          <a:p>
            <a:pPr marL="274320" lvl="1" indent="0">
              <a:buNone/>
            </a:pPr>
            <a:r>
              <a:rPr lang="es-MX" dirty="0" err="1"/>
              <a:t>var</a:t>
            </a:r>
            <a:r>
              <a:rPr lang="es-MX" dirty="0"/>
              <a:t> mensaje = variable1 + variable2; </a:t>
            </a:r>
            <a:r>
              <a:rPr lang="es-MX" i="1" dirty="0"/>
              <a:t>// mensaje = "Hola 3"</a:t>
            </a:r>
            <a:endParaRPr lang="es-MX" dirty="0"/>
          </a:p>
        </p:txBody>
      </p:sp>
      <p:sp>
        <p:nvSpPr>
          <p:cNvPr id="5" name="Marcador de pie de página 4">
            <a:extLst>
              <a:ext uri="{FF2B5EF4-FFF2-40B4-BE49-F238E27FC236}">
                <a16:creationId xmlns:a16="http://schemas.microsoft.com/office/drawing/2014/main" id="{75BD475B-CAD5-A6F6-7F81-E3B25EDE5A2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519612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dirty="0"/>
              <a:t>Cuando se unen varias cadenas de texto es habitual olvidar añadir un espacio de separación entre las palabras:</a:t>
            </a:r>
          </a:p>
          <a:p>
            <a:pPr marL="274320" lvl="1" indent="0">
              <a:buNone/>
            </a:pPr>
            <a:r>
              <a:rPr lang="es-MX" dirty="0" err="1"/>
              <a:t>var</a:t>
            </a:r>
            <a:r>
              <a:rPr lang="es-MX" dirty="0"/>
              <a:t> mensaje1 = "Hola";</a:t>
            </a:r>
          </a:p>
          <a:p>
            <a:pPr marL="274320" lvl="1" indent="0">
              <a:buNone/>
            </a:pPr>
            <a:r>
              <a:rPr lang="es-MX" dirty="0" err="1"/>
              <a:t>var</a:t>
            </a:r>
            <a:r>
              <a:rPr lang="es-MX" dirty="0"/>
              <a:t> mensaje2 = "Mundo";</a:t>
            </a:r>
          </a:p>
          <a:p>
            <a:pPr marL="274320" lvl="1" indent="0">
              <a:buNone/>
            </a:pPr>
            <a:r>
              <a:rPr lang="es-MX" dirty="0" err="1"/>
              <a:t>var</a:t>
            </a:r>
            <a:r>
              <a:rPr lang="es-MX" dirty="0"/>
              <a:t> mensaje = mensaje1 + mensaje2; </a:t>
            </a:r>
            <a:r>
              <a:rPr lang="es-MX" i="1" dirty="0"/>
              <a:t>// mensaje = "</a:t>
            </a:r>
            <a:r>
              <a:rPr lang="es-MX" i="1" dirty="0" err="1"/>
              <a:t>HolaMundo</a:t>
            </a:r>
            <a:r>
              <a:rPr lang="es-MX" i="1" dirty="0"/>
              <a:t>"</a:t>
            </a:r>
          </a:p>
          <a:p>
            <a:r>
              <a:rPr lang="es-MX" dirty="0"/>
              <a:t>Los espacios en blanco se pueden añadir al final o al principio de las cadenas y también se pueden indicar forma explícita:</a:t>
            </a:r>
          </a:p>
          <a:p>
            <a:pPr marL="274320" lvl="1" indent="0">
              <a:buNone/>
            </a:pPr>
            <a:r>
              <a:rPr lang="es-MX" dirty="0" err="1"/>
              <a:t>var</a:t>
            </a:r>
            <a:r>
              <a:rPr lang="es-MX" dirty="0"/>
              <a:t> mensaje1 = "Hola";</a:t>
            </a:r>
          </a:p>
          <a:p>
            <a:pPr marL="274320" lvl="1" indent="0">
              <a:buNone/>
            </a:pPr>
            <a:r>
              <a:rPr lang="es-MX" dirty="0" err="1"/>
              <a:t>var</a:t>
            </a:r>
            <a:r>
              <a:rPr lang="es-MX" dirty="0"/>
              <a:t> mensaje2 = "Mundo";</a:t>
            </a:r>
          </a:p>
          <a:p>
            <a:pPr marL="274320" lvl="1" indent="0">
              <a:buNone/>
            </a:pPr>
            <a:r>
              <a:rPr lang="es-MX" dirty="0" err="1"/>
              <a:t>var</a:t>
            </a:r>
            <a:r>
              <a:rPr lang="es-MX" dirty="0"/>
              <a:t> mensaje = mensaje1 + " " + mensaje2; </a:t>
            </a:r>
            <a:r>
              <a:rPr lang="es-MX" i="1" dirty="0"/>
              <a:t>// mensaje = "Hola Mundo"</a:t>
            </a:r>
            <a:endParaRPr lang="es-MX" dirty="0"/>
          </a:p>
        </p:txBody>
      </p:sp>
      <p:sp>
        <p:nvSpPr>
          <p:cNvPr id="5" name="Marcador de pie de página 4">
            <a:extLst>
              <a:ext uri="{FF2B5EF4-FFF2-40B4-BE49-F238E27FC236}">
                <a16:creationId xmlns:a16="http://schemas.microsoft.com/office/drawing/2014/main" id="{8890929D-7D67-93F3-9B31-22E5EA554CC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6158854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dirty="0" err="1"/>
              <a:t>toUpperCase</a:t>
            </a:r>
            <a:r>
              <a:rPr lang="es-MX" dirty="0"/>
              <a:t>(), transforma todos los caracteres de la cadena a sus correspondientes caracteres en mayúsculas:</a:t>
            </a:r>
          </a:p>
          <a:p>
            <a:pPr marL="274320" lvl="1" indent="0">
              <a:buNone/>
            </a:pPr>
            <a:r>
              <a:rPr lang="es-MX" dirty="0" err="1"/>
              <a:t>var</a:t>
            </a:r>
            <a:r>
              <a:rPr lang="es-MX" dirty="0"/>
              <a:t> mensaje1 = "Hola";</a:t>
            </a:r>
          </a:p>
          <a:p>
            <a:pPr marL="274320" lvl="1" indent="0">
              <a:buNone/>
            </a:pPr>
            <a:r>
              <a:rPr lang="es-MX" dirty="0" err="1"/>
              <a:t>var</a:t>
            </a:r>
            <a:r>
              <a:rPr lang="es-MX" dirty="0"/>
              <a:t> mensaje2 = mensaje1.toUpperCase(); </a:t>
            </a:r>
            <a:r>
              <a:rPr lang="es-MX" i="1" dirty="0"/>
              <a:t>// mensaje2 = "HOLA“</a:t>
            </a:r>
          </a:p>
          <a:p>
            <a:pPr marL="274320" lvl="1" indent="0">
              <a:buNone/>
            </a:pPr>
            <a:endParaRPr lang="es-MX" i="1" dirty="0"/>
          </a:p>
          <a:p>
            <a:r>
              <a:rPr lang="es-MX" dirty="0" err="1"/>
              <a:t>toLowerCase</a:t>
            </a:r>
            <a:r>
              <a:rPr lang="es-MX" dirty="0"/>
              <a:t>(), transforma todos los caracteres de la cadena a sus correspondientes caracteres en minúsculas:</a:t>
            </a:r>
          </a:p>
          <a:p>
            <a:pPr marL="274320" lvl="1" indent="0">
              <a:buNone/>
            </a:pPr>
            <a:r>
              <a:rPr lang="es-MX" dirty="0" err="1"/>
              <a:t>var</a:t>
            </a:r>
            <a:r>
              <a:rPr lang="es-MX" dirty="0"/>
              <a:t> mensaje1 = "</a:t>
            </a:r>
            <a:r>
              <a:rPr lang="es-MX" dirty="0" err="1"/>
              <a:t>HolA</a:t>
            </a:r>
            <a:r>
              <a:rPr lang="es-MX" dirty="0"/>
              <a:t>";</a:t>
            </a:r>
          </a:p>
          <a:p>
            <a:pPr marL="274320" lvl="1" indent="0">
              <a:buNone/>
            </a:pPr>
            <a:r>
              <a:rPr lang="es-MX" dirty="0" err="1"/>
              <a:t>var</a:t>
            </a:r>
            <a:r>
              <a:rPr lang="es-MX" dirty="0"/>
              <a:t> mensaje2 = mensaje1.toLowerCase(); </a:t>
            </a:r>
            <a:r>
              <a:rPr lang="es-MX" i="1" dirty="0"/>
              <a:t>// mensaje2 = "hola"</a:t>
            </a:r>
            <a:endParaRPr lang="es-MX" dirty="0"/>
          </a:p>
        </p:txBody>
      </p:sp>
      <p:sp>
        <p:nvSpPr>
          <p:cNvPr id="5" name="Marcador de pie de página 4">
            <a:extLst>
              <a:ext uri="{FF2B5EF4-FFF2-40B4-BE49-F238E27FC236}">
                <a16:creationId xmlns:a16="http://schemas.microsoft.com/office/drawing/2014/main" id="{0F95C6BD-F0EF-ACDE-7502-2F1ABFF7D20D}"/>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93590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92500" lnSpcReduction="10000"/>
          </a:bodyPr>
          <a:lstStyle/>
          <a:p>
            <a:r>
              <a:rPr lang="es-MX" dirty="0" err="1"/>
              <a:t>charAt</a:t>
            </a:r>
            <a:r>
              <a:rPr lang="es-MX" dirty="0"/>
              <a:t>(</a:t>
            </a:r>
            <a:r>
              <a:rPr lang="es-MX" dirty="0" err="1"/>
              <a:t>posicion</a:t>
            </a:r>
            <a:r>
              <a:rPr lang="es-MX" dirty="0"/>
              <a:t>), obtiene el carácter que se encuentra en la posición indicada:</a:t>
            </a:r>
          </a:p>
          <a:p>
            <a:pPr marL="274320" lvl="1" indent="0">
              <a:buNone/>
            </a:pPr>
            <a:r>
              <a:rPr lang="es-MX" dirty="0" err="1"/>
              <a:t>var</a:t>
            </a:r>
            <a:r>
              <a:rPr lang="es-MX" dirty="0"/>
              <a:t> mensaje = "Hola";</a:t>
            </a:r>
          </a:p>
          <a:p>
            <a:pPr marL="274320" lvl="1" indent="0">
              <a:buNone/>
            </a:pPr>
            <a:r>
              <a:rPr lang="es-MX" dirty="0" err="1"/>
              <a:t>var</a:t>
            </a:r>
            <a:r>
              <a:rPr lang="es-MX" dirty="0"/>
              <a:t> letra = </a:t>
            </a:r>
            <a:r>
              <a:rPr lang="es-MX" dirty="0" err="1"/>
              <a:t>mensaje.charAt</a:t>
            </a:r>
            <a:r>
              <a:rPr lang="es-MX" dirty="0"/>
              <a:t>(0); </a:t>
            </a:r>
            <a:r>
              <a:rPr lang="es-MX" i="1" dirty="0"/>
              <a:t>// letra = H</a:t>
            </a:r>
          </a:p>
          <a:p>
            <a:pPr marL="274320" lvl="1" indent="0">
              <a:buNone/>
            </a:pPr>
            <a:r>
              <a:rPr lang="es-MX" dirty="0"/>
              <a:t>letra = </a:t>
            </a:r>
            <a:r>
              <a:rPr lang="es-MX" dirty="0" err="1"/>
              <a:t>mensaje.charAt</a:t>
            </a:r>
            <a:r>
              <a:rPr lang="es-MX" dirty="0"/>
              <a:t>(2); </a:t>
            </a:r>
            <a:r>
              <a:rPr lang="es-MX" i="1" dirty="0"/>
              <a:t>// letra = l</a:t>
            </a:r>
          </a:p>
          <a:p>
            <a:pPr marL="274320" lvl="1" indent="0">
              <a:buNone/>
            </a:pPr>
            <a:endParaRPr lang="es-MX" i="1" dirty="0"/>
          </a:p>
          <a:p>
            <a:r>
              <a:rPr lang="es-MX" dirty="0" err="1"/>
              <a:t>indexOf</a:t>
            </a:r>
            <a:r>
              <a:rPr lang="es-MX" dirty="0"/>
              <a:t>(</a:t>
            </a:r>
            <a:r>
              <a:rPr lang="es-MX" dirty="0" err="1"/>
              <a:t>caracter</a:t>
            </a:r>
            <a:r>
              <a:rPr lang="es-MX" dirty="0"/>
              <a:t>), calcula la posición en la que se encuentra el carácter indicado dentro de la cadena de texto. Si el carácter se incluye varias veces dentro de la cadena de texto, se devuelve su primera posición empezando a buscar desde la izquierda. Si la cadena no contiene el carácter, la función devuelve el valor -1:</a:t>
            </a:r>
          </a:p>
          <a:p>
            <a:pPr marL="274320" lvl="1" indent="0">
              <a:buNone/>
            </a:pPr>
            <a:r>
              <a:rPr lang="es-MX" dirty="0" err="1"/>
              <a:t>var</a:t>
            </a:r>
            <a:r>
              <a:rPr lang="es-MX" dirty="0"/>
              <a:t> mensaje = "Hola";</a:t>
            </a:r>
          </a:p>
          <a:p>
            <a:pPr marL="274320" lvl="1" indent="0">
              <a:buNone/>
            </a:pPr>
            <a:r>
              <a:rPr lang="es-MX" dirty="0" err="1"/>
              <a:t>var</a:t>
            </a:r>
            <a:r>
              <a:rPr lang="es-MX" dirty="0"/>
              <a:t> </a:t>
            </a:r>
            <a:r>
              <a:rPr lang="es-MX" dirty="0" err="1"/>
              <a:t>posicion</a:t>
            </a:r>
            <a:r>
              <a:rPr lang="es-MX" dirty="0"/>
              <a:t> = </a:t>
            </a:r>
            <a:r>
              <a:rPr lang="es-MX" dirty="0" err="1"/>
              <a:t>mensaje.indexOf</a:t>
            </a:r>
            <a:r>
              <a:rPr lang="es-MX" dirty="0"/>
              <a:t>('a'); </a:t>
            </a:r>
            <a:r>
              <a:rPr lang="es-MX" i="1" dirty="0"/>
              <a:t>// </a:t>
            </a:r>
            <a:r>
              <a:rPr lang="es-MX" i="1" dirty="0" err="1"/>
              <a:t>posicion</a:t>
            </a:r>
            <a:r>
              <a:rPr lang="es-MX" i="1" dirty="0"/>
              <a:t> = 3</a:t>
            </a:r>
          </a:p>
          <a:p>
            <a:pPr marL="274320" lvl="1" indent="0">
              <a:buNone/>
            </a:pPr>
            <a:r>
              <a:rPr lang="es-MX" dirty="0" err="1"/>
              <a:t>posicion</a:t>
            </a:r>
            <a:r>
              <a:rPr lang="es-MX" dirty="0"/>
              <a:t> = </a:t>
            </a:r>
            <a:r>
              <a:rPr lang="es-MX" dirty="0" err="1"/>
              <a:t>mensaje.indexOf</a:t>
            </a:r>
            <a:r>
              <a:rPr lang="es-MX" dirty="0"/>
              <a:t>('b'); </a:t>
            </a:r>
            <a:r>
              <a:rPr lang="es-MX" i="1" dirty="0"/>
              <a:t>// </a:t>
            </a:r>
            <a:r>
              <a:rPr lang="es-MX" i="1" dirty="0" err="1"/>
              <a:t>posicion</a:t>
            </a:r>
            <a:r>
              <a:rPr lang="es-MX" i="1" dirty="0"/>
              <a:t> = -1</a:t>
            </a:r>
            <a:endParaRPr lang="es-MX" dirty="0"/>
          </a:p>
        </p:txBody>
      </p:sp>
      <p:sp>
        <p:nvSpPr>
          <p:cNvPr id="5" name="Marcador de pie de página 4">
            <a:extLst>
              <a:ext uri="{FF2B5EF4-FFF2-40B4-BE49-F238E27FC236}">
                <a16:creationId xmlns:a16="http://schemas.microsoft.com/office/drawing/2014/main" id="{CE2E192B-BC4C-7285-DDEB-E4BF7144CF1D}"/>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2369161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dirty="0"/>
              <a:t>Su función análoga es </a:t>
            </a:r>
            <a:r>
              <a:rPr lang="es-MX" dirty="0" err="1"/>
              <a:t>lastIndexOf</a:t>
            </a:r>
            <a:r>
              <a:rPr lang="es-MX" dirty="0"/>
              <a:t>():</a:t>
            </a:r>
          </a:p>
          <a:p>
            <a:r>
              <a:rPr lang="es-MX" dirty="0" err="1"/>
              <a:t>lastIndexOf</a:t>
            </a:r>
            <a:r>
              <a:rPr lang="es-MX" dirty="0"/>
              <a:t>(</a:t>
            </a:r>
            <a:r>
              <a:rPr lang="es-MX" dirty="0" err="1"/>
              <a:t>caracter</a:t>
            </a:r>
            <a:r>
              <a:rPr lang="es-MX" dirty="0"/>
              <a:t>), calcula la última posición en la que se encuentra el carácter indicado dentro de la cadena de texto. Si la cadena no contiene el carácter, la función devuelve el valor -1:</a:t>
            </a:r>
          </a:p>
          <a:p>
            <a:pPr marL="274320" lvl="1" indent="0">
              <a:buNone/>
            </a:pPr>
            <a:r>
              <a:rPr lang="es-MX" dirty="0" err="1"/>
              <a:t>var</a:t>
            </a:r>
            <a:r>
              <a:rPr lang="es-MX" dirty="0"/>
              <a:t> mensaje = "Hola";</a:t>
            </a:r>
          </a:p>
          <a:p>
            <a:pPr marL="274320" lvl="1" indent="0">
              <a:buNone/>
            </a:pPr>
            <a:r>
              <a:rPr lang="es-MX" dirty="0" err="1"/>
              <a:t>var</a:t>
            </a:r>
            <a:r>
              <a:rPr lang="es-MX" dirty="0"/>
              <a:t> </a:t>
            </a:r>
            <a:r>
              <a:rPr lang="es-MX" dirty="0" err="1"/>
              <a:t>posicion</a:t>
            </a:r>
            <a:r>
              <a:rPr lang="es-MX" dirty="0"/>
              <a:t> = </a:t>
            </a:r>
            <a:r>
              <a:rPr lang="es-MX" dirty="0" err="1"/>
              <a:t>mensaje.lastIndexOf</a:t>
            </a:r>
            <a:r>
              <a:rPr lang="es-MX" dirty="0"/>
              <a:t>('a'); </a:t>
            </a:r>
            <a:r>
              <a:rPr lang="es-MX" i="1" dirty="0"/>
              <a:t>// </a:t>
            </a:r>
            <a:r>
              <a:rPr lang="es-MX" i="1" dirty="0" err="1"/>
              <a:t>posicion</a:t>
            </a:r>
            <a:r>
              <a:rPr lang="es-MX" i="1" dirty="0"/>
              <a:t> = 3</a:t>
            </a:r>
          </a:p>
          <a:p>
            <a:pPr marL="274320" lvl="1" indent="0">
              <a:buNone/>
            </a:pPr>
            <a:r>
              <a:rPr lang="es-MX" dirty="0" err="1"/>
              <a:t>posicion</a:t>
            </a:r>
            <a:r>
              <a:rPr lang="es-MX" dirty="0"/>
              <a:t> = </a:t>
            </a:r>
            <a:r>
              <a:rPr lang="es-MX" dirty="0" err="1"/>
              <a:t>mensaje.lastIndexOf</a:t>
            </a:r>
            <a:r>
              <a:rPr lang="es-MX" dirty="0"/>
              <a:t>('b'); </a:t>
            </a:r>
            <a:r>
              <a:rPr lang="es-MX" i="1" dirty="0"/>
              <a:t>// </a:t>
            </a:r>
            <a:r>
              <a:rPr lang="es-MX" i="1" dirty="0" err="1"/>
              <a:t>posicion</a:t>
            </a:r>
            <a:r>
              <a:rPr lang="es-MX" i="1" dirty="0"/>
              <a:t> = -1</a:t>
            </a:r>
          </a:p>
          <a:p>
            <a:r>
              <a:rPr lang="es-MX" dirty="0"/>
              <a:t>La función </a:t>
            </a:r>
            <a:r>
              <a:rPr lang="es-MX" dirty="0" err="1"/>
              <a:t>lastIndexOf</a:t>
            </a:r>
            <a:r>
              <a:rPr lang="es-MX" dirty="0"/>
              <a:t>() comienza su búsqueda desde el final de la cadena hacia el principio, aunque la posición devuelta es la correcta empezando a contar desde el principio de la palabra.</a:t>
            </a:r>
          </a:p>
        </p:txBody>
      </p:sp>
      <p:sp>
        <p:nvSpPr>
          <p:cNvPr id="5" name="Marcador de pie de página 4">
            <a:extLst>
              <a:ext uri="{FF2B5EF4-FFF2-40B4-BE49-F238E27FC236}">
                <a16:creationId xmlns:a16="http://schemas.microsoft.com/office/drawing/2014/main" id="{D8C58C8D-BBFA-4186-B8AF-56359403B0D7}"/>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00739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164B98-B5CC-F0A6-03CD-98C730AE0284}"/>
              </a:ext>
            </a:extLst>
          </p:cNvPr>
          <p:cNvSpPr>
            <a:spLocks noGrp="1"/>
          </p:cNvSpPr>
          <p:nvPr>
            <p:ph type="title"/>
          </p:nvPr>
        </p:nvSpPr>
        <p:spPr/>
        <p:txBody>
          <a:bodyPr/>
          <a:lstStyle/>
          <a:p>
            <a:r>
              <a:rPr lang="es-MX" dirty="0"/>
              <a:t>RECURSOS</a:t>
            </a:r>
          </a:p>
        </p:txBody>
      </p:sp>
      <p:sp>
        <p:nvSpPr>
          <p:cNvPr id="3" name="Marcador de contenido 2">
            <a:extLst>
              <a:ext uri="{FF2B5EF4-FFF2-40B4-BE49-F238E27FC236}">
                <a16:creationId xmlns:a16="http://schemas.microsoft.com/office/drawing/2014/main" id="{7821C345-E21D-C950-0519-2F17511B6855}"/>
              </a:ext>
            </a:extLst>
          </p:cNvPr>
          <p:cNvSpPr>
            <a:spLocks noGrp="1"/>
          </p:cNvSpPr>
          <p:nvPr>
            <p:ph idx="1"/>
          </p:nvPr>
        </p:nvSpPr>
        <p:spPr/>
        <p:txBody>
          <a:bodyPr/>
          <a:lstStyle/>
          <a:p>
            <a:r>
              <a:rPr lang="es-MX" dirty="0"/>
              <a:t>XAMPP</a:t>
            </a:r>
          </a:p>
          <a:p>
            <a:r>
              <a:rPr lang="es-MX" dirty="0">
                <a:hlinkClick r:id="rId2"/>
              </a:rPr>
              <a:t>https://www.apachefriends.org/es/index.html</a:t>
            </a:r>
            <a:endParaRPr lang="es-MX" dirty="0"/>
          </a:p>
          <a:p>
            <a:endParaRPr lang="es-MX" dirty="0"/>
          </a:p>
          <a:p>
            <a:endParaRPr lang="es-MX" dirty="0"/>
          </a:p>
        </p:txBody>
      </p:sp>
      <p:sp>
        <p:nvSpPr>
          <p:cNvPr id="4" name="Marcador de pie de página 3">
            <a:extLst>
              <a:ext uri="{FF2B5EF4-FFF2-40B4-BE49-F238E27FC236}">
                <a16:creationId xmlns:a16="http://schemas.microsoft.com/office/drawing/2014/main" id="{1A809E5A-DB55-6598-E00C-A63EB634508C}"/>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904180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sz="2200" dirty="0" err="1"/>
              <a:t>substring</a:t>
            </a:r>
            <a:r>
              <a:rPr lang="es-MX" sz="2200" dirty="0"/>
              <a:t>(inicio, final), extrae una porción de una cadena de texto. El segundo parámetro es opcional. Si sólo se indica el parámetro inicio, la función devuelve la parte de la cadena original correspondiente desde esa posición hasta el final:</a:t>
            </a:r>
          </a:p>
          <a:p>
            <a:pPr marL="274320" lvl="1" indent="0">
              <a:buNone/>
            </a:pPr>
            <a:r>
              <a:rPr lang="es-MX" dirty="0" err="1"/>
              <a:t>var</a:t>
            </a:r>
            <a:r>
              <a:rPr lang="es-MX" dirty="0"/>
              <a:t> mensaje = "Hola Mundo";</a:t>
            </a:r>
          </a:p>
          <a:p>
            <a:pPr marL="274320" lvl="1" indent="0">
              <a:buNone/>
            </a:pPr>
            <a:r>
              <a:rPr lang="es-MX" dirty="0" err="1"/>
              <a:t>var</a:t>
            </a:r>
            <a:r>
              <a:rPr lang="es-MX" dirty="0"/>
              <a:t> </a:t>
            </a:r>
            <a:r>
              <a:rPr lang="es-MX" dirty="0" err="1"/>
              <a:t>porcion</a:t>
            </a:r>
            <a:r>
              <a:rPr lang="es-MX" dirty="0"/>
              <a:t> = </a:t>
            </a:r>
            <a:r>
              <a:rPr lang="es-MX" dirty="0" err="1"/>
              <a:t>mensaje.substring</a:t>
            </a:r>
            <a:r>
              <a:rPr lang="es-MX" dirty="0"/>
              <a:t>(2); </a:t>
            </a:r>
            <a:r>
              <a:rPr lang="es-MX" i="1" dirty="0"/>
              <a:t>// </a:t>
            </a:r>
            <a:r>
              <a:rPr lang="es-MX" i="1" dirty="0" err="1"/>
              <a:t>porcion</a:t>
            </a:r>
            <a:r>
              <a:rPr lang="es-MX" i="1" dirty="0"/>
              <a:t> = "la Mundo"</a:t>
            </a:r>
          </a:p>
          <a:p>
            <a:pPr marL="274320" lvl="1" indent="0">
              <a:buNone/>
            </a:pPr>
            <a:r>
              <a:rPr lang="es-MX" dirty="0" err="1"/>
              <a:t>porcion</a:t>
            </a:r>
            <a:r>
              <a:rPr lang="es-MX" dirty="0"/>
              <a:t> = </a:t>
            </a:r>
            <a:r>
              <a:rPr lang="es-MX" dirty="0" err="1"/>
              <a:t>mensaje.substring</a:t>
            </a:r>
            <a:r>
              <a:rPr lang="es-MX" dirty="0"/>
              <a:t>(5); </a:t>
            </a:r>
            <a:r>
              <a:rPr lang="es-MX" i="1" dirty="0"/>
              <a:t>// </a:t>
            </a:r>
            <a:r>
              <a:rPr lang="es-MX" i="1" dirty="0" err="1"/>
              <a:t>porcion</a:t>
            </a:r>
            <a:r>
              <a:rPr lang="es-MX" i="1" dirty="0"/>
              <a:t> = "Mundo"</a:t>
            </a:r>
          </a:p>
          <a:p>
            <a:pPr marL="274320" lvl="1" indent="0">
              <a:buNone/>
            </a:pPr>
            <a:r>
              <a:rPr lang="es-MX" dirty="0" err="1"/>
              <a:t>porcion</a:t>
            </a:r>
            <a:r>
              <a:rPr lang="es-MX" dirty="0"/>
              <a:t> = </a:t>
            </a:r>
            <a:r>
              <a:rPr lang="es-MX" dirty="0" err="1"/>
              <a:t>mensaje.substring</a:t>
            </a:r>
            <a:r>
              <a:rPr lang="es-MX" dirty="0"/>
              <a:t>(7); </a:t>
            </a:r>
            <a:r>
              <a:rPr lang="es-MX" i="1" dirty="0"/>
              <a:t>// </a:t>
            </a:r>
            <a:r>
              <a:rPr lang="es-MX" i="1" dirty="0" err="1"/>
              <a:t>porcion</a:t>
            </a:r>
            <a:r>
              <a:rPr lang="es-MX" i="1" dirty="0"/>
              <a:t> = "</a:t>
            </a:r>
            <a:r>
              <a:rPr lang="es-MX" i="1" dirty="0" err="1"/>
              <a:t>ndo</a:t>
            </a:r>
            <a:r>
              <a:rPr lang="es-MX" i="1" dirty="0"/>
              <a:t>“</a:t>
            </a:r>
          </a:p>
          <a:p>
            <a:pPr marL="274320" lvl="1" indent="0">
              <a:buNone/>
            </a:pPr>
            <a:endParaRPr lang="es-MX" i="1" dirty="0"/>
          </a:p>
          <a:p>
            <a:r>
              <a:rPr lang="es-MX" dirty="0"/>
              <a:t>Si se indica un inicio negativo, se devuelve la misma cadena original:</a:t>
            </a:r>
          </a:p>
          <a:p>
            <a:pPr marL="274320" lvl="1" indent="0">
              <a:buNone/>
            </a:pPr>
            <a:r>
              <a:rPr lang="es-MX" dirty="0" err="1"/>
              <a:t>var</a:t>
            </a:r>
            <a:r>
              <a:rPr lang="es-MX" dirty="0"/>
              <a:t> mensaje = "Hola Mundo";</a:t>
            </a:r>
          </a:p>
          <a:p>
            <a:pPr marL="274320" lvl="1" indent="0">
              <a:buNone/>
            </a:pPr>
            <a:r>
              <a:rPr lang="es-MX" dirty="0" err="1"/>
              <a:t>var</a:t>
            </a:r>
            <a:r>
              <a:rPr lang="es-MX" dirty="0"/>
              <a:t> </a:t>
            </a:r>
            <a:r>
              <a:rPr lang="es-MX" dirty="0" err="1"/>
              <a:t>porcion</a:t>
            </a:r>
            <a:r>
              <a:rPr lang="es-MX" dirty="0"/>
              <a:t> = </a:t>
            </a:r>
            <a:r>
              <a:rPr lang="es-MX" dirty="0" err="1"/>
              <a:t>mensaje.substring</a:t>
            </a:r>
            <a:r>
              <a:rPr lang="es-MX" dirty="0"/>
              <a:t>(-2); </a:t>
            </a:r>
            <a:r>
              <a:rPr lang="es-MX" i="1" dirty="0"/>
              <a:t>// </a:t>
            </a:r>
            <a:r>
              <a:rPr lang="es-MX" i="1" dirty="0" err="1"/>
              <a:t>porcion</a:t>
            </a:r>
            <a:r>
              <a:rPr lang="es-MX" i="1" dirty="0"/>
              <a:t> = "Hola Mundo"</a:t>
            </a:r>
            <a:endParaRPr lang="es-MX" dirty="0"/>
          </a:p>
        </p:txBody>
      </p:sp>
      <p:sp>
        <p:nvSpPr>
          <p:cNvPr id="5" name="Marcador de pie de página 4">
            <a:extLst>
              <a:ext uri="{FF2B5EF4-FFF2-40B4-BE49-F238E27FC236}">
                <a16:creationId xmlns:a16="http://schemas.microsoft.com/office/drawing/2014/main" id="{535669DD-7525-A0F7-258D-84616094371C}"/>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656263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fontScale="92500" lnSpcReduction="10000"/>
          </a:bodyPr>
          <a:lstStyle/>
          <a:p>
            <a:r>
              <a:rPr lang="es-MX" dirty="0"/>
              <a:t>Cuando se indica el inicio y el final, se devuelve la parte de la cadena original comprendida entre la posición inicial y la inmediatamente anterior a la posición final (es decir, la posición inicio está incluida y la posición final no):</a:t>
            </a:r>
          </a:p>
          <a:p>
            <a:pPr marL="274320" lvl="1" indent="0">
              <a:buNone/>
            </a:pPr>
            <a:r>
              <a:rPr lang="es-MX" dirty="0" err="1"/>
              <a:t>var</a:t>
            </a:r>
            <a:r>
              <a:rPr lang="es-MX" dirty="0"/>
              <a:t> mensaje = "Hola Mundo";</a:t>
            </a:r>
          </a:p>
          <a:p>
            <a:pPr marL="274320" lvl="1" indent="0">
              <a:buNone/>
            </a:pPr>
            <a:r>
              <a:rPr lang="es-MX" dirty="0" err="1"/>
              <a:t>var</a:t>
            </a:r>
            <a:r>
              <a:rPr lang="es-MX" dirty="0"/>
              <a:t> </a:t>
            </a:r>
            <a:r>
              <a:rPr lang="es-MX" dirty="0" err="1"/>
              <a:t>porcion</a:t>
            </a:r>
            <a:r>
              <a:rPr lang="es-MX" dirty="0"/>
              <a:t> = </a:t>
            </a:r>
            <a:r>
              <a:rPr lang="es-MX" dirty="0" err="1"/>
              <a:t>mensaje.substring</a:t>
            </a:r>
            <a:r>
              <a:rPr lang="es-MX" dirty="0"/>
              <a:t>(1, 8); </a:t>
            </a:r>
            <a:r>
              <a:rPr lang="es-MX" i="1" dirty="0"/>
              <a:t>// </a:t>
            </a:r>
            <a:r>
              <a:rPr lang="es-MX" i="1" dirty="0" err="1"/>
              <a:t>porcion</a:t>
            </a:r>
            <a:r>
              <a:rPr lang="es-MX" i="1" dirty="0"/>
              <a:t> = "ola </a:t>
            </a:r>
            <a:r>
              <a:rPr lang="es-MX" i="1" dirty="0" err="1"/>
              <a:t>Mun</a:t>
            </a:r>
            <a:r>
              <a:rPr lang="es-MX" i="1" dirty="0"/>
              <a:t>"</a:t>
            </a:r>
          </a:p>
          <a:p>
            <a:pPr marL="274320" lvl="1" indent="0">
              <a:buNone/>
            </a:pPr>
            <a:r>
              <a:rPr lang="es-MX" dirty="0" err="1"/>
              <a:t>porcion</a:t>
            </a:r>
            <a:r>
              <a:rPr lang="es-MX" dirty="0"/>
              <a:t> = </a:t>
            </a:r>
            <a:r>
              <a:rPr lang="es-MX" dirty="0" err="1"/>
              <a:t>mensaje.substring</a:t>
            </a:r>
            <a:r>
              <a:rPr lang="es-MX" dirty="0"/>
              <a:t>(3, 4); </a:t>
            </a:r>
            <a:r>
              <a:rPr lang="es-MX" i="1" dirty="0"/>
              <a:t>// </a:t>
            </a:r>
            <a:r>
              <a:rPr lang="es-MX" i="1" dirty="0" err="1"/>
              <a:t>porcion</a:t>
            </a:r>
            <a:r>
              <a:rPr lang="es-MX" i="1" dirty="0"/>
              <a:t> = "a“</a:t>
            </a:r>
          </a:p>
          <a:p>
            <a:pPr marL="274320" lvl="1" indent="0">
              <a:buNone/>
            </a:pPr>
            <a:endParaRPr lang="es-MX" i="1" dirty="0"/>
          </a:p>
          <a:p>
            <a:r>
              <a:rPr lang="es-MX" dirty="0"/>
              <a:t>Si se indica un final más pequeño que el inicio, JavaScript los considera de forma inversa, ya que automáticamente asigna el valor más pequeño al inicio y el más grande al final:</a:t>
            </a:r>
          </a:p>
          <a:p>
            <a:pPr marL="274320" lvl="1" indent="0">
              <a:buNone/>
            </a:pPr>
            <a:r>
              <a:rPr lang="es-MX" dirty="0" err="1"/>
              <a:t>var</a:t>
            </a:r>
            <a:r>
              <a:rPr lang="es-MX" dirty="0"/>
              <a:t> mensaje = "Hola Mundo";</a:t>
            </a:r>
          </a:p>
          <a:p>
            <a:pPr marL="274320" lvl="1" indent="0">
              <a:buNone/>
            </a:pPr>
            <a:r>
              <a:rPr lang="es-MX" dirty="0" err="1"/>
              <a:t>var</a:t>
            </a:r>
            <a:r>
              <a:rPr lang="es-MX" dirty="0"/>
              <a:t> </a:t>
            </a:r>
            <a:r>
              <a:rPr lang="es-MX" dirty="0" err="1"/>
              <a:t>porcion</a:t>
            </a:r>
            <a:r>
              <a:rPr lang="es-MX" dirty="0"/>
              <a:t> = </a:t>
            </a:r>
            <a:r>
              <a:rPr lang="es-MX" dirty="0" err="1"/>
              <a:t>mensaje.substring</a:t>
            </a:r>
            <a:r>
              <a:rPr lang="es-MX" dirty="0"/>
              <a:t>(5, 0); </a:t>
            </a:r>
            <a:r>
              <a:rPr lang="es-MX" i="1" dirty="0"/>
              <a:t>// </a:t>
            </a:r>
            <a:r>
              <a:rPr lang="es-MX" i="1" dirty="0" err="1"/>
              <a:t>porcion</a:t>
            </a:r>
            <a:r>
              <a:rPr lang="es-MX" i="1" dirty="0"/>
              <a:t> = "Hola "</a:t>
            </a:r>
          </a:p>
          <a:p>
            <a:pPr marL="274320" lvl="1" indent="0">
              <a:buNone/>
            </a:pPr>
            <a:r>
              <a:rPr lang="es-MX" dirty="0" err="1"/>
              <a:t>porcion</a:t>
            </a:r>
            <a:r>
              <a:rPr lang="es-MX" dirty="0"/>
              <a:t> = </a:t>
            </a:r>
            <a:r>
              <a:rPr lang="es-MX" dirty="0" err="1"/>
              <a:t>mensaje.substring</a:t>
            </a:r>
            <a:r>
              <a:rPr lang="es-MX" dirty="0"/>
              <a:t>(0, 5); </a:t>
            </a:r>
            <a:r>
              <a:rPr lang="es-MX" i="1" dirty="0"/>
              <a:t>// </a:t>
            </a:r>
            <a:r>
              <a:rPr lang="es-MX" i="1" dirty="0" err="1"/>
              <a:t>porcion</a:t>
            </a:r>
            <a:r>
              <a:rPr lang="es-MX" i="1" dirty="0"/>
              <a:t> = "Hola "</a:t>
            </a:r>
            <a:endParaRPr lang="es-MX" dirty="0"/>
          </a:p>
        </p:txBody>
      </p:sp>
      <p:sp>
        <p:nvSpPr>
          <p:cNvPr id="4" name="3 Marcador de pie de página"/>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40239053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3" name="2 Marcador de contenido"/>
          <p:cNvSpPr>
            <a:spLocks noGrp="1"/>
          </p:cNvSpPr>
          <p:nvPr>
            <p:ph idx="1"/>
          </p:nvPr>
        </p:nvSpPr>
        <p:spPr/>
        <p:txBody>
          <a:bodyPr>
            <a:normAutofit/>
          </a:bodyPr>
          <a:lstStyle/>
          <a:p>
            <a:r>
              <a:rPr lang="es-MX" sz="2000" dirty="0" err="1"/>
              <a:t>split</a:t>
            </a:r>
            <a:r>
              <a:rPr lang="es-MX" sz="2000" dirty="0"/>
              <a:t>(separador), convierte una cadena de texto en un </a:t>
            </a:r>
            <a:r>
              <a:rPr lang="es-MX" sz="2000" dirty="0" err="1"/>
              <a:t>array</a:t>
            </a:r>
            <a:r>
              <a:rPr lang="es-MX" sz="2000" dirty="0"/>
              <a:t> de cadenas de texto. La función parte la cadena de texto determinando sus trozos a partir del carácter separador indicado:</a:t>
            </a:r>
          </a:p>
          <a:p>
            <a:pPr marL="274320" lvl="1" indent="0">
              <a:buNone/>
            </a:pPr>
            <a:r>
              <a:rPr lang="es-MX" sz="1600" dirty="0" err="1"/>
              <a:t>var</a:t>
            </a:r>
            <a:r>
              <a:rPr lang="es-MX" sz="1600" dirty="0"/>
              <a:t> mensaje = "Hola Mundo, soy una cadena de texto!";</a:t>
            </a:r>
          </a:p>
          <a:p>
            <a:pPr marL="274320" lvl="1" indent="0">
              <a:buNone/>
            </a:pPr>
            <a:r>
              <a:rPr lang="es-MX" sz="1600" dirty="0" err="1"/>
              <a:t>var</a:t>
            </a:r>
            <a:r>
              <a:rPr lang="es-MX" sz="1600" dirty="0"/>
              <a:t> palabras = </a:t>
            </a:r>
            <a:r>
              <a:rPr lang="es-MX" sz="1600" dirty="0" err="1"/>
              <a:t>mensaje.split</a:t>
            </a:r>
            <a:r>
              <a:rPr lang="es-MX" sz="1600" dirty="0"/>
              <a:t>(" ");</a:t>
            </a:r>
          </a:p>
          <a:p>
            <a:pPr marL="274320" lvl="1" indent="0">
              <a:buNone/>
            </a:pPr>
            <a:r>
              <a:rPr lang="es-MX" sz="1600" i="1" dirty="0"/>
              <a:t>// palabras = ["Hola", "Mundo,", "soy", "una", "cadena", "de", "texto!"];</a:t>
            </a:r>
          </a:p>
          <a:p>
            <a:pPr marL="274320" lvl="1" indent="0">
              <a:buNone/>
            </a:pPr>
            <a:endParaRPr lang="es-MX" sz="1600" i="1" dirty="0"/>
          </a:p>
          <a:p>
            <a:r>
              <a:rPr lang="es-MX" sz="2000" dirty="0"/>
              <a:t>Con esta función se pueden extraer fácilmente las letras que forman una palabra:</a:t>
            </a:r>
          </a:p>
          <a:p>
            <a:pPr marL="274320" lvl="1" indent="0">
              <a:buNone/>
            </a:pPr>
            <a:r>
              <a:rPr lang="es-MX" sz="1600" dirty="0" err="1"/>
              <a:t>var</a:t>
            </a:r>
            <a:r>
              <a:rPr lang="es-MX" sz="1600" dirty="0"/>
              <a:t> palabra = "Hola";</a:t>
            </a:r>
          </a:p>
          <a:p>
            <a:pPr marL="274320" lvl="1" indent="0">
              <a:buNone/>
            </a:pPr>
            <a:r>
              <a:rPr lang="pt-BR" sz="1600" dirty="0"/>
              <a:t>var letras = </a:t>
            </a:r>
            <a:r>
              <a:rPr lang="pt-BR" sz="1600" dirty="0" err="1"/>
              <a:t>palabra.split</a:t>
            </a:r>
            <a:r>
              <a:rPr lang="pt-BR" sz="1600" dirty="0"/>
              <a:t>(""); </a:t>
            </a:r>
            <a:r>
              <a:rPr lang="pt-BR" sz="1600" i="1" dirty="0"/>
              <a:t>// letras = ["H", "o", "l", "a"]</a:t>
            </a:r>
            <a:endParaRPr lang="es-MX" sz="1600" dirty="0"/>
          </a:p>
        </p:txBody>
      </p:sp>
      <p:sp>
        <p:nvSpPr>
          <p:cNvPr id="5" name="Marcador de pie de página 4">
            <a:extLst>
              <a:ext uri="{FF2B5EF4-FFF2-40B4-BE49-F238E27FC236}">
                <a16:creationId xmlns:a16="http://schemas.microsoft.com/office/drawing/2014/main" id="{567D13AE-C345-5DD1-2AB1-4EF5A3C502CC}"/>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976017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BA26A-83B9-4B8C-B142-3632D5F44F82}"/>
              </a:ext>
            </a:extLst>
          </p:cNvPr>
          <p:cNvSpPr>
            <a:spLocks noGrp="1"/>
          </p:cNvSpPr>
          <p:nvPr>
            <p:ph type="title"/>
          </p:nvPr>
        </p:nvSpPr>
        <p:spPr/>
        <p:txBody>
          <a:bodyPr/>
          <a:lstStyle/>
          <a:p>
            <a:r>
              <a:rPr lang="es-MX" dirty="0"/>
              <a:t>EJERCICIO</a:t>
            </a:r>
          </a:p>
        </p:txBody>
      </p:sp>
      <p:sp>
        <p:nvSpPr>
          <p:cNvPr id="3" name="Marcador de contenido 2">
            <a:extLst>
              <a:ext uri="{FF2B5EF4-FFF2-40B4-BE49-F238E27FC236}">
                <a16:creationId xmlns:a16="http://schemas.microsoft.com/office/drawing/2014/main" id="{91009D1E-1AB1-4F30-B6C5-A0C55B901262}"/>
              </a:ext>
            </a:extLst>
          </p:cNvPr>
          <p:cNvSpPr>
            <a:spLocks noGrp="1"/>
          </p:cNvSpPr>
          <p:nvPr>
            <p:ph idx="1"/>
          </p:nvPr>
        </p:nvSpPr>
        <p:spPr>
          <a:xfrm>
            <a:off x="457200" y="1720552"/>
            <a:ext cx="8229600" cy="4876800"/>
          </a:xfrm>
        </p:spPr>
        <p:txBody>
          <a:bodyPr>
            <a:normAutofit/>
          </a:bodyPr>
          <a:lstStyle/>
          <a:p>
            <a:r>
              <a:rPr lang="es-MX" sz="2000" dirty="0"/>
              <a:t>Solicitar una cadena de texto al usuario</a:t>
            </a:r>
          </a:p>
          <a:p>
            <a:r>
              <a:rPr lang="es-MX" sz="2000" dirty="0"/>
              <a:t>Separar por palabras (</a:t>
            </a:r>
            <a:r>
              <a:rPr lang="es-MX" sz="2000" dirty="0" err="1"/>
              <a:t>split</a:t>
            </a:r>
            <a:r>
              <a:rPr lang="es-MX" sz="2000" dirty="0"/>
              <a:t>)</a:t>
            </a:r>
          </a:p>
          <a:p>
            <a:r>
              <a:rPr lang="es-MX" sz="2000" dirty="0"/>
              <a:t>A cada palabra hacer que </a:t>
            </a:r>
            <a:r>
              <a:rPr lang="es-MX" sz="2000" b="1" dirty="0"/>
              <a:t>la primera y ultima </a:t>
            </a:r>
            <a:r>
              <a:rPr lang="es-MX" sz="2000" dirty="0"/>
              <a:t>letra comience en mayúscula </a:t>
            </a:r>
          </a:p>
          <a:p>
            <a:r>
              <a:rPr lang="es-MX" sz="2000" dirty="0"/>
              <a:t>Mostrar el arreglo resultante</a:t>
            </a:r>
          </a:p>
          <a:p>
            <a:endParaRPr lang="es-MX" sz="2000" dirty="0"/>
          </a:p>
          <a:p>
            <a:r>
              <a:rPr lang="es-MX" sz="2000" dirty="0"/>
              <a:t>“hola a todos, como están”</a:t>
            </a:r>
          </a:p>
          <a:p>
            <a:r>
              <a:rPr lang="es-MX" sz="2000" dirty="0"/>
              <a:t>[“</a:t>
            </a:r>
            <a:r>
              <a:rPr lang="es-MX" sz="2000" dirty="0" err="1"/>
              <a:t>HolA</a:t>
            </a:r>
            <a:r>
              <a:rPr lang="es-MX" sz="2000" dirty="0"/>
              <a:t>”,”A”,”</a:t>
            </a:r>
            <a:r>
              <a:rPr lang="es-MX" sz="2000" dirty="0" err="1"/>
              <a:t>TodoS</a:t>
            </a:r>
            <a:r>
              <a:rPr lang="es-MX" sz="2000" dirty="0"/>
              <a:t>,”,”</a:t>
            </a:r>
            <a:r>
              <a:rPr lang="es-MX" sz="2000" dirty="0" err="1"/>
              <a:t>ComO</a:t>
            </a:r>
            <a:r>
              <a:rPr lang="es-MX" sz="2000" dirty="0"/>
              <a:t>”,”</a:t>
            </a:r>
            <a:r>
              <a:rPr lang="es-MX" sz="2000" dirty="0" err="1"/>
              <a:t>EstáN</a:t>
            </a:r>
            <a:r>
              <a:rPr lang="es-MX" sz="2000" dirty="0"/>
              <a:t>”]</a:t>
            </a:r>
          </a:p>
        </p:txBody>
      </p:sp>
      <p:sp>
        <p:nvSpPr>
          <p:cNvPr id="4" name="Marcador de pie de página 3">
            <a:extLst>
              <a:ext uri="{FF2B5EF4-FFF2-40B4-BE49-F238E27FC236}">
                <a16:creationId xmlns:a16="http://schemas.microsoft.com/office/drawing/2014/main" id="{16979983-8DF4-4DF5-8DEC-4DD2C81E59F7}"/>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170458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Funciones útiles para </a:t>
            </a:r>
            <a:r>
              <a:rPr lang="es-MX" b="1" dirty="0" err="1"/>
              <a:t>arrays</a:t>
            </a:r>
            <a:endParaRPr lang="es-MX" dirty="0"/>
          </a:p>
        </p:txBody>
      </p:sp>
      <p:sp>
        <p:nvSpPr>
          <p:cNvPr id="3" name="2 Marcador de contenido"/>
          <p:cNvSpPr>
            <a:spLocks noGrp="1"/>
          </p:cNvSpPr>
          <p:nvPr>
            <p:ph idx="1"/>
          </p:nvPr>
        </p:nvSpPr>
        <p:spPr/>
        <p:txBody>
          <a:bodyPr/>
          <a:lstStyle/>
          <a:p>
            <a:r>
              <a:rPr lang="es-MX" dirty="0" err="1"/>
              <a:t>length</a:t>
            </a:r>
            <a:r>
              <a:rPr lang="es-MX" dirty="0"/>
              <a:t>, calcula el número de elementos de un </a:t>
            </a:r>
            <a:r>
              <a:rPr lang="es-MX" dirty="0" err="1"/>
              <a:t>array</a:t>
            </a:r>
            <a:endParaRPr lang="es-MX" dirty="0"/>
          </a:p>
          <a:p>
            <a:pPr marL="274320" lvl="1" indent="0">
              <a:buNone/>
            </a:pPr>
            <a:r>
              <a:rPr lang="pt-BR" dirty="0"/>
              <a:t>var </a:t>
            </a:r>
            <a:r>
              <a:rPr lang="pt-BR" dirty="0" err="1"/>
              <a:t>vocales</a:t>
            </a:r>
            <a:r>
              <a:rPr lang="pt-BR" dirty="0"/>
              <a:t> = ["a", "e", "i", "o", "u"];</a:t>
            </a:r>
          </a:p>
          <a:p>
            <a:pPr marL="274320" lvl="1" indent="0">
              <a:buNone/>
            </a:pPr>
            <a:r>
              <a:rPr lang="es-MX" dirty="0" err="1"/>
              <a:t>var</a:t>
            </a:r>
            <a:r>
              <a:rPr lang="es-MX" dirty="0"/>
              <a:t> </a:t>
            </a:r>
            <a:r>
              <a:rPr lang="es-MX" dirty="0" err="1"/>
              <a:t>numeroVocales</a:t>
            </a:r>
            <a:r>
              <a:rPr lang="es-MX" dirty="0"/>
              <a:t> = </a:t>
            </a:r>
            <a:r>
              <a:rPr lang="es-MX" dirty="0" err="1"/>
              <a:t>vocales.length</a:t>
            </a:r>
            <a:r>
              <a:rPr lang="es-MX" dirty="0"/>
              <a:t>; </a:t>
            </a:r>
            <a:r>
              <a:rPr lang="es-MX" i="1" dirty="0"/>
              <a:t>// </a:t>
            </a:r>
            <a:r>
              <a:rPr lang="es-MX" i="1" dirty="0" err="1"/>
              <a:t>numeroVocales</a:t>
            </a:r>
            <a:r>
              <a:rPr lang="es-MX" i="1" dirty="0"/>
              <a:t> = 5</a:t>
            </a:r>
          </a:p>
          <a:p>
            <a:pPr marL="274320" lvl="1" indent="0">
              <a:buNone/>
            </a:pPr>
            <a:endParaRPr lang="es-MX" i="1" dirty="0"/>
          </a:p>
          <a:p>
            <a:r>
              <a:rPr lang="es-MX" dirty="0" err="1"/>
              <a:t>concat</a:t>
            </a:r>
            <a:r>
              <a:rPr lang="es-MX" dirty="0"/>
              <a:t>(), se emplea para concatenar los elementos de varios </a:t>
            </a:r>
            <a:r>
              <a:rPr lang="es-MX" dirty="0" err="1"/>
              <a:t>arrays</a:t>
            </a:r>
            <a:endParaRPr lang="es-MX" dirty="0"/>
          </a:p>
          <a:p>
            <a:pPr marL="274320" lvl="1" indent="0">
              <a:buNone/>
            </a:pPr>
            <a:r>
              <a:rPr lang="es-MX" dirty="0" err="1"/>
              <a:t>var</a:t>
            </a:r>
            <a:r>
              <a:rPr lang="es-MX" dirty="0"/>
              <a:t> array1 = [1, 2, 3];</a:t>
            </a:r>
          </a:p>
          <a:p>
            <a:pPr marL="274320" lvl="1" indent="0">
              <a:buNone/>
            </a:pPr>
            <a:r>
              <a:rPr lang="en-US" dirty="0"/>
              <a:t>array2 = array1.concat(4, 5, 6); </a:t>
            </a:r>
            <a:r>
              <a:rPr lang="en-US" i="1" dirty="0"/>
              <a:t>// array2 = [1, 2, 3, 4, 5, 6]</a:t>
            </a:r>
          </a:p>
          <a:p>
            <a:pPr marL="274320" lvl="1" indent="0">
              <a:buNone/>
            </a:pPr>
            <a:r>
              <a:rPr lang="en-US" dirty="0"/>
              <a:t>array3 = array1.concat([4, 5, 6]); </a:t>
            </a:r>
            <a:r>
              <a:rPr lang="en-US" i="1" dirty="0"/>
              <a:t>// array3 = [1, 2, 3, 4, 5, 6]</a:t>
            </a:r>
            <a:endParaRPr lang="es-MX" dirty="0"/>
          </a:p>
        </p:txBody>
      </p:sp>
      <p:sp>
        <p:nvSpPr>
          <p:cNvPr id="5" name="Marcador de pie de página 4">
            <a:extLst>
              <a:ext uri="{FF2B5EF4-FFF2-40B4-BE49-F238E27FC236}">
                <a16:creationId xmlns:a16="http://schemas.microsoft.com/office/drawing/2014/main" id="{89A7DD2D-5702-F7AB-4607-0A384F3F740F}"/>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89402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dirty="0" err="1"/>
              <a:t>join</a:t>
            </a:r>
            <a:r>
              <a:rPr lang="es-MX" dirty="0"/>
              <a:t>(separador), es la función contraria a </a:t>
            </a:r>
            <a:r>
              <a:rPr lang="es-MX" dirty="0" err="1"/>
              <a:t>split</a:t>
            </a:r>
            <a:r>
              <a:rPr lang="es-MX" dirty="0"/>
              <a:t>(). Une todos los elementos de un </a:t>
            </a:r>
            <a:r>
              <a:rPr lang="es-MX" dirty="0" err="1"/>
              <a:t>array</a:t>
            </a:r>
            <a:r>
              <a:rPr lang="es-MX" dirty="0"/>
              <a:t> para formar una cadena de texto. Para unir los elementos se utiliza el carácter separador indicado</a:t>
            </a:r>
          </a:p>
          <a:p>
            <a:pPr marL="274320" lvl="1" indent="0">
              <a:buNone/>
            </a:pPr>
            <a:r>
              <a:rPr lang="es-MX" dirty="0" err="1"/>
              <a:t>var</a:t>
            </a:r>
            <a:r>
              <a:rPr lang="es-MX" dirty="0"/>
              <a:t> </a:t>
            </a:r>
            <a:r>
              <a:rPr lang="es-MX" dirty="0" err="1"/>
              <a:t>array</a:t>
            </a:r>
            <a:r>
              <a:rPr lang="es-MX" dirty="0"/>
              <a:t> = ["hola", "mundo"];</a:t>
            </a:r>
          </a:p>
          <a:p>
            <a:pPr marL="274320" lvl="1" indent="0">
              <a:buNone/>
            </a:pPr>
            <a:r>
              <a:rPr lang="es-MX" dirty="0" err="1"/>
              <a:t>var</a:t>
            </a:r>
            <a:r>
              <a:rPr lang="es-MX" dirty="0"/>
              <a:t> mensaje = </a:t>
            </a:r>
            <a:r>
              <a:rPr lang="es-MX" dirty="0" err="1"/>
              <a:t>array.join</a:t>
            </a:r>
            <a:r>
              <a:rPr lang="es-MX" dirty="0"/>
              <a:t>(""); </a:t>
            </a:r>
            <a:r>
              <a:rPr lang="es-MX" i="1" dirty="0"/>
              <a:t>// mensaje = "</a:t>
            </a:r>
            <a:r>
              <a:rPr lang="es-MX" i="1" dirty="0" err="1"/>
              <a:t>holamundo</a:t>
            </a:r>
            <a:r>
              <a:rPr lang="es-MX" i="1" dirty="0"/>
              <a:t>"</a:t>
            </a:r>
          </a:p>
          <a:p>
            <a:pPr marL="274320" lvl="1" indent="0">
              <a:buNone/>
            </a:pPr>
            <a:r>
              <a:rPr lang="es-MX" dirty="0"/>
              <a:t>mensaje = </a:t>
            </a:r>
            <a:r>
              <a:rPr lang="es-MX" dirty="0" err="1"/>
              <a:t>array.join</a:t>
            </a:r>
            <a:r>
              <a:rPr lang="es-MX" dirty="0"/>
              <a:t>(" "); </a:t>
            </a:r>
            <a:r>
              <a:rPr lang="es-MX" i="1" dirty="0"/>
              <a:t>// mensaje = "hola mundo“</a:t>
            </a:r>
          </a:p>
          <a:p>
            <a:pPr marL="274320" lvl="1" indent="0">
              <a:buNone/>
            </a:pPr>
            <a:endParaRPr lang="es-MX" i="1" dirty="0"/>
          </a:p>
          <a:p>
            <a:r>
              <a:rPr lang="es-MX" dirty="0"/>
              <a:t>pop(), elimina el último elemento del </a:t>
            </a:r>
            <a:r>
              <a:rPr lang="es-MX" dirty="0" err="1"/>
              <a:t>array</a:t>
            </a:r>
            <a:r>
              <a:rPr lang="es-MX" dirty="0"/>
              <a:t> y lo devuelve. El </a:t>
            </a:r>
            <a:r>
              <a:rPr lang="es-MX" dirty="0" err="1"/>
              <a:t>array</a:t>
            </a:r>
            <a:r>
              <a:rPr lang="es-MX" dirty="0"/>
              <a:t> original se modifica y su longitud disminuye en 1 elemento.</a:t>
            </a:r>
          </a:p>
          <a:p>
            <a:pPr marL="274320" lvl="1" indent="0">
              <a:buNone/>
            </a:pPr>
            <a:r>
              <a:rPr lang="es-MX" dirty="0" err="1"/>
              <a:t>var</a:t>
            </a:r>
            <a:r>
              <a:rPr lang="es-MX" dirty="0"/>
              <a:t> </a:t>
            </a:r>
            <a:r>
              <a:rPr lang="es-MX" dirty="0" err="1"/>
              <a:t>array</a:t>
            </a:r>
            <a:r>
              <a:rPr lang="es-MX" dirty="0"/>
              <a:t> = [1, 2, 3];</a:t>
            </a:r>
          </a:p>
          <a:p>
            <a:pPr marL="274320" lvl="1" indent="0">
              <a:buNone/>
            </a:pPr>
            <a:r>
              <a:rPr lang="es-MX" dirty="0" err="1"/>
              <a:t>var</a:t>
            </a:r>
            <a:r>
              <a:rPr lang="es-MX" dirty="0"/>
              <a:t> ultimo = </a:t>
            </a:r>
            <a:r>
              <a:rPr lang="es-MX" dirty="0" err="1"/>
              <a:t>array.pop</a:t>
            </a:r>
            <a:r>
              <a:rPr lang="es-MX" dirty="0"/>
              <a:t>();</a:t>
            </a:r>
          </a:p>
          <a:p>
            <a:pPr marL="274320" lvl="1" indent="0">
              <a:buNone/>
            </a:pPr>
            <a:r>
              <a:rPr lang="es-MX" i="1" dirty="0"/>
              <a:t>// ahora </a:t>
            </a:r>
            <a:r>
              <a:rPr lang="es-MX" i="1" dirty="0" err="1"/>
              <a:t>array</a:t>
            </a:r>
            <a:r>
              <a:rPr lang="es-MX" i="1" dirty="0"/>
              <a:t> = [1, 2], ultimo = 3</a:t>
            </a:r>
            <a:endParaRPr lang="es-MX" dirty="0"/>
          </a:p>
        </p:txBody>
      </p:sp>
      <p:sp>
        <p:nvSpPr>
          <p:cNvPr id="5" name="Marcador de pie de página 4">
            <a:extLst>
              <a:ext uri="{FF2B5EF4-FFF2-40B4-BE49-F238E27FC236}">
                <a16:creationId xmlns:a16="http://schemas.microsoft.com/office/drawing/2014/main" id="{82D3E600-0547-E1A9-5533-4B676B9C618C}"/>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4217092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lnSpcReduction="10000"/>
          </a:bodyPr>
          <a:lstStyle/>
          <a:p>
            <a:r>
              <a:rPr lang="es-MX" dirty="0" err="1"/>
              <a:t>push</a:t>
            </a:r>
            <a:r>
              <a:rPr lang="es-MX" dirty="0"/>
              <a:t>(), añade un elemento al final del </a:t>
            </a:r>
            <a:r>
              <a:rPr lang="es-MX" dirty="0" err="1"/>
              <a:t>array</a:t>
            </a:r>
            <a:r>
              <a:rPr lang="es-MX" dirty="0"/>
              <a:t>. El </a:t>
            </a:r>
            <a:r>
              <a:rPr lang="es-MX" dirty="0" err="1"/>
              <a:t>array</a:t>
            </a:r>
            <a:r>
              <a:rPr lang="es-MX" dirty="0"/>
              <a:t> original se modifica y aumenta su longitud en 1 elemento. (También es posible añadir más de un elemento a la vez)</a:t>
            </a:r>
          </a:p>
          <a:p>
            <a:pPr marL="274320" lvl="1" indent="0">
              <a:buNone/>
            </a:pPr>
            <a:r>
              <a:rPr lang="es-MX" dirty="0" err="1"/>
              <a:t>var</a:t>
            </a:r>
            <a:r>
              <a:rPr lang="es-MX" dirty="0"/>
              <a:t> </a:t>
            </a:r>
            <a:r>
              <a:rPr lang="es-MX" dirty="0" err="1"/>
              <a:t>array</a:t>
            </a:r>
            <a:r>
              <a:rPr lang="es-MX" dirty="0"/>
              <a:t> = [1, 2, 3];</a:t>
            </a:r>
          </a:p>
          <a:p>
            <a:pPr marL="274320" lvl="1" indent="0">
              <a:buNone/>
            </a:pPr>
            <a:r>
              <a:rPr lang="es-MX" dirty="0" err="1"/>
              <a:t>array.push</a:t>
            </a:r>
            <a:r>
              <a:rPr lang="es-MX" dirty="0"/>
              <a:t>(4);</a:t>
            </a:r>
          </a:p>
          <a:p>
            <a:pPr marL="274320" lvl="1" indent="0">
              <a:buNone/>
            </a:pPr>
            <a:r>
              <a:rPr lang="es-MX" i="1" dirty="0"/>
              <a:t>// ahora </a:t>
            </a:r>
            <a:r>
              <a:rPr lang="es-MX" i="1" dirty="0" err="1"/>
              <a:t>array</a:t>
            </a:r>
            <a:r>
              <a:rPr lang="es-MX" i="1" dirty="0"/>
              <a:t> = [1, 2, 3, 4]</a:t>
            </a:r>
          </a:p>
          <a:p>
            <a:pPr marL="274320" lvl="1" indent="0">
              <a:buNone/>
            </a:pPr>
            <a:endParaRPr lang="es-MX" i="1" dirty="0"/>
          </a:p>
          <a:p>
            <a:r>
              <a:rPr lang="es-MX" dirty="0" err="1"/>
              <a:t>shift</a:t>
            </a:r>
            <a:r>
              <a:rPr lang="es-MX" dirty="0"/>
              <a:t>(), elimina el primer elemento del </a:t>
            </a:r>
            <a:r>
              <a:rPr lang="es-MX" dirty="0" err="1"/>
              <a:t>array</a:t>
            </a:r>
            <a:r>
              <a:rPr lang="es-MX" dirty="0"/>
              <a:t> y lo devuelve. El </a:t>
            </a:r>
            <a:r>
              <a:rPr lang="es-MX" dirty="0" err="1"/>
              <a:t>array</a:t>
            </a:r>
            <a:r>
              <a:rPr lang="es-MX" dirty="0"/>
              <a:t> original se ve modificado y su longitud disminuida en 1 elemento. </a:t>
            </a:r>
          </a:p>
          <a:p>
            <a:pPr marL="274320" lvl="1" indent="0">
              <a:buNone/>
            </a:pPr>
            <a:r>
              <a:rPr lang="es-MX" dirty="0" err="1"/>
              <a:t>var</a:t>
            </a:r>
            <a:r>
              <a:rPr lang="es-MX" dirty="0"/>
              <a:t> </a:t>
            </a:r>
            <a:r>
              <a:rPr lang="es-MX" dirty="0" err="1"/>
              <a:t>array</a:t>
            </a:r>
            <a:r>
              <a:rPr lang="es-MX" dirty="0"/>
              <a:t> = [1, 2, 3];</a:t>
            </a:r>
          </a:p>
          <a:p>
            <a:pPr marL="274320" lvl="1" indent="0">
              <a:buNone/>
            </a:pPr>
            <a:r>
              <a:rPr lang="es-MX" dirty="0" err="1"/>
              <a:t>var</a:t>
            </a:r>
            <a:r>
              <a:rPr lang="es-MX" dirty="0"/>
              <a:t> primero = </a:t>
            </a:r>
            <a:r>
              <a:rPr lang="es-MX" dirty="0" err="1"/>
              <a:t>array.shift</a:t>
            </a:r>
            <a:r>
              <a:rPr lang="es-MX" dirty="0"/>
              <a:t>();</a:t>
            </a:r>
          </a:p>
          <a:p>
            <a:pPr marL="274320" lvl="1" indent="0">
              <a:buNone/>
            </a:pPr>
            <a:r>
              <a:rPr lang="es-MX" i="1" dirty="0"/>
              <a:t>// ahora </a:t>
            </a:r>
            <a:r>
              <a:rPr lang="es-MX" i="1" dirty="0" err="1"/>
              <a:t>array</a:t>
            </a:r>
            <a:r>
              <a:rPr lang="es-MX" i="1" dirty="0"/>
              <a:t> = [2, 3], primero = 1</a:t>
            </a:r>
            <a:endParaRPr lang="es-MX" dirty="0"/>
          </a:p>
        </p:txBody>
      </p:sp>
      <p:sp>
        <p:nvSpPr>
          <p:cNvPr id="5" name="Marcador de pie de página 4">
            <a:extLst>
              <a:ext uri="{FF2B5EF4-FFF2-40B4-BE49-F238E27FC236}">
                <a16:creationId xmlns:a16="http://schemas.microsoft.com/office/drawing/2014/main" id="{EA87C4E4-59CE-5C6B-86E4-29F3F21832D8}"/>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250125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normAutofit/>
          </a:bodyPr>
          <a:lstStyle/>
          <a:p>
            <a:r>
              <a:rPr lang="es-MX" dirty="0" err="1"/>
              <a:t>unshift</a:t>
            </a:r>
            <a:r>
              <a:rPr lang="es-MX" dirty="0"/>
              <a:t>(), añade un elemento al principio del </a:t>
            </a:r>
            <a:r>
              <a:rPr lang="es-MX" dirty="0" err="1"/>
              <a:t>array</a:t>
            </a:r>
            <a:r>
              <a:rPr lang="es-MX" dirty="0"/>
              <a:t>. El </a:t>
            </a:r>
            <a:r>
              <a:rPr lang="es-MX" dirty="0" err="1"/>
              <a:t>array</a:t>
            </a:r>
            <a:r>
              <a:rPr lang="es-MX" dirty="0"/>
              <a:t> original se modifica y aumenta su longitud en 1 elemento. (También es posible añadir más de un elemento a la vez)</a:t>
            </a:r>
          </a:p>
          <a:p>
            <a:pPr marL="274320" lvl="1" indent="0">
              <a:buNone/>
            </a:pPr>
            <a:r>
              <a:rPr lang="es-MX" dirty="0" err="1"/>
              <a:t>var</a:t>
            </a:r>
            <a:r>
              <a:rPr lang="es-MX" dirty="0"/>
              <a:t> </a:t>
            </a:r>
            <a:r>
              <a:rPr lang="es-MX" dirty="0" err="1"/>
              <a:t>array</a:t>
            </a:r>
            <a:r>
              <a:rPr lang="es-MX" dirty="0"/>
              <a:t> = [1, 2, 3];</a:t>
            </a:r>
          </a:p>
          <a:p>
            <a:pPr marL="274320" lvl="1" indent="0">
              <a:buNone/>
            </a:pPr>
            <a:r>
              <a:rPr lang="es-MX" dirty="0" err="1"/>
              <a:t>array.unshift</a:t>
            </a:r>
            <a:r>
              <a:rPr lang="es-MX" dirty="0"/>
              <a:t>(0);</a:t>
            </a:r>
          </a:p>
          <a:p>
            <a:pPr marL="274320" lvl="1" indent="0">
              <a:buNone/>
            </a:pPr>
            <a:r>
              <a:rPr lang="es-MX" i="1" dirty="0"/>
              <a:t>// ahora </a:t>
            </a:r>
            <a:r>
              <a:rPr lang="es-MX" i="1" dirty="0" err="1"/>
              <a:t>array</a:t>
            </a:r>
            <a:r>
              <a:rPr lang="es-MX" i="1" dirty="0"/>
              <a:t> = [0, 1, 2, 3]</a:t>
            </a:r>
          </a:p>
          <a:p>
            <a:r>
              <a:rPr lang="es-MX" dirty="0"/>
              <a:t>reverse(), modifica un </a:t>
            </a:r>
            <a:r>
              <a:rPr lang="es-MX" dirty="0" err="1"/>
              <a:t>array</a:t>
            </a:r>
            <a:r>
              <a:rPr lang="es-MX" dirty="0"/>
              <a:t> colocando sus elementos en el orden inverso a su posición original:</a:t>
            </a:r>
          </a:p>
          <a:p>
            <a:pPr marL="274320" lvl="1" indent="0">
              <a:buNone/>
            </a:pPr>
            <a:r>
              <a:rPr lang="es-MX" dirty="0" err="1"/>
              <a:t>var</a:t>
            </a:r>
            <a:r>
              <a:rPr lang="es-MX" dirty="0"/>
              <a:t> </a:t>
            </a:r>
            <a:r>
              <a:rPr lang="es-MX" dirty="0" err="1"/>
              <a:t>array</a:t>
            </a:r>
            <a:r>
              <a:rPr lang="es-MX" dirty="0"/>
              <a:t> = [1, 2, 3];</a:t>
            </a:r>
          </a:p>
          <a:p>
            <a:pPr marL="274320" lvl="1" indent="0">
              <a:buNone/>
            </a:pPr>
            <a:r>
              <a:rPr lang="es-MX" dirty="0" err="1"/>
              <a:t>array.reverse</a:t>
            </a:r>
            <a:r>
              <a:rPr lang="es-MX" dirty="0"/>
              <a:t>();</a:t>
            </a:r>
          </a:p>
          <a:p>
            <a:pPr marL="274320" lvl="1" indent="0">
              <a:buNone/>
            </a:pPr>
            <a:r>
              <a:rPr lang="es-MX" i="1" dirty="0"/>
              <a:t>// ahora </a:t>
            </a:r>
            <a:r>
              <a:rPr lang="es-MX" i="1" dirty="0" err="1"/>
              <a:t>array</a:t>
            </a:r>
            <a:r>
              <a:rPr lang="es-MX" i="1" dirty="0"/>
              <a:t> = [3, 2, 1]</a:t>
            </a:r>
            <a:endParaRPr lang="es-MX" dirty="0"/>
          </a:p>
        </p:txBody>
      </p:sp>
      <p:sp>
        <p:nvSpPr>
          <p:cNvPr id="5" name="Marcador de pie de página 4">
            <a:extLst>
              <a:ext uri="{FF2B5EF4-FFF2-40B4-BE49-F238E27FC236}">
                <a16:creationId xmlns:a16="http://schemas.microsoft.com/office/drawing/2014/main" id="{D544EE8C-A65F-B141-6C63-EB38F9A6D6D8}"/>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5574799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Funciones útiles para números</a:t>
            </a:r>
            <a:endParaRPr lang="es-MX" dirty="0"/>
          </a:p>
        </p:txBody>
      </p:sp>
      <p:sp>
        <p:nvSpPr>
          <p:cNvPr id="3" name="2 Marcador de contenido"/>
          <p:cNvSpPr>
            <a:spLocks noGrp="1"/>
          </p:cNvSpPr>
          <p:nvPr>
            <p:ph idx="1"/>
          </p:nvPr>
        </p:nvSpPr>
        <p:spPr/>
        <p:txBody>
          <a:bodyPr>
            <a:normAutofit fontScale="85000" lnSpcReduction="20000"/>
          </a:bodyPr>
          <a:lstStyle/>
          <a:p>
            <a:r>
              <a:rPr lang="es-MX" dirty="0" err="1"/>
              <a:t>NaN</a:t>
            </a:r>
            <a:r>
              <a:rPr lang="es-MX" dirty="0"/>
              <a:t>, (del inglés, </a:t>
            </a:r>
            <a:r>
              <a:rPr lang="es-MX" i="1" dirty="0"/>
              <a:t>"</a:t>
            </a:r>
            <a:r>
              <a:rPr lang="es-MX" i="1" dirty="0" err="1"/>
              <a:t>Not</a:t>
            </a:r>
            <a:r>
              <a:rPr lang="es-MX" i="1" dirty="0"/>
              <a:t> a </a:t>
            </a:r>
            <a:r>
              <a:rPr lang="es-MX" i="1" dirty="0" err="1"/>
              <a:t>Number</a:t>
            </a:r>
            <a:r>
              <a:rPr lang="es-MX" i="1" dirty="0"/>
              <a:t>"</a:t>
            </a:r>
            <a:r>
              <a:rPr lang="es-MX" dirty="0"/>
              <a:t>) JavaScript emplea el valor </a:t>
            </a:r>
            <a:r>
              <a:rPr lang="es-MX" dirty="0" err="1"/>
              <a:t>NaN</a:t>
            </a:r>
            <a:r>
              <a:rPr lang="es-MX" dirty="0"/>
              <a:t> para indicar un valor numérico no definido (por ejemplo, la división 0/0).</a:t>
            </a:r>
          </a:p>
          <a:p>
            <a:pPr marL="274320" lvl="1" indent="0">
              <a:buNone/>
            </a:pPr>
            <a:r>
              <a:rPr lang="es-MX" dirty="0" err="1"/>
              <a:t>var</a:t>
            </a:r>
            <a:r>
              <a:rPr lang="es-MX" dirty="0"/>
              <a:t> numero1 = 0;</a:t>
            </a:r>
          </a:p>
          <a:p>
            <a:pPr marL="274320" lvl="1" indent="0">
              <a:buNone/>
            </a:pPr>
            <a:r>
              <a:rPr lang="es-MX" dirty="0" err="1"/>
              <a:t>var</a:t>
            </a:r>
            <a:r>
              <a:rPr lang="es-MX" dirty="0"/>
              <a:t> numero2 = 0;</a:t>
            </a:r>
          </a:p>
          <a:p>
            <a:pPr marL="274320" lvl="1" indent="0">
              <a:buNone/>
            </a:pPr>
            <a:r>
              <a:rPr lang="es-MX" dirty="0" err="1"/>
              <a:t>alert</a:t>
            </a:r>
            <a:r>
              <a:rPr lang="es-MX" dirty="0"/>
              <a:t>(numero1/numero2); </a:t>
            </a:r>
            <a:r>
              <a:rPr lang="es-MX" i="1" dirty="0"/>
              <a:t>// se muestra el valor </a:t>
            </a:r>
            <a:r>
              <a:rPr lang="es-MX" i="1" dirty="0" err="1"/>
              <a:t>NaN</a:t>
            </a:r>
            <a:endParaRPr lang="es-MX" i="1" dirty="0"/>
          </a:p>
          <a:p>
            <a:pPr marL="274320" lvl="1" indent="0">
              <a:buNone/>
            </a:pPr>
            <a:endParaRPr lang="es-MX" i="1" dirty="0"/>
          </a:p>
          <a:p>
            <a:r>
              <a:rPr lang="es-MX" dirty="0" err="1"/>
              <a:t>isNaN</a:t>
            </a:r>
            <a:r>
              <a:rPr lang="es-MX" dirty="0"/>
              <a:t>(), permite proteger a la aplicación de posibles valores numéricos no definidos</a:t>
            </a:r>
          </a:p>
          <a:p>
            <a:pPr marL="274320" lvl="1" indent="0">
              <a:buNone/>
            </a:pPr>
            <a:r>
              <a:rPr lang="es-MX" dirty="0" err="1"/>
              <a:t>var</a:t>
            </a:r>
            <a:r>
              <a:rPr lang="es-MX" dirty="0"/>
              <a:t> numero1 = 0;</a:t>
            </a:r>
          </a:p>
          <a:p>
            <a:pPr marL="274320" lvl="1" indent="0">
              <a:buNone/>
            </a:pPr>
            <a:r>
              <a:rPr lang="es-MX" dirty="0" err="1"/>
              <a:t>var</a:t>
            </a:r>
            <a:r>
              <a:rPr lang="es-MX" dirty="0"/>
              <a:t> numero2 = 0;</a:t>
            </a:r>
          </a:p>
          <a:p>
            <a:pPr marL="274320" lvl="1" indent="0">
              <a:buNone/>
            </a:pPr>
            <a:r>
              <a:rPr lang="es-MX" dirty="0" err="1"/>
              <a:t>if</a:t>
            </a:r>
            <a:r>
              <a:rPr lang="es-MX" dirty="0"/>
              <a:t>(</a:t>
            </a:r>
            <a:r>
              <a:rPr lang="es-MX" dirty="0" err="1"/>
              <a:t>isNaN</a:t>
            </a:r>
            <a:r>
              <a:rPr lang="es-MX" dirty="0"/>
              <a:t>(numero1/numero2)) {</a:t>
            </a:r>
          </a:p>
          <a:p>
            <a:pPr marL="274320" lvl="1" indent="0">
              <a:buNone/>
            </a:pPr>
            <a:r>
              <a:rPr lang="es-MX" dirty="0" err="1"/>
              <a:t>alert</a:t>
            </a:r>
            <a:r>
              <a:rPr lang="es-MX" dirty="0"/>
              <a:t>("La división no está definida para los números indicados");</a:t>
            </a:r>
          </a:p>
          <a:p>
            <a:pPr marL="274320" lvl="1" indent="0">
              <a:buNone/>
            </a:pPr>
            <a:r>
              <a:rPr lang="es-MX" dirty="0"/>
              <a:t>}</a:t>
            </a:r>
          </a:p>
          <a:p>
            <a:pPr marL="274320" lvl="1" indent="0">
              <a:buNone/>
            </a:pPr>
            <a:r>
              <a:rPr lang="es-MX" dirty="0" err="1"/>
              <a:t>else</a:t>
            </a:r>
            <a:r>
              <a:rPr lang="es-MX" dirty="0"/>
              <a:t> {</a:t>
            </a:r>
          </a:p>
          <a:p>
            <a:pPr marL="274320" lvl="1" indent="0">
              <a:buNone/>
            </a:pPr>
            <a:r>
              <a:rPr lang="es-MX" dirty="0" err="1"/>
              <a:t>alert</a:t>
            </a:r>
            <a:r>
              <a:rPr lang="es-MX" dirty="0"/>
              <a:t>("La división es igual a =&gt; " + numero1/numero2);</a:t>
            </a:r>
          </a:p>
          <a:p>
            <a:pPr marL="274320" lvl="1" indent="0">
              <a:buNone/>
            </a:pPr>
            <a:r>
              <a:rPr lang="es-MX" dirty="0"/>
              <a:t>}</a:t>
            </a:r>
            <a:endParaRPr lang="es-MX" i="1" dirty="0"/>
          </a:p>
        </p:txBody>
      </p:sp>
      <p:sp>
        <p:nvSpPr>
          <p:cNvPr id="5" name="Marcador de pie de página 4">
            <a:extLst>
              <a:ext uri="{FF2B5EF4-FFF2-40B4-BE49-F238E27FC236}">
                <a16:creationId xmlns:a16="http://schemas.microsoft.com/office/drawing/2014/main" id="{738E4626-D2E7-1165-0B66-63E8FABF5DCA}"/>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053232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err="1"/>
              <a:t>toFixed</a:t>
            </a:r>
            <a:r>
              <a:rPr lang="es-MX" dirty="0"/>
              <a:t>(</a:t>
            </a:r>
            <a:r>
              <a:rPr lang="es-MX" dirty="0" err="1"/>
              <a:t>digitos</a:t>
            </a:r>
            <a:r>
              <a:rPr lang="es-MX" dirty="0"/>
              <a:t>), devuelve el número original con tantos decimales como los indicados por el parámetro </a:t>
            </a:r>
            <a:r>
              <a:rPr lang="es-MX" dirty="0" err="1"/>
              <a:t>digitos</a:t>
            </a:r>
            <a:r>
              <a:rPr lang="es-MX" dirty="0"/>
              <a:t> y realiza los redondeos necesarios. Se trata de una función muy útil por ejemplo para mostrar precios.</a:t>
            </a:r>
          </a:p>
          <a:p>
            <a:pPr marL="274320" lvl="1" indent="0">
              <a:buNone/>
            </a:pPr>
            <a:r>
              <a:rPr lang="es-MX" dirty="0" err="1"/>
              <a:t>var</a:t>
            </a:r>
            <a:r>
              <a:rPr lang="es-MX" dirty="0"/>
              <a:t> numero1 = 4564.34567;</a:t>
            </a:r>
          </a:p>
          <a:p>
            <a:pPr marL="274320" lvl="1" indent="0">
              <a:buNone/>
            </a:pPr>
            <a:r>
              <a:rPr lang="es-MX" dirty="0"/>
              <a:t>numero1.toFixed(2); </a:t>
            </a:r>
            <a:r>
              <a:rPr lang="es-MX" i="1" dirty="0"/>
              <a:t>// 4564.35</a:t>
            </a:r>
          </a:p>
          <a:p>
            <a:pPr marL="274320" lvl="1" indent="0">
              <a:buNone/>
            </a:pPr>
            <a:r>
              <a:rPr lang="es-MX" dirty="0"/>
              <a:t>numero1.toFixed(6); </a:t>
            </a:r>
            <a:r>
              <a:rPr lang="es-MX" i="1" dirty="0"/>
              <a:t>// 4564.345670</a:t>
            </a:r>
          </a:p>
          <a:p>
            <a:pPr marL="274320" lvl="1" indent="0">
              <a:buNone/>
            </a:pPr>
            <a:r>
              <a:rPr lang="es-MX" dirty="0"/>
              <a:t>numero1.toFixed(); </a:t>
            </a:r>
            <a:r>
              <a:rPr lang="es-MX" i="1" dirty="0"/>
              <a:t>// 4564</a:t>
            </a:r>
            <a:endParaRPr lang="es-MX" dirty="0"/>
          </a:p>
        </p:txBody>
      </p:sp>
      <p:sp>
        <p:nvSpPr>
          <p:cNvPr id="5" name="Marcador de pie de página 4">
            <a:extLst>
              <a:ext uri="{FF2B5EF4-FFF2-40B4-BE49-F238E27FC236}">
                <a16:creationId xmlns:a16="http://schemas.microsoft.com/office/drawing/2014/main" id="{CDE769E1-EC2F-D8FB-EAD5-0E83E17C21EE}"/>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887213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Cómo incluir JavaScript en documentos XHTML</a:t>
            </a:r>
            <a:endParaRPr lang="es-MX" dirty="0"/>
          </a:p>
        </p:txBody>
      </p:sp>
      <p:sp>
        <p:nvSpPr>
          <p:cNvPr id="3" name="2 Marcador de contenido"/>
          <p:cNvSpPr>
            <a:spLocks noGrp="1"/>
          </p:cNvSpPr>
          <p:nvPr>
            <p:ph idx="1"/>
          </p:nvPr>
        </p:nvSpPr>
        <p:spPr/>
        <p:txBody>
          <a:bodyPr/>
          <a:lstStyle/>
          <a:p>
            <a:r>
              <a:rPr lang="es-MX" dirty="0"/>
              <a:t>Incluir JavaScript en el mismo documento XHTML</a:t>
            </a:r>
          </a:p>
          <a:p>
            <a:r>
              <a:rPr lang="es-MX" dirty="0"/>
              <a:t>Definir JavaScript en un archivo externo</a:t>
            </a:r>
          </a:p>
          <a:p>
            <a:r>
              <a:rPr lang="es-MX" dirty="0"/>
              <a:t>Incluir JavaScript en los elementos XHTML</a:t>
            </a:r>
          </a:p>
        </p:txBody>
      </p:sp>
      <p:sp>
        <p:nvSpPr>
          <p:cNvPr id="4" name="Marcador de pie de página 3">
            <a:extLst>
              <a:ext uri="{FF2B5EF4-FFF2-40B4-BE49-F238E27FC236}">
                <a16:creationId xmlns:a16="http://schemas.microsoft.com/office/drawing/2014/main" id="{F5C13A55-3558-8AF2-FF79-C9C476492D2B}"/>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5282258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467544" y="3297758"/>
            <a:ext cx="8148384" cy="923330"/>
          </a:xfrm>
          <a:prstGeom prst="rect">
            <a:avLst/>
          </a:prstGeom>
        </p:spPr>
        <p:txBody>
          <a:bodyPr wrap="none">
            <a:spAutoFit/>
          </a:bodyPr>
          <a:lstStyle/>
          <a:p>
            <a:r>
              <a:rPr lang="es-MX" sz="5400" b="1" dirty="0">
                <a:solidFill>
                  <a:schemeClr val="accent1">
                    <a:lumMod val="75000"/>
                  </a:schemeClr>
                </a:solidFill>
                <a:effectLst>
                  <a:outerShdw blurRad="38100" dist="38100" dir="2700000" algn="tl">
                    <a:srgbClr val="000000">
                      <a:alpha val="43137"/>
                    </a:srgbClr>
                  </a:outerShdw>
                </a:effectLst>
              </a:rPr>
              <a:t>Programación avanzada</a:t>
            </a:r>
            <a:endParaRPr lang="es-MX" sz="5400" dirty="0">
              <a:solidFill>
                <a:schemeClr val="accent1">
                  <a:lumMod val="7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62773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Funciones</a:t>
            </a:r>
            <a:endParaRPr lang="es-MX" dirty="0"/>
          </a:p>
        </p:txBody>
      </p:sp>
      <p:sp>
        <p:nvSpPr>
          <p:cNvPr id="3" name="2 Marcador de contenido"/>
          <p:cNvSpPr>
            <a:spLocks noGrp="1"/>
          </p:cNvSpPr>
          <p:nvPr>
            <p:ph idx="1"/>
          </p:nvPr>
        </p:nvSpPr>
        <p:spPr/>
        <p:txBody>
          <a:bodyPr/>
          <a:lstStyle/>
          <a:p>
            <a:r>
              <a:rPr lang="es-MX" dirty="0"/>
              <a:t>Las funciones en JavaScript se definen mediante la palabra reservada </a:t>
            </a:r>
            <a:r>
              <a:rPr lang="es-MX" dirty="0" err="1"/>
              <a:t>function</a:t>
            </a:r>
            <a:r>
              <a:rPr lang="es-MX" dirty="0"/>
              <a:t>, seguida del nombre de la función. Su definición formal es la siguiente:</a:t>
            </a:r>
          </a:p>
          <a:p>
            <a:endParaRPr lang="es-MX" dirty="0"/>
          </a:p>
          <a:p>
            <a:pPr marL="548640" lvl="2" indent="0">
              <a:buNone/>
            </a:pPr>
            <a:r>
              <a:rPr lang="es-MX" sz="2400" dirty="0" err="1"/>
              <a:t>function</a:t>
            </a:r>
            <a:r>
              <a:rPr lang="es-MX" sz="2400" dirty="0"/>
              <a:t> </a:t>
            </a:r>
            <a:r>
              <a:rPr lang="es-MX" sz="2400" dirty="0" err="1"/>
              <a:t>nombre_funcion</a:t>
            </a:r>
            <a:r>
              <a:rPr lang="es-MX" sz="2400" dirty="0"/>
              <a:t>() {</a:t>
            </a:r>
          </a:p>
          <a:p>
            <a:pPr marL="548640" lvl="2" indent="0">
              <a:buNone/>
            </a:pPr>
            <a:r>
              <a:rPr lang="es-MX" sz="2400" dirty="0"/>
              <a:t>...</a:t>
            </a:r>
          </a:p>
          <a:p>
            <a:pPr marL="548640" lvl="2" indent="0">
              <a:buNone/>
            </a:pPr>
            <a:r>
              <a:rPr lang="es-MX" sz="2400" dirty="0"/>
              <a:t>}</a:t>
            </a:r>
          </a:p>
        </p:txBody>
      </p:sp>
      <p:sp>
        <p:nvSpPr>
          <p:cNvPr id="5" name="Marcador de pie de página 4">
            <a:extLst>
              <a:ext uri="{FF2B5EF4-FFF2-40B4-BE49-F238E27FC236}">
                <a16:creationId xmlns:a16="http://schemas.microsoft.com/office/drawing/2014/main" id="{B4413BDF-8C58-E3D1-B1EB-66A3A21B74B0}"/>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0188264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a:t>Argumentos y valores de retorno</a:t>
            </a:r>
            <a:endParaRPr lang="es-MX" dirty="0"/>
          </a:p>
        </p:txBody>
      </p:sp>
      <p:sp>
        <p:nvSpPr>
          <p:cNvPr id="3" name="2 Marcador de contenido"/>
          <p:cNvSpPr>
            <a:spLocks noGrp="1"/>
          </p:cNvSpPr>
          <p:nvPr>
            <p:ph idx="1"/>
          </p:nvPr>
        </p:nvSpPr>
        <p:spPr/>
        <p:txBody>
          <a:bodyPr>
            <a:normAutofit lnSpcReduction="10000"/>
          </a:bodyPr>
          <a:lstStyle/>
          <a:p>
            <a:pPr marL="274320" lvl="1" indent="0">
              <a:buNone/>
            </a:pPr>
            <a:r>
              <a:rPr lang="es-MX" i="1" dirty="0"/>
              <a:t>// Definición de la función</a:t>
            </a:r>
          </a:p>
          <a:p>
            <a:pPr marL="274320" lvl="1" indent="0">
              <a:buNone/>
            </a:pPr>
            <a:r>
              <a:rPr lang="es-MX" dirty="0" err="1"/>
              <a:t>function</a:t>
            </a:r>
            <a:r>
              <a:rPr lang="es-MX" dirty="0"/>
              <a:t> </a:t>
            </a:r>
            <a:r>
              <a:rPr lang="es-MX" dirty="0" err="1"/>
              <a:t>suma_y_muestra</a:t>
            </a:r>
            <a:r>
              <a:rPr lang="es-MX" dirty="0"/>
              <a:t>(</a:t>
            </a:r>
            <a:r>
              <a:rPr lang="es-MX" dirty="0" err="1"/>
              <a:t>primerNumero</a:t>
            </a:r>
            <a:r>
              <a:rPr lang="es-MX" dirty="0"/>
              <a:t>, </a:t>
            </a:r>
            <a:r>
              <a:rPr lang="es-MX" dirty="0" err="1"/>
              <a:t>segundoNumero</a:t>
            </a:r>
            <a:r>
              <a:rPr lang="es-MX" dirty="0"/>
              <a:t>) </a:t>
            </a:r>
          </a:p>
          <a:p>
            <a:pPr marL="274320" lvl="1" indent="0">
              <a:buNone/>
            </a:pPr>
            <a:r>
              <a:rPr lang="es-MX" dirty="0"/>
              <a:t>{ </a:t>
            </a:r>
          </a:p>
          <a:p>
            <a:pPr marL="548640" lvl="2" indent="0">
              <a:buNone/>
            </a:pPr>
            <a:r>
              <a:rPr lang="es-MX" sz="2000" dirty="0" err="1"/>
              <a:t>var</a:t>
            </a:r>
            <a:r>
              <a:rPr lang="es-MX" sz="2000" dirty="0"/>
              <a:t> resultado = </a:t>
            </a:r>
            <a:r>
              <a:rPr lang="es-MX" sz="2000" dirty="0" err="1"/>
              <a:t>primerNumero</a:t>
            </a:r>
            <a:r>
              <a:rPr lang="es-MX" sz="2000" dirty="0"/>
              <a:t> + </a:t>
            </a:r>
            <a:r>
              <a:rPr lang="es-MX" sz="2000" dirty="0" err="1"/>
              <a:t>segundoNumero</a:t>
            </a:r>
            <a:r>
              <a:rPr lang="es-MX" sz="2000" dirty="0"/>
              <a:t>;</a:t>
            </a:r>
          </a:p>
          <a:p>
            <a:pPr marL="548640" lvl="2" indent="0">
              <a:buNone/>
            </a:pPr>
            <a:r>
              <a:rPr lang="es-MX" sz="2000" dirty="0" err="1"/>
              <a:t>alert</a:t>
            </a:r>
            <a:r>
              <a:rPr lang="es-MX" sz="2000" dirty="0"/>
              <a:t>("El resultado es " + resultado);</a:t>
            </a:r>
          </a:p>
          <a:p>
            <a:pPr marL="274320" lvl="1" indent="0">
              <a:buNone/>
            </a:pPr>
            <a:r>
              <a:rPr lang="es-MX" dirty="0"/>
              <a:t>}</a:t>
            </a:r>
          </a:p>
          <a:p>
            <a:pPr marL="274320" lvl="1" indent="0">
              <a:buNone/>
            </a:pPr>
            <a:endParaRPr lang="es-MX" i="1" dirty="0"/>
          </a:p>
          <a:p>
            <a:pPr marL="274320" lvl="1" indent="0">
              <a:buNone/>
            </a:pPr>
            <a:r>
              <a:rPr lang="es-MX" i="1" dirty="0"/>
              <a:t>// Declaración de las variables</a:t>
            </a:r>
          </a:p>
          <a:p>
            <a:pPr marL="274320" lvl="1" indent="0">
              <a:buNone/>
            </a:pPr>
            <a:r>
              <a:rPr lang="es-MX" dirty="0" err="1"/>
              <a:t>var</a:t>
            </a:r>
            <a:r>
              <a:rPr lang="es-MX" dirty="0"/>
              <a:t> numero1 = 3;</a:t>
            </a:r>
          </a:p>
          <a:p>
            <a:pPr marL="274320" lvl="1" indent="0">
              <a:buNone/>
            </a:pPr>
            <a:r>
              <a:rPr lang="es-MX" dirty="0" err="1"/>
              <a:t>var</a:t>
            </a:r>
            <a:r>
              <a:rPr lang="es-MX" dirty="0"/>
              <a:t> numero2 = 5;</a:t>
            </a:r>
          </a:p>
          <a:p>
            <a:pPr marL="274320" lvl="1" indent="0">
              <a:buNone/>
            </a:pPr>
            <a:endParaRPr lang="es-MX" dirty="0"/>
          </a:p>
          <a:p>
            <a:pPr marL="274320" lvl="1" indent="0">
              <a:buNone/>
            </a:pPr>
            <a:r>
              <a:rPr lang="es-MX" i="1" dirty="0"/>
              <a:t>// Llamada a la función</a:t>
            </a:r>
          </a:p>
          <a:p>
            <a:pPr marL="274320" lvl="1" indent="0">
              <a:buNone/>
            </a:pPr>
            <a:r>
              <a:rPr lang="es-MX" dirty="0" err="1"/>
              <a:t>suma_y_muestra</a:t>
            </a:r>
            <a:r>
              <a:rPr lang="es-MX" dirty="0"/>
              <a:t>(numero1, numero2);</a:t>
            </a:r>
          </a:p>
          <a:p>
            <a:pPr marL="274320" lvl="1" indent="0">
              <a:buNone/>
            </a:pPr>
            <a:r>
              <a:rPr lang="es-MX" dirty="0" err="1"/>
              <a:t>suma_y_muestra</a:t>
            </a:r>
            <a:r>
              <a:rPr lang="es-MX" dirty="0"/>
              <a:t>(30,12);</a:t>
            </a:r>
          </a:p>
          <a:p>
            <a:pPr marL="274320" lvl="1" indent="0">
              <a:buNone/>
            </a:pPr>
            <a:endParaRPr lang="es-MX" dirty="0"/>
          </a:p>
          <a:p>
            <a:pPr marL="274320" lvl="1" indent="0">
              <a:buNone/>
            </a:pPr>
            <a:endParaRPr lang="es-MX" dirty="0"/>
          </a:p>
        </p:txBody>
      </p:sp>
      <p:sp>
        <p:nvSpPr>
          <p:cNvPr id="5" name="Marcador de pie de página 4">
            <a:extLst>
              <a:ext uri="{FF2B5EF4-FFF2-40B4-BE49-F238E27FC236}">
                <a16:creationId xmlns:a16="http://schemas.microsoft.com/office/drawing/2014/main" id="{4B226844-0F44-EE7F-0B75-C16415FC7C89}"/>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535420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se debe tener en cuenta que:</a:t>
            </a:r>
          </a:p>
          <a:p>
            <a:r>
              <a:rPr lang="es-MX" dirty="0"/>
              <a:t>El número de argumentos que se pasa a una función debería ser el mismo que el número de argumentos que ha indicado la función.</a:t>
            </a:r>
          </a:p>
          <a:p>
            <a:r>
              <a:rPr lang="es-MX" dirty="0"/>
              <a:t>El orden de los argumentos es fundamental.</a:t>
            </a:r>
          </a:p>
          <a:p>
            <a:r>
              <a:rPr lang="es-MX" dirty="0"/>
              <a:t>Se puede utilizar un número ilimitado de argumentos, aunque si su número es muy grande, se complica en exceso la llamada a la función.</a:t>
            </a:r>
          </a:p>
          <a:p>
            <a:r>
              <a:rPr lang="es-MX" dirty="0"/>
              <a:t>No es obligatorio que coincida el nombre de los argumentos que utiliza la función y el nombre de los argumentos que se le pasan.</a:t>
            </a:r>
          </a:p>
        </p:txBody>
      </p:sp>
      <p:sp>
        <p:nvSpPr>
          <p:cNvPr id="5" name="Marcador de pie de página 4">
            <a:extLst>
              <a:ext uri="{FF2B5EF4-FFF2-40B4-BE49-F238E27FC236}">
                <a16:creationId xmlns:a16="http://schemas.microsoft.com/office/drawing/2014/main" id="{835BA5BD-A361-6BD5-EA71-22E7B164099F}"/>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656182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marL="274320" lvl="1" indent="0">
              <a:buNone/>
            </a:pPr>
            <a:r>
              <a:rPr lang="es-MX" dirty="0" err="1"/>
              <a:t>function</a:t>
            </a:r>
            <a:r>
              <a:rPr lang="es-MX" dirty="0"/>
              <a:t> </a:t>
            </a:r>
            <a:r>
              <a:rPr lang="es-MX" dirty="0" err="1"/>
              <a:t>calculaPrecioTotal</a:t>
            </a:r>
            <a:r>
              <a:rPr lang="es-MX" dirty="0"/>
              <a:t>(precio) {</a:t>
            </a:r>
          </a:p>
          <a:p>
            <a:pPr marL="274320" lvl="1" indent="0">
              <a:buNone/>
            </a:pPr>
            <a:r>
              <a:rPr lang="es-MX" dirty="0" err="1"/>
              <a:t>var</a:t>
            </a:r>
            <a:r>
              <a:rPr lang="es-MX" dirty="0"/>
              <a:t> impuestos = 1.16;</a:t>
            </a:r>
          </a:p>
          <a:p>
            <a:pPr marL="274320" lvl="1" indent="0">
              <a:buNone/>
            </a:pPr>
            <a:r>
              <a:rPr lang="es-MX" dirty="0" err="1"/>
              <a:t>var</a:t>
            </a:r>
            <a:r>
              <a:rPr lang="es-MX" dirty="0"/>
              <a:t> </a:t>
            </a:r>
            <a:r>
              <a:rPr lang="es-MX" dirty="0" err="1"/>
              <a:t>gastosEnvio</a:t>
            </a:r>
            <a:r>
              <a:rPr lang="es-MX" dirty="0"/>
              <a:t> = 10;</a:t>
            </a:r>
          </a:p>
          <a:p>
            <a:pPr marL="274320" lvl="1" indent="0">
              <a:buNone/>
            </a:pPr>
            <a:r>
              <a:rPr lang="es-MX" dirty="0" err="1"/>
              <a:t>var</a:t>
            </a:r>
            <a:r>
              <a:rPr lang="es-MX" dirty="0"/>
              <a:t> </a:t>
            </a:r>
            <a:r>
              <a:rPr lang="es-MX" dirty="0" err="1"/>
              <a:t>precioTotal</a:t>
            </a:r>
            <a:r>
              <a:rPr lang="es-MX" dirty="0"/>
              <a:t> = ( precio * impuestos ) + </a:t>
            </a:r>
            <a:r>
              <a:rPr lang="es-MX" dirty="0" err="1"/>
              <a:t>gastosEnvio</a:t>
            </a:r>
            <a:r>
              <a:rPr lang="es-MX" dirty="0"/>
              <a:t>;</a:t>
            </a:r>
          </a:p>
          <a:p>
            <a:pPr marL="274320" lvl="1" indent="0">
              <a:buNone/>
            </a:pPr>
            <a:r>
              <a:rPr lang="es-MX" dirty="0" err="1"/>
              <a:t>return</a:t>
            </a:r>
            <a:r>
              <a:rPr lang="es-MX" dirty="0"/>
              <a:t> </a:t>
            </a:r>
            <a:r>
              <a:rPr lang="es-MX" dirty="0" err="1"/>
              <a:t>precioTotal</a:t>
            </a:r>
            <a:r>
              <a:rPr lang="es-MX" dirty="0"/>
              <a:t>;</a:t>
            </a:r>
          </a:p>
          <a:p>
            <a:pPr marL="274320" lvl="1" indent="0">
              <a:buNone/>
            </a:pPr>
            <a:r>
              <a:rPr lang="es-MX" dirty="0"/>
              <a:t>}</a:t>
            </a:r>
          </a:p>
          <a:p>
            <a:pPr marL="274320" lvl="1" indent="0">
              <a:buNone/>
            </a:pPr>
            <a:r>
              <a:rPr lang="es-MX" dirty="0" err="1"/>
              <a:t>var</a:t>
            </a:r>
            <a:r>
              <a:rPr lang="es-MX" dirty="0"/>
              <a:t> </a:t>
            </a:r>
            <a:r>
              <a:rPr lang="es-MX" dirty="0" err="1"/>
              <a:t>precioTotal</a:t>
            </a:r>
            <a:r>
              <a:rPr lang="es-MX" dirty="0"/>
              <a:t> = </a:t>
            </a:r>
            <a:r>
              <a:rPr lang="es-MX" dirty="0" err="1"/>
              <a:t>calculaPrecioTotal</a:t>
            </a:r>
            <a:r>
              <a:rPr lang="es-MX" dirty="0"/>
              <a:t>(23.34);</a:t>
            </a:r>
          </a:p>
          <a:p>
            <a:pPr marL="274320" lvl="1" indent="0">
              <a:buNone/>
            </a:pPr>
            <a:r>
              <a:rPr lang="es-MX" i="1" dirty="0"/>
              <a:t>// Seguir trabajando con la variable "</a:t>
            </a:r>
            <a:r>
              <a:rPr lang="es-MX" i="1" dirty="0" err="1"/>
              <a:t>precioTotal</a:t>
            </a:r>
            <a:r>
              <a:rPr lang="es-MX" i="1" dirty="0"/>
              <a:t>"</a:t>
            </a:r>
            <a:endParaRPr lang="es-MX" dirty="0"/>
          </a:p>
        </p:txBody>
      </p:sp>
      <p:sp>
        <p:nvSpPr>
          <p:cNvPr id="5" name="Marcador de pie de página 4">
            <a:extLst>
              <a:ext uri="{FF2B5EF4-FFF2-40B4-BE49-F238E27FC236}">
                <a16:creationId xmlns:a16="http://schemas.microsoft.com/office/drawing/2014/main" id="{5BA13C8B-C533-392D-B9F2-3AF2E910B1F2}"/>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34858998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pPr marL="274320" lvl="1" indent="0">
              <a:buNone/>
            </a:pPr>
            <a:r>
              <a:rPr lang="es-MX" dirty="0" err="1"/>
              <a:t>function</a:t>
            </a:r>
            <a:r>
              <a:rPr lang="es-MX" dirty="0"/>
              <a:t> </a:t>
            </a:r>
            <a:r>
              <a:rPr lang="es-MX" dirty="0" err="1"/>
              <a:t>calculaPrecioTotal</a:t>
            </a:r>
            <a:r>
              <a:rPr lang="es-MX" dirty="0"/>
              <a:t>(precio, </a:t>
            </a:r>
            <a:r>
              <a:rPr lang="es-MX" dirty="0" err="1"/>
              <a:t>porcentajeImpuestos</a:t>
            </a:r>
            <a:r>
              <a:rPr lang="es-MX" dirty="0"/>
              <a:t>) {</a:t>
            </a:r>
          </a:p>
          <a:p>
            <a:pPr marL="548640" lvl="2" indent="0">
              <a:buNone/>
            </a:pPr>
            <a:r>
              <a:rPr lang="es-MX" sz="2000" dirty="0" err="1"/>
              <a:t>var</a:t>
            </a:r>
            <a:r>
              <a:rPr lang="es-MX" sz="2000" dirty="0"/>
              <a:t> </a:t>
            </a:r>
            <a:r>
              <a:rPr lang="es-MX" sz="2000" dirty="0" err="1"/>
              <a:t>gastosEnvio</a:t>
            </a:r>
            <a:r>
              <a:rPr lang="es-MX" sz="2000" dirty="0"/>
              <a:t> = 10;</a:t>
            </a:r>
          </a:p>
          <a:p>
            <a:pPr marL="548640" lvl="2" indent="0">
              <a:buNone/>
            </a:pPr>
            <a:r>
              <a:rPr lang="es-MX" sz="2000" dirty="0" err="1"/>
              <a:t>var</a:t>
            </a:r>
            <a:r>
              <a:rPr lang="es-MX" sz="2000" dirty="0"/>
              <a:t> </a:t>
            </a:r>
            <a:r>
              <a:rPr lang="es-MX" sz="2000" dirty="0" err="1"/>
              <a:t>precioConImpuestos</a:t>
            </a:r>
            <a:r>
              <a:rPr lang="es-MX" sz="2000" dirty="0"/>
              <a:t> = (1 + </a:t>
            </a:r>
            <a:r>
              <a:rPr lang="es-MX" sz="2000" dirty="0" err="1"/>
              <a:t>porcentajeImpuestos</a:t>
            </a:r>
            <a:r>
              <a:rPr lang="es-MX" sz="2000" dirty="0"/>
              <a:t>/100) * precio;</a:t>
            </a:r>
          </a:p>
          <a:p>
            <a:pPr marL="548640" lvl="2" indent="0">
              <a:buNone/>
            </a:pPr>
            <a:r>
              <a:rPr lang="es-MX" sz="2000" dirty="0" err="1"/>
              <a:t>var</a:t>
            </a:r>
            <a:r>
              <a:rPr lang="es-MX" sz="2000" dirty="0"/>
              <a:t> </a:t>
            </a:r>
            <a:r>
              <a:rPr lang="es-MX" sz="2000" dirty="0" err="1"/>
              <a:t>precioTotal</a:t>
            </a:r>
            <a:r>
              <a:rPr lang="es-MX" sz="2000" dirty="0"/>
              <a:t> = </a:t>
            </a:r>
            <a:r>
              <a:rPr lang="es-MX" sz="2000" dirty="0" err="1"/>
              <a:t>precioConImpuestos</a:t>
            </a:r>
            <a:r>
              <a:rPr lang="es-MX" sz="2000" dirty="0"/>
              <a:t> + </a:t>
            </a:r>
            <a:r>
              <a:rPr lang="es-MX" sz="2000" dirty="0" err="1"/>
              <a:t>gastosEnvio</a:t>
            </a:r>
            <a:r>
              <a:rPr lang="es-MX" sz="2000" dirty="0"/>
              <a:t>;</a:t>
            </a:r>
          </a:p>
          <a:p>
            <a:pPr marL="548640" lvl="2" indent="0">
              <a:buNone/>
            </a:pPr>
            <a:r>
              <a:rPr lang="es-MX" sz="2000" dirty="0" err="1"/>
              <a:t>return</a:t>
            </a:r>
            <a:r>
              <a:rPr lang="es-MX" sz="2000" dirty="0"/>
              <a:t> </a:t>
            </a:r>
            <a:r>
              <a:rPr lang="es-MX" sz="2000" dirty="0" err="1"/>
              <a:t>precioTotal.toFixed</a:t>
            </a:r>
            <a:r>
              <a:rPr lang="es-MX" sz="2000" dirty="0"/>
              <a:t>(2);</a:t>
            </a:r>
          </a:p>
          <a:p>
            <a:pPr marL="274320" lvl="1" indent="0">
              <a:buNone/>
            </a:pPr>
            <a:r>
              <a:rPr lang="es-MX" dirty="0"/>
              <a:t>}</a:t>
            </a:r>
          </a:p>
          <a:p>
            <a:pPr marL="274320" lvl="1" indent="0">
              <a:buNone/>
            </a:pPr>
            <a:r>
              <a:rPr lang="es-MX" dirty="0" err="1"/>
              <a:t>var</a:t>
            </a:r>
            <a:r>
              <a:rPr lang="es-MX" dirty="0"/>
              <a:t> </a:t>
            </a:r>
            <a:r>
              <a:rPr lang="es-MX" dirty="0" err="1"/>
              <a:t>precioTotal</a:t>
            </a:r>
            <a:r>
              <a:rPr lang="es-MX" dirty="0"/>
              <a:t> = </a:t>
            </a:r>
            <a:r>
              <a:rPr lang="es-MX" dirty="0" err="1"/>
              <a:t>calculaPrecioTotal</a:t>
            </a:r>
            <a:r>
              <a:rPr lang="es-MX" dirty="0"/>
              <a:t>(23.34, 16);</a:t>
            </a:r>
          </a:p>
        </p:txBody>
      </p:sp>
      <p:sp>
        <p:nvSpPr>
          <p:cNvPr id="5" name="Marcador de pie de página 4">
            <a:extLst>
              <a:ext uri="{FF2B5EF4-FFF2-40B4-BE49-F238E27FC236}">
                <a16:creationId xmlns:a16="http://schemas.microsoft.com/office/drawing/2014/main" id="{73D64917-D71D-2D8D-7468-93F804627C62}"/>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9133136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ie de página 3">
            <a:extLst>
              <a:ext uri="{FF2B5EF4-FFF2-40B4-BE49-F238E27FC236}">
                <a16:creationId xmlns:a16="http://schemas.microsoft.com/office/drawing/2014/main" id="{B5D6988D-3D91-8827-CA36-A53EAA237EC0}"/>
              </a:ext>
            </a:extLst>
          </p:cNvPr>
          <p:cNvSpPr>
            <a:spLocks noGrp="1"/>
          </p:cNvSpPr>
          <p:nvPr>
            <p:ph type="ftr" sz="quarter" idx="11"/>
          </p:nvPr>
        </p:nvSpPr>
        <p:spPr/>
        <p:txBody>
          <a:bodyPr/>
          <a:lstStyle/>
          <a:p>
            <a:r>
              <a:rPr lang="es-MX"/>
              <a:t>DRA.. ROXANA HERRERA</a:t>
            </a:r>
          </a:p>
        </p:txBody>
      </p:sp>
      <p:sp>
        <p:nvSpPr>
          <p:cNvPr id="5" name="CuadroTexto 4">
            <a:extLst>
              <a:ext uri="{FF2B5EF4-FFF2-40B4-BE49-F238E27FC236}">
                <a16:creationId xmlns:a16="http://schemas.microsoft.com/office/drawing/2014/main" id="{F116B886-4026-FCE6-48EC-BD4FEC34ABBA}"/>
              </a:ext>
            </a:extLst>
          </p:cNvPr>
          <p:cNvSpPr txBox="1"/>
          <p:nvPr/>
        </p:nvSpPr>
        <p:spPr>
          <a:xfrm>
            <a:off x="2555776" y="2420888"/>
            <a:ext cx="3672408" cy="1569660"/>
          </a:xfrm>
          <a:prstGeom prst="rect">
            <a:avLst/>
          </a:prstGeom>
          <a:noFill/>
        </p:spPr>
        <p:txBody>
          <a:bodyPr wrap="square" rtlCol="0">
            <a:spAutoFit/>
          </a:bodyPr>
          <a:lstStyle/>
          <a:p>
            <a:r>
              <a:rPr lang="es-MX" sz="9600" dirty="0"/>
              <a:t>DOM</a:t>
            </a:r>
            <a:endParaRPr lang="es-MX" dirty="0"/>
          </a:p>
        </p:txBody>
      </p:sp>
    </p:spTree>
    <p:extLst>
      <p:ext uri="{BB962C8B-B14F-4D97-AF65-F5344CB8AC3E}">
        <p14:creationId xmlns:p14="http://schemas.microsoft.com/office/powerpoint/2010/main" val="2062894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DOM</a:t>
            </a:r>
          </a:p>
        </p:txBody>
      </p:sp>
      <p:sp>
        <p:nvSpPr>
          <p:cNvPr id="3" name="2 Marcador de contenido"/>
          <p:cNvSpPr>
            <a:spLocks noGrp="1"/>
          </p:cNvSpPr>
          <p:nvPr>
            <p:ph idx="1"/>
          </p:nvPr>
        </p:nvSpPr>
        <p:spPr/>
        <p:txBody>
          <a:bodyPr>
            <a:normAutofit fontScale="92500" lnSpcReduction="10000"/>
          </a:bodyPr>
          <a:lstStyle/>
          <a:p>
            <a:r>
              <a:rPr lang="es-MX" dirty="0"/>
              <a:t>La creación del </a:t>
            </a:r>
            <a:r>
              <a:rPr lang="es-MX" i="1" dirty="0" err="1"/>
              <a:t>Document</a:t>
            </a:r>
            <a:r>
              <a:rPr lang="es-MX" i="1" dirty="0"/>
              <a:t> </a:t>
            </a:r>
            <a:r>
              <a:rPr lang="es-MX" i="1" dirty="0" err="1"/>
              <a:t>Object</a:t>
            </a:r>
            <a:r>
              <a:rPr lang="es-MX" i="1" dirty="0"/>
              <a:t> </a:t>
            </a:r>
            <a:r>
              <a:rPr lang="es-MX" i="1" dirty="0" err="1"/>
              <a:t>Model</a:t>
            </a:r>
            <a:r>
              <a:rPr lang="es-MX" i="1" dirty="0"/>
              <a:t> </a:t>
            </a:r>
            <a:r>
              <a:rPr lang="es-MX" dirty="0"/>
              <a:t>o </a:t>
            </a:r>
            <a:r>
              <a:rPr lang="es-MX" b="1" dirty="0"/>
              <a:t>DOM </a:t>
            </a:r>
            <a:r>
              <a:rPr lang="es-MX" dirty="0"/>
              <a:t>es una de las innovaciones que más ha influido en el desarrollo de las páginas web dinámicas y de las aplicaciones web más complejas</a:t>
            </a:r>
          </a:p>
          <a:p>
            <a:pPr marL="0" indent="0">
              <a:buNone/>
            </a:pPr>
            <a:r>
              <a:rPr lang="es-MX" dirty="0"/>
              <a:t>.</a:t>
            </a:r>
          </a:p>
          <a:p>
            <a:r>
              <a:rPr lang="es-MX" dirty="0"/>
              <a:t>DOM permite a los programadores web acceder y manipular las páginas XHTML como si fueran documentos XML. De hecho, DOM se diseñó originalmente para manipular de forma sencilla los documentos XML.</a:t>
            </a:r>
          </a:p>
          <a:p>
            <a:pPr marL="0" indent="0">
              <a:buNone/>
            </a:pPr>
            <a:endParaRPr lang="es-MX" dirty="0"/>
          </a:p>
          <a:p>
            <a:r>
              <a:rPr lang="es-MX" dirty="0"/>
              <a:t>A pesar de sus orígenes, DOM se ha convertido en una utilidad disponible para la mayoría de lenguajes de programación (Java, PHP, JavaScript) y cuyas únicas diferencias se encuentran en la forma de implementarlo.</a:t>
            </a:r>
          </a:p>
        </p:txBody>
      </p:sp>
    </p:spTree>
    <p:extLst>
      <p:ext uri="{BB962C8B-B14F-4D97-AF65-F5344CB8AC3E}">
        <p14:creationId xmlns:p14="http://schemas.microsoft.com/office/powerpoint/2010/main" val="1644993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err="1"/>
              <a:t>getElementsByTagName</a:t>
            </a:r>
            <a:r>
              <a:rPr lang="es-MX" b="1" dirty="0"/>
              <a:t>()</a:t>
            </a:r>
            <a:endParaRPr lang="es-MX" dirty="0"/>
          </a:p>
        </p:txBody>
      </p:sp>
      <p:sp>
        <p:nvSpPr>
          <p:cNvPr id="3" name="2 Marcador de contenido"/>
          <p:cNvSpPr>
            <a:spLocks noGrp="1"/>
          </p:cNvSpPr>
          <p:nvPr>
            <p:ph idx="1"/>
          </p:nvPr>
        </p:nvSpPr>
        <p:spPr/>
        <p:txBody>
          <a:bodyPr/>
          <a:lstStyle/>
          <a:p>
            <a:r>
              <a:rPr lang="es-MX" dirty="0"/>
              <a:t>obtiene todos los elementos de la página XHTML cuya etiqueta sea igual que el parámetro que se le pasa a la función.</a:t>
            </a:r>
          </a:p>
          <a:p>
            <a:endParaRPr lang="es-MX" dirty="0"/>
          </a:p>
          <a:p>
            <a:pPr marL="0" indent="0">
              <a:buNone/>
            </a:pPr>
            <a:r>
              <a:rPr lang="es-MX" dirty="0" err="1"/>
              <a:t>var</a:t>
            </a:r>
            <a:r>
              <a:rPr lang="es-MX" dirty="0"/>
              <a:t> </a:t>
            </a:r>
            <a:r>
              <a:rPr lang="es-MX" dirty="0" err="1"/>
              <a:t>parrafos</a:t>
            </a:r>
            <a:r>
              <a:rPr lang="es-MX" dirty="0"/>
              <a:t> = </a:t>
            </a:r>
            <a:r>
              <a:rPr lang="es-MX" dirty="0" err="1"/>
              <a:t>document.getElementsByTagName</a:t>
            </a:r>
            <a:r>
              <a:rPr lang="es-MX" dirty="0"/>
              <a:t>("p");</a:t>
            </a:r>
          </a:p>
        </p:txBody>
      </p:sp>
      <p:sp>
        <p:nvSpPr>
          <p:cNvPr id="4" name="3 Marcador de pie de página"/>
          <p:cNvSpPr>
            <a:spLocks noGrp="1"/>
          </p:cNvSpPr>
          <p:nvPr>
            <p:ph type="ftr" sz="quarter" idx="11"/>
          </p:nvPr>
        </p:nvSpPr>
        <p:spPr/>
        <p:txBody>
          <a:bodyPr/>
          <a:lstStyle/>
          <a:p>
            <a:r>
              <a:rPr lang="es-MX"/>
              <a:t>M.I.C. ROXANA HERRERA</a:t>
            </a:r>
          </a:p>
        </p:txBody>
      </p:sp>
    </p:spTree>
    <p:extLst>
      <p:ext uri="{BB962C8B-B14F-4D97-AF65-F5344CB8AC3E}">
        <p14:creationId xmlns:p14="http://schemas.microsoft.com/office/powerpoint/2010/main" val="8350394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err="1"/>
              <a:t>getElementsByName</a:t>
            </a:r>
            <a:r>
              <a:rPr lang="es-MX" b="1" dirty="0"/>
              <a:t>()</a:t>
            </a:r>
            <a:endParaRPr lang="es-MX" dirty="0"/>
          </a:p>
        </p:txBody>
      </p:sp>
      <p:sp>
        <p:nvSpPr>
          <p:cNvPr id="3" name="2 Marcador de contenido"/>
          <p:cNvSpPr>
            <a:spLocks noGrp="1"/>
          </p:cNvSpPr>
          <p:nvPr>
            <p:ph idx="1"/>
          </p:nvPr>
        </p:nvSpPr>
        <p:spPr/>
        <p:txBody>
          <a:bodyPr/>
          <a:lstStyle/>
          <a:p>
            <a:r>
              <a:rPr lang="es-MX" dirty="0"/>
              <a:t>se buscan los elementos cuyo atributo </a:t>
            </a:r>
            <a:r>
              <a:rPr lang="es-MX" dirty="0" err="1"/>
              <a:t>name</a:t>
            </a:r>
            <a:r>
              <a:rPr lang="es-MX" dirty="0"/>
              <a:t> sea igual al parámetro proporcionado.</a:t>
            </a:r>
          </a:p>
          <a:p>
            <a:pPr marL="274320" lvl="1" indent="0">
              <a:buNone/>
            </a:pPr>
            <a:endParaRPr lang="es-MX" dirty="0"/>
          </a:p>
          <a:p>
            <a:pPr marL="274320" lvl="1" indent="0">
              <a:buNone/>
            </a:pPr>
            <a:r>
              <a:rPr lang="es-MX" dirty="0" err="1"/>
              <a:t>var</a:t>
            </a:r>
            <a:r>
              <a:rPr lang="es-MX" dirty="0"/>
              <a:t> </a:t>
            </a:r>
            <a:r>
              <a:rPr lang="es-MX" dirty="0" err="1"/>
              <a:t>parrafoEspecial</a:t>
            </a:r>
            <a:r>
              <a:rPr lang="es-MX" dirty="0"/>
              <a:t> = </a:t>
            </a:r>
            <a:r>
              <a:rPr lang="es-MX" dirty="0" err="1"/>
              <a:t>document.getElementsByName</a:t>
            </a:r>
            <a:r>
              <a:rPr lang="es-MX" dirty="0"/>
              <a:t>("especial");</a:t>
            </a:r>
          </a:p>
          <a:p>
            <a:pPr marL="274320" lvl="1" indent="0">
              <a:buNone/>
            </a:pPr>
            <a:r>
              <a:rPr lang="es-MX" dirty="0"/>
              <a:t>…</a:t>
            </a:r>
          </a:p>
          <a:p>
            <a:pPr marL="274320" lvl="1" indent="0">
              <a:buNone/>
            </a:pPr>
            <a:endParaRPr lang="es-MX" dirty="0"/>
          </a:p>
          <a:p>
            <a:pPr marL="274320" lvl="1" indent="0">
              <a:buNone/>
            </a:pPr>
            <a:endParaRPr lang="es-MX" dirty="0"/>
          </a:p>
          <a:p>
            <a:pPr marL="274320" lvl="1" indent="0">
              <a:buNone/>
            </a:pPr>
            <a:endParaRPr lang="es-MX" dirty="0"/>
          </a:p>
          <a:p>
            <a:pPr marL="274320" lvl="1" indent="0">
              <a:buNone/>
            </a:pPr>
            <a:r>
              <a:rPr lang="es-MX" dirty="0"/>
              <a:t>&lt;p </a:t>
            </a:r>
            <a:r>
              <a:rPr lang="es-MX" dirty="0" err="1"/>
              <a:t>name</a:t>
            </a:r>
            <a:r>
              <a:rPr lang="es-MX" dirty="0"/>
              <a:t>="prueba"&gt;...&lt;/p&gt;</a:t>
            </a:r>
          </a:p>
          <a:p>
            <a:pPr marL="274320" lvl="1" indent="0">
              <a:buNone/>
            </a:pPr>
            <a:r>
              <a:rPr lang="es-MX" dirty="0"/>
              <a:t>&lt;p </a:t>
            </a:r>
            <a:r>
              <a:rPr lang="es-MX" dirty="0" err="1"/>
              <a:t>name</a:t>
            </a:r>
            <a:r>
              <a:rPr lang="es-MX" dirty="0"/>
              <a:t>="especial"&gt;...&lt;/p&gt;</a:t>
            </a:r>
          </a:p>
          <a:p>
            <a:pPr marL="274320" lvl="1" indent="0">
              <a:buNone/>
            </a:pPr>
            <a:r>
              <a:rPr lang="es-MX" dirty="0"/>
              <a:t>&lt;p&gt;...&lt;/p&gt;</a:t>
            </a:r>
          </a:p>
        </p:txBody>
      </p:sp>
    </p:spTree>
    <p:extLst>
      <p:ext uri="{BB962C8B-B14F-4D97-AF65-F5344CB8AC3E}">
        <p14:creationId xmlns:p14="http://schemas.microsoft.com/office/powerpoint/2010/main" val="1768160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MX" dirty="0"/>
              <a:t>Incluir JavaScript en el mismo documento XHTML</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589"/>
          <a:stretch/>
        </p:blipFill>
        <p:spPr bwMode="auto">
          <a:xfrm>
            <a:off x="323528" y="1602457"/>
            <a:ext cx="8660719"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uadroTexto 1">
            <a:extLst>
              <a:ext uri="{FF2B5EF4-FFF2-40B4-BE49-F238E27FC236}">
                <a16:creationId xmlns:a16="http://schemas.microsoft.com/office/drawing/2014/main" id="{37B47DA6-33D4-40C8-95F5-25446A66FDCE}"/>
              </a:ext>
            </a:extLst>
          </p:cNvPr>
          <p:cNvSpPr txBox="1"/>
          <p:nvPr/>
        </p:nvSpPr>
        <p:spPr>
          <a:xfrm>
            <a:off x="3059832" y="5949280"/>
            <a:ext cx="4032448" cy="369332"/>
          </a:xfrm>
          <a:prstGeom prst="rect">
            <a:avLst/>
          </a:prstGeom>
          <a:noFill/>
        </p:spPr>
        <p:txBody>
          <a:bodyPr wrap="square" rtlCol="0">
            <a:spAutoFit/>
          </a:bodyPr>
          <a:lstStyle/>
          <a:p>
            <a:r>
              <a:rPr lang="es-MX" dirty="0"/>
              <a:t>1. Agregar a portafolio</a:t>
            </a:r>
          </a:p>
        </p:txBody>
      </p:sp>
      <p:sp>
        <p:nvSpPr>
          <p:cNvPr id="3" name="Marcador de pie de página 2">
            <a:extLst>
              <a:ext uri="{FF2B5EF4-FFF2-40B4-BE49-F238E27FC236}">
                <a16:creationId xmlns:a16="http://schemas.microsoft.com/office/drawing/2014/main" id="{D54B09CC-1B70-E304-130A-E55D0F7E4FBC}"/>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0872155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b="1" dirty="0" err="1"/>
              <a:t>getElementById</a:t>
            </a:r>
            <a:r>
              <a:rPr lang="es-MX" b="1" dirty="0"/>
              <a:t>()</a:t>
            </a:r>
            <a:endParaRPr lang="es-MX" dirty="0"/>
          </a:p>
        </p:txBody>
      </p:sp>
      <p:sp>
        <p:nvSpPr>
          <p:cNvPr id="3" name="2 Marcador de contenido"/>
          <p:cNvSpPr>
            <a:spLocks noGrp="1"/>
          </p:cNvSpPr>
          <p:nvPr>
            <p:ph idx="1"/>
          </p:nvPr>
        </p:nvSpPr>
        <p:spPr/>
        <p:txBody>
          <a:bodyPr>
            <a:normAutofit/>
          </a:bodyPr>
          <a:lstStyle/>
          <a:p>
            <a:r>
              <a:rPr lang="es-MX" dirty="0"/>
              <a:t>devuelve el elemento XHTML cuyo atributo id coincide con el parámetro indicado en la función. Como el atributo id debe ser único para cada elemento de una misma página, la función devuelve únicamente el nodo deseado.</a:t>
            </a:r>
          </a:p>
          <a:p>
            <a:pPr marL="274320" lvl="1" indent="0">
              <a:buNone/>
            </a:pPr>
            <a:r>
              <a:rPr lang="es-MX" dirty="0"/>
              <a:t>		</a:t>
            </a:r>
          </a:p>
          <a:p>
            <a:pPr marL="274320" lvl="1" indent="0">
              <a:buNone/>
            </a:pPr>
            <a:r>
              <a:rPr lang="es-MX" dirty="0" err="1"/>
              <a:t>var</a:t>
            </a:r>
            <a:r>
              <a:rPr lang="es-MX" dirty="0"/>
              <a:t> cabecera = </a:t>
            </a:r>
            <a:r>
              <a:rPr lang="es-MX" dirty="0" err="1"/>
              <a:t>document.getElementById</a:t>
            </a:r>
            <a:r>
              <a:rPr lang="es-MX" dirty="0"/>
              <a:t>("cabecera");</a:t>
            </a:r>
          </a:p>
          <a:p>
            <a:pPr marL="274320" lvl="1" indent="0">
              <a:buNone/>
            </a:pPr>
            <a:r>
              <a:rPr lang="es-MX" dirty="0"/>
              <a:t>…</a:t>
            </a:r>
          </a:p>
          <a:p>
            <a:pPr marL="274320" lvl="1" indent="0">
              <a:buNone/>
            </a:pPr>
            <a:r>
              <a:rPr lang="es-MX" dirty="0"/>
              <a:t>…</a:t>
            </a:r>
          </a:p>
          <a:p>
            <a:pPr marL="274320" lvl="1" indent="0">
              <a:buNone/>
            </a:pPr>
            <a:endParaRPr lang="es-MX" dirty="0"/>
          </a:p>
          <a:p>
            <a:pPr marL="274320" lvl="1" indent="0">
              <a:buNone/>
            </a:pPr>
            <a:r>
              <a:rPr lang="es-MX" dirty="0"/>
              <a:t>&lt;div id="cabecera"&gt;</a:t>
            </a:r>
          </a:p>
          <a:p>
            <a:pPr marL="274320" lvl="1" indent="0">
              <a:buNone/>
            </a:pPr>
            <a:r>
              <a:rPr lang="pt-BR" dirty="0"/>
              <a:t>&lt;a </a:t>
            </a:r>
            <a:r>
              <a:rPr lang="pt-BR" dirty="0" err="1"/>
              <a:t>href</a:t>
            </a:r>
            <a:r>
              <a:rPr lang="pt-BR" dirty="0"/>
              <a:t>="/" id="logo"&gt;...&lt;/a&gt;</a:t>
            </a:r>
          </a:p>
          <a:p>
            <a:pPr marL="274320" lvl="1" indent="0">
              <a:buNone/>
            </a:pPr>
            <a:r>
              <a:rPr lang="es-MX" dirty="0"/>
              <a:t>&lt;/div&gt;</a:t>
            </a:r>
          </a:p>
        </p:txBody>
      </p:sp>
    </p:spTree>
    <p:extLst>
      <p:ext uri="{BB962C8B-B14F-4D97-AF65-F5344CB8AC3E}">
        <p14:creationId xmlns:p14="http://schemas.microsoft.com/office/powerpoint/2010/main" val="3459158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b="1" dirty="0"/>
              <a:t>Acceso directo a los atributos XHTML</a:t>
            </a:r>
            <a:endParaRPr lang="es-MX" dirty="0"/>
          </a:p>
        </p:txBody>
      </p:sp>
      <p:sp>
        <p:nvSpPr>
          <p:cNvPr id="3" name="2 Marcador de contenido"/>
          <p:cNvSpPr>
            <a:spLocks noGrp="1"/>
          </p:cNvSpPr>
          <p:nvPr>
            <p:ph idx="1"/>
          </p:nvPr>
        </p:nvSpPr>
        <p:spPr/>
        <p:txBody>
          <a:bodyPr/>
          <a:lstStyle/>
          <a:p>
            <a:r>
              <a:rPr lang="es-MX" dirty="0"/>
              <a:t>Ejemplos</a:t>
            </a:r>
          </a:p>
          <a:p>
            <a:r>
              <a:rPr lang="es-MX" dirty="0"/>
              <a:t>Mostrar la dirección de un vinculo</a:t>
            </a:r>
          </a:p>
          <a:p>
            <a:pPr marL="548640" lvl="2" indent="0">
              <a:buNone/>
            </a:pPr>
            <a:r>
              <a:rPr lang="es-MX" dirty="0" err="1"/>
              <a:t>var</a:t>
            </a:r>
            <a:r>
              <a:rPr lang="es-MX" dirty="0"/>
              <a:t> enlace = </a:t>
            </a:r>
            <a:r>
              <a:rPr lang="es-MX" dirty="0" err="1"/>
              <a:t>document.getElementById</a:t>
            </a:r>
            <a:r>
              <a:rPr lang="es-MX" dirty="0"/>
              <a:t>("enlace");</a:t>
            </a:r>
          </a:p>
          <a:p>
            <a:pPr marL="548640" lvl="2" indent="0">
              <a:buNone/>
            </a:pPr>
            <a:r>
              <a:rPr lang="da-DK" dirty="0"/>
              <a:t>alert(enlace.href); </a:t>
            </a:r>
            <a:r>
              <a:rPr lang="da-DK" i="1" dirty="0"/>
              <a:t>// muestra </a:t>
            </a:r>
            <a:r>
              <a:rPr lang="da-DK" i="1" dirty="0">
                <a:hlinkClick r:id="rId2"/>
              </a:rPr>
              <a:t>http://www...com</a:t>
            </a:r>
            <a:endParaRPr lang="da-DK" i="1" dirty="0"/>
          </a:p>
          <a:p>
            <a:pPr marL="548640" lvl="2" indent="0">
              <a:buNone/>
            </a:pPr>
            <a:r>
              <a:rPr lang="da-DK" i="1" dirty="0"/>
              <a:t>...</a:t>
            </a:r>
          </a:p>
          <a:p>
            <a:pPr marL="548640" lvl="2" indent="0">
              <a:buNone/>
            </a:pPr>
            <a:r>
              <a:rPr lang="es-MX" dirty="0"/>
              <a:t>&lt;a id="enlace" </a:t>
            </a:r>
            <a:r>
              <a:rPr lang="es-MX" dirty="0" err="1"/>
              <a:t>href</a:t>
            </a:r>
            <a:r>
              <a:rPr lang="es-MX" dirty="0"/>
              <a:t>="http://www...com"&gt;Enlace&lt;/a&gt;</a:t>
            </a:r>
          </a:p>
        </p:txBody>
      </p:sp>
    </p:spTree>
    <p:extLst>
      <p:ext uri="{BB962C8B-B14F-4D97-AF65-F5344CB8AC3E}">
        <p14:creationId xmlns:p14="http://schemas.microsoft.com/office/powerpoint/2010/main" val="3587399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a:p>
        </p:txBody>
      </p:sp>
      <p:sp>
        <p:nvSpPr>
          <p:cNvPr id="3" name="2 Marcador de contenido"/>
          <p:cNvSpPr>
            <a:spLocks noGrp="1"/>
          </p:cNvSpPr>
          <p:nvPr>
            <p:ph idx="1"/>
          </p:nvPr>
        </p:nvSpPr>
        <p:spPr/>
        <p:txBody>
          <a:bodyPr/>
          <a:lstStyle/>
          <a:p>
            <a:r>
              <a:rPr lang="es-MX" dirty="0"/>
              <a:t>El siguiente ejemplo obtiene el valor de la propiedad </a:t>
            </a:r>
            <a:r>
              <a:rPr lang="es-MX" dirty="0" err="1"/>
              <a:t>margin</a:t>
            </a:r>
            <a:r>
              <a:rPr lang="es-MX" dirty="0"/>
              <a:t> de la imagen:</a:t>
            </a:r>
          </a:p>
          <a:p>
            <a:pPr marL="274320" lvl="1" indent="0">
              <a:buNone/>
            </a:pPr>
            <a:r>
              <a:rPr lang="es-MX" dirty="0" err="1"/>
              <a:t>var</a:t>
            </a:r>
            <a:r>
              <a:rPr lang="es-MX" dirty="0"/>
              <a:t> imagen = </a:t>
            </a:r>
            <a:r>
              <a:rPr lang="es-MX" dirty="0" err="1"/>
              <a:t>document.getElementById</a:t>
            </a:r>
            <a:r>
              <a:rPr lang="es-MX" dirty="0"/>
              <a:t>("imagen");</a:t>
            </a:r>
          </a:p>
          <a:p>
            <a:pPr marL="274320" lvl="1" indent="0">
              <a:buNone/>
            </a:pPr>
            <a:r>
              <a:rPr lang="es-MX" dirty="0" err="1"/>
              <a:t>alert</a:t>
            </a:r>
            <a:r>
              <a:rPr lang="es-MX" dirty="0"/>
              <a:t>(</a:t>
            </a:r>
            <a:r>
              <a:rPr lang="es-MX" dirty="0" err="1"/>
              <a:t>imagen.style.margin</a:t>
            </a:r>
            <a:r>
              <a:rPr lang="es-MX" dirty="0"/>
              <a:t>);</a:t>
            </a:r>
          </a:p>
          <a:p>
            <a:pPr marL="274320" lvl="1" indent="0">
              <a:buNone/>
            </a:pPr>
            <a:r>
              <a:rPr lang="es-MX" dirty="0"/>
              <a:t>…</a:t>
            </a:r>
          </a:p>
          <a:p>
            <a:pPr marL="274320" lvl="1" indent="0">
              <a:buNone/>
            </a:pPr>
            <a:endParaRPr lang="es-MX" dirty="0"/>
          </a:p>
          <a:p>
            <a:pPr marL="274320" lvl="1" indent="0">
              <a:buNone/>
            </a:pPr>
            <a:r>
              <a:rPr lang="es-MX" dirty="0"/>
              <a:t>&lt;</a:t>
            </a:r>
            <a:r>
              <a:rPr lang="es-MX" dirty="0" err="1"/>
              <a:t>img</a:t>
            </a:r>
            <a:r>
              <a:rPr lang="es-MX" dirty="0"/>
              <a:t> id=“imagen” </a:t>
            </a:r>
            <a:r>
              <a:rPr lang="es-MX" dirty="0" err="1"/>
              <a:t>style</a:t>
            </a:r>
            <a:r>
              <a:rPr lang="es-MX" dirty="0"/>
              <a:t>=“margin:0; border:0;” </a:t>
            </a:r>
            <a:r>
              <a:rPr lang="es-MX" dirty="0" err="1"/>
              <a:t>src</a:t>
            </a:r>
            <a:r>
              <a:rPr lang="es-MX" dirty="0"/>
              <a:t>=“logo.png”/&gt;</a:t>
            </a:r>
          </a:p>
        </p:txBody>
      </p:sp>
    </p:spTree>
    <p:extLst>
      <p:ext uri="{BB962C8B-B14F-4D97-AF65-F5344CB8AC3E}">
        <p14:creationId xmlns:p14="http://schemas.microsoft.com/office/powerpoint/2010/main" val="19782748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EVENTOS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776" y="1268760"/>
            <a:ext cx="8148680" cy="5040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5731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CF40AE-9921-4BFE-98D0-2545C2B40873}"/>
              </a:ext>
            </a:extLst>
          </p:cNvPr>
          <p:cNvSpPr>
            <a:spLocks noGrp="1"/>
          </p:cNvSpPr>
          <p:nvPr>
            <p:ph type="title"/>
          </p:nvPr>
        </p:nvSpPr>
        <p:spPr/>
        <p:txBody>
          <a:bodyPr/>
          <a:lstStyle/>
          <a:p>
            <a:r>
              <a:rPr lang="es-MX"/>
              <a:t>EJEMPLO</a:t>
            </a:r>
            <a:endParaRPr lang="es-MX" dirty="0"/>
          </a:p>
        </p:txBody>
      </p:sp>
      <p:sp>
        <p:nvSpPr>
          <p:cNvPr id="3" name="Marcador de contenido 2">
            <a:extLst>
              <a:ext uri="{FF2B5EF4-FFF2-40B4-BE49-F238E27FC236}">
                <a16:creationId xmlns:a16="http://schemas.microsoft.com/office/drawing/2014/main" id="{4227A8A3-77EE-485D-AA4F-C4AD264C6C94}"/>
              </a:ext>
            </a:extLst>
          </p:cNvPr>
          <p:cNvSpPr>
            <a:spLocks noGrp="1"/>
          </p:cNvSpPr>
          <p:nvPr>
            <p:ph sz="half" idx="1"/>
          </p:nvPr>
        </p:nvSpPr>
        <p:spPr>
          <a:xfrm>
            <a:off x="4211960" y="1340768"/>
            <a:ext cx="4758680" cy="5472608"/>
          </a:xfrm>
        </p:spPr>
        <p:txBody>
          <a:bodyPr>
            <a:normAutofit/>
          </a:bodyPr>
          <a:lstStyle/>
          <a:p>
            <a:pPr marL="0" indent="0">
              <a:buNone/>
            </a:pPr>
            <a:r>
              <a:rPr lang="es-MX" sz="1400" b="1" dirty="0"/>
              <a:t>&lt;!DOCTYPE </a:t>
            </a:r>
            <a:r>
              <a:rPr lang="es-MX" sz="1400" b="1" dirty="0" err="1"/>
              <a:t>html</a:t>
            </a:r>
            <a:r>
              <a:rPr lang="es-MX" sz="1400" b="1" dirty="0"/>
              <a:t>&gt;</a:t>
            </a:r>
          </a:p>
          <a:p>
            <a:pPr marL="0" indent="0">
              <a:buNone/>
            </a:pPr>
            <a:r>
              <a:rPr lang="es-MX" sz="1400" b="1" dirty="0"/>
              <a:t>&lt;</a:t>
            </a:r>
            <a:r>
              <a:rPr lang="es-MX" sz="1400" b="1" dirty="0" err="1"/>
              <a:t>html</a:t>
            </a:r>
            <a:r>
              <a:rPr lang="es-MX" sz="1400" b="1" dirty="0"/>
              <a:t>&gt;</a:t>
            </a:r>
          </a:p>
          <a:p>
            <a:pPr marL="0" indent="0">
              <a:buNone/>
            </a:pPr>
            <a:r>
              <a:rPr lang="es-MX" sz="1400" b="1" dirty="0"/>
              <a:t>&lt;head&gt;</a:t>
            </a:r>
          </a:p>
          <a:p>
            <a:pPr marL="0" indent="0">
              <a:buNone/>
            </a:pPr>
            <a:r>
              <a:rPr lang="es-MX" sz="1400" b="1" dirty="0"/>
              <a:t>&lt;script&gt;</a:t>
            </a:r>
          </a:p>
          <a:p>
            <a:pPr marL="0" indent="0">
              <a:buNone/>
            </a:pPr>
            <a:r>
              <a:rPr lang="es-MX" sz="1400" b="1" dirty="0" err="1"/>
              <a:t>function</a:t>
            </a:r>
            <a:r>
              <a:rPr lang="es-MX" sz="1400" b="1" dirty="0"/>
              <a:t> </a:t>
            </a:r>
            <a:r>
              <a:rPr lang="es-MX" sz="1400" b="1" dirty="0" err="1"/>
              <a:t>modifica_parrafo</a:t>
            </a:r>
            <a:r>
              <a:rPr lang="es-MX" sz="1400" b="1" dirty="0"/>
              <a:t>()</a:t>
            </a:r>
          </a:p>
          <a:p>
            <a:pPr marL="0" indent="0">
              <a:buNone/>
            </a:pPr>
            <a:r>
              <a:rPr lang="es-MX" sz="1400" b="1" dirty="0"/>
              <a:t>{</a:t>
            </a:r>
          </a:p>
          <a:p>
            <a:pPr marL="0" indent="0">
              <a:buNone/>
            </a:pPr>
            <a:r>
              <a:rPr lang="es-MX" sz="1400" b="1" dirty="0" err="1"/>
              <a:t>var</a:t>
            </a:r>
            <a:r>
              <a:rPr lang="es-MX" sz="1400" b="1" dirty="0"/>
              <a:t> </a:t>
            </a:r>
            <a:r>
              <a:rPr lang="es-MX" sz="1400" b="1" dirty="0" err="1"/>
              <a:t>text</a:t>
            </a:r>
            <a:r>
              <a:rPr lang="es-MX" sz="1400" b="1" dirty="0"/>
              <a:t> = "";</a:t>
            </a:r>
          </a:p>
          <a:p>
            <a:pPr marL="0" indent="0">
              <a:buNone/>
            </a:pPr>
            <a:r>
              <a:rPr lang="es-MX" sz="1400" b="1" dirty="0" err="1"/>
              <a:t>var</a:t>
            </a:r>
            <a:r>
              <a:rPr lang="es-MX" sz="1400" b="1" dirty="0"/>
              <a:t> i;</a:t>
            </a:r>
          </a:p>
          <a:p>
            <a:pPr marL="0" indent="0">
              <a:buNone/>
            </a:pPr>
            <a:r>
              <a:rPr lang="es-MX" sz="1400" b="1" dirty="0" err="1"/>
              <a:t>for</a:t>
            </a:r>
            <a:r>
              <a:rPr lang="es-MX" sz="1400" b="1" dirty="0"/>
              <a:t> (i = 0; i &lt; 5; i++) {</a:t>
            </a:r>
          </a:p>
          <a:p>
            <a:pPr marL="0" indent="0">
              <a:buNone/>
            </a:pPr>
            <a:r>
              <a:rPr lang="es-MX" sz="1400" b="1" dirty="0"/>
              <a:t>    </a:t>
            </a:r>
            <a:r>
              <a:rPr lang="es-MX" sz="1400" b="1" dirty="0" err="1"/>
              <a:t>text</a:t>
            </a:r>
            <a:r>
              <a:rPr lang="es-MX" sz="1400" b="1" dirty="0"/>
              <a:t> += "</a:t>
            </a:r>
            <a:r>
              <a:rPr lang="es-MX" sz="1400" b="1" dirty="0" err="1"/>
              <a:t>The</a:t>
            </a:r>
            <a:r>
              <a:rPr lang="es-MX" sz="1400" b="1" dirty="0"/>
              <a:t> </a:t>
            </a:r>
            <a:r>
              <a:rPr lang="es-MX" sz="1400" b="1" dirty="0" err="1"/>
              <a:t>number</a:t>
            </a:r>
            <a:r>
              <a:rPr lang="es-MX" sz="1400" b="1" dirty="0"/>
              <a:t> </a:t>
            </a:r>
            <a:r>
              <a:rPr lang="es-MX" sz="1400" b="1" dirty="0" err="1"/>
              <a:t>is</a:t>
            </a:r>
            <a:r>
              <a:rPr lang="es-MX" sz="1400" b="1" dirty="0"/>
              <a:t> " + i + "&lt;</a:t>
            </a:r>
            <a:r>
              <a:rPr lang="es-MX" sz="1400" b="1" dirty="0" err="1"/>
              <a:t>br</a:t>
            </a:r>
            <a:r>
              <a:rPr lang="es-MX" sz="1400" b="1" dirty="0"/>
              <a:t>&gt;";</a:t>
            </a:r>
          </a:p>
          <a:p>
            <a:pPr marL="0" indent="0">
              <a:buNone/>
            </a:pPr>
            <a:r>
              <a:rPr lang="es-MX" sz="1400" b="1" dirty="0"/>
              <a:t>}</a:t>
            </a:r>
          </a:p>
          <a:p>
            <a:pPr marL="0" indent="0">
              <a:buNone/>
            </a:pPr>
            <a:r>
              <a:rPr lang="es-MX" sz="1400" b="1" dirty="0" err="1"/>
              <a:t>document.getElementById</a:t>
            </a:r>
            <a:r>
              <a:rPr lang="es-MX" sz="1400" b="1" dirty="0"/>
              <a:t>("demo").</a:t>
            </a:r>
            <a:r>
              <a:rPr lang="es-MX" sz="1400" b="1" dirty="0" err="1"/>
              <a:t>innerHTML</a:t>
            </a:r>
            <a:r>
              <a:rPr lang="es-MX" sz="1400" b="1" dirty="0"/>
              <a:t> = </a:t>
            </a:r>
            <a:r>
              <a:rPr lang="es-MX" sz="1400" b="1" dirty="0" err="1"/>
              <a:t>text</a:t>
            </a:r>
            <a:r>
              <a:rPr lang="es-MX" sz="1400" b="1" dirty="0"/>
              <a:t>;</a:t>
            </a:r>
          </a:p>
          <a:p>
            <a:pPr marL="0" indent="0">
              <a:buNone/>
            </a:pPr>
            <a:r>
              <a:rPr lang="es-MX" sz="1400" b="1" dirty="0"/>
              <a:t>}</a:t>
            </a:r>
          </a:p>
          <a:p>
            <a:pPr marL="0" indent="0">
              <a:buNone/>
            </a:pPr>
            <a:r>
              <a:rPr lang="es-MX" sz="1400" b="1" dirty="0"/>
              <a:t>&lt;/script&gt;</a:t>
            </a:r>
          </a:p>
          <a:p>
            <a:pPr marL="0" indent="0">
              <a:buNone/>
            </a:pPr>
            <a:r>
              <a:rPr lang="es-MX" sz="1400" b="1" dirty="0"/>
              <a:t>&lt;/head&gt;</a:t>
            </a:r>
          </a:p>
          <a:p>
            <a:pPr marL="0" indent="0">
              <a:buNone/>
            </a:pPr>
            <a:r>
              <a:rPr lang="es-MX" sz="1400" b="1" dirty="0"/>
              <a:t>&lt;</a:t>
            </a:r>
            <a:r>
              <a:rPr lang="es-MX" sz="1400" b="1" dirty="0" err="1"/>
              <a:t>body</a:t>
            </a:r>
            <a:r>
              <a:rPr lang="es-MX" sz="1400" b="1" dirty="0"/>
              <a:t>&gt;</a:t>
            </a:r>
          </a:p>
          <a:p>
            <a:pPr marL="0" indent="0">
              <a:buNone/>
            </a:pPr>
            <a:r>
              <a:rPr lang="es-MX" sz="1400" b="1" dirty="0"/>
              <a:t>&lt;h2&gt;JavaScript </a:t>
            </a:r>
            <a:r>
              <a:rPr lang="es-MX" sz="1400" b="1" dirty="0" err="1"/>
              <a:t>Loops</a:t>
            </a:r>
            <a:r>
              <a:rPr lang="es-MX" sz="1400" b="1" dirty="0"/>
              <a:t>&lt;/h2&gt;</a:t>
            </a:r>
          </a:p>
          <a:p>
            <a:pPr marL="0" indent="0">
              <a:buNone/>
            </a:pPr>
            <a:r>
              <a:rPr lang="es-MX" sz="1400" b="1" dirty="0"/>
              <a:t>&lt;p id="demo" </a:t>
            </a:r>
            <a:r>
              <a:rPr lang="es-MX" sz="1400" b="1" dirty="0" err="1"/>
              <a:t>onclick</a:t>
            </a:r>
            <a:r>
              <a:rPr lang="es-MX" sz="1400" b="1" dirty="0"/>
              <a:t>="</a:t>
            </a:r>
            <a:r>
              <a:rPr lang="es-MX" sz="1400" b="1" dirty="0" err="1"/>
              <a:t>modifica_parrafo</a:t>
            </a:r>
            <a:r>
              <a:rPr lang="es-MX" sz="1400" b="1" dirty="0"/>
              <a:t>()"&gt; </a:t>
            </a:r>
            <a:r>
              <a:rPr lang="es-MX" sz="1400" b="1" dirty="0" err="1"/>
              <a:t>click</a:t>
            </a:r>
            <a:r>
              <a:rPr lang="es-MX" sz="1400" b="1" dirty="0"/>
              <a:t>&lt;/p&gt;</a:t>
            </a:r>
          </a:p>
          <a:p>
            <a:pPr marL="0" indent="0">
              <a:buNone/>
            </a:pPr>
            <a:r>
              <a:rPr lang="es-MX" sz="1400" b="1" dirty="0"/>
              <a:t>&lt;/</a:t>
            </a:r>
            <a:r>
              <a:rPr lang="es-MX" sz="1400" b="1" dirty="0" err="1"/>
              <a:t>body</a:t>
            </a:r>
            <a:r>
              <a:rPr lang="es-MX" sz="1400" b="1" dirty="0"/>
              <a:t>&gt;</a:t>
            </a:r>
          </a:p>
          <a:p>
            <a:pPr marL="0" indent="0">
              <a:buNone/>
            </a:pPr>
            <a:r>
              <a:rPr lang="es-MX" sz="1400" b="1" dirty="0"/>
              <a:t>&lt;/</a:t>
            </a:r>
            <a:r>
              <a:rPr lang="es-MX" sz="1400" b="1" dirty="0" err="1"/>
              <a:t>html</a:t>
            </a:r>
            <a:r>
              <a:rPr lang="es-MX" sz="1400" b="1" dirty="0"/>
              <a:t>&gt;</a:t>
            </a:r>
          </a:p>
          <a:p>
            <a:pPr marL="0" indent="0">
              <a:buNone/>
            </a:pPr>
            <a:endParaRPr lang="es-MX" sz="1400" b="1" dirty="0"/>
          </a:p>
        </p:txBody>
      </p:sp>
      <p:pic>
        <p:nvPicPr>
          <p:cNvPr id="6" name="Imagen 5">
            <a:extLst>
              <a:ext uri="{FF2B5EF4-FFF2-40B4-BE49-F238E27FC236}">
                <a16:creationId xmlns:a16="http://schemas.microsoft.com/office/drawing/2014/main" id="{F96849D3-C190-4DA2-B5DB-E829C4AE265A}"/>
              </a:ext>
            </a:extLst>
          </p:cNvPr>
          <p:cNvPicPr>
            <a:picLocks noChangeAspect="1"/>
          </p:cNvPicPr>
          <p:nvPr/>
        </p:nvPicPr>
        <p:blipFill rotWithShape="1">
          <a:blip r:embed="rId2"/>
          <a:srcRect l="50000" t="27600" r="27163" b="59800"/>
          <a:stretch/>
        </p:blipFill>
        <p:spPr>
          <a:xfrm>
            <a:off x="611559" y="1844824"/>
            <a:ext cx="3191933" cy="990600"/>
          </a:xfrm>
          <a:prstGeom prst="rect">
            <a:avLst/>
          </a:prstGeom>
          <a:ln w="3175">
            <a:solidFill>
              <a:schemeClr val="tx1"/>
            </a:solidFill>
          </a:ln>
        </p:spPr>
      </p:pic>
      <p:pic>
        <p:nvPicPr>
          <p:cNvPr id="7" name="Imagen 6">
            <a:extLst>
              <a:ext uri="{FF2B5EF4-FFF2-40B4-BE49-F238E27FC236}">
                <a16:creationId xmlns:a16="http://schemas.microsoft.com/office/drawing/2014/main" id="{EDCEC789-5E6E-4EF5-9BD0-667EA2A3186E}"/>
              </a:ext>
            </a:extLst>
          </p:cNvPr>
          <p:cNvPicPr>
            <a:picLocks noChangeAspect="1"/>
          </p:cNvPicPr>
          <p:nvPr/>
        </p:nvPicPr>
        <p:blipFill rotWithShape="1">
          <a:blip r:embed="rId3"/>
          <a:srcRect l="50000" t="27600" r="32675" b="51400"/>
          <a:stretch/>
        </p:blipFill>
        <p:spPr>
          <a:xfrm>
            <a:off x="899592" y="3416424"/>
            <a:ext cx="2232248" cy="1521987"/>
          </a:xfrm>
          <a:prstGeom prst="rect">
            <a:avLst/>
          </a:prstGeom>
          <a:ln w="3175">
            <a:solidFill>
              <a:schemeClr val="tx1"/>
            </a:solidFill>
          </a:ln>
        </p:spPr>
      </p:pic>
    </p:spTree>
    <p:extLst>
      <p:ext uri="{BB962C8B-B14F-4D97-AF65-F5344CB8AC3E}">
        <p14:creationId xmlns:p14="http://schemas.microsoft.com/office/powerpoint/2010/main" val="31901013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1B8F1E-CEF0-F132-BEC1-A7A94D672097}"/>
              </a:ext>
            </a:extLst>
          </p:cNvPr>
          <p:cNvSpPr>
            <a:spLocks noGrp="1"/>
          </p:cNvSpPr>
          <p:nvPr>
            <p:ph type="title"/>
          </p:nvPr>
        </p:nvSpPr>
        <p:spPr/>
        <p:txBody>
          <a:bodyPr/>
          <a:lstStyle/>
          <a:p>
            <a:r>
              <a:rPr lang="es-MX" dirty="0"/>
              <a:t>EJERCICIO</a:t>
            </a:r>
          </a:p>
        </p:txBody>
      </p:sp>
      <p:sp>
        <p:nvSpPr>
          <p:cNvPr id="6" name="Marcador de contenido 5">
            <a:extLst>
              <a:ext uri="{FF2B5EF4-FFF2-40B4-BE49-F238E27FC236}">
                <a16:creationId xmlns:a16="http://schemas.microsoft.com/office/drawing/2014/main" id="{B7464A0A-FE6F-15B6-D909-4BC689BE4807}"/>
              </a:ext>
            </a:extLst>
          </p:cNvPr>
          <p:cNvSpPr>
            <a:spLocks noGrp="1"/>
          </p:cNvSpPr>
          <p:nvPr>
            <p:ph idx="1"/>
          </p:nvPr>
        </p:nvSpPr>
        <p:spPr/>
        <p:txBody>
          <a:bodyPr>
            <a:normAutofit fontScale="32500" lnSpcReduction="20000"/>
          </a:bodyPr>
          <a:lstStyle/>
          <a:p>
            <a:r>
              <a:rPr lang="es-MX" dirty="0"/>
              <a:t>RFC</a:t>
            </a:r>
          </a:p>
          <a:p>
            <a:endParaRPr lang="es-MX" dirty="0"/>
          </a:p>
          <a:p>
            <a:r>
              <a:rPr lang="es-MX" dirty="0"/>
              <a:t>&lt;!DOCTYPE </a:t>
            </a:r>
            <a:r>
              <a:rPr lang="es-MX" dirty="0" err="1"/>
              <a:t>html</a:t>
            </a:r>
            <a:r>
              <a:rPr lang="es-MX" dirty="0"/>
              <a:t>&gt;</a:t>
            </a:r>
          </a:p>
          <a:p>
            <a:r>
              <a:rPr lang="es-MX" dirty="0"/>
              <a:t>&lt;</a:t>
            </a:r>
            <a:r>
              <a:rPr lang="es-MX" dirty="0" err="1"/>
              <a:t>html</a:t>
            </a:r>
            <a:r>
              <a:rPr lang="es-MX" dirty="0"/>
              <a:t>&gt;</a:t>
            </a:r>
          </a:p>
          <a:p>
            <a:r>
              <a:rPr lang="es-MX" dirty="0"/>
              <a:t>&lt;head&gt;</a:t>
            </a:r>
          </a:p>
          <a:p>
            <a:r>
              <a:rPr lang="es-MX" dirty="0"/>
              <a:t>	&lt;</a:t>
            </a:r>
            <a:r>
              <a:rPr lang="es-MX" dirty="0" err="1"/>
              <a:t>title</a:t>
            </a:r>
            <a:r>
              <a:rPr lang="es-MX" dirty="0"/>
              <a:t>&gt;RFC&lt;/</a:t>
            </a:r>
            <a:r>
              <a:rPr lang="es-MX" dirty="0" err="1"/>
              <a:t>title</a:t>
            </a:r>
            <a:r>
              <a:rPr lang="es-MX" dirty="0"/>
              <a:t>&gt;</a:t>
            </a:r>
          </a:p>
          <a:p>
            <a:r>
              <a:rPr lang="es-MX" dirty="0"/>
              <a:t>	&lt;meta http-</a:t>
            </a:r>
            <a:r>
              <a:rPr lang="es-MX" dirty="0" err="1"/>
              <a:t>equiv</a:t>
            </a:r>
            <a:r>
              <a:rPr lang="es-MX" dirty="0"/>
              <a:t>="</a:t>
            </a:r>
            <a:r>
              <a:rPr lang="es-MX" dirty="0" err="1"/>
              <a:t>content-type</a:t>
            </a:r>
            <a:r>
              <a:rPr lang="es-MX" dirty="0"/>
              <a:t>" </a:t>
            </a:r>
            <a:r>
              <a:rPr lang="es-MX" dirty="0" err="1"/>
              <a:t>content</a:t>
            </a:r>
            <a:r>
              <a:rPr lang="es-MX" dirty="0"/>
              <a:t>="</a:t>
            </a:r>
            <a:r>
              <a:rPr lang="es-MX" dirty="0" err="1"/>
              <a:t>text</a:t>
            </a:r>
            <a:r>
              <a:rPr lang="es-MX" dirty="0"/>
              <a:t>/</a:t>
            </a:r>
            <a:r>
              <a:rPr lang="es-MX" dirty="0" err="1"/>
              <a:t>html;charset</a:t>
            </a:r>
            <a:r>
              <a:rPr lang="es-MX" dirty="0"/>
              <a:t>=utf-8"/&gt;</a:t>
            </a:r>
          </a:p>
          <a:p>
            <a:endParaRPr lang="es-MX" dirty="0"/>
          </a:p>
          <a:p>
            <a:r>
              <a:rPr lang="es-MX" dirty="0"/>
              <a:t>	&lt;link </a:t>
            </a:r>
            <a:r>
              <a:rPr lang="es-MX" dirty="0" err="1"/>
              <a:t>href</a:t>
            </a:r>
            <a:r>
              <a:rPr lang="es-MX" dirty="0"/>
              <a:t>="https://fonts.googleapis.com/</a:t>
            </a:r>
            <a:r>
              <a:rPr lang="es-MX" dirty="0" err="1"/>
              <a:t>css?family</a:t>
            </a:r>
            <a:r>
              <a:rPr lang="es-MX" dirty="0"/>
              <a:t>=</a:t>
            </a:r>
            <a:r>
              <a:rPr lang="es-MX" dirty="0" err="1"/>
              <a:t>Lobster</a:t>
            </a:r>
            <a:r>
              <a:rPr lang="es-MX" dirty="0"/>
              <a:t>" </a:t>
            </a:r>
            <a:r>
              <a:rPr lang="es-MX" dirty="0" err="1"/>
              <a:t>rel</a:t>
            </a:r>
            <a:r>
              <a:rPr lang="es-MX" dirty="0"/>
              <a:t>="</a:t>
            </a:r>
            <a:r>
              <a:rPr lang="es-MX" dirty="0" err="1"/>
              <a:t>stylesheet</a:t>
            </a:r>
            <a:r>
              <a:rPr lang="es-MX" dirty="0"/>
              <a:t>"&gt;</a:t>
            </a:r>
          </a:p>
          <a:p>
            <a:r>
              <a:rPr lang="es-MX" dirty="0"/>
              <a:t>	&lt;script </a:t>
            </a:r>
            <a:r>
              <a:rPr lang="es-MX" dirty="0" err="1"/>
              <a:t>src</a:t>
            </a:r>
            <a:r>
              <a:rPr lang="es-MX" dirty="0"/>
              <a:t>="RFC_validado.js"&gt;</a:t>
            </a:r>
          </a:p>
          <a:p>
            <a:r>
              <a:rPr lang="es-MX" dirty="0"/>
              <a:t>	&lt;/script&gt;</a:t>
            </a:r>
          </a:p>
          <a:p>
            <a:r>
              <a:rPr lang="es-MX" dirty="0"/>
              <a:t>&lt;/head&gt;</a:t>
            </a:r>
          </a:p>
          <a:p>
            <a:r>
              <a:rPr lang="es-MX" dirty="0"/>
              <a:t>&lt;</a:t>
            </a:r>
            <a:r>
              <a:rPr lang="es-MX" dirty="0" err="1"/>
              <a:t>body</a:t>
            </a:r>
            <a:r>
              <a:rPr lang="es-MX" dirty="0"/>
              <a:t>&gt;</a:t>
            </a:r>
          </a:p>
          <a:p>
            <a:r>
              <a:rPr lang="es-MX" dirty="0"/>
              <a:t>	&lt;</a:t>
            </a:r>
            <a:r>
              <a:rPr lang="es-MX" dirty="0" err="1"/>
              <a:t>form</a:t>
            </a:r>
            <a:r>
              <a:rPr lang="es-MX" dirty="0"/>
              <a:t>&gt;</a:t>
            </a:r>
          </a:p>
          <a:p>
            <a:r>
              <a:rPr lang="es-MX" dirty="0"/>
              <a:t>	Ingrese su Nombre:&lt;</a:t>
            </a:r>
            <a:r>
              <a:rPr lang="es-MX" dirty="0" err="1"/>
              <a:t>br</a:t>
            </a:r>
            <a:r>
              <a:rPr lang="es-MX" dirty="0"/>
              <a:t>&gt;</a:t>
            </a:r>
          </a:p>
          <a:p>
            <a:r>
              <a:rPr lang="es-MX" dirty="0"/>
              <a:t>		&lt;input </a:t>
            </a:r>
            <a:r>
              <a:rPr lang="es-MX" dirty="0" err="1"/>
              <a:t>type</a:t>
            </a:r>
            <a:r>
              <a:rPr lang="es-MX" dirty="0"/>
              <a:t>="</a:t>
            </a:r>
            <a:r>
              <a:rPr lang="es-MX" dirty="0" err="1"/>
              <a:t>text</a:t>
            </a:r>
            <a:r>
              <a:rPr lang="es-MX" dirty="0"/>
              <a:t>" </a:t>
            </a:r>
            <a:r>
              <a:rPr lang="es-MX" dirty="0" err="1"/>
              <a:t>name</a:t>
            </a:r>
            <a:r>
              <a:rPr lang="es-MX" dirty="0"/>
              <a:t>="nombre" id="n"&gt;</a:t>
            </a:r>
          </a:p>
          <a:p>
            <a:endParaRPr lang="es-MX" dirty="0"/>
          </a:p>
          <a:p>
            <a:r>
              <a:rPr lang="es-MX" dirty="0"/>
              <a:t>		&lt;</a:t>
            </a:r>
            <a:r>
              <a:rPr lang="es-MX" dirty="0" err="1"/>
              <a:t>br</a:t>
            </a:r>
            <a:r>
              <a:rPr lang="es-MX" dirty="0"/>
              <a:t>&gt;&lt;</a:t>
            </a:r>
            <a:r>
              <a:rPr lang="es-MX" dirty="0" err="1"/>
              <a:t>br</a:t>
            </a:r>
            <a:r>
              <a:rPr lang="es-MX" dirty="0"/>
              <a:t>&gt;Ingrese su Apellido Paterno:&lt;</a:t>
            </a:r>
            <a:r>
              <a:rPr lang="es-MX" dirty="0" err="1"/>
              <a:t>br</a:t>
            </a:r>
            <a:r>
              <a:rPr lang="es-MX" dirty="0"/>
              <a:t>&gt;</a:t>
            </a:r>
          </a:p>
          <a:p>
            <a:r>
              <a:rPr lang="es-MX" dirty="0"/>
              <a:t>		&lt;input </a:t>
            </a:r>
            <a:r>
              <a:rPr lang="es-MX" dirty="0" err="1"/>
              <a:t>type</a:t>
            </a:r>
            <a:r>
              <a:rPr lang="es-MX" dirty="0"/>
              <a:t>="</a:t>
            </a:r>
            <a:r>
              <a:rPr lang="es-MX" dirty="0" err="1"/>
              <a:t>text</a:t>
            </a:r>
            <a:r>
              <a:rPr lang="es-MX" dirty="0"/>
              <a:t>" </a:t>
            </a:r>
            <a:r>
              <a:rPr lang="es-MX" dirty="0" err="1"/>
              <a:t>name</a:t>
            </a:r>
            <a:r>
              <a:rPr lang="es-MX" dirty="0"/>
              <a:t>="</a:t>
            </a:r>
            <a:r>
              <a:rPr lang="es-MX" dirty="0" err="1"/>
              <a:t>ap</a:t>
            </a:r>
            <a:r>
              <a:rPr lang="es-MX" dirty="0"/>
              <a:t>" id="</a:t>
            </a:r>
            <a:r>
              <a:rPr lang="es-MX" dirty="0" err="1"/>
              <a:t>ap</a:t>
            </a:r>
            <a:r>
              <a:rPr lang="es-MX" dirty="0"/>
              <a:t>"&gt;</a:t>
            </a:r>
          </a:p>
          <a:p>
            <a:endParaRPr lang="es-MX" dirty="0"/>
          </a:p>
          <a:p>
            <a:r>
              <a:rPr lang="es-MX" dirty="0"/>
              <a:t>		&lt;</a:t>
            </a:r>
            <a:r>
              <a:rPr lang="es-MX" dirty="0" err="1"/>
              <a:t>br</a:t>
            </a:r>
            <a:r>
              <a:rPr lang="es-MX" dirty="0"/>
              <a:t>&gt;&lt;</a:t>
            </a:r>
            <a:r>
              <a:rPr lang="es-MX" dirty="0" err="1"/>
              <a:t>br</a:t>
            </a:r>
            <a:r>
              <a:rPr lang="es-MX" dirty="0"/>
              <a:t>&gt;Ingrese su Apellido Materno:&lt;</a:t>
            </a:r>
            <a:r>
              <a:rPr lang="es-MX" dirty="0" err="1"/>
              <a:t>br</a:t>
            </a:r>
            <a:r>
              <a:rPr lang="es-MX" dirty="0"/>
              <a:t>&gt;</a:t>
            </a:r>
          </a:p>
          <a:p>
            <a:r>
              <a:rPr lang="es-MX" dirty="0"/>
              <a:t>		&lt;input </a:t>
            </a:r>
            <a:r>
              <a:rPr lang="es-MX" dirty="0" err="1"/>
              <a:t>type</a:t>
            </a:r>
            <a:r>
              <a:rPr lang="es-MX" dirty="0"/>
              <a:t>="</a:t>
            </a:r>
            <a:r>
              <a:rPr lang="es-MX" dirty="0" err="1"/>
              <a:t>text</a:t>
            </a:r>
            <a:r>
              <a:rPr lang="es-MX" dirty="0"/>
              <a:t>" </a:t>
            </a:r>
            <a:r>
              <a:rPr lang="es-MX" dirty="0" err="1"/>
              <a:t>name</a:t>
            </a:r>
            <a:r>
              <a:rPr lang="es-MX" dirty="0"/>
              <a:t>="am" id="am"&gt;</a:t>
            </a:r>
          </a:p>
          <a:p>
            <a:endParaRPr lang="es-MX" dirty="0"/>
          </a:p>
          <a:p>
            <a:r>
              <a:rPr lang="es-MX" dirty="0"/>
              <a:t>		&lt;</a:t>
            </a:r>
            <a:r>
              <a:rPr lang="es-MX" dirty="0" err="1"/>
              <a:t>br</a:t>
            </a:r>
            <a:r>
              <a:rPr lang="es-MX" dirty="0"/>
              <a:t>&gt;&lt;</a:t>
            </a:r>
            <a:r>
              <a:rPr lang="es-MX" dirty="0" err="1"/>
              <a:t>br</a:t>
            </a:r>
            <a:r>
              <a:rPr lang="es-MX" dirty="0"/>
              <a:t>&gt;Ingrese </a:t>
            </a:r>
            <a:r>
              <a:rPr lang="es-MX" dirty="0" err="1"/>
              <a:t>FechaNac</a:t>
            </a:r>
            <a:r>
              <a:rPr lang="es-MX" dirty="0"/>
              <a:t>:&lt;</a:t>
            </a:r>
            <a:r>
              <a:rPr lang="es-MX" dirty="0" err="1"/>
              <a:t>br</a:t>
            </a:r>
            <a:r>
              <a:rPr lang="es-MX" dirty="0"/>
              <a:t>&gt;</a:t>
            </a:r>
          </a:p>
          <a:p>
            <a:r>
              <a:rPr lang="es-MX" dirty="0"/>
              <a:t>		&lt;input </a:t>
            </a:r>
            <a:r>
              <a:rPr lang="es-MX" dirty="0" err="1"/>
              <a:t>type</a:t>
            </a:r>
            <a:r>
              <a:rPr lang="es-MX" dirty="0"/>
              <a:t>="date" </a:t>
            </a:r>
            <a:r>
              <a:rPr lang="es-MX" dirty="0" err="1"/>
              <a:t>name</a:t>
            </a:r>
            <a:r>
              <a:rPr lang="es-MX" dirty="0"/>
              <a:t>="</a:t>
            </a:r>
            <a:r>
              <a:rPr lang="es-MX" dirty="0" err="1"/>
              <a:t>bday</a:t>
            </a:r>
            <a:r>
              <a:rPr lang="es-MX" dirty="0"/>
              <a:t>" id="</a:t>
            </a:r>
            <a:r>
              <a:rPr lang="es-MX" dirty="0" err="1"/>
              <a:t>bday</a:t>
            </a:r>
            <a:r>
              <a:rPr lang="es-MX" dirty="0"/>
              <a:t>"&gt;</a:t>
            </a:r>
          </a:p>
          <a:p>
            <a:endParaRPr lang="es-MX" dirty="0"/>
          </a:p>
          <a:p>
            <a:r>
              <a:rPr lang="es-MX" dirty="0"/>
              <a:t>		&lt;</a:t>
            </a:r>
            <a:r>
              <a:rPr lang="es-MX" dirty="0" err="1"/>
              <a:t>br</a:t>
            </a:r>
            <a:r>
              <a:rPr lang="es-MX" dirty="0"/>
              <a:t>&gt;&lt;</a:t>
            </a:r>
            <a:r>
              <a:rPr lang="es-MX" dirty="0" err="1"/>
              <a:t>br</a:t>
            </a:r>
            <a:r>
              <a:rPr lang="es-MX" dirty="0"/>
              <a:t>&gt;Ingrese su Genero:&lt;</a:t>
            </a:r>
            <a:r>
              <a:rPr lang="es-MX" dirty="0" err="1"/>
              <a:t>br</a:t>
            </a:r>
            <a:r>
              <a:rPr lang="es-MX" dirty="0"/>
              <a:t>&gt;</a:t>
            </a:r>
          </a:p>
          <a:p>
            <a:r>
              <a:rPr lang="es-MX" dirty="0"/>
              <a:t>		&lt;input </a:t>
            </a:r>
            <a:r>
              <a:rPr lang="es-MX" dirty="0" err="1"/>
              <a:t>type</a:t>
            </a:r>
            <a:r>
              <a:rPr lang="es-MX" dirty="0"/>
              <a:t>="</a:t>
            </a:r>
            <a:r>
              <a:rPr lang="es-MX" dirty="0" err="1"/>
              <a:t>text</a:t>
            </a:r>
            <a:r>
              <a:rPr lang="es-MX" dirty="0"/>
              <a:t>" </a:t>
            </a:r>
            <a:r>
              <a:rPr lang="es-MX" dirty="0" err="1"/>
              <a:t>name</a:t>
            </a:r>
            <a:r>
              <a:rPr lang="es-MX" dirty="0"/>
              <a:t>="gen" id="gen"&gt;</a:t>
            </a:r>
          </a:p>
          <a:p>
            <a:endParaRPr lang="es-MX" dirty="0"/>
          </a:p>
          <a:p>
            <a:r>
              <a:rPr lang="es-MX" dirty="0"/>
              <a:t>		&lt;</a:t>
            </a:r>
            <a:r>
              <a:rPr lang="es-MX" dirty="0" err="1"/>
              <a:t>br</a:t>
            </a:r>
            <a:r>
              <a:rPr lang="es-MX" dirty="0"/>
              <a:t>&gt;&lt;</a:t>
            </a:r>
            <a:r>
              <a:rPr lang="es-MX" dirty="0" err="1"/>
              <a:t>br</a:t>
            </a:r>
            <a:r>
              <a:rPr lang="es-MX" dirty="0"/>
              <a:t>&gt;&lt;input </a:t>
            </a:r>
            <a:r>
              <a:rPr lang="es-MX" dirty="0" err="1"/>
              <a:t>type</a:t>
            </a:r>
            <a:r>
              <a:rPr lang="es-MX" dirty="0"/>
              <a:t>="</a:t>
            </a:r>
            <a:r>
              <a:rPr lang="es-MX" dirty="0" err="1"/>
              <a:t>button</a:t>
            </a:r>
            <a:r>
              <a:rPr lang="es-MX" dirty="0"/>
              <a:t>" </a:t>
            </a:r>
            <a:r>
              <a:rPr lang="es-MX" dirty="0" err="1"/>
              <a:t>name</a:t>
            </a:r>
            <a:r>
              <a:rPr lang="es-MX" dirty="0"/>
              <a:t>="enviar" id="enviar" </a:t>
            </a:r>
            <a:r>
              <a:rPr lang="es-MX" dirty="0" err="1"/>
              <a:t>value</a:t>
            </a:r>
            <a:r>
              <a:rPr lang="es-MX" dirty="0"/>
              <a:t>="ENVIAR DATOS PARA OBTENER RFC" </a:t>
            </a:r>
            <a:r>
              <a:rPr lang="es-MX" dirty="0" err="1"/>
              <a:t>onclick</a:t>
            </a:r>
            <a:r>
              <a:rPr lang="es-MX" dirty="0"/>
              <a:t>="R()"&gt;</a:t>
            </a:r>
          </a:p>
          <a:p>
            <a:r>
              <a:rPr lang="es-MX" dirty="0"/>
              <a:t>		&lt;</a:t>
            </a:r>
            <a:r>
              <a:rPr lang="es-MX" dirty="0" err="1"/>
              <a:t>br</a:t>
            </a:r>
            <a:r>
              <a:rPr lang="es-MX" dirty="0"/>
              <a:t>&gt;&lt;</a:t>
            </a:r>
            <a:r>
              <a:rPr lang="es-MX" dirty="0" err="1"/>
              <a:t>br</a:t>
            </a:r>
            <a:r>
              <a:rPr lang="es-MX" dirty="0"/>
              <a:t>&gt;RFC:</a:t>
            </a:r>
          </a:p>
          <a:p>
            <a:r>
              <a:rPr lang="es-MX" dirty="0"/>
              <a:t>		&lt;</a:t>
            </a:r>
            <a:r>
              <a:rPr lang="es-MX" dirty="0" err="1"/>
              <a:t>br</a:t>
            </a:r>
            <a:r>
              <a:rPr lang="es-MX" dirty="0"/>
              <a:t>&gt;&lt;</a:t>
            </a:r>
            <a:r>
              <a:rPr lang="es-MX" dirty="0" err="1"/>
              <a:t>br</a:t>
            </a:r>
            <a:r>
              <a:rPr lang="es-MX" dirty="0"/>
              <a:t>&gt;&lt;input </a:t>
            </a:r>
            <a:r>
              <a:rPr lang="es-MX" dirty="0" err="1"/>
              <a:t>type</a:t>
            </a:r>
            <a:r>
              <a:rPr lang="es-MX" dirty="0"/>
              <a:t>="</a:t>
            </a:r>
            <a:r>
              <a:rPr lang="es-MX" dirty="0" err="1"/>
              <a:t>text</a:t>
            </a:r>
            <a:r>
              <a:rPr lang="es-MX" dirty="0"/>
              <a:t>" </a:t>
            </a:r>
            <a:r>
              <a:rPr lang="es-MX" dirty="0" err="1"/>
              <a:t>name</a:t>
            </a:r>
            <a:r>
              <a:rPr lang="es-MX" dirty="0"/>
              <a:t>="RFC" id="RFC"&gt;</a:t>
            </a:r>
          </a:p>
          <a:p>
            <a:r>
              <a:rPr lang="es-MX" dirty="0"/>
              <a:t>		&lt;p id="error"&gt;</a:t>
            </a:r>
            <a:r>
              <a:rPr lang="es-MX" dirty="0" err="1"/>
              <a:t>hhh</a:t>
            </a:r>
            <a:r>
              <a:rPr lang="es-MX" dirty="0"/>
              <a:t>&lt;/p&gt;</a:t>
            </a:r>
          </a:p>
          <a:p>
            <a:r>
              <a:rPr lang="es-MX" dirty="0"/>
              <a:t>		&lt;/</a:t>
            </a:r>
            <a:r>
              <a:rPr lang="es-MX" dirty="0" err="1"/>
              <a:t>form</a:t>
            </a:r>
            <a:r>
              <a:rPr lang="es-MX" dirty="0"/>
              <a:t>&gt;</a:t>
            </a:r>
          </a:p>
          <a:p>
            <a:r>
              <a:rPr lang="es-MX" dirty="0"/>
              <a:t>	</a:t>
            </a:r>
          </a:p>
          <a:p>
            <a:r>
              <a:rPr lang="es-MX" dirty="0"/>
              <a:t>	&lt;/</a:t>
            </a:r>
            <a:r>
              <a:rPr lang="es-MX" dirty="0" err="1"/>
              <a:t>form</a:t>
            </a:r>
            <a:r>
              <a:rPr lang="es-MX" dirty="0"/>
              <a:t>&gt;</a:t>
            </a:r>
          </a:p>
          <a:p>
            <a:r>
              <a:rPr lang="es-MX" dirty="0"/>
              <a:t>&lt;/</a:t>
            </a:r>
            <a:r>
              <a:rPr lang="es-MX" dirty="0" err="1"/>
              <a:t>body</a:t>
            </a:r>
            <a:r>
              <a:rPr lang="es-MX" dirty="0"/>
              <a:t>&gt;</a:t>
            </a:r>
          </a:p>
          <a:p>
            <a:r>
              <a:rPr lang="es-MX" dirty="0"/>
              <a:t>&lt;/</a:t>
            </a:r>
            <a:r>
              <a:rPr lang="es-MX" dirty="0" err="1"/>
              <a:t>html</a:t>
            </a:r>
            <a:r>
              <a:rPr lang="es-MX" dirty="0"/>
              <a:t>&gt;</a:t>
            </a:r>
          </a:p>
          <a:p>
            <a:endParaRPr lang="es-MX" dirty="0"/>
          </a:p>
          <a:p>
            <a:endParaRPr lang="es-MX" dirty="0"/>
          </a:p>
        </p:txBody>
      </p:sp>
      <p:sp>
        <p:nvSpPr>
          <p:cNvPr id="5" name="Marcador de pie de página 4">
            <a:extLst>
              <a:ext uri="{FF2B5EF4-FFF2-40B4-BE49-F238E27FC236}">
                <a16:creationId xmlns:a16="http://schemas.microsoft.com/office/drawing/2014/main" id="{E965D450-50AB-BBEE-2642-1D84501AE1FD}"/>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536151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DAD24A-4357-98E4-9D30-4C8C525977D3}"/>
              </a:ext>
            </a:extLst>
          </p:cNvPr>
          <p:cNvSpPr>
            <a:spLocks noGrp="1"/>
          </p:cNvSpPr>
          <p:nvPr>
            <p:ph type="title"/>
          </p:nvPr>
        </p:nvSpPr>
        <p:spPr/>
        <p:txBody>
          <a:bodyPr/>
          <a:lstStyle/>
          <a:p>
            <a:r>
              <a:rPr lang="es-MX" dirty="0"/>
              <a:t>RFC_validado.js</a:t>
            </a:r>
          </a:p>
        </p:txBody>
      </p:sp>
      <p:sp>
        <p:nvSpPr>
          <p:cNvPr id="3" name="Marcador de contenido 2">
            <a:extLst>
              <a:ext uri="{FF2B5EF4-FFF2-40B4-BE49-F238E27FC236}">
                <a16:creationId xmlns:a16="http://schemas.microsoft.com/office/drawing/2014/main" id="{08E92BC2-52D1-F786-3616-0BA15E045ACD}"/>
              </a:ext>
            </a:extLst>
          </p:cNvPr>
          <p:cNvSpPr>
            <a:spLocks noGrp="1"/>
          </p:cNvSpPr>
          <p:nvPr>
            <p:ph idx="1"/>
          </p:nvPr>
        </p:nvSpPr>
        <p:spPr/>
        <p:txBody>
          <a:bodyPr>
            <a:normAutofit fontScale="32500" lnSpcReduction="20000"/>
          </a:bodyPr>
          <a:lstStyle/>
          <a:p>
            <a:pPr marL="0" indent="0">
              <a:buNone/>
            </a:pPr>
            <a:r>
              <a:rPr lang="es-MX" dirty="0" err="1"/>
              <a:t>function</a:t>
            </a:r>
            <a:r>
              <a:rPr lang="es-MX" dirty="0"/>
              <a:t> R()</a:t>
            </a:r>
          </a:p>
          <a:p>
            <a:pPr marL="0" indent="0">
              <a:buNone/>
            </a:pPr>
            <a:r>
              <a:rPr lang="es-MX" dirty="0"/>
              <a:t>{</a:t>
            </a:r>
          </a:p>
          <a:p>
            <a:pPr marL="0" indent="0">
              <a:buNone/>
            </a:pPr>
            <a:r>
              <a:rPr lang="es-MX" dirty="0"/>
              <a:t>	</a:t>
            </a:r>
            <a:r>
              <a:rPr lang="es-MX" dirty="0" err="1"/>
              <a:t>var</a:t>
            </a:r>
            <a:r>
              <a:rPr lang="es-MX" dirty="0"/>
              <a:t> texto="";</a:t>
            </a:r>
          </a:p>
          <a:p>
            <a:pPr marL="0" indent="0">
              <a:buNone/>
            </a:pPr>
            <a:r>
              <a:rPr lang="es-MX" dirty="0"/>
              <a:t>	</a:t>
            </a:r>
            <a:r>
              <a:rPr lang="es-MX" dirty="0" err="1"/>
              <a:t>var</a:t>
            </a:r>
            <a:r>
              <a:rPr lang="es-MX" dirty="0"/>
              <a:t> error="";</a:t>
            </a:r>
          </a:p>
          <a:p>
            <a:pPr marL="0" indent="0">
              <a:buNone/>
            </a:pPr>
            <a:r>
              <a:rPr lang="es-MX" dirty="0"/>
              <a:t>	</a:t>
            </a:r>
            <a:r>
              <a:rPr lang="es-MX" dirty="0" err="1"/>
              <a:t>var</a:t>
            </a:r>
            <a:r>
              <a:rPr lang="es-MX" dirty="0"/>
              <a:t> caracteres=['A','B','C','D','E','F',</a:t>
            </a:r>
          </a:p>
          <a:p>
            <a:pPr marL="0" indent="0">
              <a:buNone/>
            </a:pPr>
            <a:r>
              <a:rPr lang="es-MX" dirty="0"/>
              <a:t>		'G','H','I','J','K','L','M','N','O','P','Q','R',</a:t>
            </a:r>
          </a:p>
          <a:p>
            <a:pPr marL="0" indent="0">
              <a:buNone/>
            </a:pPr>
            <a:r>
              <a:rPr lang="es-MX" dirty="0"/>
              <a:t>		'S','T','U','V','W','X','Y','Z','0','1','2','3','4','5','6','7','8','9']</a:t>
            </a:r>
          </a:p>
          <a:p>
            <a:pPr marL="0" indent="0">
              <a:buNone/>
            </a:pPr>
            <a:r>
              <a:rPr lang="es-MX" dirty="0"/>
              <a:t>	</a:t>
            </a:r>
            <a:r>
              <a:rPr lang="es-MX" dirty="0" err="1"/>
              <a:t>var</a:t>
            </a:r>
            <a:r>
              <a:rPr lang="es-MX" dirty="0"/>
              <a:t> dato1=</a:t>
            </a:r>
            <a:r>
              <a:rPr lang="es-MX" dirty="0" err="1"/>
              <a:t>document.getElementById</a:t>
            </a:r>
            <a:r>
              <a:rPr lang="es-MX" dirty="0"/>
              <a:t>("n").</a:t>
            </a:r>
            <a:r>
              <a:rPr lang="es-MX" dirty="0" err="1"/>
              <a:t>value</a:t>
            </a:r>
            <a:r>
              <a:rPr lang="es-MX" dirty="0"/>
              <a:t>;</a:t>
            </a:r>
          </a:p>
          <a:p>
            <a:pPr marL="0" indent="0">
              <a:buNone/>
            </a:pPr>
            <a:r>
              <a:rPr lang="es-MX" dirty="0"/>
              <a:t>	</a:t>
            </a:r>
            <a:r>
              <a:rPr lang="es-MX" dirty="0" err="1"/>
              <a:t>if</a:t>
            </a:r>
            <a:r>
              <a:rPr lang="es-MX" dirty="0"/>
              <a:t>(dato1=="") error+="Falta Nombre&lt;</a:t>
            </a:r>
            <a:r>
              <a:rPr lang="es-MX" dirty="0" err="1"/>
              <a:t>br</a:t>
            </a:r>
            <a:r>
              <a:rPr lang="es-MX" dirty="0"/>
              <a:t>&gt;"</a:t>
            </a:r>
          </a:p>
          <a:p>
            <a:pPr marL="0" indent="0">
              <a:buNone/>
            </a:pPr>
            <a:r>
              <a:rPr lang="es-MX" dirty="0"/>
              <a:t>	</a:t>
            </a:r>
            <a:r>
              <a:rPr lang="es-MX" dirty="0" err="1"/>
              <a:t>else</a:t>
            </a:r>
            <a:r>
              <a:rPr lang="es-MX" dirty="0"/>
              <a:t> dato1=dato1.substring(0,1);</a:t>
            </a:r>
          </a:p>
          <a:p>
            <a:pPr marL="0" indent="0">
              <a:buNone/>
            </a:pPr>
            <a:endParaRPr lang="es-MX" dirty="0"/>
          </a:p>
          <a:p>
            <a:pPr marL="0" indent="0">
              <a:buNone/>
            </a:pPr>
            <a:r>
              <a:rPr lang="es-MX" dirty="0"/>
              <a:t>	</a:t>
            </a:r>
            <a:r>
              <a:rPr lang="es-MX" dirty="0" err="1"/>
              <a:t>var</a:t>
            </a:r>
            <a:r>
              <a:rPr lang="es-MX" dirty="0"/>
              <a:t> dato2=</a:t>
            </a:r>
            <a:r>
              <a:rPr lang="es-MX" dirty="0" err="1"/>
              <a:t>document.getElementById</a:t>
            </a:r>
            <a:r>
              <a:rPr lang="es-MX" dirty="0"/>
              <a:t>("</a:t>
            </a:r>
            <a:r>
              <a:rPr lang="es-MX" dirty="0" err="1"/>
              <a:t>ap</a:t>
            </a:r>
            <a:r>
              <a:rPr lang="es-MX" dirty="0"/>
              <a:t>").</a:t>
            </a:r>
            <a:r>
              <a:rPr lang="es-MX" dirty="0" err="1"/>
              <a:t>value</a:t>
            </a:r>
            <a:r>
              <a:rPr lang="es-MX" dirty="0"/>
              <a:t>;</a:t>
            </a:r>
          </a:p>
          <a:p>
            <a:pPr marL="0" indent="0">
              <a:buNone/>
            </a:pPr>
            <a:r>
              <a:rPr lang="es-MX" dirty="0"/>
              <a:t>	</a:t>
            </a:r>
            <a:r>
              <a:rPr lang="es-MX" dirty="0" err="1"/>
              <a:t>if</a:t>
            </a:r>
            <a:r>
              <a:rPr lang="es-MX" dirty="0"/>
              <a:t>(dato2=="") error+="Falta </a:t>
            </a:r>
            <a:r>
              <a:rPr lang="es-MX" dirty="0" err="1"/>
              <a:t>aPat</a:t>
            </a:r>
            <a:r>
              <a:rPr lang="es-MX" dirty="0"/>
              <a:t>&lt;</a:t>
            </a:r>
            <a:r>
              <a:rPr lang="es-MX" dirty="0" err="1"/>
              <a:t>br</a:t>
            </a:r>
            <a:r>
              <a:rPr lang="es-MX" dirty="0"/>
              <a:t>&gt;";</a:t>
            </a:r>
          </a:p>
          <a:p>
            <a:pPr marL="0" indent="0">
              <a:buNone/>
            </a:pPr>
            <a:r>
              <a:rPr lang="es-MX" dirty="0"/>
              <a:t>	</a:t>
            </a:r>
            <a:r>
              <a:rPr lang="es-MX" dirty="0" err="1"/>
              <a:t>else</a:t>
            </a:r>
            <a:r>
              <a:rPr lang="es-MX" dirty="0"/>
              <a:t> dato2=dato2.substring(0,2);</a:t>
            </a:r>
          </a:p>
          <a:p>
            <a:pPr marL="0" indent="0">
              <a:buNone/>
            </a:pPr>
            <a:endParaRPr lang="es-MX" dirty="0"/>
          </a:p>
          <a:p>
            <a:pPr marL="0" indent="0">
              <a:buNone/>
            </a:pPr>
            <a:r>
              <a:rPr lang="es-MX" dirty="0"/>
              <a:t>	</a:t>
            </a:r>
            <a:r>
              <a:rPr lang="es-MX" dirty="0" err="1"/>
              <a:t>var</a:t>
            </a:r>
            <a:r>
              <a:rPr lang="es-MX" dirty="0"/>
              <a:t> dato3=</a:t>
            </a:r>
            <a:r>
              <a:rPr lang="es-MX" dirty="0" err="1"/>
              <a:t>document.getElementById</a:t>
            </a:r>
            <a:r>
              <a:rPr lang="es-MX" dirty="0"/>
              <a:t>("am").</a:t>
            </a:r>
            <a:r>
              <a:rPr lang="es-MX" dirty="0" err="1"/>
              <a:t>value</a:t>
            </a:r>
            <a:r>
              <a:rPr lang="es-MX" dirty="0"/>
              <a:t>;</a:t>
            </a:r>
          </a:p>
          <a:p>
            <a:pPr marL="0" indent="0">
              <a:buNone/>
            </a:pPr>
            <a:r>
              <a:rPr lang="es-MX" dirty="0"/>
              <a:t>	</a:t>
            </a:r>
            <a:r>
              <a:rPr lang="es-MX" dirty="0" err="1"/>
              <a:t>if</a:t>
            </a:r>
            <a:r>
              <a:rPr lang="es-MX" dirty="0"/>
              <a:t>(dato3=="") error+="Falta </a:t>
            </a:r>
            <a:r>
              <a:rPr lang="es-MX" dirty="0" err="1"/>
              <a:t>aMat</a:t>
            </a:r>
            <a:r>
              <a:rPr lang="es-MX" dirty="0"/>
              <a:t>&lt;</a:t>
            </a:r>
            <a:r>
              <a:rPr lang="es-MX" dirty="0" err="1"/>
              <a:t>br</a:t>
            </a:r>
            <a:r>
              <a:rPr lang="es-MX" dirty="0"/>
              <a:t>&gt;";</a:t>
            </a:r>
          </a:p>
          <a:p>
            <a:pPr marL="0" indent="0">
              <a:buNone/>
            </a:pPr>
            <a:r>
              <a:rPr lang="es-MX" dirty="0"/>
              <a:t>	</a:t>
            </a:r>
            <a:r>
              <a:rPr lang="es-MX" dirty="0" err="1"/>
              <a:t>else</a:t>
            </a:r>
            <a:r>
              <a:rPr lang="es-MX" dirty="0"/>
              <a:t> dato3=dato3.substring(0,1);</a:t>
            </a:r>
          </a:p>
          <a:p>
            <a:pPr marL="0" indent="0">
              <a:buNone/>
            </a:pPr>
            <a:endParaRPr lang="es-MX" dirty="0"/>
          </a:p>
          <a:p>
            <a:pPr marL="0" indent="0">
              <a:buNone/>
            </a:pPr>
            <a:r>
              <a:rPr lang="es-MX" dirty="0"/>
              <a:t>	</a:t>
            </a:r>
            <a:r>
              <a:rPr lang="es-MX" dirty="0" err="1"/>
              <a:t>if</a:t>
            </a:r>
            <a:r>
              <a:rPr lang="es-MX" dirty="0"/>
              <a:t>(</a:t>
            </a:r>
            <a:r>
              <a:rPr lang="es-MX" dirty="0" err="1"/>
              <a:t>document.getElementById</a:t>
            </a:r>
            <a:r>
              <a:rPr lang="es-MX" dirty="0"/>
              <a:t>("</a:t>
            </a:r>
            <a:r>
              <a:rPr lang="es-MX" dirty="0" err="1"/>
              <a:t>bday</a:t>
            </a:r>
            <a:r>
              <a:rPr lang="es-MX" dirty="0"/>
              <a:t>").</a:t>
            </a:r>
            <a:r>
              <a:rPr lang="es-MX" dirty="0" err="1"/>
              <a:t>value</a:t>
            </a:r>
            <a:r>
              <a:rPr lang="es-MX" dirty="0"/>
              <a:t>)</a:t>
            </a:r>
          </a:p>
          <a:p>
            <a:pPr marL="0" indent="0">
              <a:buNone/>
            </a:pPr>
            <a:r>
              <a:rPr lang="es-MX" dirty="0"/>
              <a:t>	{//1990-11-02</a:t>
            </a:r>
          </a:p>
          <a:p>
            <a:pPr marL="0" indent="0">
              <a:buNone/>
            </a:pPr>
            <a:r>
              <a:rPr lang="es-MX" dirty="0"/>
              <a:t>		</a:t>
            </a:r>
            <a:r>
              <a:rPr lang="es-MX" dirty="0" err="1"/>
              <a:t>var</a:t>
            </a:r>
            <a:r>
              <a:rPr lang="es-MX" dirty="0"/>
              <a:t> dato4=</a:t>
            </a:r>
            <a:r>
              <a:rPr lang="es-MX" dirty="0" err="1"/>
              <a:t>document.getElementById</a:t>
            </a:r>
            <a:r>
              <a:rPr lang="es-MX" dirty="0"/>
              <a:t>("</a:t>
            </a:r>
            <a:r>
              <a:rPr lang="es-MX" dirty="0" err="1"/>
              <a:t>bday</a:t>
            </a:r>
            <a:r>
              <a:rPr lang="es-MX" dirty="0"/>
              <a:t>").</a:t>
            </a:r>
            <a:r>
              <a:rPr lang="es-MX" dirty="0" err="1"/>
              <a:t>value.substring</a:t>
            </a:r>
            <a:r>
              <a:rPr lang="es-MX" dirty="0"/>
              <a:t>(2,4);</a:t>
            </a:r>
          </a:p>
          <a:p>
            <a:pPr marL="0" indent="0">
              <a:buNone/>
            </a:pPr>
            <a:r>
              <a:rPr lang="es-MX" dirty="0"/>
              <a:t>		</a:t>
            </a:r>
            <a:r>
              <a:rPr lang="es-MX" dirty="0" err="1"/>
              <a:t>var</a:t>
            </a:r>
            <a:r>
              <a:rPr lang="es-MX" dirty="0"/>
              <a:t> dato5=</a:t>
            </a:r>
            <a:r>
              <a:rPr lang="es-MX" dirty="0" err="1"/>
              <a:t>document.getElementById</a:t>
            </a:r>
            <a:r>
              <a:rPr lang="es-MX" dirty="0"/>
              <a:t>("</a:t>
            </a:r>
            <a:r>
              <a:rPr lang="es-MX" dirty="0" err="1"/>
              <a:t>bday</a:t>
            </a:r>
            <a:r>
              <a:rPr lang="es-MX" dirty="0"/>
              <a:t>").</a:t>
            </a:r>
            <a:r>
              <a:rPr lang="es-MX" dirty="0" err="1"/>
              <a:t>value.substring</a:t>
            </a:r>
            <a:r>
              <a:rPr lang="es-MX" dirty="0"/>
              <a:t>(5,7);</a:t>
            </a:r>
          </a:p>
          <a:p>
            <a:pPr marL="0" indent="0">
              <a:buNone/>
            </a:pPr>
            <a:r>
              <a:rPr lang="es-MX" dirty="0"/>
              <a:t>		</a:t>
            </a:r>
            <a:r>
              <a:rPr lang="es-MX" dirty="0" err="1"/>
              <a:t>var</a:t>
            </a:r>
            <a:r>
              <a:rPr lang="es-MX" dirty="0"/>
              <a:t> dato6=</a:t>
            </a:r>
            <a:r>
              <a:rPr lang="es-MX" dirty="0" err="1"/>
              <a:t>document.getElementById</a:t>
            </a:r>
            <a:r>
              <a:rPr lang="es-MX" dirty="0"/>
              <a:t>("</a:t>
            </a:r>
            <a:r>
              <a:rPr lang="es-MX" dirty="0" err="1"/>
              <a:t>bday</a:t>
            </a:r>
            <a:r>
              <a:rPr lang="es-MX" dirty="0"/>
              <a:t>").</a:t>
            </a:r>
            <a:r>
              <a:rPr lang="es-MX" dirty="0" err="1"/>
              <a:t>value.substring</a:t>
            </a:r>
            <a:r>
              <a:rPr lang="es-MX" dirty="0"/>
              <a:t>(8,10);</a:t>
            </a:r>
          </a:p>
          <a:p>
            <a:pPr marL="0" indent="0">
              <a:buNone/>
            </a:pPr>
            <a:r>
              <a:rPr lang="es-MX" dirty="0"/>
              <a:t>	}</a:t>
            </a:r>
          </a:p>
          <a:p>
            <a:pPr marL="0" indent="0">
              <a:buNone/>
            </a:pPr>
            <a:r>
              <a:rPr lang="es-MX" dirty="0"/>
              <a:t>	</a:t>
            </a:r>
            <a:r>
              <a:rPr lang="es-MX" dirty="0" err="1"/>
              <a:t>else</a:t>
            </a:r>
            <a:r>
              <a:rPr lang="es-MX" dirty="0"/>
              <a:t> error+="Falta </a:t>
            </a:r>
            <a:r>
              <a:rPr lang="es-MX" dirty="0" err="1"/>
              <a:t>bDay</a:t>
            </a:r>
            <a:r>
              <a:rPr lang="es-MX" dirty="0"/>
              <a:t>&lt;</a:t>
            </a:r>
            <a:r>
              <a:rPr lang="es-MX" dirty="0" err="1"/>
              <a:t>br</a:t>
            </a:r>
            <a:r>
              <a:rPr lang="es-MX" dirty="0"/>
              <a:t>&gt;";	</a:t>
            </a:r>
          </a:p>
          <a:p>
            <a:pPr marL="0" indent="0">
              <a:buNone/>
            </a:pPr>
            <a:r>
              <a:rPr lang="es-MX" dirty="0"/>
              <a:t>	</a:t>
            </a:r>
            <a:r>
              <a:rPr lang="es-MX" dirty="0" err="1"/>
              <a:t>var</a:t>
            </a:r>
            <a:r>
              <a:rPr lang="es-MX" dirty="0"/>
              <a:t> dato7="";//hacer aleatorio</a:t>
            </a:r>
          </a:p>
          <a:p>
            <a:pPr marL="0" indent="0">
              <a:buNone/>
            </a:pPr>
            <a:r>
              <a:rPr lang="es-MX" dirty="0"/>
              <a:t>	</a:t>
            </a:r>
            <a:r>
              <a:rPr lang="es-MX" dirty="0" err="1"/>
              <a:t>var</a:t>
            </a:r>
            <a:r>
              <a:rPr lang="es-MX" dirty="0"/>
              <a:t> i=0;</a:t>
            </a:r>
          </a:p>
          <a:p>
            <a:pPr marL="0" indent="0">
              <a:buNone/>
            </a:pPr>
            <a:r>
              <a:rPr lang="es-MX" dirty="0"/>
              <a:t>	</a:t>
            </a:r>
            <a:r>
              <a:rPr lang="es-MX" dirty="0" err="1"/>
              <a:t>for</a:t>
            </a:r>
            <a:r>
              <a:rPr lang="es-MX" dirty="0"/>
              <a:t>(i=0;i&lt;3;i++)</a:t>
            </a:r>
          </a:p>
          <a:p>
            <a:pPr marL="0" indent="0">
              <a:buNone/>
            </a:pPr>
            <a:r>
              <a:rPr lang="es-MX" dirty="0"/>
              <a:t>		 dato7+=caracteres[</a:t>
            </a:r>
            <a:r>
              <a:rPr lang="es-MX" dirty="0" err="1"/>
              <a:t>Math.floor</a:t>
            </a:r>
            <a:r>
              <a:rPr lang="es-MX" dirty="0"/>
              <a:t>(</a:t>
            </a:r>
            <a:r>
              <a:rPr lang="es-MX" dirty="0" err="1"/>
              <a:t>Math.random</a:t>
            </a:r>
            <a:r>
              <a:rPr lang="es-MX" dirty="0"/>
              <a:t>()*</a:t>
            </a:r>
            <a:r>
              <a:rPr lang="es-MX" dirty="0" err="1"/>
              <a:t>caracteres.length</a:t>
            </a:r>
            <a:r>
              <a:rPr lang="es-MX" dirty="0"/>
              <a:t>)];</a:t>
            </a:r>
          </a:p>
          <a:p>
            <a:pPr marL="0" indent="0">
              <a:buNone/>
            </a:pPr>
            <a:r>
              <a:rPr lang="es-MX" dirty="0"/>
              <a:t>	texto=dato2+dato3+dato1+dato4+dato5+dato6+dato7;</a:t>
            </a:r>
          </a:p>
          <a:p>
            <a:pPr marL="0" indent="0">
              <a:buNone/>
            </a:pPr>
            <a:r>
              <a:rPr lang="es-MX" dirty="0"/>
              <a:t>	</a:t>
            </a:r>
            <a:r>
              <a:rPr lang="es-MX" dirty="0" err="1"/>
              <a:t>document.getElementById</a:t>
            </a:r>
            <a:r>
              <a:rPr lang="es-MX" dirty="0"/>
              <a:t>("RFC").</a:t>
            </a:r>
            <a:r>
              <a:rPr lang="es-MX" dirty="0" err="1"/>
              <a:t>value</a:t>
            </a:r>
            <a:r>
              <a:rPr lang="es-MX" dirty="0"/>
              <a:t>= </a:t>
            </a:r>
            <a:r>
              <a:rPr lang="es-MX" dirty="0" err="1"/>
              <a:t>texto.toUpperCase</a:t>
            </a:r>
            <a:r>
              <a:rPr lang="es-MX" dirty="0"/>
              <a:t>();</a:t>
            </a:r>
          </a:p>
          <a:p>
            <a:pPr marL="0" indent="0">
              <a:buNone/>
            </a:pPr>
            <a:r>
              <a:rPr lang="es-MX" dirty="0"/>
              <a:t>	</a:t>
            </a:r>
            <a:r>
              <a:rPr lang="es-MX" dirty="0" err="1"/>
              <a:t>document.getElementById</a:t>
            </a:r>
            <a:r>
              <a:rPr lang="es-MX" dirty="0"/>
              <a:t>("error").</a:t>
            </a:r>
            <a:r>
              <a:rPr lang="es-MX" dirty="0" err="1"/>
              <a:t>innerHTML</a:t>
            </a:r>
            <a:r>
              <a:rPr lang="es-MX" dirty="0"/>
              <a:t>=error;</a:t>
            </a:r>
          </a:p>
          <a:p>
            <a:pPr marL="0" indent="0">
              <a:buNone/>
            </a:pPr>
            <a:r>
              <a:rPr lang="es-MX" dirty="0"/>
              <a:t>}</a:t>
            </a:r>
          </a:p>
        </p:txBody>
      </p:sp>
      <p:sp>
        <p:nvSpPr>
          <p:cNvPr id="4" name="Marcador de pie de página 3">
            <a:extLst>
              <a:ext uri="{FF2B5EF4-FFF2-40B4-BE49-F238E27FC236}">
                <a16:creationId xmlns:a16="http://schemas.microsoft.com/office/drawing/2014/main" id="{F0268F13-1990-5A92-CB63-250C33CA2028}"/>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739038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normAutofit fontScale="90000"/>
          </a:bodyPr>
          <a:lstStyle/>
          <a:p>
            <a:r>
              <a:rPr lang="es-MX" dirty="0"/>
              <a:t>Definir JavaScript en un archivo externo</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510" t="22337" r="11864" b="8333"/>
          <a:stretch/>
        </p:blipFill>
        <p:spPr bwMode="auto">
          <a:xfrm>
            <a:off x="107505" y="1484784"/>
            <a:ext cx="8997558"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a:extLst>
              <a:ext uri="{FF2B5EF4-FFF2-40B4-BE49-F238E27FC236}">
                <a16:creationId xmlns:a16="http://schemas.microsoft.com/office/drawing/2014/main" id="{52322513-A345-4FAA-B400-ACD93B051C62}"/>
              </a:ext>
            </a:extLst>
          </p:cNvPr>
          <p:cNvSpPr txBox="1"/>
          <p:nvPr/>
        </p:nvSpPr>
        <p:spPr>
          <a:xfrm>
            <a:off x="5364088" y="1484784"/>
            <a:ext cx="4032448" cy="369332"/>
          </a:xfrm>
          <a:prstGeom prst="rect">
            <a:avLst/>
          </a:prstGeom>
          <a:noFill/>
        </p:spPr>
        <p:txBody>
          <a:bodyPr wrap="square" rtlCol="0">
            <a:spAutoFit/>
          </a:bodyPr>
          <a:lstStyle/>
          <a:p>
            <a:r>
              <a:rPr lang="es-MX" dirty="0"/>
              <a:t>2. Agregar a portafolio</a:t>
            </a:r>
          </a:p>
        </p:txBody>
      </p:sp>
      <p:sp>
        <p:nvSpPr>
          <p:cNvPr id="2" name="Marcador de pie de página 1">
            <a:extLst>
              <a:ext uri="{FF2B5EF4-FFF2-40B4-BE49-F238E27FC236}">
                <a16:creationId xmlns:a16="http://schemas.microsoft.com/office/drawing/2014/main" id="{F387A324-030F-5714-94D2-252364065F1E}"/>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56292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Título"/>
          <p:cNvSpPr>
            <a:spLocks noGrp="1"/>
          </p:cNvSpPr>
          <p:nvPr>
            <p:ph type="title"/>
          </p:nvPr>
        </p:nvSpPr>
        <p:spPr/>
        <p:txBody>
          <a:bodyPr>
            <a:normAutofit fontScale="90000"/>
          </a:bodyPr>
          <a:lstStyle/>
          <a:p>
            <a:r>
              <a:rPr lang="es-MX" b="1" dirty="0"/>
              <a:t>Incluir JavaScript en los elementos XHTML</a:t>
            </a:r>
            <a:endParaRPr lang="es-MX" dirty="0"/>
          </a:p>
        </p:txBody>
      </p:sp>
      <p:sp>
        <p:nvSpPr>
          <p:cNvPr id="4" name="3 Marcador de contenido"/>
          <p:cNvSpPr>
            <a:spLocks noGrp="1"/>
          </p:cNvSpPr>
          <p:nvPr>
            <p:ph idx="1"/>
          </p:nvPr>
        </p:nvSpPr>
        <p:spPr/>
        <p:txBody>
          <a:bodyPr>
            <a:normAutofit/>
          </a:bodyPr>
          <a:lstStyle/>
          <a:p>
            <a:r>
              <a:rPr lang="es-MX" sz="2400" dirty="0"/>
              <a:t>Este último método es el menos utilizado, ya que consiste en incluir trozos de JavaScript dentro del código XHTML de la página</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9521" t="44467" r="13939" b="12698"/>
          <a:stretch/>
        </p:blipFill>
        <p:spPr bwMode="auto">
          <a:xfrm>
            <a:off x="539552" y="2989420"/>
            <a:ext cx="8377064" cy="30318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a:extLst>
              <a:ext uri="{FF2B5EF4-FFF2-40B4-BE49-F238E27FC236}">
                <a16:creationId xmlns:a16="http://schemas.microsoft.com/office/drawing/2014/main" id="{5C59574F-8B56-4649-AF14-853FC64886B8}"/>
              </a:ext>
            </a:extLst>
          </p:cNvPr>
          <p:cNvSpPr txBox="1"/>
          <p:nvPr/>
        </p:nvSpPr>
        <p:spPr>
          <a:xfrm>
            <a:off x="3059832" y="5949280"/>
            <a:ext cx="4032448" cy="369332"/>
          </a:xfrm>
          <a:prstGeom prst="rect">
            <a:avLst/>
          </a:prstGeom>
          <a:noFill/>
        </p:spPr>
        <p:txBody>
          <a:bodyPr wrap="square" rtlCol="0">
            <a:spAutoFit/>
          </a:bodyPr>
          <a:lstStyle/>
          <a:p>
            <a:r>
              <a:rPr lang="es-MX" dirty="0"/>
              <a:t>3. Agregar a portafolio</a:t>
            </a:r>
          </a:p>
        </p:txBody>
      </p:sp>
      <p:sp>
        <p:nvSpPr>
          <p:cNvPr id="2" name="Marcador de pie de página 1">
            <a:extLst>
              <a:ext uri="{FF2B5EF4-FFF2-40B4-BE49-F238E27FC236}">
                <a16:creationId xmlns:a16="http://schemas.microsoft.com/office/drawing/2014/main" id="{3767ED4F-60F6-4236-7FE1-F162A9FB1A1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149655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ctrTitle"/>
          </p:nvPr>
        </p:nvSpPr>
        <p:spPr/>
        <p:txBody>
          <a:bodyPr>
            <a:normAutofit/>
          </a:bodyPr>
          <a:lstStyle/>
          <a:p>
            <a:r>
              <a:rPr lang="es-MX" sz="6600" dirty="0"/>
              <a:t>SINTAXIS</a:t>
            </a:r>
          </a:p>
        </p:txBody>
      </p:sp>
      <p:sp>
        <p:nvSpPr>
          <p:cNvPr id="6" name="5 Marcador de texto"/>
          <p:cNvSpPr>
            <a:spLocks noGrp="1"/>
          </p:cNvSpPr>
          <p:nvPr>
            <p:ph type="subTitle" idx="1"/>
          </p:nvPr>
        </p:nvSpPr>
        <p:spPr/>
        <p:txBody>
          <a:bodyPr>
            <a:normAutofit/>
          </a:bodyPr>
          <a:lstStyle/>
          <a:p>
            <a:r>
              <a:rPr lang="es-MX" sz="4800" dirty="0"/>
              <a:t>JAVASCRIPT</a:t>
            </a:r>
          </a:p>
        </p:txBody>
      </p:sp>
      <p:sp>
        <p:nvSpPr>
          <p:cNvPr id="2" name="Marcador de pie de página 1">
            <a:extLst>
              <a:ext uri="{FF2B5EF4-FFF2-40B4-BE49-F238E27FC236}">
                <a16:creationId xmlns:a16="http://schemas.microsoft.com/office/drawing/2014/main" id="{452D9859-A633-DEE9-20FE-017DA7D16B20}"/>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2003282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MX" dirty="0"/>
              <a:t>CONSIDERACIONES</a:t>
            </a:r>
          </a:p>
        </p:txBody>
      </p:sp>
      <p:sp>
        <p:nvSpPr>
          <p:cNvPr id="5" name="4 Marcador de contenido"/>
          <p:cNvSpPr>
            <a:spLocks noGrp="1"/>
          </p:cNvSpPr>
          <p:nvPr>
            <p:ph idx="1"/>
          </p:nvPr>
        </p:nvSpPr>
        <p:spPr/>
        <p:txBody>
          <a:bodyPr>
            <a:normAutofit/>
          </a:bodyPr>
          <a:lstStyle/>
          <a:p>
            <a:r>
              <a:rPr lang="es-MX" dirty="0"/>
              <a:t>No se tienen en cuenta los espacios en blanco y las nuevas líneas</a:t>
            </a:r>
          </a:p>
          <a:p>
            <a:r>
              <a:rPr lang="es-MX" dirty="0"/>
              <a:t>Se distinguen las mayúsculas y minúsculas</a:t>
            </a:r>
          </a:p>
          <a:p>
            <a:r>
              <a:rPr lang="es-MX" dirty="0"/>
              <a:t>No se define el tipo de las variables</a:t>
            </a:r>
          </a:p>
          <a:p>
            <a:r>
              <a:rPr lang="es-MX" dirty="0"/>
              <a:t>No es necesario terminar cada sentencia con el carácter de punto y coma (;)</a:t>
            </a:r>
          </a:p>
          <a:p>
            <a:r>
              <a:rPr lang="es-MX" dirty="0"/>
              <a:t>Se pueden incluir comentarios</a:t>
            </a:r>
          </a:p>
          <a:p>
            <a:pPr marL="800100" lvl="2" indent="0">
              <a:buNone/>
            </a:pPr>
            <a:r>
              <a:rPr lang="es-MX" dirty="0"/>
              <a:t>//COMENTARIOS</a:t>
            </a:r>
          </a:p>
          <a:p>
            <a:pPr marL="800100" lvl="2" indent="0">
              <a:buNone/>
            </a:pPr>
            <a:r>
              <a:rPr lang="es-MX" dirty="0"/>
              <a:t>/*COMENTARIOS EN  </a:t>
            </a:r>
          </a:p>
          <a:p>
            <a:pPr marL="800100" lvl="2" indent="0">
              <a:buNone/>
            </a:pPr>
            <a:r>
              <a:rPr lang="es-MX" dirty="0"/>
              <a:t>VARIAS LINEAS*/</a:t>
            </a:r>
          </a:p>
        </p:txBody>
      </p:sp>
      <p:sp>
        <p:nvSpPr>
          <p:cNvPr id="2" name="Marcador de pie de página 1">
            <a:extLst>
              <a:ext uri="{FF2B5EF4-FFF2-40B4-BE49-F238E27FC236}">
                <a16:creationId xmlns:a16="http://schemas.microsoft.com/office/drawing/2014/main" id="{6C243962-56F7-8E0A-06B1-F8BCADD05591}"/>
              </a:ext>
            </a:extLst>
          </p:cNvPr>
          <p:cNvSpPr>
            <a:spLocks noGrp="1"/>
          </p:cNvSpPr>
          <p:nvPr>
            <p:ph type="ftr" sz="quarter" idx="11"/>
          </p:nvPr>
        </p:nvSpPr>
        <p:spPr/>
        <p:txBody>
          <a:bodyPr/>
          <a:lstStyle/>
          <a:p>
            <a:r>
              <a:rPr lang="es-MX"/>
              <a:t>DRA.. ROXANA HERRERA</a:t>
            </a:r>
          </a:p>
        </p:txBody>
      </p:sp>
    </p:spTree>
    <p:extLst>
      <p:ext uri="{BB962C8B-B14F-4D97-AF65-F5344CB8AC3E}">
        <p14:creationId xmlns:p14="http://schemas.microsoft.com/office/powerpoint/2010/main" val="626504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da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dad">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4939</TotalTime>
  <Words>4413</Words>
  <Application>Microsoft Office PowerPoint</Application>
  <PresentationFormat>Presentación en pantalla (4:3)</PresentationFormat>
  <Paragraphs>542</Paragraphs>
  <Slides>56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56</vt:i4>
      </vt:variant>
    </vt:vector>
  </HeadingPairs>
  <TitlesOfParts>
    <vt:vector size="60" baseType="lpstr">
      <vt:lpstr>Arial</vt:lpstr>
      <vt:lpstr>Arial</vt:lpstr>
      <vt:lpstr>Calibri</vt:lpstr>
      <vt:lpstr>Claridad</vt:lpstr>
      <vt:lpstr> JAVASCRIPT</vt:lpstr>
      <vt:lpstr>RECURSOS</vt:lpstr>
      <vt:lpstr>RECURSOS</vt:lpstr>
      <vt:lpstr>Cómo incluir JavaScript en documentos XHTML</vt:lpstr>
      <vt:lpstr>Incluir JavaScript en el mismo documento XHTML</vt:lpstr>
      <vt:lpstr>Definir JavaScript en un archivo externo</vt:lpstr>
      <vt:lpstr>Incluir JavaScript en los elementos XHTML</vt:lpstr>
      <vt:lpstr>SINTAXIS</vt:lpstr>
      <vt:lpstr>CONSIDERACIONES</vt:lpstr>
      <vt:lpstr>VARIABLES</vt:lpstr>
      <vt:lpstr>EJEMPLOS DE VARIABLES</vt:lpstr>
      <vt:lpstr>TIPOS DE VARIABLES</vt:lpstr>
      <vt:lpstr>TIPOS DE VARIABLES</vt:lpstr>
      <vt:lpstr>Presentación de PowerPoint</vt:lpstr>
      <vt:lpstr>SENTENCIAS DE ESCAPE</vt:lpstr>
      <vt:lpstr>ARREGLOS</vt:lpstr>
      <vt:lpstr>ARREGLOS SINTAXIS</vt:lpstr>
      <vt:lpstr>CICLOS</vt:lpstr>
      <vt:lpstr>EJEMPLO-FOR</vt:lpstr>
      <vt:lpstr>IN LOOP recorre los elementos de un arreglo</vt:lpstr>
      <vt:lpstr>while</vt:lpstr>
      <vt:lpstr>do while</vt:lpstr>
      <vt:lpstr>FUNCIONES</vt:lpstr>
      <vt:lpstr>Funciones útiles para cadenas de texto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EJERCICIO</vt:lpstr>
      <vt:lpstr>Funciones útiles para arrays</vt:lpstr>
      <vt:lpstr>Presentación de PowerPoint</vt:lpstr>
      <vt:lpstr>Presentación de PowerPoint</vt:lpstr>
      <vt:lpstr>Presentación de PowerPoint</vt:lpstr>
      <vt:lpstr>Funciones útiles para números</vt:lpstr>
      <vt:lpstr>Presentación de PowerPoint</vt:lpstr>
      <vt:lpstr>Presentación de PowerPoint</vt:lpstr>
      <vt:lpstr>Funciones</vt:lpstr>
      <vt:lpstr>Argumentos y valores de retorno</vt:lpstr>
      <vt:lpstr>Presentación de PowerPoint</vt:lpstr>
      <vt:lpstr>Presentación de PowerPoint</vt:lpstr>
      <vt:lpstr>Presentación de PowerPoint</vt:lpstr>
      <vt:lpstr>Presentación de PowerPoint</vt:lpstr>
      <vt:lpstr>DOM</vt:lpstr>
      <vt:lpstr>getElementsByTagName()</vt:lpstr>
      <vt:lpstr>getElementsByName()</vt:lpstr>
      <vt:lpstr>getElementById()</vt:lpstr>
      <vt:lpstr>Acceso directo a los atributos XHTML</vt:lpstr>
      <vt:lpstr>Presentación de PowerPoint</vt:lpstr>
      <vt:lpstr>EVENTOS</vt:lpstr>
      <vt:lpstr>EJEMPLO</vt:lpstr>
      <vt:lpstr>EJERCICIO</vt:lpstr>
      <vt:lpstr>RFC_validado.js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ROXANA</dc:creator>
  <cp:lastModifiedBy>Roxana Georgina Herrera Herrera</cp:lastModifiedBy>
  <cp:revision>103</cp:revision>
  <dcterms:created xsi:type="dcterms:W3CDTF">2016-06-19T22:04:14Z</dcterms:created>
  <dcterms:modified xsi:type="dcterms:W3CDTF">2022-08-10T03:32:49Z</dcterms:modified>
</cp:coreProperties>
</file>