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6" r:id="rId11"/>
    <p:sldId id="267" r:id="rId12"/>
    <p:sldId id="261" r:id="rId13"/>
    <p:sldId id="269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12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83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8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17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그물망이 있는 추상적 배경">
            <a:extLst>
              <a:ext uri="{FF2B5EF4-FFF2-40B4-BE49-F238E27FC236}">
                <a16:creationId xmlns:a16="http://schemas.microsoft.com/office/drawing/2014/main" id="{7FB3C156-F407-448E-832E-F07095210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C9C88C-E50F-4C0A-86F8-65C0EA99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63" y="4214967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/>
              <a:t>뉴스 </a:t>
            </a:r>
            <a:r>
              <a:rPr lang="ko-KR" altLang="en-US" sz="3600" dirty="0" err="1"/>
              <a:t>클리퍼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2B316B-1894-4526-AA13-43C4B1B3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63" y="3092824"/>
            <a:ext cx="5553331" cy="112214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dirty="0"/>
              <a:t>김용호</a:t>
            </a:r>
            <a:r>
              <a:rPr lang="en-US" altLang="ko-KR" sz="1800" dirty="0"/>
              <a:t>, </a:t>
            </a:r>
            <a:r>
              <a:rPr lang="ko-KR" altLang="en-US" sz="1800" dirty="0"/>
              <a:t>정재철</a:t>
            </a:r>
            <a:endParaRPr lang="en-US" altLang="ko-KR" sz="1800" dirty="0"/>
          </a:p>
          <a:p>
            <a:pPr algn="l"/>
            <a:r>
              <a:rPr lang="ko-KR" altLang="en-US" sz="1800" dirty="0"/>
              <a:t>지도 교수님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박혁로</a:t>
            </a:r>
            <a:r>
              <a:rPr lang="ko-KR" altLang="en-US" sz="1800" dirty="0"/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32992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C9FD-9BF9-42D0-A393-89F0C6AE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Activity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F631A6-4944-425D-A516-8296FE1E3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996" y="1825625"/>
            <a:ext cx="5910608" cy="4429125"/>
          </a:xfrm>
        </p:spPr>
      </p:pic>
    </p:spTree>
    <p:extLst>
      <p:ext uri="{BB962C8B-B14F-4D97-AF65-F5344CB8AC3E}">
        <p14:creationId xmlns:p14="http://schemas.microsoft.com/office/powerpoint/2010/main" val="32734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95C8B-0DB0-47B9-A0BB-D8D2D9EA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006887-1212-48DB-AB76-E3478F57E131}"/>
              </a:ext>
            </a:extLst>
          </p:cNvPr>
          <p:cNvSpPr/>
          <p:nvPr/>
        </p:nvSpPr>
        <p:spPr>
          <a:xfrm>
            <a:off x="2381420" y="3032382"/>
            <a:ext cx="1107689" cy="37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E21950-78D8-4118-9C7A-DC659C644747}"/>
              </a:ext>
            </a:extLst>
          </p:cNvPr>
          <p:cNvSpPr/>
          <p:nvPr/>
        </p:nvSpPr>
        <p:spPr>
          <a:xfrm>
            <a:off x="3269240" y="4758446"/>
            <a:ext cx="1107689" cy="3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11D858-6B20-4496-B408-740EAF40B9D2}"/>
              </a:ext>
            </a:extLst>
          </p:cNvPr>
          <p:cNvSpPr/>
          <p:nvPr/>
        </p:nvSpPr>
        <p:spPr>
          <a:xfrm>
            <a:off x="773552" y="2513983"/>
            <a:ext cx="11811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ysClr val="windowText" lastClr="000000"/>
                </a:solidFill>
              </a:rPr>
              <a:t>UID</a:t>
            </a:r>
            <a:endParaRPr lang="ko-KR" alt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AB2B74-CFD1-4F31-8347-253C9282667D}"/>
              </a:ext>
            </a:extLst>
          </p:cNvPr>
          <p:cNvSpPr/>
          <p:nvPr/>
        </p:nvSpPr>
        <p:spPr>
          <a:xfrm>
            <a:off x="499699" y="2133446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password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19459C-EE59-4BC9-9932-BFFB43D94F05}"/>
              </a:ext>
            </a:extLst>
          </p:cNvPr>
          <p:cNvSpPr/>
          <p:nvPr/>
        </p:nvSpPr>
        <p:spPr>
          <a:xfrm>
            <a:off x="2030049" y="2493280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Ph_num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925D1A-3081-4E7D-8990-DFC000725CCF}"/>
              </a:ext>
            </a:extLst>
          </p:cNvPr>
          <p:cNvSpPr/>
          <p:nvPr/>
        </p:nvSpPr>
        <p:spPr>
          <a:xfrm>
            <a:off x="316352" y="4238855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E_mail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62B575-04A9-4C60-8291-322A0252BF60}"/>
              </a:ext>
            </a:extLst>
          </p:cNvPr>
          <p:cNvSpPr/>
          <p:nvPr/>
        </p:nvSpPr>
        <p:spPr>
          <a:xfrm>
            <a:off x="391749" y="3032382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C_array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DEE212-5720-448A-8FC0-7E36447C6DDC}"/>
              </a:ext>
            </a:extLst>
          </p:cNvPr>
          <p:cNvSpPr/>
          <p:nvPr/>
        </p:nvSpPr>
        <p:spPr>
          <a:xfrm>
            <a:off x="499699" y="3583165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ID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DACD4F-41C9-4B07-9D8B-BF13ACB39561}"/>
              </a:ext>
            </a:extLst>
          </p:cNvPr>
          <p:cNvSpPr/>
          <p:nvPr/>
        </p:nvSpPr>
        <p:spPr>
          <a:xfrm>
            <a:off x="2102858" y="3784936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sex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2FB318-94D1-44B7-93CA-E101D7EBA60F}"/>
              </a:ext>
            </a:extLst>
          </p:cNvPr>
          <p:cNvSpPr/>
          <p:nvPr/>
        </p:nvSpPr>
        <p:spPr>
          <a:xfrm>
            <a:off x="1558028" y="1844011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birthday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C414E5-BB3D-44C8-A9A5-8382ED4354A8}"/>
              </a:ext>
            </a:extLst>
          </p:cNvPr>
          <p:cNvCxnSpPr>
            <a:stCxn id="13" idx="6"/>
            <a:endCxn id="4" idx="1"/>
          </p:cNvCxnSpPr>
          <p:nvPr/>
        </p:nvCxnSpPr>
        <p:spPr>
          <a:xfrm>
            <a:off x="2030049" y="3198276"/>
            <a:ext cx="351371" cy="2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EEC821-10C6-4990-9D99-811221DC6DAD}"/>
              </a:ext>
            </a:extLst>
          </p:cNvPr>
          <p:cNvCxnSpPr>
            <a:stCxn id="14" idx="7"/>
          </p:cNvCxnSpPr>
          <p:nvPr/>
        </p:nvCxnSpPr>
        <p:spPr>
          <a:xfrm flipV="1">
            <a:off x="1898076" y="3405606"/>
            <a:ext cx="479102" cy="226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7F7AF6-8193-4075-B7F1-37AC7254C20E}"/>
              </a:ext>
            </a:extLst>
          </p:cNvPr>
          <p:cNvCxnSpPr>
            <a:stCxn id="9" idx="5"/>
          </p:cNvCxnSpPr>
          <p:nvPr/>
        </p:nvCxnSpPr>
        <p:spPr>
          <a:xfrm>
            <a:off x="1781684" y="2797181"/>
            <a:ext cx="595494" cy="2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70FBFD0-384E-43B6-8D80-38AC43161DDE}"/>
              </a:ext>
            </a:extLst>
          </p:cNvPr>
          <p:cNvCxnSpPr>
            <a:stCxn id="11" idx="4"/>
            <a:endCxn id="4" idx="0"/>
          </p:cNvCxnSpPr>
          <p:nvPr/>
        </p:nvCxnSpPr>
        <p:spPr>
          <a:xfrm>
            <a:off x="2849199" y="2825067"/>
            <a:ext cx="86066" cy="20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8DE49B-390A-42D3-ADC0-A2775E76C7A9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98076" y="2416644"/>
            <a:ext cx="662449" cy="64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E28D9D-69C9-43CF-B310-B2012C60171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714729" y="3388350"/>
            <a:ext cx="845796" cy="899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9C94DF-FD07-4E57-ACD5-CA2882FAFDB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2922008" y="3405606"/>
            <a:ext cx="13257" cy="37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5358109-BF54-495E-BB2B-97696D33DF59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377178" y="2175798"/>
            <a:ext cx="293606" cy="88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9F21D6-6CF3-4077-BFA7-C63B8DC9543D}"/>
              </a:ext>
            </a:extLst>
          </p:cNvPr>
          <p:cNvSpPr/>
          <p:nvPr/>
        </p:nvSpPr>
        <p:spPr>
          <a:xfrm>
            <a:off x="7095311" y="3055776"/>
            <a:ext cx="1107689" cy="37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83CDA81-0FF4-463E-8C57-56C733FC0114}"/>
              </a:ext>
            </a:extLst>
          </p:cNvPr>
          <p:cNvSpPr/>
          <p:nvPr/>
        </p:nvSpPr>
        <p:spPr>
          <a:xfrm>
            <a:off x="8477021" y="2675399"/>
            <a:ext cx="11811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ysClr val="windowText" lastClr="000000"/>
                </a:solidFill>
              </a:rPr>
              <a:t>NID</a:t>
            </a:r>
            <a:endParaRPr lang="ko-KR" alt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B856E68-E984-46FB-B158-C4D845C0A433}"/>
              </a:ext>
            </a:extLst>
          </p:cNvPr>
          <p:cNvSpPr/>
          <p:nvPr/>
        </p:nvSpPr>
        <p:spPr>
          <a:xfrm>
            <a:off x="7990903" y="2234717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Reporter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AC9EDEA-74E5-492E-B6FC-C027C1747869}"/>
              </a:ext>
            </a:extLst>
          </p:cNvPr>
          <p:cNvSpPr/>
          <p:nvPr/>
        </p:nvSpPr>
        <p:spPr>
          <a:xfrm>
            <a:off x="6743940" y="2516674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Big_Cate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484030D-06DE-47F7-8738-40043F3CC942}"/>
              </a:ext>
            </a:extLst>
          </p:cNvPr>
          <p:cNvSpPr/>
          <p:nvPr/>
        </p:nvSpPr>
        <p:spPr>
          <a:xfrm>
            <a:off x="8468306" y="3959064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Small_title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5709765-B459-45AE-8ED8-F2ACF9A3A0D4}"/>
              </a:ext>
            </a:extLst>
          </p:cNvPr>
          <p:cNvSpPr/>
          <p:nvPr/>
        </p:nvSpPr>
        <p:spPr>
          <a:xfrm>
            <a:off x="8564483" y="3094655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C_array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EF1804E-1B7D-430F-9DE0-F05574E5B96C}"/>
              </a:ext>
            </a:extLst>
          </p:cNvPr>
          <p:cNvSpPr/>
          <p:nvPr/>
        </p:nvSpPr>
        <p:spPr>
          <a:xfrm>
            <a:off x="8427864" y="3541261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Big_title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AEFCD69-3809-4848-9C7C-5DC60CECB2C3}"/>
              </a:ext>
            </a:extLst>
          </p:cNvPr>
          <p:cNvSpPr/>
          <p:nvPr/>
        </p:nvSpPr>
        <p:spPr>
          <a:xfrm>
            <a:off x="6816749" y="3808330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Date_time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0E1D7A-405B-467B-B822-9DE598A9933B}"/>
              </a:ext>
            </a:extLst>
          </p:cNvPr>
          <p:cNvSpPr/>
          <p:nvPr/>
        </p:nvSpPr>
        <p:spPr>
          <a:xfrm>
            <a:off x="7096413" y="1829329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Small_Cate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E6038CE-860C-4C62-90AD-7FC0B3D446DE}"/>
              </a:ext>
            </a:extLst>
          </p:cNvPr>
          <p:cNvCxnSpPr>
            <a:cxnSpLocks/>
            <a:stCxn id="46" idx="2"/>
            <a:endCxn id="41" idx="3"/>
          </p:cNvCxnSpPr>
          <p:nvPr/>
        </p:nvCxnSpPr>
        <p:spPr>
          <a:xfrm flipH="1" flipV="1">
            <a:off x="8203000" y="3242388"/>
            <a:ext cx="361483" cy="1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9A30E7-DC52-49FC-8C49-31532B6AB6AA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201899" y="3370778"/>
            <a:ext cx="465888" cy="21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60A0740-DC7D-4B1C-B9E6-2023325D3875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8201899" y="2958597"/>
            <a:ext cx="448090" cy="1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7DC42B7-5D79-4EFE-B018-3C823A90C779}"/>
              </a:ext>
            </a:extLst>
          </p:cNvPr>
          <p:cNvCxnSpPr>
            <a:stCxn id="44" idx="4"/>
            <a:endCxn id="41" idx="0"/>
          </p:cNvCxnSpPr>
          <p:nvPr/>
        </p:nvCxnSpPr>
        <p:spPr>
          <a:xfrm>
            <a:off x="7563090" y="2848461"/>
            <a:ext cx="86066" cy="20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516F4E-6D0E-415D-A59C-F914187ED554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7990903" y="2517915"/>
            <a:ext cx="239923" cy="53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61761E9-E8CE-427E-A2EB-EBD4DC89AF96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010639" y="3435106"/>
            <a:ext cx="697590" cy="57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4EF6C0B-FE20-4375-B1B3-B4C0FFA087B3}"/>
              </a:ext>
            </a:extLst>
          </p:cNvPr>
          <p:cNvCxnSpPr>
            <a:stCxn id="48" idx="0"/>
            <a:endCxn id="41" idx="2"/>
          </p:cNvCxnSpPr>
          <p:nvPr/>
        </p:nvCxnSpPr>
        <p:spPr>
          <a:xfrm flipV="1">
            <a:off x="7635899" y="3429000"/>
            <a:ext cx="13257" cy="37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C65223-1DD3-4A88-A719-5C8BE1F4382A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7860152" y="2161116"/>
            <a:ext cx="55411" cy="8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258536C6-15D8-4422-9F6F-363015ADD632}"/>
              </a:ext>
            </a:extLst>
          </p:cNvPr>
          <p:cNvSpPr/>
          <p:nvPr/>
        </p:nvSpPr>
        <p:spPr>
          <a:xfrm>
            <a:off x="7095311" y="4319573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Body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5B1FCD9-578C-46FF-BFF6-6A041328925D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860152" y="3449718"/>
            <a:ext cx="54309" cy="86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E3EF36C-297E-4B2D-B1E2-D7811BA62E75}"/>
              </a:ext>
            </a:extLst>
          </p:cNvPr>
          <p:cNvSpPr/>
          <p:nvPr/>
        </p:nvSpPr>
        <p:spPr>
          <a:xfrm>
            <a:off x="8838971" y="1818956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Image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0" name="다이아몬드 79">
            <a:extLst>
              <a:ext uri="{FF2B5EF4-FFF2-40B4-BE49-F238E27FC236}">
                <a16:creationId xmlns:a16="http://schemas.microsoft.com/office/drawing/2014/main" id="{3A5EEB69-D3B3-43B6-9DC3-A9DC540B2039}"/>
              </a:ext>
            </a:extLst>
          </p:cNvPr>
          <p:cNvSpPr/>
          <p:nvPr/>
        </p:nvSpPr>
        <p:spPr>
          <a:xfrm>
            <a:off x="4591242" y="3062301"/>
            <a:ext cx="1429627" cy="37322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통합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FB63D6A-2F45-43EB-B4AF-D4D6D1B93ADA}"/>
              </a:ext>
            </a:extLst>
          </p:cNvPr>
          <p:cNvCxnSpPr>
            <a:stCxn id="4" idx="3"/>
            <a:endCxn id="80" idx="1"/>
          </p:cNvCxnSpPr>
          <p:nvPr/>
        </p:nvCxnSpPr>
        <p:spPr>
          <a:xfrm>
            <a:off x="3489109" y="3218994"/>
            <a:ext cx="1102133" cy="2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A3EBEBF-7696-4C73-B2DD-3FA42D8D74AF}"/>
              </a:ext>
            </a:extLst>
          </p:cNvPr>
          <p:cNvCxnSpPr>
            <a:stCxn id="80" idx="3"/>
            <a:endCxn id="41" idx="1"/>
          </p:cNvCxnSpPr>
          <p:nvPr/>
        </p:nvCxnSpPr>
        <p:spPr>
          <a:xfrm flipV="1">
            <a:off x="6020869" y="3242387"/>
            <a:ext cx="1074442" cy="72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8CC1681-FD64-40F6-BEBF-C224EB4423BC}"/>
              </a:ext>
            </a:extLst>
          </p:cNvPr>
          <p:cNvSpPr/>
          <p:nvPr/>
        </p:nvSpPr>
        <p:spPr>
          <a:xfrm>
            <a:off x="3743689" y="2647271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Keyword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C1D5F6C-F12C-4928-9391-CD165076717B}"/>
              </a:ext>
            </a:extLst>
          </p:cNvPr>
          <p:cNvSpPr/>
          <p:nvPr/>
        </p:nvSpPr>
        <p:spPr>
          <a:xfrm>
            <a:off x="3958902" y="2151845"/>
            <a:ext cx="1649682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association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5E65C13-B745-4897-8762-DEC16CAC671B}"/>
              </a:ext>
            </a:extLst>
          </p:cNvPr>
          <p:cNvSpPr/>
          <p:nvPr/>
        </p:nvSpPr>
        <p:spPr>
          <a:xfrm>
            <a:off x="5158595" y="2441179"/>
            <a:ext cx="1539088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frequency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614AA4-7E1A-4C47-8467-A18477B49F82}"/>
              </a:ext>
            </a:extLst>
          </p:cNvPr>
          <p:cNvSpPr/>
          <p:nvPr/>
        </p:nvSpPr>
        <p:spPr>
          <a:xfrm>
            <a:off x="4783743" y="1808418"/>
            <a:ext cx="1649682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summary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49CADA5-977D-4037-B282-6489129A7E94}"/>
              </a:ext>
            </a:extLst>
          </p:cNvPr>
          <p:cNvSpPr/>
          <p:nvPr/>
        </p:nvSpPr>
        <p:spPr>
          <a:xfrm>
            <a:off x="4022905" y="3523828"/>
            <a:ext cx="1649682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Core_cont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75D4B1E-78E1-42CF-B40F-57ED7C9EB698}"/>
              </a:ext>
            </a:extLst>
          </p:cNvPr>
          <p:cNvCxnSpPr>
            <a:stCxn id="86" idx="4"/>
          </p:cNvCxnSpPr>
          <p:nvPr/>
        </p:nvCxnSpPr>
        <p:spPr>
          <a:xfrm>
            <a:off x="4783743" y="2483632"/>
            <a:ext cx="312947" cy="64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EFB053F-B8DF-458B-86D1-06D4EA8F4B55}"/>
              </a:ext>
            </a:extLst>
          </p:cNvPr>
          <p:cNvCxnSpPr>
            <a:stCxn id="88" idx="4"/>
          </p:cNvCxnSpPr>
          <p:nvPr/>
        </p:nvCxnSpPr>
        <p:spPr>
          <a:xfrm flipH="1">
            <a:off x="5475239" y="2140205"/>
            <a:ext cx="133345" cy="9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792EEE8-48A0-4251-B456-D488520F75A9}"/>
              </a:ext>
            </a:extLst>
          </p:cNvPr>
          <p:cNvCxnSpPr>
            <a:stCxn id="87" idx="4"/>
          </p:cNvCxnSpPr>
          <p:nvPr/>
        </p:nvCxnSpPr>
        <p:spPr>
          <a:xfrm flipH="1">
            <a:off x="5768020" y="2772966"/>
            <a:ext cx="160119" cy="40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9546729-5D74-4A79-BB9C-1D8A12F782F3}"/>
              </a:ext>
            </a:extLst>
          </p:cNvPr>
          <p:cNvCxnSpPr/>
          <p:nvPr/>
        </p:nvCxnSpPr>
        <p:spPr>
          <a:xfrm>
            <a:off x="4755917" y="2973998"/>
            <a:ext cx="164297" cy="20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9775D65-EB7C-466F-BEE5-A41B7D265982}"/>
              </a:ext>
            </a:extLst>
          </p:cNvPr>
          <p:cNvCxnSpPr/>
          <p:nvPr/>
        </p:nvCxnSpPr>
        <p:spPr>
          <a:xfrm flipH="1">
            <a:off x="4995554" y="3388350"/>
            <a:ext cx="31786" cy="13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A000A330-4902-477E-857A-A94A7FFE9EDC}"/>
              </a:ext>
            </a:extLst>
          </p:cNvPr>
          <p:cNvSpPr/>
          <p:nvPr/>
        </p:nvSpPr>
        <p:spPr>
          <a:xfrm>
            <a:off x="3703678" y="5343311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S_content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914FAE6-31C5-420F-9E7F-0CD3164EEDB9}"/>
              </a:ext>
            </a:extLst>
          </p:cNvPr>
          <p:cNvSpPr/>
          <p:nvPr/>
        </p:nvSpPr>
        <p:spPr>
          <a:xfrm>
            <a:off x="1775101" y="5177417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S_keyword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66FA91A-6688-4B5A-BE4C-E4126A0776AA}"/>
              </a:ext>
            </a:extLst>
          </p:cNvPr>
          <p:cNvSpPr/>
          <p:nvPr/>
        </p:nvSpPr>
        <p:spPr>
          <a:xfrm>
            <a:off x="4887096" y="4776291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SID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F49952-9FD7-4C3C-90BB-9C500F44EAB6}"/>
              </a:ext>
            </a:extLst>
          </p:cNvPr>
          <p:cNvCxnSpPr>
            <a:endCxn id="101" idx="7"/>
          </p:cNvCxnSpPr>
          <p:nvPr/>
        </p:nvCxnSpPr>
        <p:spPr>
          <a:xfrm flipH="1">
            <a:off x="3173478" y="5074876"/>
            <a:ext cx="95762" cy="15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09AB696-380D-4A80-8786-E77810806AE6}"/>
              </a:ext>
            </a:extLst>
          </p:cNvPr>
          <p:cNvCxnSpPr/>
          <p:nvPr/>
        </p:nvCxnSpPr>
        <p:spPr>
          <a:xfrm>
            <a:off x="3958902" y="5108078"/>
            <a:ext cx="215546" cy="23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0CDE732-2B3D-4CB2-A614-DFD111681B57}"/>
              </a:ext>
            </a:extLst>
          </p:cNvPr>
          <p:cNvCxnSpPr>
            <a:stCxn id="7" idx="3"/>
            <a:endCxn id="102" idx="2"/>
          </p:cNvCxnSpPr>
          <p:nvPr/>
        </p:nvCxnSpPr>
        <p:spPr>
          <a:xfrm>
            <a:off x="4376929" y="4916661"/>
            <a:ext cx="510167" cy="2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00E99B6-B52A-4508-8F5C-EAEB0F348714}"/>
              </a:ext>
            </a:extLst>
          </p:cNvPr>
          <p:cNvSpPr/>
          <p:nvPr/>
        </p:nvSpPr>
        <p:spPr>
          <a:xfrm>
            <a:off x="6743940" y="5327379"/>
            <a:ext cx="1107689" cy="3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B694225-F1D2-479A-9580-CD034D396046}"/>
              </a:ext>
            </a:extLst>
          </p:cNvPr>
          <p:cNvSpPr/>
          <p:nvPr/>
        </p:nvSpPr>
        <p:spPr>
          <a:xfrm>
            <a:off x="7178378" y="5912244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Relation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978B3E9-298B-4747-A342-5F42B03AB408}"/>
              </a:ext>
            </a:extLst>
          </p:cNvPr>
          <p:cNvSpPr/>
          <p:nvPr/>
        </p:nvSpPr>
        <p:spPr>
          <a:xfrm>
            <a:off x="5249801" y="5746350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S_keyword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7108A92-7E8D-4D64-86B6-C90000798D15}"/>
              </a:ext>
            </a:extLst>
          </p:cNvPr>
          <p:cNvSpPr/>
          <p:nvPr/>
        </p:nvSpPr>
        <p:spPr>
          <a:xfrm>
            <a:off x="8361796" y="5345224"/>
            <a:ext cx="1638300" cy="331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CID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E444D90-2978-407F-BC1C-E7C027C28D3F}"/>
              </a:ext>
            </a:extLst>
          </p:cNvPr>
          <p:cNvCxnSpPr>
            <a:endCxn id="115" idx="7"/>
          </p:cNvCxnSpPr>
          <p:nvPr/>
        </p:nvCxnSpPr>
        <p:spPr>
          <a:xfrm flipH="1">
            <a:off x="6648178" y="5643809"/>
            <a:ext cx="95762" cy="15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71BA362-6A55-4993-9BE7-B0AA4B4F5DD4}"/>
              </a:ext>
            </a:extLst>
          </p:cNvPr>
          <p:cNvCxnSpPr/>
          <p:nvPr/>
        </p:nvCxnSpPr>
        <p:spPr>
          <a:xfrm>
            <a:off x="7433602" y="5677011"/>
            <a:ext cx="215546" cy="23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0691BFF-760A-42C4-9F76-6978D868CA3D}"/>
              </a:ext>
            </a:extLst>
          </p:cNvPr>
          <p:cNvCxnSpPr>
            <a:stCxn id="113" idx="3"/>
            <a:endCxn id="116" idx="2"/>
          </p:cNvCxnSpPr>
          <p:nvPr/>
        </p:nvCxnSpPr>
        <p:spPr>
          <a:xfrm>
            <a:off x="7851629" y="5485594"/>
            <a:ext cx="510167" cy="2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6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8505-EC0B-483D-B982-FF1F502D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9FB21-B492-48BF-97D6-F63C8BC4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설정 배경</a:t>
            </a:r>
            <a:endParaRPr lang="en-US" altLang="ko-KR" dirty="0"/>
          </a:p>
          <a:p>
            <a:r>
              <a:rPr lang="ko-KR" altLang="en-US" dirty="0"/>
              <a:t>주제 표현 방법</a:t>
            </a:r>
            <a:endParaRPr lang="en-US" altLang="ko-KR" dirty="0"/>
          </a:p>
          <a:p>
            <a:r>
              <a:rPr lang="ko-KR" altLang="en-US" dirty="0"/>
              <a:t>요구사항 리스트</a:t>
            </a:r>
            <a:endParaRPr lang="en-US" altLang="ko-KR" dirty="0"/>
          </a:p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endParaRPr lang="en-US" altLang="ko-KR" dirty="0"/>
          </a:p>
          <a:p>
            <a:r>
              <a:rPr lang="en-US" altLang="ko-KR" dirty="0"/>
              <a:t>USECASE</a:t>
            </a:r>
          </a:p>
          <a:p>
            <a:r>
              <a:rPr lang="en-US" altLang="ko-KR" dirty="0"/>
              <a:t>Activity</a:t>
            </a:r>
          </a:p>
          <a:p>
            <a:r>
              <a:rPr lang="en-US" altLang="ko-KR" dirty="0"/>
              <a:t>ER</a:t>
            </a:r>
            <a:r>
              <a:rPr lang="ko-KR" altLang="en-US" dirty="0"/>
              <a:t> 다이어그램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15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99E7-53DE-414C-8A3B-9DF1096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설정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C36F2-F4BC-4BAE-83F5-4EC7D875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정보의 홍수 가운데 가장 어려운 것이 유용한 정보를 추려내는 과정이다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뉴스의 경우 유의미한 뉴스보다는 크게 이슈화 되는 것이 우선시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자신에게 유의미한 뉴스를 찾기는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뉴스를 한번에 볼 수 있는 플랫폼이 필요함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74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FF1B3-C5C1-4AEF-88C3-07A595C8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표현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EEA94-FE5E-4410-A30E-751ABE99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관리해야 하며</a:t>
            </a:r>
            <a:r>
              <a:rPr lang="en-US" altLang="ko-KR" dirty="0"/>
              <a:t>, </a:t>
            </a:r>
            <a:r>
              <a:rPr lang="ko-KR" altLang="en-US" dirty="0"/>
              <a:t>해당 데이터를 재가공이 가능해야 하기 때문에 인공지능 기능이 필요하다</a:t>
            </a:r>
            <a:r>
              <a:rPr lang="en-US" altLang="ko-KR" dirty="0"/>
              <a:t>. </a:t>
            </a:r>
            <a:r>
              <a:rPr lang="ko-KR" altLang="en-US" dirty="0"/>
              <a:t>즉  </a:t>
            </a:r>
            <a:r>
              <a:rPr lang="en-US" altLang="ko-KR" dirty="0"/>
              <a:t>python</a:t>
            </a:r>
            <a:r>
              <a:rPr lang="ko-KR" altLang="en-US" dirty="0"/>
              <a:t>을 사용할 예정이다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뉴스 데이터를 저장하는 과정에 저장이 잘못 되어 사실이 왜곡될 가능성이 줄어야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46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1F834-7978-4DAD-A109-BCE33778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AF3D6-353B-43A7-AD1A-C1E5515F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b="1" dirty="0"/>
              <a:t>뉴스를 검색할 수 있다</a:t>
            </a:r>
            <a:r>
              <a:rPr lang="en-US" altLang="ko-KR" b="1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뉴스를 인터넷을 통해서 찾을 수 있다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해당 뉴스에서 필요한 데이터를 추출할 수 있다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해당 데이터를 정리하여</a:t>
            </a:r>
            <a:r>
              <a:rPr lang="en-US" altLang="ko-KR" dirty="0"/>
              <a:t>, </a:t>
            </a:r>
            <a:r>
              <a:rPr lang="ko-KR" altLang="en-US" dirty="0"/>
              <a:t>가공된 </a:t>
            </a:r>
            <a:r>
              <a:rPr lang="en-US" altLang="ko-KR" dirty="0"/>
              <a:t>DB</a:t>
            </a:r>
            <a:r>
              <a:rPr lang="ko-KR" altLang="en-US" dirty="0"/>
              <a:t>를 만들 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b="1" dirty="0"/>
              <a:t>키워드에 맞춰서 뉴스를 추출할 수 있다</a:t>
            </a:r>
            <a:r>
              <a:rPr lang="en-US" altLang="ko-KR" b="1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뉴스에 해당하는 키워드를 정리하고</a:t>
            </a:r>
            <a:r>
              <a:rPr lang="en-US" altLang="ko-KR" dirty="0"/>
              <a:t>, </a:t>
            </a:r>
            <a:r>
              <a:rPr lang="ko-KR" altLang="en-US" dirty="0"/>
              <a:t>해당 키워드를 기억할 수 있다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키워드를 포함하지는 않았지만 관련도 높은 뉴스를 추출할 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b="1" dirty="0"/>
              <a:t>추출된 뉴스는 키워드와 핵심 내용에 맞춰 내용을 축약할 수 있다</a:t>
            </a:r>
            <a:r>
              <a:rPr lang="en-US" altLang="ko-KR" b="1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뉴스의 핵심 내용을 반복되는 단어와</a:t>
            </a:r>
            <a:r>
              <a:rPr lang="en-US" altLang="ko-KR" dirty="0"/>
              <a:t> </a:t>
            </a:r>
            <a:r>
              <a:rPr lang="ko-KR" altLang="en-US" dirty="0"/>
              <a:t>제목 등을 통해서 내용을 축약한다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키워드와 검색에 제시된 문장을 통해서 뉴스의 핵심 내용이 연관 있는지 확인한다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키워드와의 관계를 분석하고 분류할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6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0A8FD-F912-465F-9447-4BD98689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1C76-06B8-4555-9168-856E4859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b="1" dirty="0"/>
              <a:t>버그가 없어야 한다</a:t>
            </a:r>
            <a:r>
              <a:rPr lang="en-US" altLang="ko-KR" b="1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새로운 기능이 추가될 때마다 버그를 체크할 수 있어야 한다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다른 기능과의 충돌이 있으면 안된다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자동으로 반복하여</a:t>
            </a:r>
            <a:r>
              <a:rPr lang="en-US" altLang="ko-KR" dirty="0"/>
              <a:t>, </a:t>
            </a:r>
            <a:r>
              <a:rPr lang="ko-KR" altLang="en-US" dirty="0"/>
              <a:t>신뢰도 있는 값을 보이도록</a:t>
            </a:r>
            <a:r>
              <a:rPr lang="en-US" altLang="ko-KR" dirty="0"/>
              <a:t> </a:t>
            </a:r>
            <a:r>
              <a:rPr lang="ko-KR" altLang="en-US" dirty="0"/>
              <a:t>도표를 만들 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4"/>
            </a:pPr>
            <a:r>
              <a:rPr lang="ko-KR" altLang="en-US" b="1" dirty="0"/>
              <a:t>관련 뉴스를 통합할 수 있다</a:t>
            </a:r>
            <a:r>
              <a:rPr lang="en-US" altLang="ko-KR" b="1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비슷한 뉴스가 많기 때문에</a:t>
            </a:r>
            <a:r>
              <a:rPr lang="en-US" altLang="ko-KR" dirty="0"/>
              <a:t>, </a:t>
            </a:r>
            <a:r>
              <a:rPr lang="ko-KR" altLang="en-US" dirty="0"/>
              <a:t>관련된 뉴스끼리 통합할 수 있다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핵심 키워드나</a:t>
            </a:r>
            <a:r>
              <a:rPr lang="en-US" altLang="ko-KR" dirty="0"/>
              <a:t> </a:t>
            </a:r>
            <a:r>
              <a:rPr lang="ko-KR" altLang="en-US" dirty="0"/>
              <a:t>내부 본문을 기반으로 서로 다른 뉴스를 통합할 수 있다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통합된 뉴스는 </a:t>
            </a:r>
            <a:r>
              <a:rPr lang="en-US" altLang="ko-KR" dirty="0"/>
              <a:t>DB</a:t>
            </a:r>
            <a:r>
              <a:rPr lang="ko-KR" altLang="en-US" dirty="0"/>
              <a:t>에 저장할 수 있는 형태로 통합을 해야 한다</a:t>
            </a:r>
            <a:r>
              <a:rPr lang="en-US" altLang="ko-KR" dirty="0"/>
              <a:t>.</a:t>
            </a:r>
          </a:p>
          <a:p>
            <a:pPr marL="834390" lvl="2" indent="-457200">
              <a:buAutoNum type="arabicPeriod"/>
            </a:pPr>
            <a:r>
              <a:rPr lang="ko-KR" altLang="en-US" dirty="0"/>
              <a:t>통합이 완료된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7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D4E89-4ADA-418B-9BFD-C654A8C5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 </a:t>
            </a:r>
            <a:r>
              <a:rPr lang="en-US" altLang="ko-KR" dirty="0"/>
              <a:t>(</a:t>
            </a:r>
            <a:r>
              <a:rPr lang="ko-KR" altLang="en-US" dirty="0"/>
              <a:t>전체 프로젝트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A373589-E738-4355-918E-D54E97A7B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73755"/>
              </p:ext>
            </p:extLst>
          </p:nvPr>
        </p:nvGraphicFramePr>
        <p:xfrm>
          <a:off x="1050878" y="1742675"/>
          <a:ext cx="8265846" cy="4426349"/>
        </p:xfrm>
        <a:graphic>
          <a:graphicData uri="http://schemas.openxmlformats.org/drawingml/2006/table">
            <a:tbl>
              <a:tblPr/>
              <a:tblGrid>
                <a:gridCol w="934914">
                  <a:extLst>
                    <a:ext uri="{9D8B030D-6E8A-4147-A177-3AD203B41FA5}">
                      <a16:colId xmlns:a16="http://schemas.microsoft.com/office/drawing/2014/main" val="2656375511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440588958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3696673737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2547649271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3752918331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221530093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3057685184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436104450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4200252267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902031159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2921037592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564860872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2782810394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834384484"/>
                    </a:ext>
                  </a:extLst>
                </a:gridCol>
                <a:gridCol w="523638">
                  <a:extLst>
                    <a:ext uri="{9D8B030D-6E8A-4147-A177-3AD203B41FA5}">
                      <a16:colId xmlns:a16="http://schemas.microsoft.com/office/drawing/2014/main" val="3343712016"/>
                    </a:ext>
                  </a:extLst>
                </a:gridCol>
              </a:tblGrid>
              <a:tr h="358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사항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4329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계획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80399"/>
                  </a:ext>
                </a:extLst>
              </a:tr>
              <a:tr h="444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064992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80597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25713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25102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94946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8742"/>
                  </a:ext>
                </a:extLst>
              </a:tr>
              <a:tr h="444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 체크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260747"/>
                  </a:ext>
                </a:extLst>
              </a:tr>
              <a:tr h="444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동기화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3311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675194"/>
                  </a:ext>
                </a:extLst>
              </a:tr>
              <a:tr h="331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684" marR="58684" marT="16224" marB="162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134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D8FDDD-59D7-475F-8184-24F92A59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52839" y="-63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1769A9-919A-4CA9-8A62-9BCD15528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262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1D098-E21F-4546-9273-BA7E003EE375}"/>
              </a:ext>
            </a:extLst>
          </p:cNvPr>
          <p:cNvSpPr txBox="1"/>
          <p:nvPr/>
        </p:nvSpPr>
        <p:spPr>
          <a:xfrm>
            <a:off x="9316724" y="2073057"/>
            <a:ext cx="286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DB, </a:t>
            </a:r>
            <a:r>
              <a:rPr lang="ko-KR" altLang="en-US" dirty="0"/>
              <a:t>요약</a:t>
            </a:r>
            <a:r>
              <a:rPr lang="en-US" altLang="ko-KR" dirty="0"/>
              <a:t>, DB </a:t>
            </a:r>
            <a:r>
              <a:rPr lang="ko-KR" altLang="en-US" dirty="0"/>
              <a:t>연결 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endParaRPr lang="en-US" altLang="ko-KR" dirty="0"/>
          </a:p>
          <a:p>
            <a:r>
              <a:rPr lang="ko-KR" altLang="en-US" dirty="0"/>
              <a:t>김용호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C9636-8881-43F4-BA11-3BC7C75EE2EA}"/>
              </a:ext>
            </a:extLst>
          </p:cNvPr>
          <p:cNvSpPr txBox="1"/>
          <p:nvPr/>
        </p:nvSpPr>
        <p:spPr>
          <a:xfrm>
            <a:off x="9316724" y="4521706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서치</a:t>
            </a:r>
            <a:r>
              <a:rPr lang="en-US" altLang="ko-KR" dirty="0"/>
              <a:t>, </a:t>
            </a:r>
            <a:r>
              <a:rPr lang="ko-KR" altLang="en-US" dirty="0"/>
              <a:t>회원 </a:t>
            </a:r>
            <a:r>
              <a:rPr lang="en-US" altLang="ko-KR" dirty="0"/>
              <a:t>, </a:t>
            </a:r>
            <a:r>
              <a:rPr lang="ko-KR" altLang="en-US" dirty="0"/>
              <a:t>키워드 체크</a:t>
            </a:r>
            <a:r>
              <a:rPr lang="en-US" altLang="ko-KR" dirty="0"/>
              <a:t>, UI</a:t>
            </a:r>
          </a:p>
          <a:p>
            <a:r>
              <a:rPr lang="ko-KR" altLang="en-US" dirty="0"/>
              <a:t>정재철</a:t>
            </a:r>
          </a:p>
        </p:txBody>
      </p:sp>
    </p:spTree>
    <p:extLst>
      <p:ext uri="{BB962C8B-B14F-4D97-AF65-F5344CB8AC3E}">
        <p14:creationId xmlns:p14="http://schemas.microsoft.com/office/powerpoint/2010/main" val="367933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7F1A3-4CFB-4EB7-8432-27E2C9B6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 </a:t>
            </a:r>
            <a:r>
              <a:rPr lang="en-US" altLang="ko-KR" dirty="0"/>
              <a:t>(</a:t>
            </a:r>
            <a:r>
              <a:rPr lang="ko-KR" altLang="en-US" dirty="0"/>
              <a:t>세부 프로젝트 준비 과정</a:t>
            </a:r>
            <a:r>
              <a:rPr lang="en-US" altLang="ko-KR" dirty="0"/>
              <a:t>) – </a:t>
            </a:r>
            <a:r>
              <a:rPr lang="ko-KR" altLang="en-US" dirty="0"/>
              <a:t>기본계획 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25D26FA-D903-4CE4-9484-6AAF878D0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393520"/>
              </p:ext>
            </p:extLst>
          </p:nvPr>
        </p:nvGraphicFramePr>
        <p:xfrm>
          <a:off x="1050878" y="1825625"/>
          <a:ext cx="8240606" cy="3784219"/>
        </p:xfrm>
        <a:graphic>
          <a:graphicData uri="http://schemas.openxmlformats.org/drawingml/2006/table">
            <a:tbl>
              <a:tblPr/>
              <a:tblGrid>
                <a:gridCol w="932060">
                  <a:extLst>
                    <a:ext uri="{9D8B030D-6E8A-4147-A177-3AD203B41FA5}">
                      <a16:colId xmlns:a16="http://schemas.microsoft.com/office/drawing/2014/main" val="3391389265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927151662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2881867678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651682193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172896870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1791101830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1877077878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2734253792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457387353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863391906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787950259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3661286079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268585374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3845484588"/>
                    </a:ext>
                  </a:extLst>
                </a:gridCol>
                <a:gridCol w="522039">
                  <a:extLst>
                    <a:ext uri="{9D8B030D-6E8A-4147-A177-3AD203B41FA5}">
                      <a16:colId xmlns:a16="http://schemas.microsoft.com/office/drawing/2014/main" val="3721103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7147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 차트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76696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056368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794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49853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153127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21243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56509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3398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7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34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CEF49-7849-4622-B4B8-FE96C1EE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BA4AB-D355-4772-A269-183468C5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552574"/>
            <a:ext cx="48101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4567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AB564389A64354E9FB31B1F0884CD7D" ma:contentTypeVersion="2" ma:contentTypeDescription="새 문서를 만듭니다." ma:contentTypeScope="" ma:versionID="677b05ada844ad83ca49bb68dd2cae6a">
  <xsd:schema xmlns:xsd="http://www.w3.org/2001/XMLSchema" xmlns:xs="http://www.w3.org/2001/XMLSchema" xmlns:p="http://schemas.microsoft.com/office/2006/metadata/properties" xmlns:ns3="25ad7a19-2025-4a19-9e8b-ff461287636f" targetNamespace="http://schemas.microsoft.com/office/2006/metadata/properties" ma:root="true" ma:fieldsID="200f99ff04d613f6d7b04429bcd754c2" ns3:_="">
    <xsd:import namespace="25ad7a19-2025-4a19-9e8b-ff46128763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d7a19-2025-4a19-9e8b-ff4612876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031EE9-43D5-42AC-863C-A51010701A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d7a19-2025-4a19-9e8b-ff46128763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F9061F-902B-4F52-A443-5E8BB740A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9B4B7B-73D5-4DFF-A7D6-874DCEDBE66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25ad7a19-2025-4a19-9e8b-ff461287636f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450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 Semilight</vt:lpstr>
      <vt:lpstr>맑은 고딕</vt:lpstr>
      <vt:lpstr>맑은 고딕</vt:lpstr>
      <vt:lpstr>함초롬바탕</vt:lpstr>
      <vt:lpstr>Arial</vt:lpstr>
      <vt:lpstr>ArchiveVTI</vt:lpstr>
      <vt:lpstr>뉴스 클리퍼</vt:lpstr>
      <vt:lpstr>목차</vt:lpstr>
      <vt:lpstr>주제 설정 배경</vt:lpstr>
      <vt:lpstr>주제 표현 방법</vt:lpstr>
      <vt:lpstr>요구사항 리스트</vt:lpstr>
      <vt:lpstr>요구사항 리스트</vt:lpstr>
      <vt:lpstr>간트 차트 (전체 프로젝트 과정)</vt:lpstr>
      <vt:lpstr>간트 차트 (세부 프로젝트 준비 과정) – 기본계획 과정</vt:lpstr>
      <vt:lpstr>Usecase</vt:lpstr>
      <vt:lpstr>Activity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팀명 미정</dc:title>
  <dc:creator>artistic100one@gmail.com</dc:creator>
  <cp:lastModifiedBy>김용호</cp:lastModifiedBy>
  <cp:revision>19</cp:revision>
  <dcterms:created xsi:type="dcterms:W3CDTF">2021-03-11T13:26:11Z</dcterms:created>
  <dcterms:modified xsi:type="dcterms:W3CDTF">2021-03-27T06:52:48Z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0x0101004AB564389A64354E9FB31B1F0884CD7D</vt:lpwstr>
  </property>
</Properties>
</file>