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C3A06-9CEE-4DC7-BC77-471F6B76DA6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959636-35EE-4A88-8A8B-F6FD0EA2D10E}">
      <dgm:prSet/>
      <dgm:spPr/>
      <dgm:t>
        <a:bodyPr/>
        <a:lstStyle/>
        <a:p>
          <a:r>
            <a:rPr lang="ko-KR"/>
            <a:t>기존 데이터</a:t>
          </a:r>
          <a:endParaRPr lang="en-US"/>
        </a:p>
      </dgm:t>
    </dgm:pt>
    <dgm:pt modelId="{F1D87A40-64D1-42BE-9123-0D07E5403283}" type="parTrans" cxnId="{FC51F67A-B46C-4CCF-980C-567EB0673E63}">
      <dgm:prSet/>
      <dgm:spPr/>
      <dgm:t>
        <a:bodyPr/>
        <a:lstStyle/>
        <a:p>
          <a:endParaRPr lang="en-US"/>
        </a:p>
      </dgm:t>
    </dgm:pt>
    <dgm:pt modelId="{B83B7D7B-3CCA-4A87-8345-3D2EC9DE6954}" type="sibTrans" cxnId="{FC51F67A-B46C-4CCF-980C-567EB0673E63}">
      <dgm:prSet/>
      <dgm:spPr/>
      <dgm:t>
        <a:bodyPr/>
        <a:lstStyle/>
        <a:p>
          <a:endParaRPr lang="en-US"/>
        </a:p>
      </dgm:t>
    </dgm:pt>
    <dgm:pt modelId="{DE490FB7-238B-408C-8622-29AAA297A5F7}">
      <dgm:prSet/>
      <dgm:spPr/>
      <dgm:t>
        <a:bodyPr/>
        <a:lstStyle/>
        <a:p>
          <a:r>
            <a:rPr lang="ko-KR"/>
            <a:t>다음날 데이터</a:t>
          </a:r>
          <a:endParaRPr lang="en-US"/>
        </a:p>
      </dgm:t>
    </dgm:pt>
    <dgm:pt modelId="{624BC7D8-CEAD-472C-A78A-412036886488}" type="parTrans" cxnId="{7687AF90-E2DD-432F-B10F-AEEE5C316B75}">
      <dgm:prSet/>
      <dgm:spPr/>
      <dgm:t>
        <a:bodyPr/>
        <a:lstStyle/>
        <a:p>
          <a:endParaRPr lang="en-US"/>
        </a:p>
      </dgm:t>
    </dgm:pt>
    <dgm:pt modelId="{3C27AC16-D95A-4062-B06C-4C5A716B6EFA}" type="sibTrans" cxnId="{7687AF90-E2DD-432F-B10F-AEEE5C316B75}">
      <dgm:prSet/>
      <dgm:spPr/>
      <dgm:t>
        <a:bodyPr/>
        <a:lstStyle/>
        <a:p>
          <a:endParaRPr lang="en-US"/>
        </a:p>
      </dgm:t>
    </dgm:pt>
    <dgm:pt modelId="{D3D4074F-8E24-4073-87CF-7BBAC3EF32EC}">
      <dgm:prSet/>
      <dgm:spPr/>
      <dgm:t>
        <a:bodyPr/>
        <a:lstStyle/>
        <a:p>
          <a:r>
            <a:rPr lang="ko-KR"/>
            <a:t>미래 데이터</a:t>
          </a:r>
          <a:endParaRPr lang="en-US"/>
        </a:p>
      </dgm:t>
    </dgm:pt>
    <dgm:pt modelId="{B37AD652-7346-43A5-A8D7-16AF2640D666}" type="parTrans" cxnId="{669B6772-B95B-4EAF-90BB-479EDFCADCFE}">
      <dgm:prSet/>
      <dgm:spPr/>
      <dgm:t>
        <a:bodyPr/>
        <a:lstStyle/>
        <a:p>
          <a:endParaRPr lang="en-US"/>
        </a:p>
      </dgm:t>
    </dgm:pt>
    <dgm:pt modelId="{9599921D-98FB-4DC2-8F94-398EEC69FB3E}" type="sibTrans" cxnId="{669B6772-B95B-4EAF-90BB-479EDFCADCFE}">
      <dgm:prSet/>
      <dgm:spPr/>
      <dgm:t>
        <a:bodyPr/>
        <a:lstStyle/>
        <a:p>
          <a:endParaRPr lang="en-US"/>
        </a:p>
      </dgm:t>
    </dgm:pt>
    <dgm:pt modelId="{C9EB4E5C-13BC-4F46-B909-F7D5B7DC7EB6}" type="pres">
      <dgm:prSet presAssocID="{3C4C3A06-9CEE-4DC7-BC77-471F6B76DA67}" presName="Name0" presStyleCnt="0">
        <dgm:presLayoutVars>
          <dgm:dir/>
          <dgm:resizeHandles val="exact"/>
        </dgm:presLayoutVars>
      </dgm:prSet>
      <dgm:spPr/>
    </dgm:pt>
    <dgm:pt modelId="{0119F1F1-3060-49F8-86D5-0EF8B0409EE4}" type="pres">
      <dgm:prSet presAssocID="{35959636-35EE-4A88-8A8B-F6FD0EA2D10E}" presName="node" presStyleLbl="node1" presStyleIdx="0" presStyleCnt="3">
        <dgm:presLayoutVars>
          <dgm:bulletEnabled val="1"/>
        </dgm:presLayoutVars>
      </dgm:prSet>
      <dgm:spPr/>
    </dgm:pt>
    <dgm:pt modelId="{79DD1153-00EB-4898-A220-5348962097AB}" type="pres">
      <dgm:prSet presAssocID="{B83B7D7B-3CCA-4A87-8345-3D2EC9DE6954}" presName="sibTrans" presStyleLbl="sibTrans2D1" presStyleIdx="0" presStyleCnt="2"/>
      <dgm:spPr/>
    </dgm:pt>
    <dgm:pt modelId="{29EEA8BC-0FD6-40AD-A456-A543A42788FD}" type="pres">
      <dgm:prSet presAssocID="{B83B7D7B-3CCA-4A87-8345-3D2EC9DE6954}" presName="connectorText" presStyleLbl="sibTrans2D1" presStyleIdx="0" presStyleCnt="2"/>
      <dgm:spPr/>
    </dgm:pt>
    <dgm:pt modelId="{D3024152-AA21-43F0-83BA-3D34DEAC7E86}" type="pres">
      <dgm:prSet presAssocID="{DE490FB7-238B-408C-8622-29AAA297A5F7}" presName="node" presStyleLbl="node1" presStyleIdx="1" presStyleCnt="3">
        <dgm:presLayoutVars>
          <dgm:bulletEnabled val="1"/>
        </dgm:presLayoutVars>
      </dgm:prSet>
      <dgm:spPr/>
    </dgm:pt>
    <dgm:pt modelId="{AECB6F0E-B94A-4E31-8BAE-E185BEB071BE}" type="pres">
      <dgm:prSet presAssocID="{3C27AC16-D95A-4062-B06C-4C5A716B6EFA}" presName="sibTrans" presStyleLbl="sibTrans2D1" presStyleIdx="1" presStyleCnt="2"/>
      <dgm:spPr/>
    </dgm:pt>
    <dgm:pt modelId="{2DD6147F-BA18-417B-AB6B-0B58BDDAD75C}" type="pres">
      <dgm:prSet presAssocID="{3C27AC16-D95A-4062-B06C-4C5A716B6EFA}" presName="connectorText" presStyleLbl="sibTrans2D1" presStyleIdx="1" presStyleCnt="2"/>
      <dgm:spPr/>
    </dgm:pt>
    <dgm:pt modelId="{F2E872BB-76E4-4A6D-AE4C-173E7A85C39F}" type="pres">
      <dgm:prSet presAssocID="{D3D4074F-8E24-4073-87CF-7BBAC3EF32EC}" presName="node" presStyleLbl="node1" presStyleIdx="2" presStyleCnt="3">
        <dgm:presLayoutVars>
          <dgm:bulletEnabled val="1"/>
        </dgm:presLayoutVars>
      </dgm:prSet>
      <dgm:spPr/>
    </dgm:pt>
  </dgm:ptLst>
  <dgm:cxnLst>
    <dgm:cxn modelId="{3387EE33-5F3A-4432-8E8A-9927D4AA2D39}" type="presOf" srcId="{3C4C3A06-9CEE-4DC7-BC77-471F6B76DA67}" destId="{C9EB4E5C-13BC-4F46-B909-F7D5B7DC7EB6}" srcOrd="0" destOrd="0" presId="urn:microsoft.com/office/officeart/2005/8/layout/process1"/>
    <dgm:cxn modelId="{2BEAB241-E169-498A-A54F-FA0C134F329B}" type="presOf" srcId="{D3D4074F-8E24-4073-87CF-7BBAC3EF32EC}" destId="{F2E872BB-76E4-4A6D-AE4C-173E7A85C39F}" srcOrd="0" destOrd="0" presId="urn:microsoft.com/office/officeart/2005/8/layout/process1"/>
    <dgm:cxn modelId="{941E7466-78CE-4BEF-9FE9-FE3013385FCC}" type="presOf" srcId="{DE490FB7-238B-408C-8622-29AAA297A5F7}" destId="{D3024152-AA21-43F0-83BA-3D34DEAC7E86}" srcOrd="0" destOrd="0" presId="urn:microsoft.com/office/officeart/2005/8/layout/process1"/>
    <dgm:cxn modelId="{669B6772-B95B-4EAF-90BB-479EDFCADCFE}" srcId="{3C4C3A06-9CEE-4DC7-BC77-471F6B76DA67}" destId="{D3D4074F-8E24-4073-87CF-7BBAC3EF32EC}" srcOrd="2" destOrd="0" parTransId="{B37AD652-7346-43A5-A8D7-16AF2640D666}" sibTransId="{9599921D-98FB-4DC2-8F94-398EEC69FB3E}"/>
    <dgm:cxn modelId="{1180DA77-11F8-4432-91FA-381CBAF2A4EB}" type="presOf" srcId="{B83B7D7B-3CCA-4A87-8345-3D2EC9DE6954}" destId="{79DD1153-00EB-4898-A220-5348962097AB}" srcOrd="0" destOrd="0" presId="urn:microsoft.com/office/officeart/2005/8/layout/process1"/>
    <dgm:cxn modelId="{7DA2567A-5ABB-4BA4-B473-F977F5571C83}" type="presOf" srcId="{3C27AC16-D95A-4062-B06C-4C5A716B6EFA}" destId="{2DD6147F-BA18-417B-AB6B-0B58BDDAD75C}" srcOrd="1" destOrd="0" presId="urn:microsoft.com/office/officeart/2005/8/layout/process1"/>
    <dgm:cxn modelId="{FC51F67A-B46C-4CCF-980C-567EB0673E63}" srcId="{3C4C3A06-9CEE-4DC7-BC77-471F6B76DA67}" destId="{35959636-35EE-4A88-8A8B-F6FD0EA2D10E}" srcOrd="0" destOrd="0" parTransId="{F1D87A40-64D1-42BE-9123-0D07E5403283}" sibTransId="{B83B7D7B-3CCA-4A87-8345-3D2EC9DE6954}"/>
    <dgm:cxn modelId="{E3D42688-8FF3-420B-BBBF-9ED95103385B}" type="presOf" srcId="{35959636-35EE-4A88-8A8B-F6FD0EA2D10E}" destId="{0119F1F1-3060-49F8-86D5-0EF8B0409EE4}" srcOrd="0" destOrd="0" presId="urn:microsoft.com/office/officeart/2005/8/layout/process1"/>
    <dgm:cxn modelId="{7687AF90-E2DD-432F-B10F-AEEE5C316B75}" srcId="{3C4C3A06-9CEE-4DC7-BC77-471F6B76DA67}" destId="{DE490FB7-238B-408C-8622-29AAA297A5F7}" srcOrd="1" destOrd="0" parTransId="{624BC7D8-CEAD-472C-A78A-412036886488}" sibTransId="{3C27AC16-D95A-4062-B06C-4C5A716B6EFA}"/>
    <dgm:cxn modelId="{7D971FA1-2F57-42E0-99EC-CD3B6AD6C891}" type="presOf" srcId="{B83B7D7B-3CCA-4A87-8345-3D2EC9DE6954}" destId="{29EEA8BC-0FD6-40AD-A456-A543A42788FD}" srcOrd="1" destOrd="0" presId="urn:microsoft.com/office/officeart/2005/8/layout/process1"/>
    <dgm:cxn modelId="{F02877A4-107D-4FD4-A25E-09AFB66E4C53}" type="presOf" srcId="{3C27AC16-D95A-4062-B06C-4C5A716B6EFA}" destId="{AECB6F0E-B94A-4E31-8BAE-E185BEB071BE}" srcOrd="0" destOrd="0" presId="urn:microsoft.com/office/officeart/2005/8/layout/process1"/>
    <dgm:cxn modelId="{2942D3AE-BCBC-49FD-9595-3DE8286ACD11}" type="presParOf" srcId="{C9EB4E5C-13BC-4F46-B909-F7D5B7DC7EB6}" destId="{0119F1F1-3060-49F8-86D5-0EF8B0409EE4}" srcOrd="0" destOrd="0" presId="urn:microsoft.com/office/officeart/2005/8/layout/process1"/>
    <dgm:cxn modelId="{E217561A-FD90-45A6-90D5-4EC11BC3B715}" type="presParOf" srcId="{C9EB4E5C-13BC-4F46-B909-F7D5B7DC7EB6}" destId="{79DD1153-00EB-4898-A220-5348962097AB}" srcOrd="1" destOrd="0" presId="urn:microsoft.com/office/officeart/2005/8/layout/process1"/>
    <dgm:cxn modelId="{4E935D3C-3891-41D1-9E54-04A65E533F87}" type="presParOf" srcId="{79DD1153-00EB-4898-A220-5348962097AB}" destId="{29EEA8BC-0FD6-40AD-A456-A543A42788FD}" srcOrd="0" destOrd="0" presId="urn:microsoft.com/office/officeart/2005/8/layout/process1"/>
    <dgm:cxn modelId="{816BF48A-E814-4AD2-8A0E-59CA9BC6F28D}" type="presParOf" srcId="{C9EB4E5C-13BC-4F46-B909-F7D5B7DC7EB6}" destId="{D3024152-AA21-43F0-83BA-3D34DEAC7E86}" srcOrd="2" destOrd="0" presId="urn:microsoft.com/office/officeart/2005/8/layout/process1"/>
    <dgm:cxn modelId="{90B51895-868D-4EAF-A77B-7005737B319F}" type="presParOf" srcId="{C9EB4E5C-13BC-4F46-B909-F7D5B7DC7EB6}" destId="{AECB6F0E-B94A-4E31-8BAE-E185BEB071BE}" srcOrd="3" destOrd="0" presId="urn:microsoft.com/office/officeart/2005/8/layout/process1"/>
    <dgm:cxn modelId="{F50872F2-2AB9-436D-A063-E83C202E8FFE}" type="presParOf" srcId="{AECB6F0E-B94A-4E31-8BAE-E185BEB071BE}" destId="{2DD6147F-BA18-417B-AB6B-0B58BDDAD75C}" srcOrd="0" destOrd="0" presId="urn:microsoft.com/office/officeart/2005/8/layout/process1"/>
    <dgm:cxn modelId="{E2B5C1BD-88E3-4880-9664-0DD6566C710A}" type="presParOf" srcId="{C9EB4E5C-13BC-4F46-B909-F7D5B7DC7EB6}" destId="{F2E872BB-76E4-4A6D-AE4C-173E7A85C3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9F1F1-3060-49F8-86D5-0EF8B0409EE4}">
      <dsp:nvSpPr>
        <dsp:cNvPr id="0" name=""/>
        <dsp:cNvSpPr/>
      </dsp:nvSpPr>
      <dsp:spPr>
        <a:xfrm>
          <a:off x="8873" y="1220675"/>
          <a:ext cx="2652116" cy="15912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기존 데이터</a:t>
          </a:r>
          <a:endParaRPr lang="en-US" sz="3100" kern="1200"/>
        </a:p>
      </dsp:txBody>
      <dsp:txXfrm>
        <a:off x="55480" y="1267282"/>
        <a:ext cx="2558902" cy="1498055"/>
      </dsp:txXfrm>
    </dsp:sp>
    <dsp:sp modelId="{79DD1153-00EB-4898-A220-5348962097AB}">
      <dsp:nvSpPr>
        <dsp:cNvPr id="0" name=""/>
        <dsp:cNvSpPr/>
      </dsp:nvSpPr>
      <dsp:spPr>
        <a:xfrm>
          <a:off x="2926201" y="1687448"/>
          <a:ext cx="562248" cy="657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926201" y="1818993"/>
        <a:ext cx="393574" cy="394634"/>
      </dsp:txXfrm>
    </dsp:sp>
    <dsp:sp modelId="{D3024152-AA21-43F0-83BA-3D34DEAC7E86}">
      <dsp:nvSpPr>
        <dsp:cNvPr id="0" name=""/>
        <dsp:cNvSpPr/>
      </dsp:nvSpPr>
      <dsp:spPr>
        <a:xfrm>
          <a:off x="3721836" y="1220675"/>
          <a:ext cx="2652116" cy="159126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다음날 데이터</a:t>
          </a:r>
          <a:endParaRPr lang="en-US" sz="3100" kern="1200"/>
        </a:p>
      </dsp:txBody>
      <dsp:txXfrm>
        <a:off x="3768443" y="1267282"/>
        <a:ext cx="2558902" cy="1498055"/>
      </dsp:txXfrm>
    </dsp:sp>
    <dsp:sp modelId="{AECB6F0E-B94A-4E31-8BAE-E185BEB071BE}">
      <dsp:nvSpPr>
        <dsp:cNvPr id="0" name=""/>
        <dsp:cNvSpPr/>
      </dsp:nvSpPr>
      <dsp:spPr>
        <a:xfrm>
          <a:off x="6639164" y="1687448"/>
          <a:ext cx="562248" cy="657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639164" y="1818993"/>
        <a:ext cx="393574" cy="394634"/>
      </dsp:txXfrm>
    </dsp:sp>
    <dsp:sp modelId="{F2E872BB-76E4-4A6D-AE4C-173E7A85C39F}">
      <dsp:nvSpPr>
        <dsp:cNvPr id="0" name=""/>
        <dsp:cNvSpPr/>
      </dsp:nvSpPr>
      <dsp:spPr>
        <a:xfrm>
          <a:off x="7434799" y="1220675"/>
          <a:ext cx="2652116" cy="159126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미래 데이터</a:t>
          </a:r>
          <a:endParaRPr lang="en-US" sz="3100" kern="1200"/>
        </a:p>
      </dsp:txBody>
      <dsp:txXfrm>
        <a:off x="7481406" y="1267282"/>
        <a:ext cx="2558902" cy="149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6F3B-5D86-45FB-B69C-E25591FE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9E8F73-D222-4AF7-9D57-49EB5C08E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FD90C-6725-410F-83A7-4A2B6A8F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77373-1889-48C8-A301-347C3844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C3833-8523-4751-B48E-A216D622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2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B21FE-5C13-4AAE-84A1-B96DFF19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8E41C-3F64-4CEE-ADE7-53B6747D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396F9-9324-4653-9073-65C46D5D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0AA9A-2D4D-454C-9A15-B97313C6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4445E-8A57-4193-B479-6589D085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7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99D6F1-AF05-49B6-932E-938770892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EC290-5FFE-4A17-BFAC-27D2634E1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814C5-3671-457E-90F9-6A1F1B66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7C246-3895-4138-9195-F83E6FCE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701F2-C281-4690-A149-C3FD195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9AC4E-F517-4AA5-92CA-C2397BE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2BB8F-FA77-4DC9-B7BD-68FCC701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420A1-0166-4DAD-B209-0E988E04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49E00-62E1-444E-8D6B-619D79EF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E1BBB-F55D-4EA4-B48E-5F026BAF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9236A-28D7-44C8-8BF4-1BE7D515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1AB71-47C9-461D-88F0-7C409C52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7D739-3C56-4760-8329-FD661DEE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0A00B-F25A-4998-978F-067A5873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877DB-C690-4626-A6F1-AC4EE42B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9545F-0C4F-41F6-9BCA-DF613110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81F23-69C1-4B8A-8281-43A173126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18D14D-6277-4251-8596-E9E2A155A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4519E2-3F0C-4B9A-8C0A-E20D63D0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9B736-5BD5-4FF9-85F2-F0078126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7D90C-C1C8-420F-9904-5C588E98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357F-40CD-4E83-9BB7-F55EFD49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3C129-4351-4C9F-87DB-ED6540838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BCE18-C202-4986-8463-6E01405F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ADAEFF-F608-447C-8C32-DBCF1CA2C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E364BC-3CD8-4C71-A022-D55B73289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4CAB1-C99E-415A-B42B-5334A86A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7C689A-009C-4478-A92E-58C1CF47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AD245F-9B34-48F0-9860-D5A56A91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2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CFF5C-7FE3-42D7-A941-B42D4D58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EB6BC1-0A93-43F7-BD20-301C5F10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9FF7F-AB69-41FF-9395-99F05861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942A5D-2281-4079-B26B-838F415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0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22720-1D62-4619-A9C9-3F700C6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CE5A9-8619-46C8-A88F-65F1876A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DBCEA-9490-4210-AE49-5D090D52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7EFC3-74D8-4E64-8E61-2E7807E1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8A9F2-04D6-4E64-AB0C-AB9356D7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29FA8-E302-42CC-A9C0-7A0CA165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17486-0263-4075-85E9-929E7D3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289C4-9CAD-4E9B-AFF4-1C391FC8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79BCC-3649-4AE4-8157-97CD9C3E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46670-F66C-4844-8535-14CB6CE2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80080A-A362-4C9E-AB40-D49EEDC7B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CEB0A-21E8-476C-AD2C-234917066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ECC8F-4F8E-49B3-A266-E77F8D1E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122AF-C37C-47BE-9905-0B93A7E3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A9DC7-57A9-4AAD-9E35-C8836A04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2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36D079-8092-418A-B9B1-FE5B7CC3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3B207-645C-4CB3-9AB6-B559101A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52EE8-86C8-4F4A-917F-A6994BB91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7398-8F56-4942-93AE-C95279492E9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62D45-FDF1-485C-AE60-A5B18B067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40D5A-DC37-4E1F-B591-C28A397B2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234B-6F30-4D16-AC43-C4B62693C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9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1C95F7-6DEA-4120-AD3E-F92B486B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Bitcoin Data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1E67B-ADCB-4317-BF00-FDC89A5B2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6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A25E4-D3C9-4425-87F8-756D5F82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E714F-39E5-48D2-BEAC-7FE55437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DD8DD3-C935-40C0-AB76-6E9E4B5C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5" y="1722158"/>
            <a:ext cx="5713595" cy="4660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65A81F-205D-4751-A0ED-07872762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58" y="1601134"/>
            <a:ext cx="5272437" cy="50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365C-0CA7-4ABC-89A2-2532FC56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D8004-C147-4982-B9B2-734F5440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과거의 데이터 중 가장 중요한 데이터는 바로 직전의 데이터이지만 해당 데이터가 </a:t>
            </a:r>
            <a:r>
              <a:rPr lang="en-US" altLang="ko-KR" dirty="0"/>
              <a:t>n</a:t>
            </a:r>
            <a:r>
              <a:rPr lang="ko-KR" altLang="ko-KR" dirty="0"/>
              <a:t>이 커질 수록 </a:t>
            </a:r>
            <a:r>
              <a:rPr lang="ko-KR" altLang="en-US" dirty="0"/>
              <a:t>영향을 미치는 비중이 줄어든다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회귀 문제를 분류 방법으로 접근하고자 했더니 큰 오류를 반복했다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19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3E75C657-08B9-4E89-AE05-8BFA21F0E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0796A7-59EE-4115-A7B5-70586E58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365125"/>
            <a:ext cx="6284626" cy="1984785"/>
          </a:xfrm>
        </p:spPr>
        <p:txBody>
          <a:bodyPr anchor="b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8ED7F-D233-4E44-A1B0-F4A83FB3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561303"/>
            <a:ext cx="6284626" cy="3210232"/>
          </a:xfrm>
        </p:spPr>
        <p:txBody>
          <a:bodyPr anchor="t">
            <a:normAutofit/>
          </a:bodyPr>
          <a:lstStyle/>
          <a:p>
            <a:r>
              <a:rPr lang="ko-KR" altLang="en-US" sz="2000">
                <a:solidFill>
                  <a:srgbClr val="FFFFFF"/>
                </a:solidFill>
              </a:rPr>
              <a:t>데이터의 형태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데이터 해석 방향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분석 내용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40970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BB8021-192A-460C-9D18-AFDA56B9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데이터의 형태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53856-5FCB-43BD-ACDB-EAED8289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3200" dirty="0">
                <a:solidFill>
                  <a:srgbClr val="FFFFFF"/>
                </a:solidFill>
              </a:rPr>
              <a:t>기존</a:t>
            </a:r>
            <a:endParaRPr lang="en-US" altLang="ko-KR" sz="32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Bitcoin</a:t>
            </a:r>
            <a:r>
              <a:rPr lang="ko-KR" altLang="en-US" sz="2400" dirty="0">
                <a:solidFill>
                  <a:srgbClr val="FFFFFF"/>
                </a:solidFill>
              </a:rPr>
              <a:t>는 </a:t>
            </a:r>
            <a:r>
              <a:rPr lang="en-US" altLang="ko-KR" sz="2400" dirty="0">
                <a:solidFill>
                  <a:srgbClr val="FFFFFF"/>
                </a:solidFill>
              </a:rPr>
              <a:t>(3488, 737)</a:t>
            </a:r>
            <a:r>
              <a:rPr lang="ko-KR" altLang="en-US" sz="2400" dirty="0">
                <a:solidFill>
                  <a:srgbClr val="FFFFFF"/>
                </a:solidFill>
              </a:rPr>
              <a:t>의 데이터 형태를 갖고 있다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가장 의미 있는 데이터 </a:t>
            </a:r>
            <a:r>
              <a:rPr lang="en-US" altLang="ko-KR" sz="2400" dirty="0">
                <a:solidFill>
                  <a:srgbClr val="FFFFFF"/>
                </a:solidFill>
              </a:rPr>
              <a:t>transaction, difficulty</a:t>
            </a:r>
            <a:r>
              <a:rPr lang="ko-KR" altLang="en-US" sz="2400" dirty="0">
                <a:solidFill>
                  <a:srgbClr val="FFFFFF"/>
                </a:solidFill>
              </a:rPr>
              <a:t>등의 특성을 기반으로 한다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117E2F4-029E-4D7C-8C62-2935EB46EF8B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3200" dirty="0">
                <a:solidFill>
                  <a:srgbClr val="FFFFFF"/>
                </a:solidFill>
              </a:rPr>
              <a:t>변경</a:t>
            </a:r>
            <a:endParaRPr lang="en-US" altLang="ko-KR" sz="32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Bitcoin</a:t>
            </a:r>
            <a:r>
              <a:rPr lang="ko-KR" altLang="en-US" sz="2400" dirty="0">
                <a:solidFill>
                  <a:srgbClr val="FFFFFF"/>
                </a:solidFill>
              </a:rPr>
              <a:t>는 </a:t>
            </a:r>
            <a:r>
              <a:rPr lang="en-US" altLang="ko-KR" sz="2400" dirty="0">
                <a:solidFill>
                  <a:srgbClr val="FFFFFF"/>
                </a:solidFill>
              </a:rPr>
              <a:t>(3488, 737)</a:t>
            </a:r>
            <a:r>
              <a:rPr lang="ko-KR" altLang="en-US" sz="2400" dirty="0">
                <a:solidFill>
                  <a:srgbClr val="FFFFFF"/>
                </a:solidFill>
              </a:rPr>
              <a:t>의 데이터 중 가격을 제외한 다른 특성을 제외한다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더하여 추가 데이터로 </a:t>
            </a:r>
            <a:r>
              <a:rPr lang="en-US" altLang="ko-KR" sz="2400" dirty="0">
                <a:solidFill>
                  <a:srgbClr val="FFFFFF"/>
                </a:solidFill>
              </a:rPr>
              <a:t>470</a:t>
            </a:r>
            <a:r>
              <a:rPr lang="ko-KR" altLang="en-US" sz="2400" dirty="0">
                <a:solidFill>
                  <a:srgbClr val="FFFFFF"/>
                </a:solidFill>
              </a:rPr>
              <a:t>개의 가격 데이터를 추가한다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가격 데이터를 </a:t>
            </a:r>
            <a:r>
              <a:rPr lang="en-US" altLang="ko-KR" sz="2400" dirty="0">
                <a:solidFill>
                  <a:srgbClr val="FFFFFF"/>
                </a:solidFill>
              </a:rPr>
              <a:t>n = 10</a:t>
            </a:r>
            <a:r>
              <a:rPr lang="ko-KR" altLang="en-US" sz="2400" dirty="0" err="1">
                <a:solidFill>
                  <a:srgbClr val="FFFFFF"/>
                </a:solidFill>
              </a:rPr>
              <a:t>일때</a:t>
            </a:r>
            <a:r>
              <a:rPr lang="ko-KR" altLang="en-US" sz="2400" dirty="0">
                <a:solidFill>
                  <a:srgbClr val="FFFFFF"/>
                </a:solidFill>
              </a:rPr>
              <a:t> 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(2607, 10)</a:t>
            </a:r>
            <a:r>
              <a:rPr lang="ko-KR" altLang="en-US" sz="2400" dirty="0">
                <a:solidFill>
                  <a:srgbClr val="FFFFFF"/>
                </a:solidFill>
              </a:rPr>
              <a:t>의 형태로 변경하였다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  <a:p>
            <a:pPr latinLnBrk="0"/>
            <a:endParaRPr lang="en-US" altLang="ko-K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37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BFA4F4-0612-4F9D-9A69-56226770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데이터 해석 방향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88B6F35-ADEC-4EDB-A7CE-10343ECEE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09755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30F5E6-3C64-4378-9708-0CCB1283C661}"/>
              </a:ext>
            </a:extLst>
          </p:cNvPr>
          <p:cNvSpPr txBox="1"/>
          <p:nvPr/>
        </p:nvSpPr>
        <p:spPr>
          <a:xfrm>
            <a:off x="3834064" y="295165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그룹화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endParaRPr lang="en-US" altLang="ko-KR" dirty="0"/>
          </a:p>
          <a:p>
            <a:pPr algn="ctr"/>
            <a:r>
              <a:rPr lang="ko-KR" altLang="en-US" dirty="0"/>
              <a:t>특성화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7EB74-02E3-4992-B077-C5FF6766FBFB}"/>
              </a:ext>
            </a:extLst>
          </p:cNvPr>
          <p:cNvSpPr txBox="1"/>
          <p:nvPr/>
        </p:nvSpPr>
        <p:spPr>
          <a:xfrm>
            <a:off x="7457134" y="2951650"/>
            <a:ext cx="95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ko-KR" altLang="en-US" dirty="0"/>
              <a:t>저장 및</a:t>
            </a:r>
            <a:endParaRPr lang="en-US" altLang="ko-KR" dirty="0"/>
          </a:p>
          <a:p>
            <a:pPr algn="ctr"/>
            <a:r>
              <a:rPr lang="ko-KR" altLang="en-US" dirty="0"/>
              <a:t>특성화</a:t>
            </a:r>
          </a:p>
        </p:txBody>
      </p:sp>
    </p:spTree>
    <p:extLst>
      <p:ext uri="{BB962C8B-B14F-4D97-AF65-F5344CB8AC3E}">
        <p14:creationId xmlns:p14="http://schemas.microsoft.com/office/powerpoint/2010/main" val="203702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E68E47-0C46-45BF-810C-4197666E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분석 내용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869A-011C-4B83-8622-DEC9080E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400">
                <a:solidFill>
                  <a:srgbClr val="FFFFFF"/>
                </a:solidFill>
              </a:rPr>
              <a:t>기존</a:t>
            </a:r>
            <a:endParaRPr lang="en-US" altLang="ko-KR" sz="2400">
              <a:solidFill>
                <a:srgbClr val="FFFFFF"/>
              </a:solidFill>
            </a:endParaRPr>
          </a:p>
          <a:p>
            <a:pPr latinLnBrk="0"/>
            <a:r>
              <a:rPr lang="ko-KR" altLang="en-US" sz="2400">
                <a:solidFill>
                  <a:srgbClr val="FFFFFF"/>
                </a:solidFill>
              </a:rPr>
              <a:t>가격이라는 종속 변수를 변환시키는 주 성분을 찾기 위해서 사용할 예정이다</a:t>
            </a:r>
            <a:r>
              <a:rPr lang="en-US" altLang="ko-KR" sz="24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C529CE-A453-4323-B5FD-AFB92CAC485F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변경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가격 이외의 대부분의 특성이 의미 없음을 확인하고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가격을 이용하여 다음 가격을 추정하는 방식으로 진행한다</a:t>
            </a:r>
            <a:r>
              <a:rPr lang="en-US" altLang="ko-KR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464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ED8AF-A8F6-4334-82A8-2B569953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E02B3E-EB4F-4F78-B290-808CA48B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635"/>
            <a:ext cx="10515600" cy="4351338"/>
          </a:xfrm>
        </p:spPr>
        <p:txBody>
          <a:bodyPr/>
          <a:lstStyle/>
          <a:p>
            <a:r>
              <a:rPr lang="ko-KR" altLang="en-US" dirty="0"/>
              <a:t>과거의 </a:t>
            </a:r>
            <a:r>
              <a:rPr lang="en-US" altLang="ko-KR" dirty="0"/>
              <a:t>n</a:t>
            </a:r>
            <a:r>
              <a:rPr lang="ko-KR" altLang="en-US" dirty="0"/>
              <a:t>개의 데이터를 이용하여 이후의 </a:t>
            </a:r>
            <a:r>
              <a:rPr lang="en-US" altLang="ko-KR" dirty="0"/>
              <a:t>1</a:t>
            </a:r>
            <a:r>
              <a:rPr lang="ko-KR" altLang="en-US" dirty="0"/>
              <a:t>개의 데이터를 추정하는 방법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7" name="_x573556648">
            <a:extLst>
              <a:ext uri="{FF2B5EF4-FFF2-40B4-BE49-F238E27FC236}">
                <a16:creationId xmlns:a16="http://schemas.microsoft.com/office/drawing/2014/main" id="{D6ECD475-A51E-4666-9085-BAE37E68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9543"/>
            <a:ext cx="10515600" cy="23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38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6C1CC-FCCC-4C58-A0D0-4BA38C3D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분석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B4A68-346E-47B1-90BD-1DC03EA1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해당 방법의 </a:t>
            </a:r>
            <a:r>
              <a:rPr lang="en-US" altLang="ko-KR" sz="2000" dirty="0"/>
              <a:t>n</a:t>
            </a:r>
            <a:r>
              <a:rPr lang="ko-KR" altLang="en-US" sz="2000" dirty="0"/>
              <a:t>이 커지면 커질 수록 과적합이 커지는 것을 확인할 수 있었다</a:t>
            </a:r>
            <a:r>
              <a:rPr lang="en-US" altLang="ko-KR" sz="2000" dirty="0"/>
              <a:t>. </a:t>
            </a:r>
            <a:r>
              <a:rPr lang="ko-KR" altLang="en-US" sz="2000" dirty="0"/>
              <a:t>훈련 데이터의 정확도는 </a:t>
            </a:r>
            <a:r>
              <a:rPr lang="en-US" altLang="ko-KR" sz="2000" dirty="0"/>
              <a:t>0.8</a:t>
            </a:r>
            <a:r>
              <a:rPr lang="ko-KR" altLang="en-US" sz="2000" dirty="0"/>
              <a:t>이상이나 테스트 정확도는 </a:t>
            </a:r>
            <a:r>
              <a:rPr lang="en-US" altLang="ko-KR" sz="2000" dirty="0"/>
              <a:t>0.00</a:t>
            </a:r>
            <a:r>
              <a:rPr lang="ko-KR" altLang="en-US" sz="2000" dirty="0"/>
              <a:t>에 수렴한다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57402F-9F30-42A6-AC41-F2F0C53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36626"/>
            <a:ext cx="6019331" cy="35815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9712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0C219-9459-4E5A-B51F-2519FC29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분석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4C6A3-29DC-4AD1-893C-BB204B9E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</a:t>
            </a:r>
            <a:r>
              <a:rPr lang="ko-KR" altLang="en-US" sz="2000" dirty="0"/>
              <a:t>이 </a:t>
            </a:r>
            <a:r>
              <a:rPr lang="en-US" altLang="ko-KR" sz="2000" dirty="0"/>
              <a:t>10</a:t>
            </a:r>
            <a:r>
              <a:rPr lang="ko-KR" altLang="en-US" sz="2000" dirty="0"/>
              <a:t>이하로 작아지자</a:t>
            </a:r>
            <a:endParaRPr lang="en-US" altLang="ko-KR" sz="2000" dirty="0"/>
          </a:p>
          <a:p>
            <a:r>
              <a:rPr lang="ko-KR" altLang="en-US" sz="2000" dirty="0"/>
              <a:t>훈련 세트의 정확도는 많이 떨어졌으나 테스트 세트가 그래프의 개형을 따라가는 모습을 보인다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하지만 다음 그래프와 같이 실제 값이 비정상적으로 기울기가 변하자 그 이후의 데이터를 추정하지 못하는 것을 확인할 수 있었다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FB17C-4520-4FB6-B6C4-AAFFF9D2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23764"/>
            <a:ext cx="6019331" cy="38072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170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74D0-B1D5-4EF8-B5FD-0549CF12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dirty="0"/>
              <a:t>분석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A67A5-1015-4E07-9602-B677033A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회귀 모델을 사용했을 경우에는 매우 높은 형태의 정확도가 나왔다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다음은 선형 회귀 모델이다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933C5-68A1-4B2F-A75A-9428319D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14054"/>
            <a:ext cx="6019331" cy="36266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6469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257</Words>
  <Application>Microsoft Office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Bitcoin Data</vt:lpstr>
      <vt:lpstr>목차</vt:lpstr>
      <vt:lpstr>데이터의 형태</vt:lpstr>
      <vt:lpstr>데이터 해석 방향</vt:lpstr>
      <vt:lpstr>분석 내용</vt:lpstr>
      <vt:lpstr>분석 내용</vt:lpstr>
      <vt:lpstr>분석 내용</vt:lpstr>
      <vt:lpstr>분석 내용</vt:lpstr>
      <vt:lpstr>분석 내용</vt:lpstr>
      <vt:lpstr>분석내용</vt:lpstr>
      <vt:lpstr>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Data</dc:title>
  <dc:creator>artistic100one@gmail.com</dc:creator>
  <cp:lastModifiedBy>김용호</cp:lastModifiedBy>
  <cp:revision>23</cp:revision>
  <dcterms:created xsi:type="dcterms:W3CDTF">2021-05-03T16:33:43Z</dcterms:created>
  <dcterms:modified xsi:type="dcterms:W3CDTF">2021-06-04T11:33:18Z</dcterms:modified>
</cp:coreProperties>
</file>