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3CC48D-ADD2-4679-8CBC-6AB47BB3D0AD}">
  <a:tblStyle styleId="{993CC48D-ADD2-4679-8CBC-6AB47BB3D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verag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Artjola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9547edc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69547edc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Ouassim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69547edc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69547edc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Ouassim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69547edc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69547edc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a992665f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a992665f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69547ed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69547ed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Ouassim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73ca684c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73ca684c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Ouassim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73ca684c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73ca684c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Ouassim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69547edc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69547edc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69547edc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69547edc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69547edc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69547edc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9547ed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9547ed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Artjola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69547edc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69547edc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a992665f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a992665f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a992665f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a992665f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69547ed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69547ed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Artjola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a992665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a992665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Artjola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a99266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a99266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Artjola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69547ed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69547ed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a992665f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a992665f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a992665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a992665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69547ed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69547ed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69547edc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69547edc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69547edc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69547edc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Artjola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Team14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 Extraction - FoodDisease Dataset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08600" y="3541425"/>
            <a:ext cx="24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7148100" y="3541425"/>
            <a:ext cx="168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</a:rPr>
              <a:t>Ganellari Artjola</a:t>
            </a:r>
            <a:br>
              <a:rPr lang="en-GB" sz="1100">
                <a:solidFill>
                  <a:schemeClr val="lt2"/>
                </a:solidFill>
              </a:rPr>
            </a:br>
            <a:r>
              <a:rPr lang="en-GB" sz="1100">
                <a:solidFill>
                  <a:schemeClr val="lt2"/>
                </a:solidFill>
              </a:rPr>
              <a:t>Godun Alina</a:t>
            </a:r>
            <a:br>
              <a:rPr lang="en-GB" sz="1100">
                <a:solidFill>
                  <a:schemeClr val="lt2"/>
                </a:solidFill>
              </a:rPr>
            </a:br>
            <a:r>
              <a:rPr lang="en-GB" sz="1100">
                <a:solidFill>
                  <a:schemeClr val="lt2"/>
                </a:solidFill>
              </a:rPr>
              <a:t>Habenicht Richard</a:t>
            </a:r>
            <a:br>
              <a:rPr lang="en-GB" sz="1100">
                <a:solidFill>
                  <a:schemeClr val="lt2"/>
                </a:solidFill>
              </a:rPr>
            </a:br>
            <a:r>
              <a:rPr lang="en-GB" sz="1100">
                <a:solidFill>
                  <a:schemeClr val="lt2"/>
                </a:solidFill>
              </a:rPr>
              <a:t>Kiassa Ouassim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NN model (binary)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Embedding</a:t>
            </a:r>
            <a:r>
              <a:rPr lang="en-GB"/>
              <a:t>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average pooling 1D and 2 </a:t>
            </a:r>
            <a:r>
              <a:rPr lang="en-GB"/>
              <a:t>dense</a:t>
            </a:r>
            <a:r>
              <a:rPr lang="en-GB"/>
              <a:t> layers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2159000" y="246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{993CC48D-ADD2-4679-8CBC-6AB47BB3D0AD}</a:tableStyleId>
              </a:tblPr>
              <a:tblGrid>
                <a:gridCol w="2413000"/>
                <a:gridCol w="2413000"/>
              </a:tblGrid>
              <a:tr h="58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is_cause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from milestone 2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words from test dataset never occur in train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Reason = small dataset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Possible solution = include ground truth dataset to increase dataset size and vocabulary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still numbers and single letters in the dataset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Provide no information (e.g. single letters are often first names from paper references)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Solution: Regex in preprocessing that filters numbers and single 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from milestone 2 (continued)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for important and misclassified words in treat class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0" y="1849999"/>
            <a:ext cx="8645675" cy="22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from milestone 2 (continued)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45915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 for word distribution in correctly and incorrectly classified sentences: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1400">
                <a:solidFill>
                  <a:srgbClr val="D4D4D4"/>
                </a:solidFill>
              </a:rPr>
              <a:t>Misclassified sentence: review summarizes mechanism effect dead sea salt hard water commercial baby cleanser oatmeal rice natural oil bathing additive treatment atopic dermatitis</a:t>
            </a:r>
            <a:endParaRPr sz="1400">
              <a:solidFill>
                <a:srgbClr val="D4D4D4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1400">
                <a:solidFill>
                  <a:srgbClr val="D4D4D4"/>
                </a:solidFill>
              </a:rPr>
              <a:t>Correctly classified sentence:black mulberry fruit traditionally used uyghur folk medicine prevention treatment cardiovascular disease southern xinjiang region china</a:t>
            </a:r>
            <a:endParaRPr sz="23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275" y="317250"/>
            <a:ext cx="3090400" cy="201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75" y="2571746"/>
            <a:ext cx="3090399" cy="212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3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approaches: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bigrams and trigrams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Transfer learning with CrowdTruth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two binary models (neutral vs non-neutral, cause vs treat)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 of speech tagging (POS tagging)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 tagging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POS tagging to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 is the process of </a:t>
            </a:r>
            <a:r>
              <a:rPr lang="en-GB"/>
              <a:t>assigning mark up words according to their definition and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Labels like VERB/NOUN/ADJ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Example: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325" y="3437000"/>
            <a:ext cx="4187426" cy="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POS tagging on the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951350"/>
            <a:ext cx="8520600" cy="26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Unfortunately</a:t>
            </a:r>
            <a:r>
              <a:rPr lang="en-GB"/>
              <a:t> the RNN models had no </a:t>
            </a:r>
            <a:r>
              <a:rPr lang="en-GB"/>
              <a:t>improvement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Baseline NN </a:t>
            </a:r>
            <a:r>
              <a:rPr lang="en-GB"/>
              <a:t>binary</a:t>
            </a:r>
            <a:r>
              <a:rPr lang="en-GB"/>
              <a:t> classification had small </a:t>
            </a:r>
            <a:r>
              <a:rPr lang="en-GB"/>
              <a:t>improvement</a:t>
            </a:r>
            <a:r>
              <a:rPr lang="en-GB"/>
              <a:t> to 86% from 84%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Was not working on LSTM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Crowd Truth dataset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use crowd score (range [-1, 1]) for binary labels for </a:t>
            </a:r>
            <a:r>
              <a:rPr lang="en-GB" sz="1700"/>
              <a:t>separate</a:t>
            </a:r>
            <a:r>
              <a:rPr lang="en-GB" sz="1700"/>
              <a:t> cause and treat datasets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Crowd score &lt; 0 → label: 0; ≥0 → 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Dataset is also unbalanced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treat: 1406 positive, 2578 negative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cause: 1429 positive, 2555 negative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Separate</a:t>
            </a:r>
            <a:r>
              <a:rPr lang="en-GB" sz="1700"/>
              <a:t> binary classifiers for cause and treat datasets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Same transformation done for FoodDisease dataset (using is_treat and is_cause)</a:t>
            </a:r>
            <a:endParaRPr sz="17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0" y="3363750"/>
            <a:ext cx="8902000" cy="9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LSTM model on Crowd Truth dataset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Cause vs no cause</a:t>
            </a:r>
            <a:endParaRPr/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Treat vs no treat 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0" y="1664800"/>
            <a:ext cx="2888475" cy="31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866" y="1664800"/>
            <a:ext cx="2794984" cy="3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LSTM model on Food Disease binary targets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Cause vs no cause</a:t>
            </a:r>
            <a:endParaRPr/>
          </a:p>
        </p:txBody>
      </p:sp>
      <p:sp>
        <p:nvSpPr>
          <p:cNvPr id="186" name="Google Shape;18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Treat vs no treat 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63" y="1664800"/>
            <a:ext cx="2794976" cy="318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259" y="1664800"/>
            <a:ext cx="2748190" cy="31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FoodDisease Dataset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Contains 608 sentences with cause and treat relations between food and disease entities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Extracted from biomedical research papers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323 treat, 144 neutral, 141 cause labels =&gt; </a:t>
            </a:r>
            <a:r>
              <a:rPr b="1" lang="en-GB" sz="1600"/>
              <a:t>small and unbalanced dataset</a:t>
            </a:r>
            <a:r>
              <a:rPr lang="en-GB" sz="1600"/>
              <a:t> </a:t>
            </a:r>
            <a:endParaRPr sz="16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6078" r="1823" t="0"/>
          <a:stretch/>
        </p:blipFill>
        <p:spPr>
          <a:xfrm>
            <a:off x="410738" y="2133475"/>
            <a:ext cx="8421575" cy="980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254525"/>
            <a:ext cx="8520600" cy="1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is_cause and is_treat transformed into label variable with 3 levels: cause, treat, neutral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Only sentence and label variable was used for modelling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 model trained on Crowd Truth tested on Food Disease 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Cause vs no cause</a:t>
            </a:r>
            <a:endParaRPr/>
          </a:p>
        </p:txBody>
      </p:sp>
      <p:sp>
        <p:nvSpPr>
          <p:cNvPr id="195" name="Google Shape;19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Treat vs no treat 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224" y="1664800"/>
            <a:ext cx="2852249" cy="318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525" y="1684263"/>
            <a:ext cx="2852249" cy="314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13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classification on Bi-LSTM model on balanced Food disease dataset 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2549" r="4080" t="0"/>
          <a:stretch/>
        </p:blipFill>
        <p:spPr>
          <a:xfrm>
            <a:off x="311700" y="1377075"/>
            <a:ext cx="3331025" cy="34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715713" y="941550"/>
            <a:ext cx="2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Neutral vs Not-neutral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749800" y="941550"/>
            <a:ext cx="2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Cause vs Treat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650" y="1349300"/>
            <a:ext cx="3448102" cy="34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Trigrams &amp; bigrams &amp; cut sentence 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43779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Using bigrams &amp; trigrams additionally as 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Using only words between entities plus 5 words before and after (as in paper)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Tried out different combinations of baseline models, different number of target classes, undersampling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Slight improvement in model with binary classes, otherwise performance stays pretty much the same</a:t>
            </a:r>
            <a:endParaRPr sz="180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575" y="656083"/>
            <a:ext cx="2847974" cy="187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575" y="2859200"/>
            <a:ext cx="2847974" cy="187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563" y="2873200"/>
            <a:ext cx="2847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6763100" y="338250"/>
            <a:ext cx="14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</a:t>
            </a:r>
            <a:r>
              <a:rPr lang="en-GB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6826500" y="2531925"/>
            <a:ext cx="14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</a:t>
            </a:r>
            <a:r>
              <a:rPr lang="en-GB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ideas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 for improving performance we did not have enough time to test: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Dependency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Position indicators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Knowledge/</a:t>
            </a:r>
            <a:r>
              <a:rPr lang="en-GB"/>
              <a:t>Dependency</a:t>
            </a:r>
            <a:r>
              <a:rPr lang="en-GB"/>
              <a:t> graphs (e.g. with POTATO package)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Would add more explainability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 windows: reduce redundant text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including only 5 words before first entity and 5 words after last 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transformers (e.g. BioBERT) and fine tune on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more or less a blackbox =&gt; we did not use it because explainability was important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 of each person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38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Richard: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NLTK Baseline Model (MS1)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RNN Model (MS2)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Transfer learning with CrowdTruth (MS3)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Alina: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Naive Bias &amp; SVM Baseline Models (MS1)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Undersampling &amp; binary classifiers (MS1)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Bi-LSTM (MS2)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Trigram &amp; Bigram approach (MS3)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682125" y="1152475"/>
            <a:ext cx="37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Artjola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Basic LSTM model (MS2)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Binary classification on bi-LSTM model (MS3)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Ouassim: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Baseline model(MS2) with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POS tagging on 3 </a:t>
            </a:r>
            <a:r>
              <a:rPr lang="en-GB"/>
              <a:t>different</a:t>
            </a:r>
            <a:r>
              <a:rPr lang="en-GB"/>
              <a:t> models(MS3)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preprocessing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Problems with greek letters in datase</a:t>
            </a:r>
            <a:r>
              <a:rPr lang="en-GB" sz="1400"/>
              <a:t>t 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not readable (tested with different encodings)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/>
              <a:t>replaced greek letters manually in csv file</a:t>
            </a:r>
            <a:r>
              <a:rPr lang="en-GB"/>
              <a:t> with written version (ɑ → alpha)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Stopwords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lemmatization on word in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Naive Bayes (nltk package): transform into dictionary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RNN and LSTM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of older Torchtext package version (0.6) for usage of Fields and LabelFields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Fields and Labelfields easier to use for us for building Loaders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Usage of spacy tokenizer (en_core_web_sm)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1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approaches: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Naive Bayes (nltk package)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Multinomial Naive Bayes (sklearn)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3 classes (treat, cause, neutral)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2 classes (treat, cause)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3 </a:t>
            </a:r>
            <a:r>
              <a:rPr lang="en-GB"/>
              <a:t>classes</a:t>
            </a:r>
            <a:r>
              <a:rPr lang="en-GB"/>
              <a:t>, undersampling treat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SVM (sklearn)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3 classes (treat, cause, neutral)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2 classes (treat, cause)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3 classes, undersampling treat class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1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approaches: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on 3 classes: treat, cause, neutral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on 2 classes: treat and cause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Undersampling treat dataset, because the model clearly preferred the overrepresented treat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Models from M1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88375" y="1113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{993CC48D-ADD2-4679-8CBC-6AB47BB3D0AD}</a:tableStyleId>
              </a:tblPr>
              <a:tblGrid>
                <a:gridCol w="1196000"/>
                <a:gridCol w="832625"/>
                <a:gridCol w="637925"/>
                <a:gridCol w="478150"/>
                <a:gridCol w="883375"/>
                <a:gridCol w="710700"/>
                <a:gridCol w="773100"/>
                <a:gridCol w="993650"/>
                <a:gridCol w="813200"/>
                <a:gridCol w="813200"/>
              </a:tblGrid>
              <a:tr h="39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Cause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Treat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Neutral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NB (nltk)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0.92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0.84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Multi NB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0.80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SVM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0.74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0.69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0.71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0.72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0.91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0.80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0.83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0.54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0.66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Multi NB binary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0.85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0.92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SVM binary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0.82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0.72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0.77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0.90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0.94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sng">
                          <a:solidFill>
                            <a:schemeClr val="dk1"/>
                          </a:solidFill>
                        </a:rPr>
                        <a:t>0.92</a:t>
                      </a:r>
                      <a:endParaRPr b="1" sz="11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-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Multi NB undersampled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0.49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0.43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SVM undersampled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2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approaches: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Single RNN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Multiple RNN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Stacking Multiple RNN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Multiple Bidirectional RNN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Bi-directional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Basic LSTM (one direction)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Baseline NN model (for binary classification, using Tensorflow)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 Models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311700" y="2489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{993CC48D-ADD2-4679-8CBC-6AB47BB3D0AD}</a:tableStyleId>
              </a:tblPr>
              <a:tblGrid>
                <a:gridCol w="1196000"/>
                <a:gridCol w="832625"/>
                <a:gridCol w="637925"/>
                <a:gridCol w="478150"/>
                <a:gridCol w="883375"/>
                <a:gridCol w="710700"/>
                <a:gridCol w="773100"/>
                <a:gridCol w="993650"/>
                <a:gridCol w="813200"/>
                <a:gridCol w="813200"/>
              </a:tblGrid>
              <a:tr h="39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Cause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Treat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Neutral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Single layer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0.13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0.85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0.33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0.07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Multiple layers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.65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.36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0.31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Stacked layers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0.57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0.43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0.34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0.38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Multiple layers bidirectional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.90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0.32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0.62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0.76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0.24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0.39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392650" y="1141700"/>
            <a:ext cx="805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nn.RNN layer with embedding layer and linear layer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Embedding length=20, hidden dimensions = tested with  20, 30, 40 and 50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Layers (for multiple layers) = 3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Optimizer = Adam, epochs=15, learning rate = 0.01, 0.001 , loss function = nn.CrossEntropyLoss()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0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 models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659800" y="878350"/>
            <a:ext cx="21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Basic LSTM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286625" y="878350"/>
            <a:ext cx="21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Bi-directional </a:t>
            </a: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LSTM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6125"/>
            <a:ext cx="3262503" cy="356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841" y="1376125"/>
            <a:ext cx="3520983" cy="356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