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2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5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4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77" r:id="rId6"/>
    <p:sldLayoutId id="2147483676" r:id="rId7"/>
    <p:sldLayoutId id="2147483664" r:id="rId8"/>
    <p:sldLayoutId id="2147483665" r:id="rId9"/>
    <p:sldLayoutId id="2147483675" r:id="rId10"/>
    <p:sldLayoutId id="214748367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7D0F3-612B-42E5-9550-C950C949E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/>
              <a:t>Lab 8:</a:t>
            </a:r>
            <a:br>
              <a:rPr lang="en-US" sz="4000" dirty="0"/>
            </a:br>
            <a:r>
              <a:rPr lang="en-US" sz="4000" dirty="0"/>
              <a:t>VOTING machines</a:t>
            </a:r>
          </a:p>
        </p:txBody>
      </p:sp>
      <p:pic>
        <p:nvPicPr>
          <p:cNvPr id="5" name="Picture 3" descr="Electronic circuit board">
            <a:extLst>
              <a:ext uri="{FF2B5EF4-FFF2-40B4-BE49-F238E27FC236}">
                <a16:creationId xmlns:a16="http://schemas.microsoft.com/office/drawing/2014/main" id="{7BB45BB8-D5E1-4263-B449-DFDDC867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7" r="-1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3AB9AD1B-F327-E249-9E84-8DDBF3DA030B}"/>
              </a:ext>
            </a:extLst>
          </p:cNvPr>
          <p:cNvSpPr txBox="1">
            <a:spLocks/>
          </p:cNvSpPr>
          <p:nvPr/>
        </p:nvSpPr>
        <p:spPr>
          <a:xfrm>
            <a:off x="8115300" y="1208146"/>
            <a:ext cx="3137031" cy="979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CSE 2301 – Fall 2024</a:t>
            </a:r>
          </a:p>
        </p:txBody>
      </p:sp>
    </p:spTree>
    <p:extLst>
      <p:ext uri="{BB962C8B-B14F-4D97-AF65-F5344CB8AC3E}">
        <p14:creationId xmlns:p14="http://schemas.microsoft.com/office/powerpoint/2010/main" val="417958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9E0-47BC-45F7-A4CE-725CD706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188720"/>
            <a:ext cx="4911151" cy="1195603"/>
          </a:xfrm>
        </p:spPr>
        <p:txBody>
          <a:bodyPr/>
          <a:lstStyle/>
          <a:p>
            <a:r>
              <a:rPr lang="en-US" dirty="0"/>
              <a:t>Concept of the lab</a:t>
            </a:r>
            <a:br>
              <a:rPr lang="en-US" dirty="0"/>
            </a:br>
            <a:r>
              <a:rPr lang="en-US" sz="2000" dirty="0">
                <a:solidFill>
                  <a:schemeClr val="accent1"/>
                </a:solidFill>
              </a:rPr>
              <a:t>Part 1: majority out of 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E511-775A-482D-AD21-3C4F031A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689860"/>
            <a:ext cx="4375293" cy="297942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You will be building a circuit that indicates majority. In this case, since you’ll be using a 4-1 multiplexor, you can only input 3 votes.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That means a majority is 2 out of 3.</a:t>
            </a:r>
          </a:p>
        </p:txBody>
      </p:sp>
      <p:pic>
        <p:nvPicPr>
          <p:cNvPr id="6" name="Picture 5" descr="../Dropbox/Screenshots/Screenshot%202017-09-15%2011.18.00.png">
            <a:extLst>
              <a:ext uri="{FF2B5EF4-FFF2-40B4-BE49-F238E27FC236}">
                <a16:creationId xmlns:a16="http://schemas.microsoft.com/office/drawing/2014/main" id="{9C0C2BFE-D7AF-4D5B-A610-47B0DF7F55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09" y="1581150"/>
            <a:ext cx="3494213" cy="3589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851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9E0-47BC-45F7-A4CE-725CD706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188720"/>
            <a:ext cx="4911151" cy="1195603"/>
          </a:xfrm>
        </p:spPr>
        <p:txBody>
          <a:bodyPr/>
          <a:lstStyle/>
          <a:p>
            <a:r>
              <a:rPr lang="en-US" dirty="0"/>
              <a:t>Concept of the lab</a:t>
            </a:r>
            <a:br>
              <a:rPr lang="en-US" dirty="0"/>
            </a:br>
            <a:r>
              <a:rPr lang="en-US" sz="2000" dirty="0">
                <a:solidFill>
                  <a:schemeClr val="accent1"/>
                </a:solidFill>
              </a:rPr>
              <a:t>The SN74153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E511-775A-482D-AD21-3C4F031A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689860"/>
            <a:ext cx="4375293" cy="297942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This will be implemented with a 74153, which contains two </a:t>
            </a:r>
            <a:r>
              <a:rPr lang="en-US" sz="1800" dirty="0" err="1"/>
              <a:t>MUXes</a:t>
            </a:r>
            <a:r>
              <a:rPr lang="en-US" sz="1800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For our purposes, you can only use one MUX on any given chip. As you can see, there is only one pair of selectors for both sets of inputs.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D6A9D-CBCE-49C1-90ED-BDC64E97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57" y="1594838"/>
            <a:ext cx="2553441" cy="3668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52B2B-91B3-4D98-A7FC-F97B765C1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0253"/>
            <a:ext cx="2593457" cy="26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0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9E0-47BC-45F7-A4CE-725CD706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188720"/>
            <a:ext cx="4911151" cy="1195603"/>
          </a:xfrm>
        </p:spPr>
        <p:txBody>
          <a:bodyPr/>
          <a:lstStyle/>
          <a:p>
            <a:r>
              <a:rPr lang="en-US" dirty="0"/>
              <a:t>Concept of the lab</a:t>
            </a:r>
            <a:br>
              <a:rPr lang="en-US" dirty="0"/>
            </a:br>
            <a:r>
              <a:rPr lang="en-US" sz="2000" dirty="0">
                <a:solidFill>
                  <a:schemeClr val="accent1"/>
                </a:solidFill>
              </a:rPr>
              <a:t> PART 2: majority out of 12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E511-775A-482D-AD21-3C4F031A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689860"/>
            <a:ext cx="4375293" cy="297942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In order to get the majority out of 12 required for this lab, you must use four 4-1 </a:t>
            </a:r>
            <a:r>
              <a:rPr lang="en-US" sz="1800" dirty="0" err="1"/>
              <a:t>MUXes</a:t>
            </a:r>
            <a:r>
              <a:rPr lang="en-US" sz="1800" dirty="0"/>
              <a:t> (3x4 = 12), and wire their outputs to an 8-1 MUX.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We only have enough switches (and chips) to make two real </a:t>
            </a:r>
            <a:r>
              <a:rPr lang="en-US" sz="1800" dirty="0" err="1"/>
              <a:t>MUXes</a:t>
            </a:r>
            <a:r>
              <a:rPr lang="en-US" sz="1800" dirty="0"/>
              <a:t>, so the other two we need will be artificially represented by a single switch.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4BA87B-ADA6-4D40-9363-044025AE6419}"/>
              </a:ext>
            </a:extLst>
          </p:cNvPr>
          <p:cNvGrpSpPr/>
          <p:nvPr/>
        </p:nvGrpSpPr>
        <p:grpSpPr>
          <a:xfrm>
            <a:off x="6210300" y="1116329"/>
            <a:ext cx="4876800" cy="4625341"/>
            <a:chOff x="6096000" y="897776"/>
            <a:chExt cx="4955223" cy="5062447"/>
          </a:xfrm>
        </p:grpSpPr>
        <p:pic>
          <p:nvPicPr>
            <p:cNvPr id="7" name="Picture 6" descr="/Users/keithbarker/Desktop/Screen Shot 2017-09-27 at 11.16.48 AM.png">
              <a:extLst>
                <a:ext uri="{FF2B5EF4-FFF2-40B4-BE49-F238E27FC236}">
                  <a16:creationId xmlns:a16="http://schemas.microsoft.com/office/drawing/2014/main" id="{D0A702DE-5B59-472C-BB11-5FB9A1D8766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897776"/>
              <a:ext cx="4955223" cy="5062447"/>
            </a:xfrm>
            <a:prstGeom prst="rect">
              <a:avLst/>
            </a:prstGeom>
            <a:noFill/>
            <a:ln w="28575">
              <a:noFill/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7FBC8A-43A1-4418-B0C2-50040755271A}"/>
                </a:ext>
              </a:extLst>
            </p:cNvPr>
            <p:cNvCxnSpPr>
              <a:cxnSpLocks/>
            </p:cNvCxnSpPr>
            <p:nvPr/>
          </p:nvCxnSpPr>
          <p:spPr>
            <a:xfrm>
              <a:off x="8596484" y="4321955"/>
              <a:ext cx="52141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F163909-94E8-48D7-BAD0-CAB54B3893D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698" y="4474355"/>
              <a:ext cx="990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A160558-67EF-4ED8-ABF5-91DC89416443}"/>
                </a:ext>
              </a:extLst>
            </p:cNvPr>
            <p:cNvCxnSpPr>
              <a:cxnSpLocks/>
            </p:cNvCxnSpPr>
            <p:nvPr/>
          </p:nvCxnSpPr>
          <p:spPr>
            <a:xfrm>
              <a:off x="8105526" y="4626755"/>
              <a:ext cx="134549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B115B7B-0E98-49A6-B8D7-3C9AE06C05CA}"/>
                </a:ext>
              </a:extLst>
            </p:cNvPr>
            <p:cNvCxnSpPr>
              <a:cxnSpLocks/>
            </p:cNvCxnSpPr>
            <p:nvPr/>
          </p:nvCxnSpPr>
          <p:spPr>
            <a:xfrm>
              <a:off x="7528583" y="1546098"/>
              <a:ext cx="1067901" cy="27758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2EDE4C-D658-4E84-97CF-ECD3051E997F}"/>
                </a:ext>
              </a:extLst>
            </p:cNvPr>
            <p:cNvCxnSpPr>
              <a:cxnSpLocks/>
            </p:cNvCxnSpPr>
            <p:nvPr/>
          </p:nvCxnSpPr>
          <p:spPr>
            <a:xfrm>
              <a:off x="7528583" y="2801369"/>
              <a:ext cx="751115" cy="167298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CCA0C1-1EC6-4DBC-B5BE-FBDBD8E82CC6}"/>
                </a:ext>
              </a:extLst>
            </p:cNvPr>
            <p:cNvCxnSpPr>
              <a:cxnSpLocks/>
            </p:cNvCxnSpPr>
            <p:nvPr/>
          </p:nvCxnSpPr>
          <p:spPr>
            <a:xfrm>
              <a:off x="7528583" y="4045819"/>
              <a:ext cx="576943" cy="580936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56683DB9-D6D1-4377-869A-A97567AEF872}"/>
                </a:ext>
              </a:extLst>
            </p:cNvPr>
            <p:cNvSpPr/>
            <p:nvPr/>
          </p:nvSpPr>
          <p:spPr>
            <a:xfrm>
              <a:off x="8573612" y="2810161"/>
              <a:ext cx="237392" cy="1101067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79B6BC8-89D7-4881-A109-38AB6E78DD78}"/>
                </a:ext>
              </a:extLst>
            </p:cNvPr>
            <p:cNvSpPr/>
            <p:nvPr/>
          </p:nvSpPr>
          <p:spPr>
            <a:xfrm rot="5400000">
              <a:off x="6405262" y="2991387"/>
              <a:ext cx="2417882" cy="2217755"/>
            </a:xfrm>
            <a:prstGeom prst="arc">
              <a:avLst>
                <a:gd name="adj1" fmla="val 15672624"/>
                <a:gd name="adj2" fmla="val 21599993"/>
              </a:avLst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25B555-30E7-4582-B182-349D573E7456}"/>
                </a:ext>
              </a:extLst>
            </p:cNvPr>
            <p:cNvSpPr/>
            <p:nvPr/>
          </p:nvSpPr>
          <p:spPr>
            <a:xfrm>
              <a:off x="6242988" y="1701373"/>
              <a:ext cx="322053" cy="747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C58912-42E3-490A-ABEF-CFD575496491}"/>
                </a:ext>
              </a:extLst>
            </p:cNvPr>
            <p:cNvSpPr/>
            <p:nvPr/>
          </p:nvSpPr>
          <p:spPr>
            <a:xfrm>
              <a:off x="6243707" y="2958854"/>
              <a:ext cx="322053" cy="747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BFAE4F-17F6-4D60-8AA6-AD1BCB7F94A1}"/>
                </a:ext>
              </a:extLst>
            </p:cNvPr>
            <p:cNvCxnSpPr>
              <a:cxnSpLocks/>
            </p:cNvCxnSpPr>
            <p:nvPr/>
          </p:nvCxnSpPr>
          <p:spPr>
            <a:xfrm>
              <a:off x="6952549" y="2037741"/>
              <a:ext cx="0" cy="15213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4064A8-66E1-4E1C-A02F-2D372AE33C6A}"/>
                </a:ext>
              </a:extLst>
            </p:cNvPr>
            <p:cNvCxnSpPr>
              <a:cxnSpLocks/>
            </p:cNvCxnSpPr>
            <p:nvPr/>
          </p:nvCxnSpPr>
          <p:spPr>
            <a:xfrm>
              <a:off x="6798751" y="2039807"/>
              <a:ext cx="0" cy="15213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E21BB6-5110-4BF3-A099-DCB9B3D9048D}"/>
                </a:ext>
              </a:extLst>
            </p:cNvPr>
            <p:cNvCxnSpPr>
              <a:cxnSpLocks/>
            </p:cNvCxnSpPr>
            <p:nvPr/>
          </p:nvCxnSpPr>
          <p:spPr>
            <a:xfrm>
              <a:off x="6954169" y="3284503"/>
              <a:ext cx="0" cy="15213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FA4F9F-F38E-4B42-9BA8-90DF9116D918}"/>
                </a:ext>
              </a:extLst>
            </p:cNvPr>
            <p:cNvCxnSpPr>
              <a:cxnSpLocks/>
            </p:cNvCxnSpPr>
            <p:nvPr/>
          </p:nvCxnSpPr>
          <p:spPr>
            <a:xfrm>
              <a:off x="6800371" y="3286569"/>
              <a:ext cx="0" cy="15213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97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9E0-47BC-45F7-A4CE-725CD706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188720"/>
            <a:ext cx="4911151" cy="1195603"/>
          </a:xfrm>
        </p:spPr>
        <p:txBody>
          <a:bodyPr/>
          <a:lstStyle/>
          <a:p>
            <a:r>
              <a:rPr lang="en-US" dirty="0"/>
              <a:t>Concept of the lab</a:t>
            </a:r>
            <a:br>
              <a:rPr lang="en-US" dirty="0"/>
            </a:br>
            <a:r>
              <a:rPr lang="en-US" sz="2000" dirty="0">
                <a:solidFill>
                  <a:schemeClr val="accent1"/>
                </a:solidFill>
              </a:rPr>
              <a:t>The SN74151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E511-775A-482D-AD21-3C4F031A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689860"/>
            <a:ext cx="4375293" cy="297942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The 8-1 multiplexor is a 74151.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You may have noticed the “EN” or “G” and W pins. The EN, or sometimes G, is a strobe. These should be grounded, or your circuit will not work.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The W pin is the inversion of Y, your output.</a:t>
            </a:r>
          </a:p>
        </p:txBody>
      </p:sp>
      <p:pic>
        <p:nvPicPr>
          <p:cNvPr id="6" name="Picture 5" descr="/Volumes/KB-STICK/151 LogicWorks diagram.png">
            <a:extLst>
              <a:ext uri="{FF2B5EF4-FFF2-40B4-BE49-F238E27FC236}">
                <a16:creationId xmlns:a16="http://schemas.microsoft.com/office/drawing/2014/main" id="{570CF320-D572-46F5-A659-415747FCAD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580" y="1481373"/>
            <a:ext cx="2360543" cy="3902837"/>
          </a:xfrm>
          <a:prstGeom prst="rect">
            <a:avLst/>
          </a:prstGeom>
          <a:noFill/>
          <a:ln w="28575">
            <a:noFill/>
          </a:ln>
        </p:spPr>
      </p:pic>
      <p:pic>
        <p:nvPicPr>
          <p:cNvPr id="7" name="Picture 6" descr="/Volumes/KB-STICK/Screenshot 2017-09-27 15.43.39.png">
            <a:extLst>
              <a:ext uri="{FF2B5EF4-FFF2-40B4-BE49-F238E27FC236}">
                <a16:creationId xmlns:a16="http://schemas.microsoft.com/office/drawing/2014/main" id="{6D0D6CA2-EFA9-4AA2-BDAA-72C57B9EE0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6521"/>
            <a:ext cx="2612660" cy="3292540"/>
          </a:xfrm>
          <a:prstGeom prst="rect">
            <a:avLst/>
          </a:prstGeom>
          <a:noFill/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04541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9E0-47BC-45F7-A4CE-725CD706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188720"/>
            <a:ext cx="4911151" cy="1195603"/>
          </a:xfrm>
        </p:spPr>
        <p:txBody>
          <a:bodyPr/>
          <a:lstStyle/>
          <a:p>
            <a:r>
              <a:rPr lang="en-US" dirty="0"/>
              <a:t>Design component</a:t>
            </a:r>
            <a:br>
              <a:rPr lang="en-US" dirty="0"/>
            </a:br>
            <a:r>
              <a:rPr lang="en-US" sz="2000" dirty="0">
                <a:solidFill>
                  <a:schemeClr val="accent1"/>
                </a:solidFill>
              </a:rPr>
              <a:t>finding the pin inputs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E511-775A-482D-AD21-3C4F031A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689860"/>
            <a:ext cx="4084319" cy="297942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Define f for all rows, then create 2-row pairs to find the input.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Note that we have 3 variables but only 2 control pins. The third variable is used as input (this is typically the rightmost variable on the table).</a:t>
            </a:r>
          </a:p>
        </p:txBody>
      </p:sp>
      <p:pic>
        <p:nvPicPr>
          <p:cNvPr id="8" name="Picture 7" descr="/Users/keithbarker/Desktop/Screen Shot 2017-09-26 at 12.37.44 PM.png">
            <a:extLst>
              <a:ext uri="{FF2B5EF4-FFF2-40B4-BE49-F238E27FC236}">
                <a16:creationId xmlns:a16="http://schemas.microsoft.com/office/drawing/2014/main" id="{0AD3AA12-7929-4169-8311-DF4D881A5F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92" y="2519417"/>
            <a:ext cx="1918828" cy="1977121"/>
          </a:xfrm>
          <a:prstGeom prst="rect">
            <a:avLst/>
          </a:prstGeom>
          <a:noFill/>
          <a:ln w="28575">
            <a:noFill/>
          </a:ln>
        </p:spPr>
      </p:pic>
      <p:pic>
        <p:nvPicPr>
          <p:cNvPr id="9" name="Picture 8" descr="../Dropbox/Screenshots/Screenshot%202017-09-15%2011.18.00.png">
            <a:extLst>
              <a:ext uri="{FF2B5EF4-FFF2-40B4-BE49-F238E27FC236}">
                <a16:creationId xmlns:a16="http://schemas.microsoft.com/office/drawing/2014/main" id="{B7DA309D-426D-4DFF-8E25-570994170B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71" y="1619765"/>
            <a:ext cx="3244708" cy="3618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243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9C5B6F-17F1-4398-AED7-BC433C01D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t="2168" r="26342" b="2642"/>
          <a:stretch/>
        </p:blipFill>
        <p:spPr>
          <a:xfrm>
            <a:off x="5798820" y="1139190"/>
            <a:ext cx="3246120" cy="4579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2791A2-A264-4592-BA36-E4397891AD86}"/>
              </a:ext>
            </a:extLst>
          </p:cNvPr>
          <p:cNvSpPr/>
          <p:nvPr/>
        </p:nvSpPr>
        <p:spPr>
          <a:xfrm>
            <a:off x="8427720" y="1432560"/>
            <a:ext cx="617220" cy="428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3F89C3E-73F2-45E1-94CB-5998F545AFEC}"/>
              </a:ext>
            </a:extLst>
          </p:cNvPr>
          <p:cNvSpPr txBox="1">
            <a:spLocks/>
          </p:cNvSpPr>
          <p:nvPr/>
        </p:nvSpPr>
        <p:spPr>
          <a:xfrm>
            <a:off x="2286001" y="2322195"/>
            <a:ext cx="3063240" cy="25069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You’ll be finding f for the 8-1 multiplexor and then defining the inputs based on the same strategy.</a:t>
            </a:r>
          </a:p>
          <a:p>
            <a:pPr marL="0" indent="0" algn="r">
              <a:buNone/>
            </a:pPr>
            <a:r>
              <a:rPr lang="en-US" sz="1800" dirty="0"/>
              <a:t>Use A as the input value, similar to how Y was used in the example. Pairs!</a:t>
            </a:r>
          </a:p>
        </p:txBody>
      </p:sp>
    </p:spTree>
    <p:extLst>
      <p:ext uri="{BB962C8B-B14F-4D97-AF65-F5344CB8AC3E}">
        <p14:creationId xmlns:p14="http://schemas.microsoft.com/office/powerpoint/2010/main" val="119051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9E0-47BC-45F7-A4CE-725CD706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3" y="1066800"/>
            <a:ext cx="3340018" cy="1317523"/>
          </a:xfrm>
        </p:spPr>
        <p:txBody>
          <a:bodyPr/>
          <a:lstStyle/>
          <a:p>
            <a:r>
              <a:rPr lang="en-US"/>
              <a:t>The </a:t>
            </a:r>
            <a:r>
              <a:rPr lang="en-US" dirty="0"/>
              <a:t>End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20A36AE7-CF5E-4892-B8E4-5B929462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343" y="2384323"/>
            <a:ext cx="1602657" cy="16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3370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240</TotalTime>
  <Words>349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Courier New</vt:lpstr>
      <vt:lpstr>Univers Condensed</vt:lpstr>
      <vt:lpstr>ChronicleVTI</vt:lpstr>
      <vt:lpstr>Lab 8: VOTING machines</vt:lpstr>
      <vt:lpstr>Concept of the lab Part 1: majority out of 3</vt:lpstr>
      <vt:lpstr>Concept of the lab The SN74153</vt:lpstr>
      <vt:lpstr>Concept of the lab  PART 2: majority out of 12</vt:lpstr>
      <vt:lpstr>Concept of the lab The SN74151</vt:lpstr>
      <vt:lpstr>Design component finding the pin inputs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2310 – Hardware 3</dc:title>
  <dc:creator>Connor Rickermann</dc:creator>
  <cp:lastModifiedBy>Matt Pierce</cp:lastModifiedBy>
  <cp:revision>13</cp:revision>
  <cp:lastPrinted>2022-04-13T13:41:00Z</cp:lastPrinted>
  <dcterms:created xsi:type="dcterms:W3CDTF">2021-10-08T12:26:57Z</dcterms:created>
  <dcterms:modified xsi:type="dcterms:W3CDTF">2024-08-29T04:07:05Z</dcterms:modified>
</cp:coreProperties>
</file>