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3" r:id="rId5"/>
    <p:sldId id="264" r:id="rId6"/>
    <p:sldId id="261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923"/>
    <a:srgbClr val="4F7BAD"/>
    <a:srgbClr val="3F9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70CEA-D41F-4E45-9D61-AA1A36A9429A}" v="415" dt="2024-05-02T05:37:06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97509-DADC-4A5F-9B71-B10570840D5F}" type="datetimeFigureOut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D972-0F2E-47A2-B883-D3BF5067D8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AD972-0F2E-47A2-B883-D3BF5067D8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89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2F58-527F-4B31-8376-CB561A713BDE}" type="datetime1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12E2-9F6D-4503-99CA-4271D4B2F2BD}" type="datetime1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0DF-D01C-436C-84AC-E67F66ECE80A}" type="datetime1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0F63-01BB-4FEE-AC8D-2A38C1F198B2}" type="datetime1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58086" y="31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FA7923"/>
                </a:solidFill>
              </a:defRPr>
            </a:lvl1pPr>
          </a:lstStyle>
          <a:p>
            <a:fld id="{27C6CCC6-2BE5-4E42-96A4-D1E8E81A3D8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CD9B-ECC1-41BF-8A0A-817680C2C138}" type="datetime1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77B-B082-4E16-9473-03C68207FFB5}" type="datetime1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E45-76C2-4B69-A9A6-01892741B01C}" type="datetime1">
              <a:rPr lang="fr-FR" smtClean="0"/>
              <a:t>02/05/2024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AC1E-21DD-4F24-87C5-B33E7B689B96}" type="datetime1">
              <a:rPr lang="fr-FR" smtClean="0"/>
              <a:t>02/05/2024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6498-8AB9-4EF9-A873-DB4ECFB50AA3}" type="datetime1">
              <a:rPr lang="fr-FR" smtClean="0"/>
              <a:t>02/05/2024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DA68-4CEE-404E-AF9A-C8B9884C5887}" type="datetime1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BF3B-EA24-4A9E-BC69-38BC7B1F1B7E}" type="datetime1">
              <a:rPr lang="fr-FR" smtClean="0"/>
              <a:t>02/05/2024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3EC43-F160-47C9-A49E-034F1EB01C2F}" type="datetime1">
              <a:rPr lang="fr-FR" smtClean="0"/>
              <a:t>02/05/2024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essin Animé Chaîne Noire Télécharger PNG , Clipart Chaîne, Chaîne De Noir,  Longue Chaine Fichier PNG et PSD pour le téléchargement libre">
            <a:extLst>
              <a:ext uri="{FF2B5EF4-FFF2-40B4-BE49-F238E27FC236}">
                <a16:creationId xmlns:a16="http://schemas.microsoft.com/office/drawing/2014/main" id="{A2A413F1-9C1B-FFAF-C27A-B68D348D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5972" y="2238829"/>
            <a:ext cx="5500914" cy="55009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 descr="Dessin Animé Chaîne Noire Télécharger PNG , Clipart Chaîne, Chaîne De Noir,  Longue Chaine Fichier PNG et PSD pour le téléchargement libre">
            <a:extLst>
              <a:ext uri="{FF2B5EF4-FFF2-40B4-BE49-F238E27FC236}">
                <a16:creationId xmlns:a16="http://schemas.microsoft.com/office/drawing/2014/main" id="{C5FAABAC-E827-1AF0-A1B3-5AF26DDE45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-3840000">
            <a:off x="-427789" y="-583485"/>
            <a:ext cx="7278913" cy="7278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2E1AC2-97C8-2716-6E5A-BA1FBBEC0984}"/>
              </a:ext>
            </a:extLst>
          </p:cNvPr>
          <p:cNvSpPr/>
          <p:nvPr/>
        </p:nvSpPr>
        <p:spPr>
          <a:xfrm>
            <a:off x="-336468" y="1262083"/>
            <a:ext cx="12972142" cy="2830285"/>
          </a:xfrm>
          <a:prstGeom prst="rect">
            <a:avLst/>
          </a:prstGeom>
          <a:solidFill>
            <a:srgbClr val="FA79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fr-FR" sz="6600" dirty="0">
                <a:latin typeface="Bahnschrift"/>
              </a:rPr>
              <a:t>Chaine de responsabilité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Häffner</a:t>
            </a:r>
            <a:r>
              <a:rPr lang="fr-FR"/>
              <a:t> Edwin, </a:t>
            </a:r>
            <a:r>
              <a:rPr lang="fr-FR" err="1"/>
              <a:t>Junod</a:t>
            </a:r>
            <a:r>
              <a:rPr lang="fr-FR"/>
              <a:t> Arthur, Lopez </a:t>
            </a:r>
            <a:r>
              <a:rPr lang="fr-FR" err="1"/>
              <a:t>Esteban</a:t>
            </a:r>
            <a:r>
              <a:rPr lang="fr-FR"/>
              <a:t>, Ouadahi Yanis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/>
              <a:t>Exemple – RPG(3)</a:t>
            </a:r>
            <a:endParaRPr lang="fr-F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25CAAE-C058-31AC-1FB6-C41B6C91B7D0}"/>
              </a:ext>
            </a:extLst>
          </p:cNvPr>
          <p:cNvSpPr txBox="1"/>
          <p:nvPr/>
        </p:nvSpPr>
        <p:spPr>
          <a:xfrm>
            <a:off x="301449" y="2190988"/>
            <a:ext cx="33189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■</a:t>
            </a:r>
            <a:r>
              <a:rPr lang="en-GB" dirty="0"/>
              <a:t> Mage class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54AA0D-7DE5-71D8-A152-31C3A59A479A}"/>
              </a:ext>
            </a:extLst>
          </p:cNvPr>
          <p:cNvSpPr txBox="1"/>
          <p:nvPr/>
        </p:nvSpPr>
        <p:spPr>
          <a:xfrm>
            <a:off x="5099713" y="2483893"/>
            <a:ext cx="49040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solidFill>
                <a:srgbClr val="3F9101"/>
              </a:solidFill>
              <a:latin typeface="Cascadia Code SemiBold"/>
            </a:endParaRP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B091F258-AA1E-71B7-7ED9-F81777912BD0}"/>
              </a:ext>
            </a:extLst>
          </p:cNvPr>
          <p:cNvSpPr txBox="1"/>
          <p:nvPr/>
        </p:nvSpPr>
        <p:spPr>
          <a:xfrm>
            <a:off x="385128" y="2564525"/>
            <a:ext cx="4345898" cy="452431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class 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Mage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extends 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Fighter 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private int </a:t>
            </a:r>
            <a:r>
              <a:rPr lang="en-US" sz="1200" dirty="0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mana 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= </a:t>
            </a:r>
            <a:r>
              <a:rPr lang="en-US" sz="1200" dirty="0">
                <a:solidFill>
                  <a:srgbClr val="1750EB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100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public </a:t>
            </a:r>
            <a:r>
              <a:rPr lang="en-US" sz="1200" dirty="0">
                <a:solidFill>
                  <a:srgbClr val="00627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Mage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 err="1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AttackHandler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handler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super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handler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b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 </a:t>
            </a:r>
            <a: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//Getters</a:t>
            </a:r>
            <a:b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br>
              <a:rPr lang="en-US" sz="1200" i="1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 </a:t>
            </a:r>
            <a:r>
              <a:rPr lang="en-US" sz="1200" dirty="0">
                <a:solidFill>
                  <a:srgbClr val="9E880D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@Override</a:t>
            </a:r>
            <a:br>
              <a:rPr lang="en-US" sz="1200" dirty="0">
                <a:solidFill>
                  <a:srgbClr val="9E880D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9E880D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protected </a:t>
            </a:r>
            <a:r>
              <a:rPr lang="en-US" sz="1200" dirty="0" err="1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AttackType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getAttackType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()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return </a:t>
            </a:r>
            <a:r>
              <a:rPr lang="en-US" sz="1200" dirty="0" err="1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AttackType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MAGICAL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9E880D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@Override</a:t>
            </a:r>
            <a:br>
              <a:rPr lang="en-US" sz="1200" dirty="0">
                <a:solidFill>
                  <a:srgbClr val="9E880D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9E880D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public </a:t>
            </a:r>
            <a:r>
              <a:rPr lang="en-US" sz="1200" dirty="0" err="1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boolean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</a:t>
            </a:r>
            <a:r>
              <a:rPr lang="en-US" sz="1200" dirty="0">
                <a:solidFill>
                  <a:srgbClr val="00627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Fighter target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if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 err="1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super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.attack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target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</a:t>
            </a: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     </a:t>
            </a:r>
            <a:r>
              <a:rPr lang="en-US" sz="1200" dirty="0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mana 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-= </a:t>
            </a:r>
            <a:r>
              <a:rPr lang="en-US" sz="1200" dirty="0">
                <a:solidFill>
                  <a:srgbClr val="1750EB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100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return true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return false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endParaRPr lang="fr-FR" sz="1200" dirty="0">
              <a:solidFill>
                <a:srgbClr val="0E4A8E"/>
              </a:solidFill>
              <a:latin typeface="Cascadia Code SemiBold" panose="020B0609020000020004" pitchFamily="49" charset="0"/>
              <a:ea typeface="+mn-lt"/>
              <a:cs typeface="Cascadia Code SemiBold" panose="020B0609020000020004" pitchFamily="49" charset="0"/>
            </a:endParaRPr>
          </a:p>
          <a:p>
            <a:endParaRPr lang="en-US" sz="1200" dirty="0">
              <a:solidFill>
                <a:srgbClr val="080808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3E4922-FC1C-F83F-CAD8-69304AFDAD51}"/>
              </a:ext>
            </a:extLst>
          </p:cNvPr>
          <p:cNvSpPr txBox="1"/>
          <p:nvPr/>
        </p:nvSpPr>
        <p:spPr>
          <a:xfrm>
            <a:off x="4813052" y="2301073"/>
            <a:ext cx="690955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public static void </a:t>
            </a:r>
            <a:r>
              <a:rPr lang="en-US" sz="1200" dirty="0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main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String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[]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args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 </a:t>
            </a: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{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Initiate the handlers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physicalAttackHandler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PhysicalAttackHandler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rangeCheckerHandler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  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RangeCheckerHandler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manaCheckerHandler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ManaCheckerHandler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staminaCheckerHandler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StaminaCheckerHandler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magicalAttackHandler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 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MagicalAttackHandler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endParaRPr lang="en-US" sz="1200" dirty="0">
              <a:latin typeface="Cascadia Code SemiBold"/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Set the chains of responsibilities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physicalAttackHandler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.setSuccessor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rangeCheckerHandler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                        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setSuccessor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staminaCheckerHandler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magicalAttackHandler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.setSuccessor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manaCheckerHandler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endParaRPr lang="en-US" sz="1200" dirty="0">
              <a:latin typeface="Cascadia Code SemiBold"/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Create fighters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Warrior Gimli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Warrior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physicalAttackHandler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Mage Saruman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new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Mage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magicalAttackHandler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endParaRPr lang="en-US" sz="1200" dirty="0">
              <a:latin typeface="Cascadia Code SemiBold"/>
              <a:ea typeface="+mn-lt"/>
              <a:cs typeface="+mn-lt"/>
            </a:endParaRPr>
          </a:p>
          <a:p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Simulate attacks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.println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"Warrior is attacking :"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Gimli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.attack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Saruman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Warrior attacks Mage (should succeed)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.println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"</a:t>
            </a:r>
            <a:r>
              <a:rPr lang="en-US" sz="1200" dirty="0">
                <a:solidFill>
                  <a:srgbClr val="0037A6"/>
                </a:solidFill>
                <a:latin typeface="Cascadia Code SemiBold"/>
                <a:ea typeface="+mn-lt"/>
                <a:cs typeface="+mn-lt"/>
              </a:rPr>
              <a:t>\</a:t>
            </a:r>
            <a:r>
              <a:rPr lang="en-US" sz="1200" dirty="0" err="1">
                <a:solidFill>
                  <a:srgbClr val="0037A6"/>
                </a:solidFill>
                <a:latin typeface="Cascadia Code SemiBold"/>
                <a:ea typeface="+mn-lt"/>
                <a:cs typeface="+mn-lt"/>
              </a:rPr>
              <a:t>n</a:t>
            </a:r>
            <a:r>
              <a:rPr lang="en-US" sz="1200" dirty="0" err="1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Mage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 is attacking :"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Saruman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.attack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Gimli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Mage attacks Warrior (should succeed)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.println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"</a:t>
            </a:r>
            <a:r>
              <a:rPr lang="en-US" sz="1200" dirty="0">
                <a:solidFill>
                  <a:srgbClr val="0037A6"/>
                </a:solidFill>
                <a:latin typeface="Cascadia Code SemiBold"/>
                <a:ea typeface="+mn-lt"/>
                <a:cs typeface="+mn-lt"/>
              </a:rPr>
              <a:t>\</a:t>
            </a:r>
            <a:r>
              <a:rPr lang="en-US" sz="1200" dirty="0" err="1">
                <a:solidFill>
                  <a:srgbClr val="0037A6"/>
                </a:solidFill>
                <a:latin typeface="Cascadia Code SemiBold"/>
                <a:ea typeface="+mn-lt"/>
                <a:cs typeface="+mn-lt"/>
              </a:rPr>
              <a:t>n</a:t>
            </a:r>
            <a:r>
              <a:rPr lang="en-US" sz="1200" dirty="0" err="1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Mage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 is attacking :"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ascadia Code SemiBold"/>
                <a:ea typeface="+mn-lt"/>
                <a:cs typeface="+mn-lt"/>
              </a:rPr>
              <a:t>Saruman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.attack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latin typeface="Cascadia Code SemiBold"/>
                <a:ea typeface="+mn-lt"/>
                <a:cs typeface="+mn-lt"/>
              </a:rPr>
              <a:t>Gimli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No more mana, should fail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4F7BAD"/>
                </a:solidFill>
                <a:latin typeface="Cascadia Code SemiBold"/>
                <a:ea typeface="+mn-lt"/>
                <a:cs typeface="+mn-lt"/>
              </a:rPr>
              <a:t>}</a:t>
            </a:r>
            <a:endParaRPr lang="fr-FR" sz="1200" dirty="0">
              <a:solidFill>
                <a:srgbClr val="4F7BAD"/>
              </a:solidFill>
              <a:latin typeface="Cascadia Code SemiBold"/>
            </a:endParaRPr>
          </a:p>
          <a:p>
            <a:endParaRPr lang="en-US" sz="1200" dirty="0">
              <a:latin typeface="Cascadia Code SemiBold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ABB9D6-91FE-DB0E-5932-B7283BA6354E}"/>
              </a:ext>
            </a:extLst>
          </p:cNvPr>
          <p:cNvSpPr txBox="1"/>
          <p:nvPr/>
        </p:nvSpPr>
        <p:spPr>
          <a:xfrm>
            <a:off x="4814872" y="2018806"/>
            <a:ext cx="33189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■</a:t>
            </a:r>
            <a:r>
              <a:rPr lang="en-GB"/>
              <a:t> Main function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00D778-0F21-A635-43C7-529100B8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8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 dirty="0"/>
              <a:t>Sommaire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07CDD-BC81-18CA-FBFC-8A263092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CH" dirty="0"/>
              <a:t>Intention</a:t>
            </a:r>
          </a:p>
          <a:p>
            <a:pPr>
              <a:lnSpc>
                <a:spcPct val="120000"/>
              </a:lnSpc>
            </a:pPr>
            <a:r>
              <a:rPr lang="fr-CH" dirty="0"/>
              <a:t>Motivation</a:t>
            </a:r>
          </a:p>
          <a:p>
            <a:pPr>
              <a:lnSpc>
                <a:spcPct val="120000"/>
              </a:lnSpc>
            </a:pPr>
            <a:r>
              <a:rPr lang="fr-CH" dirty="0"/>
              <a:t>Quand l’utiliser?</a:t>
            </a:r>
          </a:p>
          <a:p>
            <a:pPr>
              <a:lnSpc>
                <a:spcPct val="120000"/>
              </a:lnSpc>
            </a:pPr>
            <a:r>
              <a:rPr lang="fr-FR" dirty="0"/>
              <a:t>Constituants</a:t>
            </a:r>
          </a:p>
          <a:p>
            <a:pPr>
              <a:lnSpc>
                <a:spcPct val="120000"/>
              </a:lnSpc>
            </a:pPr>
            <a:r>
              <a:rPr lang="fr-FR" dirty="0"/>
              <a:t>Structure</a:t>
            </a:r>
          </a:p>
          <a:p>
            <a:pPr>
              <a:lnSpc>
                <a:spcPct val="120000"/>
              </a:lnSpc>
            </a:pPr>
            <a:r>
              <a:rPr lang="fr-FR" dirty="0"/>
              <a:t>Exemple - RPG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213604-AAFC-2E0A-5EF8-E27E757C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Intention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07CDD-BC81-18CA-FBFC-8A263092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Éviter de lier l'émetteur d'une requête à son destinataire</a:t>
            </a:r>
          </a:p>
          <a:p>
            <a:endParaRPr lang="fr-FR" dirty="0"/>
          </a:p>
          <a:p>
            <a:r>
              <a:rPr lang="fr-FR" dirty="0"/>
              <a:t>Possibilité de traiter la requête avec plusieurs objets</a:t>
            </a:r>
          </a:p>
          <a:p>
            <a:endParaRPr lang="fr-FR" dirty="0"/>
          </a:p>
          <a:p>
            <a:r>
              <a:rPr lang="fr-FR" dirty="0"/>
              <a:t>Enchainer les objets récepteurs et transmettre la demande le long de la chaîne jusqu'à qu'un objet la traite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77C30-C1DB-9778-8089-B5565B38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93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 dirty="0"/>
              <a:t>Motivation – Prise de sang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 4" descr="Une image contenant texte, capture d’écran, Police, blanc&#10;&#10;Description générée automatiquement">
            <a:extLst>
              <a:ext uri="{FF2B5EF4-FFF2-40B4-BE49-F238E27FC236}">
                <a16:creationId xmlns:a16="http://schemas.microsoft.com/office/drawing/2014/main" id="{8228DC33-31C9-EC78-035D-167B88E0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60" y="2852738"/>
            <a:ext cx="8863079" cy="1152525"/>
          </a:xfrm>
          <a:prstGeom prst="rect">
            <a:avLst/>
          </a:prstGeom>
        </p:spPr>
      </p:pic>
      <p:pic>
        <p:nvPicPr>
          <p:cNvPr id="6" name="Image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FD168DD0-E834-B603-F587-F784F2129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590" t="-3773" r="-3840" b="-1613"/>
          <a:stretch/>
        </p:blipFill>
        <p:spPr>
          <a:xfrm>
            <a:off x="1736824" y="2014158"/>
            <a:ext cx="8718549" cy="466653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B928E2-301D-DFD0-D71D-30529B7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09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/>
              <a:t>Quand l'utiliser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07CDD-BC81-18CA-FBFC-8A263092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Plusieurs objets peuvent traiter une requête et le handler n'est pas forcément connu à l’avance</a:t>
            </a:r>
            <a:endParaRPr lang="fr-FR" i="1" dirty="0"/>
          </a:p>
          <a:p>
            <a:pPr marL="0" indent="0">
              <a:buNone/>
            </a:pPr>
            <a:endParaRPr lang="fr-FR" i="1" dirty="0"/>
          </a:p>
          <a:p>
            <a:r>
              <a:rPr lang="fr-FR" dirty="0"/>
              <a:t>On souhaite envoyer une requête à un ou plusieurs objets sans spécifier explicitement le destinataire</a:t>
            </a:r>
          </a:p>
          <a:p>
            <a:endParaRPr lang="fr-FR" dirty="0"/>
          </a:p>
          <a:p>
            <a:r>
              <a:rPr lang="fr-FR" dirty="0"/>
              <a:t>L'ensemble des objets pouvant traiter une requête doit pouvoir être spécifié dynamiquement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CFA0D1-794A-3941-C1EA-CF5E334C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9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 dirty="0"/>
              <a:t>Constituants</a:t>
            </a:r>
            <a:endParaRPr lang="fr-F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207CDD-BC81-18CA-FBFC-8A263092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4165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CH" b="1" i="1" dirty="0"/>
              <a:t>Handler</a:t>
            </a:r>
            <a:r>
              <a:rPr lang="fr-CH" dirty="0"/>
              <a:t> (</a:t>
            </a:r>
            <a:r>
              <a:rPr lang="fr-CH" i="1" dirty="0" err="1"/>
              <a:t>PathologyHandler</a:t>
            </a:r>
            <a:r>
              <a:rPr lang="fr-CH" dirty="0"/>
              <a:t>, </a:t>
            </a:r>
            <a:r>
              <a:rPr lang="fr-CH" i="1" dirty="0" err="1"/>
              <a:t>CharacteristicHandler</a:t>
            </a:r>
            <a:r>
              <a:rPr lang="fr-CH" i="1" dirty="0"/>
              <a:t>, …</a:t>
            </a:r>
            <a:r>
              <a:rPr lang="fr-CH" dirty="0"/>
              <a:t>)</a:t>
            </a:r>
            <a:endParaRPr lang="fr-CH" sz="2200" dirty="0"/>
          </a:p>
          <a:p>
            <a:pPr lvl="1">
              <a:lnSpc>
                <a:spcPct val="100000"/>
              </a:lnSpc>
            </a:pPr>
            <a:r>
              <a:rPr lang="fr-CH" dirty="0"/>
              <a:t>Interface destinée au traitement des requêtes</a:t>
            </a:r>
          </a:p>
          <a:p>
            <a:pPr>
              <a:lnSpc>
                <a:spcPct val="100000"/>
              </a:lnSpc>
            </a:pPr>
            <a:r>
              <a:rPr lang="fr-CH" b="1" dirty="0" err="1"/>
              <a:t>ConcreteHandler</a:t>
            </a:r>
            <a:r>
              <a:rPr lang="fr-CH" dirty="0"/>
              <a:t> (</a:t>
            </a:r>
            <a:r>
              <a:rPr lang="fr-CH" dirty="0" err="1"/>
              <a:t>AnemieHandler</a:t>
            </a:r>
            <a:r>
              <a:rPr lang="fr-CH" dirty="0"/>
              <a:t>, </a:t>
            </a:r>
            <a:r>
              <a:rPr lang="fr-CH" dirty="0" err="1"/>
              <a:t>BloodPressureHandler</a:t>
            </a:r>
            <a:r>
              <a:rPr lang="fr-CH" dirty="0"/>
              <a:t>, …)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Traite les requêtes dont il est responsable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Possède un lien vers son successeur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Si la requête le concerne et qu’il peut la traiter, il la traite; sinon il la transmet à son successeur</a:t>
            </a:r>
          </a:p>
          <a:p>
            <a:pPr>
              <a:lnSpc>
                <a:spcPct val="100000"/>
              </a:lnSpc>
            </a:pPr>
            <a:r>
              <a:rPr lang="fr-CH" b="1" dirty="0"/>
              <a:t>Client</a:t>
            </a:r>
          </a:p>
          <a:p>
            <a:pPr lvl="1">
              <a:lnSpc>
                <a:spcPct val="100000"/>
              </a:lnSpc>
            </a:pPr>
            <a:r>
              <a:rPr lang="fr-CH" dirty="0"/>
              <a:t>Initie la requête auprès d’un </a:t>
            </a:r>
            <a:r>
              <a:rPr lang="fr-CH" i="1" dirty="0"/>
              <a:t>Handler</a:t>
            </a:r>
            <a:r>
              <a:rPr lang="fr-CH" dirty="0"/>
              <a:t> de la chaîne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53AB63-EE86-8A8D-BBA2-B3828F84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3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 dirty="0"/>
              <a:t>Structure</a:t>
            </a:r>
            <a:endParaRPr lang="fr-F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6F6B8-16E7-BFAA-3272-ED114CCF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EAEEE1D-17C8-FACF-7C3D-E528F31E6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0" y="3209451"/>
            <a:ext cx="10820080" cy="1333520"/>
          </a:xfrm>
          <a:prstGeom prst="rect">
            <a:avLst/>
          </a:prstGeom>
        </p:spPr>
      </p:pic>
      <p:pic>
        <p:nvPicPr>
          <p:cNvPr id="11" name="Image 10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69FF944A-87CB-4EEC-6051-FE64C12D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43" y="2192020"/>
            <a:ext cx="6359713" cy="435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/>
              <a:t>Exemple – RPG(1)</a:t>
            </a:r>
            <a:endParaRPr lang="fr-FR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7A8CCB1-8F88-6B75-A4A7-74B49C42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50" y="2588878"/>
            <a:ext cx="4758804" cy="3785652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enum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AttackType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{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i="1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PHYSICAL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,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i="1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MAGICAL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}</a:t>
            </a:r>
            <a:endParaRPr lang="fr-FR" sz="1200" dirty="0">
              <a:solidFill>
                <a:srgbClr val="3F9101"/>
              </a:solidFill>
              <a:latin typeface="Cascadia Code SemiBold"/>
            </a:endParaRPr>
          </a:p>
          <a:p>
            <a:endParaRPr lang="en-US" sz="1200" dirty="0">
              <a:solidFill>
                <a:srgbClr val="0033B3"/>
              </a:solidFill>
              <a:latin typeface="Cascadia Code SemiBold"/>
              <a:ea typeface="+mn-lt"/>
              <a:cs typeface="+mn-lt"/>
            </a:endParaRPr>
          </a:p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AttackRequest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private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final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AttackType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type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private final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Fighter </a:t>
            </a:r>
            <a:r>
              <a:rPr lang="en-US" sz="1200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source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private final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Fighter </a:t>
            </a:r>
            <a:r>
              <a:rPr lang="en-US" sz="1200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target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;</a:t>
            </a:r>
            <a:endParaRPr lang="fr-FR" sz="1200" dirty="0">
              <a:latin typeface="Cascadia Code SemiBold"/>
            </a:endParaRPr>
          </a:p>
          <a:p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public </a:t>
            </a:r>
            <a:r>
              <a:rPr lang="en-US" sz="1200" dirty="0" err="1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AttackRequest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AttackType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type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Fighter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		     source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Fighter target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 </a:t>
            </a: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{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 err="1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this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type</a:t>
            </a:r>
            <a:r>
              <a:rPr lang="en-US" sz="1200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type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 err="1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this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source</a:t>
            </a:r>
            <a:r>
              <a:rPr lang="en-US" sz="1200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source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</a:t>
            </a:r>
            <a:r>
              <a:rPr lang="en-US" sz="1200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target</a:t>
            </a:r>
            <a:r>
              <a:rPr lang="en-US" sz="1200" dirty="0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target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}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   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// Getters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}</a:t>
            </a:r>
            <a:endParaRPr lang="en-US" sz="1200" dirty="0">
              <a:solidFill>
                <a:srgbClr val="3F910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25CAAE-C058-31AC-1FB6-C41B6C91B7D0}"/>
              </a:ext>
            </a:extLst>
          </p:cNvPr>
          <p:cNvSpPr txBox="1"/>
          <p:nvPr/>
        </p:nvSpPr>
        <p:spPr>
          <a:xfrm>
            <a:off x="626850" y="2113204"/>
            <a:ext cx="308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■</a:t>
            </a:r>
            <a:r>
              <a:rPr lang="en-GB"/>
              <a:t> </a:t>
            </a:r>
            <a:r>
              <a:rPr lang="en-GB" err="1"/>
              <a:t>Classe</a:t>
            </a:r>
            <a:r>
              <a:rPr lang="en-GB"/>
              <a:t> </a:t>
            </a:r>
            <a:r>
              <a:rPr lang="en-GB" err="1"/>
              <a:t>Requête</a:t>
            </a:r>
            <a:endParaRPr lang="en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263A3D8-D496-24F6-CA15-BE038FA33D93}"/>
              </a:ext>
            </a:extLst>
          </p:cNvPr>
          <p:cNvSpPr txBox="1"/>
          <p:nvPr/>
        </p:nvSpPr>
        <p:spPr>
          <a:xfrm>
            <a:off x="5544965" y="2109312"/>
            <a:ext cx="308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■</a:t>
            </a:r>
            <a:r>
              <a:rPr lang="en-GB"/>
              <a:t> </a:t>
            </a:r>
            <a:r>
              <a:rPr lang="en-GB" err="1"/>
              <a:t>Classe</a:t>
            </a:r>
            <a:r>
              <a:rPr lang="en-GB"/>
              <a:t> Handler</a:t>
            </a:r>
            <a:endParaRPr lang="en-CH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F3C9C01-A543-6B1A-B36C-3DC6E85A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965" y="2833302"/>
            <a:ext cx="6291435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abstract class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AttackHandler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private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AttackHandler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ascadia Code SemiBold"/>
                <a:ea typeface="+mn-lt"/>
                <a:cs typeface="+mn-lt"/>
              </a:rPr>
              <a:t>successor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;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public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setSuccessor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AttackHandler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 successor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ascadia Code SemiBold"/>
                <a:ea typeface="+mn-lt"/>
                <a:cs typeface="+mn-lt"/>
              </a:rPr>
              <a:t>successor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successor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;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successor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}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public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abstract </a:t>
            </a:r>
            <a:r>
              <a:rPr lang="en-US" sz="1200" dirty="0" err="1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boolean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handleRequest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AttackRequest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request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protected </a:t>
            </a:r>
            <a:r>
              <a:rPr lang="en-US" sz="1200" dirty="0" err="1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boolean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invokeSuccessor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AttackRequest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request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/>
                <a:ea typeface="+mn-lt"/>
                <a:cs typeface="+mn-lt"/>
              </a:rPr>
              <a:t>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if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ascadia Code SemiBold"/>
                <a:ea typeface="+mn-lt"/>
                <a:cs typeface="+mn-lt"/>
              </a:rPr>
              <a:t>successor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!=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null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)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B4960A"/>
                </a:solidFill>
                <a:effectLst/>
                <a:latin typeface="Cascadia Code SemiBold"/>
                <a:ea typeface="+mn-lt"/>
                <a:cs typeface="+mn-lt"/>
              </a:rPr>
              <a:t>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B4960A"/>
                </a:solidFill>
                <a:latin typeface="Cascadia Code SemiBold"/>
                <a:ea typeface="+mn-lt"/>
                <a:cs typeface="+mn-lt"/>
              </a:rPr>
              <a:t>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B4960A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ascadia Code SemiBold"/>
                <a:ea typeface="+mn-lt"/>
                <a:cs typeface="+mn-lt"/>
              </a:rPr>
              <a:t>successor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handleRequest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;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B4960A"/>
                </a:solidFill>
                <a:effectLst/>
                <a:latin typeface="Cascadia Code SemiBold"/>
                <a:ea typeface="+mn-lt"/>
                <a:cs typeface="+mn-lt"/>
              </a:rPr>
              <a:t>}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B4960A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.println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"All handler passed!"</a:t>
            </a:r>
            <a:r>
              <a:rPr lang="en-US" sz="1200" dirty="0">
                <a:solidFill>
                  <a:srgbClr val="3F9101"/>
                </a:solidFill>
                <a:latin typeface="Cascadia Code SemiBold"/>
                <a:ea typeface="+mn-lt"/>
                <a:cs typeface="+mn-lt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true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ascadia Code SemiBold"/>
                <a:ea typeface="+mn-lt"/>
                <a:cs typeface="+mn-lt"/>
              </a:rPr>
              <a:t>//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End of 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ascadia Code SemiBold"/>
                <a:ea typeface="+mn-lt"/>
                <a:cs typeface="+mn-lt"/>
              </a:rPr>
              <a:t>the </a:t>
            </a: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chain, attack succeeds</a:t>
            </a:r>
            <a:br>
              <a:rPr lang="en-US" sz="1200" i="1" dirty="0">
                <a:latin typeface="Cascadia Code SemiBold"/>
                <a:ea typeface="+mn-lt"/>
                <a:cs typeface="+mn-lt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E4A8E"/>
                </a:solidFill>
                <a:effectLst/>
                <a:latin typeface="Cascadia Code SemiBold"/>
                <a:ea typeface="+mn-lt"/>
                <a:cs typeface="+mn-lt"/>
              </a:rPr>
              <a:t>}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F9101"/>
                </a:solidFill>
                <a:effectLst/>
                <a:latin typeface="Cascadia Code SemiBold"/>
                <a:ea typeface="+mn-lt"/>
                <a:cs typeface="+mn-lt"/>
              </a:rPr>
              <a:t>}</a:t>
            </a:r>
            <a:endParaRPr lang="fr-FR" sz="1200" dirty="0">
              <a:solidFill>
                <a:srgbClr val="3F9101"/>
              </a:solidFill>
              <a:latin typeface="Cascadia Code SemiBold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AA3043-F922-FF85-B1A5-9142B471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5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C77982-D758-3194-0EDA-4E0A33B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CH" sz="4000" dirty="0"/>
              <a:t>Exemple – RPG(2)</a:t>
            </a:r>
            <a:endParaRPr lang="fr-FR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25CAAE-C058-31AC-1FB6-C41B6C91B7D0}"/>
              </a:ext>
            </a:extLst>
          </p:cNvPr>
          <p:cNvSpPr txBox="1"/>
          <p:nvPr/>
        </p:nvSpPr>
        <p:spPr>
          <a:xfrm>
            <a:off x="205671" y="2131831"/>
            <a:ext cx="33189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■</a:t>
            </a:r>
            <a:r>
              <a:rPr lang="en-GB"/>
              <a:t> Handlers </a:t>
            </a:r>
            <a:r>
              <a:rPr lang="en-GB" err="1"/>
              <a:t>d’attaque</a:t>
            </a:r>
            <a:r>
              <a:rPr lang="en-GB"/>
              <a:t> </a:t>
            </a:r>
            <a:r>
              <a:rPr lang="en-GB" err="1"/>
              <a:t>magique</a:t>
            </a:r>
            <a:endParaRPr lang="en-CH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B53C34-5919-AFE6-A2DD-DC240324E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36" y="2541249"/>
            <a:ext cx="580406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class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MagicalAttackHandler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extends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AttackHandler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ascadia Code SemiBold"/>
                <a:ea typeface="+mn-lt"/>
                <a:cs typeface="+mn-lt"/>
              </a:rPr>
              <a:t>@Override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9E880D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public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boolean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handleRequest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AttackRequest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request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) 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if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request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getType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() ==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AttackType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MAGICAL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) {</a:t>
            </a:r>
            <a:br>
              <a:rPr lang="en-US" sz="1200" b="0" i="0" u="none" strike="noStrike" cap="none" normalizeH="0" baseline="0" dirty="0">
                <a:ln>
                  <a:noFill/>
                </a:ln>
                <a:effectLst/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    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System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</a:t>
            </a:r>
            <a:r>
              <a:rPr kumimoji="0" 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Cascadia Code SemiBold"/>
                <a:ea typeface="+mn-lt"/>
                <a:cs typeface="+mn-lt"/>
              </a:rPr>
              <a:t>out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.println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scadia Code SemiBold"/>
                <a:ea typeface="+mn-lt"/>
                <a:cs typeface="+mn-lt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Code SemiBold"/>
                <a:ea typeface="+mn-lt"/>
                <a:cs typeface="+mn-lt"/>
              </a:rPr>
              <a:t>"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Magical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ascadia Code SemiBold"/>
                <a:ea typeface="+mn-lt"/>
                <a:cs typeface="+mn-lt"/>
              </a:rPr>
              <a:t>attack 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handler 					passed!"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invokeSuccessor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Code SemiBold"/>
                <a:ea typeface="+mn-lt"/>
                <a:cs typeface="+mn-lt"/>
              </a:rPr>
              <a:t>request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}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false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}}</a:t>
            </a:r>
            <a:endParaRPr lang="fr-FR" sz="1200" dirty="0">
              <a:latin typeface="Cascadia Code SemiBold"/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ascadia Code SemiBold"/>
              <a:cs typeface="Cascadia Code SemiBold" panose="020B0609020000020004" pitchFamily="49" charset="0"/>
            </a:endParaRPr>
          </a:p>
          <a:p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ManaCheckerHandler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extends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AttackHandler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{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9E880D"/>
                </a:solidFill>
                <a:latin typeface="Cascadia Code SemiBold"/>
                <a:ea typeface="+mn-lt"/>
                <a:cs typeface="+mn-lt"/>
              </a:rPr>
              <a:t>@Override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9E880D"/>
                </a:solidFill>
                <a:latin typeface="Cascadia Code SemiBold"/>
                <a:ea typeface="+mn-lt"/>
                <a:cs typeface="+mn-lt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public </a:t>
            </a:r>
            <a:r>
              <a:rPr lang="en-US" sz="1200" dirty="0" err="1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boolean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/>
                <a:ea typeface="+mn-lt"/>
                <a:cs typeface="+mn-lt"/>
              </a:rPr>
              <a:t>handleRequest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AttackRequest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 request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 {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Fighter source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request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.getSource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();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if 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source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.getMana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() &lt; </a:t>
            </a:r>
            <a:r>
              <a:rPr lang="en-US" sz="1200" dirty="0">
                <a:solidFill>
                  <a:srgbClr val="1750EB"/>
                </a:solidFill>
                <a:latin typeface="Cascadia Code SemiBold"/>
                <a:ea typeface="+mn-lt"/>
                <a:cs typeface="+mn-lt"/>
              </a:rPr>
              <a:t>10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 {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    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.println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"Not enough mana!"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false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}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 err="1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/>
                <a:ea typeface="+mn-lt"/>
                <a:cs typeface="+mn-lt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.println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67D17"/>
                </a:solidFill>
                <a:latin typeface="Cascadia Code SemiBold"/>
                <a:ea typeface="+mn-lt"/>
                <a:cs typeface="+mn-lt"/>
              </a:rPr>
              <a:t>"Mana handler passed!"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/>
                <a:ea typeface="+mn-lt"/>
                <a:cs typeface="+mn-lt"/>
              </a:rPr>
              <a:t>return </a:t>
            </a:r>
            <a:r>
              <a:rPr lang="en-US" sz="1200" dirty="0" err="1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invokeSuccessor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ascadia Code SemiBold"/>
                <a:ea typeface="+mn-lt"/>
                <a:cs typeface="+mn-lt"/>
              </a:rPr>
              <a:t>request</a:t>
            </a: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);</a:t>
            </a:r>
            <a:br>
              <a:rPr lang="en-US" sz="1200" dirty="0">
                <a:latin typeface="Cascadia Code SemiBold"/>
                <a:ea typeface="+mn-lt"/>
                <a:cs typeface="+mn-lt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/>
                <a:ea typeface="+mn-lt"/>
                <a:cs typeface="+mn-lt"/>
              </a:rPr>
              <a:t>    }}</a:t>
            </a:r>
            <a:endParaRPr lang="en-US" sz="1200" dirty="0">
              <a:latin typeface="Cascadia Code SemiBold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54AA0D-7DE5-71D8-A152-31C3A59A479A}"/>
              </a:ext>
            </a:extLst>
          </p:cNvPr>
          <p:cNvSpPr txBox="1"/>
          <p:nvPr/>
        </p:nvSpPr>
        <p:spPr>
          <a:xfrm>
            <a:off x="5926861" y="2434282"/>
            <a:ext cx="647081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abstract class 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Fighter 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private final </a:t>
            </a:r>
            <a:r>
              <a:rPr lang="en-US" sz="1200" dirty="0" err="1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AttackHandler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</a:t>
            </a:r>
            <a:r>
              <a:rPr lang="en-US" sz="1200" dirty="0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handler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public </a:t>
            </a:r>
            <a:r>
              <a:rPr lang="en-US" sz="1200" dirty="0">
                <a:solidFill>
                  <a:srgbClr val="00627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Fighter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AttackHandler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handler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 err="1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this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.</a:t>
            </a:r>
            <a:r>
              <a:rPr lang="en-US" sz="1200" dirty="0" err="1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handler</a:t>
            </a:r>
            <a:r>
              <a:rPr lang="en-US" sz="1200" dirty="0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= 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handler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// Getters</a:t>
            </a:r>
            <a:b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b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i="1" dirty="0">
                <a:solidFill>
                  <a:srgbClr val="8C8C8C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public </a:t>
            </a:r>
            <a:r>
              <a:rPr lang="en-US" sz="1200" dirty="0" err="1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boolean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</a:t>
            </a:r>
            <a:r>
              <a:rPr lang="en-US" sz="1200" dirty="0">
                <a:solidFill>
                  <a:srgbClr val="00627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Fighter target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 err="1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AttackRequest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request 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=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new 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AttackRequest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getAttackType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,</a:t>
            </a:r>
          </a:p>
          <a:p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					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this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target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if 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!</a:t>
            </a:r>
            <a:r>
              <a:rPr lang="en-US" sz="1200" dirty="0" err="1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handler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.handleRequest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request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 </a:t>
            </a: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{</a:t>
            </a:r>
            <a:b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     </a:t>
            </a:r>
            <a:r>
              <a:rPr lang="en-US" sz="1200" dirty="0" err="1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System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.</a:t>
            </a:r>
            <a:r>
              <a:rPr lang="en-US" sz="1200" i="1" dirty="0" err="1">
                <a:solidFill>
                  <a:srgbClr val="871094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out</a:t>
            </a:r>
            <a:r>
              <a:rPr lang="en-US" sz="1200" dirty="0" err="1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.println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this 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+ </a:t>
            </a:r>
            <a:r>
              <a:rPr lang="en-US" sz="1200" dirty="0">
                <a:solidFill>
                  <a:srgbClr val="067D17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" couldn't attack " 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+ 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target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)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return false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B4960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 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return true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b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E4A8E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    </a:t>
            </a:r>
            <a:r>
              <a:rPr lang="en-US" sz="1200" dirty="0">
                <a:solidFill>
                  <a:srgbClr val="0033B3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protected abstract </a:t>
            </a:r>
            <a:r>
              <a:rPr lang="en-US" sz="1200" dirty="0" err="1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AttackType</a:t>
            </a:r>
            <a:r>
              <a:rPr lang="en-US" sz="1200" dirty="0">
                <a:solidFill>
                  <a:srgbClr val="000000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 </a:t>
            </a:r>
            <a:r>
              <a:rPr lang="en-US" sz="1200" dirty="0" err="1">
                <a:solidFill>
                  <a:srgbClr val="00627A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getAttackType</a:t>
            </a:r>
            <a:r>
              <a:rPr lang="en-US" sz="1200" dirty="0">
                <a:solidFill>
                  <a:srgbClr val="3F9101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()</a:t>
            </a: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;</a:t>
            </a:r>
            <a:b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</a:br>
            <a:r>
              <a:rPr lang="en-US" sz="1200" dirty="0">
                <a:solidFill>
                  <a:srgbClr val="080808"/>
                </a:solidFill>
                <a:latin typeface="Cascadia Code SemiBold" panose="020B0609020000020004" pitchFamily="49" charset="0"/>
                <a:ea typeface="+mn-lt"/>
                <a:cs typeface="Cascadia Code SemiBold" panose="020B0609020000020004" pitchFamily="49" charset="0"/>
              </a:rPr>
              <a:t>}</a:t>
            </a:r>
            <a:endParaRPr lang="fr-FR" sz="1200" dirty="0">
              <a:latin typeface="Cascadia Code SemiBold" panose="020B0609020000020004" pitchFamily="49" charset="0"/>
              <a:ea typeface="+mn-lt"/>
              <a:cs typeface="Cascadia Code SemiBold" panose="020B0609020000020004" pitchFamily="49" charset="0"/>
            </a:endParaRPr>
          </a:p>
          <a:p>
            <a:endParaRPr lang="en-US" sz="1200" dirty="0">
              <a:latin typeface="Cascadia Code SemiBold" panose="020B0609020000020004" pitchFamily="49" charset="0"/>
              <a:ea typeface="+mn-lt"/>
              <a:cs typeface="Cascadia Code SemiBold" panose="020B0609020000020004" pitchFamily="49" charset="0"/>
            </a:endParaRPr>
          </a:p>
          <a:p>
            <a:endParaRPr lang="en-US" sz="1200" dirty="0">
              <a:solidFill>
                <a:srgbClr val="3F910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C6A37-80C2-8895-5909-ECE8A482E9DD}"/>
              </a:ext>
            </a:extLst>
          </p:cNvPr>
          <p:cNvSpPr txBox="1"/>
          <p:nvPr/>
        </p:nvSpPr>
        <p:spPr>
          <a:xfrm>
            <a:off x="5926861" y="2131831"/>
            <a:ext cx="36608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■</a:t>
            </a:r>
            <a:r>
              <a:rPr lang="en-GB" dirty="0"/>
              <a:t> 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abstraite</a:t>
            </a:r>
            <a:r>
              <a:rPr lang="en-GB" dirty="0"/>
              <a:t> Fighter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223234-0366-8FED-BC8B-77ACC724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03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Grand écran</PresentationFormat>
  <Paragraphs>67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Bahnschrift</vt:lpstr>
      <vt:lpstr>Calibri</vt:lpstr>
      <vt:lpstr>Cascadia Code SemiBold</vt:lpstr>
      <vt:lpstr>Thème Office</vt:lpstr>
      <vt:lpstr>Chaine de responsabilité</vt:lpstr>
      <vt:lpstr>Sommaire</vt:lpstr>
      <vt:lpstr>Intention</vt:lpstr>
      <vt:lpstr>Motivation – Prise de sang</vt:lpstr>
      <vt:lpstr>Quand l'utiliser ?</vt:lpstr>
      <vt:lpstr>Constituants</vt:lpstr>
      <vt:lpstr>Structure</vt:lpstr>
      <vt:lpstr>Exemple – RPG(1)</vt:lpstr>
      <vt:lpstr>Exemple – RPG(2)</vt:lpstr>
      <vt:lpstr>Exemple – RPG(3)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Ouadahi Yanis</cp:lastModifiedBy>
  <cp:revision>9</cp:revision>
  <dcterms:created xsi:type="dcterms:W3CDTF">2024-04-25T09:43:26Z</dcterms:created>
  <dcterms:modified xsi:type="dcterms:W3CDTF">2024-05-02T10:40:06Z</dcterms:modified>
</cp:coreProperties>
</file>