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8"/>
  </p:notesMasterIdLst>
  <p:sldIdLst>
    <p:sldId id="256" r:id="rId2"/>
    <p:sldId id="257" r:id="rId3"/>
    <p:sldId id="259" r:id="rId4"/>
    <p:sldId id="264" r:id="rId5"/>
    <p:sldId id="300" r:id="rId6"/>
    <p:sldId id="299" r:id="rId7"/>
    <p:sldId id="315" r:id="rId8"/>
    <p:sldId id="260" r:id="rId9"/>
    <p:sldId id="261" r:id="rId10"/>
    <p:sldId id="313" r:id="rId11"/>
    <p:sldId id="316" r:id="rId12"/>
    <p:sldId id="317" r:id="rId13"/>
    <p:sldId id="318" r:id="rId14"/>
    <p:sldId id="301" r:id="rId15"/>
    <p:sldId id="302" r:id="rId16"/>
    <p:sldId id="303" r:id="rId17"/>
    <p:sldId id="304" r:id="rId18"/>
    <p:sldId id="308" r:id="rId19"/>
    <p:sldId id="305" r:id="rId20"/>
    <p:sldId id="306" r:id="rId21"/>
    <p:sldId id="307" r:id="rId22"/>
    <p:sldId id="309" r:id="rId23"/>
    <p:sldId id="311" r:id="rId24"/>
    <p:sldId id="314" r:id="rId25"/>
    <p:sldId id="312" r:id="rId26"/>
    <p:sldId id="310" r:id="rId27"/>
  </p:sldIdLst>
  <p:sldSz cx="9144000" cy="5143500" type="screen16x9"/>
  <p:notesSz cx="6858000" cy="9144000"/>
  <p:embeddedFontLst>
    <p:embeddedFont>
      <p:font typeface="Exo 2" panose="020B060402020202020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Nunito Light" pitchFamily="2" charset="0"/>
      <p:regular r:id="rId37"/>
      <p:italic r:id="rId38"/>
    </p:embeddedFont>
    <p:embeddedFont>
      <p:font typeface="Roboto Condensed" panose="02000000000000000000" pitchFamily="2" charset="0"/>
      <p:regular r:id="rId39"/>
      <p:bold r:id="rId40"/>
      <p:italic r:id="rId41"/>
      <p:boldItalic r:id="rId42"/>
    </p:embeddedFont>
    <p:embeddedFont>
      <p:font typeface="Roboto Condensed Light"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E8496-ABD5-48B4-8D87-F86E5B324910}">
  <a:tblStyle styleId="{F39E8496-ABD5-48B4-8D87-F86E5B3249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48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38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97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96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9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83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1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14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0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68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750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4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33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658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45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760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00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8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00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6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codepen.io/artkabis/pen/JjNBrK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codepen.io/artkabis/pen/eYRaLMV"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pen.io/artkabis/pen/GRmGXw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ozilla.org/fr/docs/Web/JavaScript/Guide/Loops_and_iteration#linstruction_break" TargetMode="External"/><Relationship Id="rId13" Type="http://schemas.openxmlformats.org/officeDocument/2006/relationships/image" Target="../media/image14.png"/><Relationship Id="rId3" Type="http://schemas.openxmlformats.org/officeDocument/2006/relationships/hyperlink" Target="https://developer.mozilla.org/fr/docs/Web/JavaScript/Guide/Loops_and_iteration#linstruction_for" TargetMode="External"/><Relationship Id="rId7" Type="http://schemas.openxmlformats.org/officeDocument/2006/relationships/hyperlink" Target="https://developer.mozilla.org/fr/docs/Web/JavaScript/Guide/Loops_and_iteration#linstruction_label" TargetMode="External"/><Relationship Id="rId12" Type="http://schemas.openxmlformats.org/officeDocument/2006/relationships/hyperlink" Target="https://codepen.io/artkabis/pen/ExmpvGN"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developer.mozilla.org/fr/docs/Web/JavaScript/Guide/Loops_and_iteration#linstruction_while" TargetMode="External"/><Relationship Id="rId11" Type="http://schemas.openxmlformats.org/officeDocument/2006/relationships/hyperlink" Target="https://developer.mozilla.org/fr/docs/Web/JavaScript/Guide/Loops_and_iteration#linstruction_for...of" TargetMode="External"/><Relationship Id="rId5" Type="http://schemas.openxmlformats.org/officeDocument/2006/relationships/hyperlink" Target="https://developer.mozilla.org/fr/docs/Web/JavaScript/Guide/Loops_and_iteration#linstruction_do...while" TargetMode="External"/><Relationship Id="rId10" Type="http://schemas.openxmlformats.org/officeDocument/2006/relationships/hyperlink" Target="https://developer.mozilla.org/fr/docs/Web/JavaScript/Guide/Loops_and_iteration#linstruction_for...in" TargetMode="External"/><Relationship Id="rId4" Type="http://schemas.openxmlformats.org/officeDocument/2006/relationships/hyperlink" Target="https://developer.mozilla.org/fr/docs/Web/JavaScript/Reference/Global_Objects/Array/forEach" TargetMode="External"/><Relationship Id="rId9" Type="http://schemas.openxmlformats.org/officeDocument/2006/relationships/hyperlink" Target="https://developer.mozilla.org/fr/docs/Web/JavaScript/Guide/Loops_and_iteration#linstruction_continu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VOS</a:t>
            </a:r>
            <a:endParaRPr dirty="0"/>
          </a:p>
          <a:p>
            <a:pPr marL="0" lvl="0" indent="0" algn="r" rtl="0">
              <a:spcBef>
                <a:spcPts val="0"/>
              </a:spcBef>
              <a:spcAft>
                <a:spcPts val="0"/>
              </a:spcAft>
              <a:buClr>
                <a:schemeClr val="dk1"/>
              </a:buClr>
              <a:buSzPts val="1100"/>
              <a:buFont typeface="Arial"/>
              <a:buNone/>
            </a:pPr>
            <a:r>
              <a:rPr lang="en" dirty="0"/>
              <a:t>DEMANDES</a:t>
            </a:r>
            <a:endParaRPr dirty="0"/>
          </a:p>
        </p:txBody>
      </p:sp>
      <p:sp>
        <p:nvSpPr>
          <p:cNvPr id="152" name="Google Shape;152;p33"/>
          <p:cNvSpPr txBox="1">
            <a:spLocks noGrp="1"/>
          </p:cNvSpPr>
          <p:nvPr>
            <p:ph type="subTitle" idx="1"/>
          </p:nvPr>
        </p:nvSpPr>
        <p:spPr>
          <a:xfrm>
            <a:off x="3476117" y="3175998"/>
            <a:ext cx="4697642" cy="4029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t>E</a:t>
            </a:r>
            <a:r>
              <a:rPr lang="en" dirty="0"/>
              <a:t>t des éléments de réponses qui, je l’espère , vous seront utiles</a:t>
            </a:r>
            <a:endParaRPr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2238362" y="1774641"/>
            <a:ext cx="4667276" cy="1472361"/>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Avant de nous lancer dans la grande aventure du Javascript et de la gestion de ces basiques, revenons sur un point qui concerne le basique de ces basiques.</a:t>
            </a:r>
            <a:br>
              <a:rPr lang="fr-FR" dirty="0">
                <a:latin typeface="Roboto Condensed Light"/>
                <a:ea typeface="Roboto Condensed Light"/>
                <a:cs typeface="Roboto Condensed Light"/>
                <a:sym typeface="Roboto Condensed Light"/>
              </a:rPr>
            </a:br>
            <a:r>
              <a:rPr lang="fr-FR" b="1" dirty="0">
                <a:latin typeface="Roboto Condensed Light"/>
                <a:ea typeface="Roboto Condensed Light"/>
                <a:cs typeface="Roboto Condensed Light"/>
                <a:sym typeface="Roboto Condensed Light"/>
              </a:rPr>
              <a:t>Les trois grands types de déclaration :</a:t>
            </a:r>
          </a:p>
          <a:p>
            <a:pPr lvl="0" algn="l" rtl="0">
              <a:spcBef>
                <a:spcPts val="0"/>
              </a:spcBef>
              <a:spcAft>
                <a:spcPts val="0"/>
              </a:spcAft>
            </a:pPr>
            <a:br>
              <a:rPr lang="fr-FR" b="1" dirty="0">
                <a:latin typeface="Roboto Condensed Light"/>
                <a:ea typeface="Roboto Condensed Light"/>
                <a:cs typeface="Roboto Condensed Light"/>
                <a:sym typeface="Roboto Condensed Light"/>
              </a:rPr>
            </a:br>
            <a:endParaRPr b="1" dirty="0">
              <a:latin typeface="Roboto Condensed Light"/>
              <a:ea typeface="Roboto Condensed Light"/>
              <a:cs typeface="Roboto Condensed Light"/>
              <a:sym typeface="Roboto Condensed Light"/>
            </a:endParaRPr>
          </a:p>
        </p:txBody>
      </p:sp>
      <p:cxnSp>
        <p:nvCxnSpPr>
          <p:cNvPr id="261" name="Google Shape;261;p41"/>
          <p:cNvCxnSpPr>
            <a:cxnSpLocks/>
          </p:cNvCxnSpPr>
          <p:nvPr/>
        </p:nvCxnSpPr>
        <p:spPr>
          <a:xfrm>
            <a:off x="3525450" y="1332359"/>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sp>
        <p:nvSpPr>
          <p:cNvPr id="2" name="Titre 1">
            <a:extLst>
              <a:ext uri="{FF2B5EF4-FFF2-40B4-BE49-F238E27FC236}">
                <a16:creationId xmlns:a16="http://schemas.microsoft.com/office/drawing/2014/main" id="{C0C33DB8-8F71-45F7-9E5B-A811D3AD27FD}"/>
              </a:ext>
            </a:extLst>
          </p:cNvPr>
          <p:cNvSpPr>
            <a:spLocks noGrp="1"/>
          </p:cNvSpPr>
          <p:nvPr>
            <p:ph type="ctrTitle"/>
          </p:nvPr>
        </p:nvSpPr>
        <p:spPr>
          <a:xfrm>
            <a:off x="1964850" y="593598"/>
            <a:ext cx="5214300" cy="652292"/>
          </a:xfrm>
        </p:spPr>
        <p:txBody>
          <a:bodyPr/>
          <a:lstStyle/>
          <a:p>
            <a:r>
              <a:rPr lang="fr-FR" dirty="0"/>
              <a:t>Faisons un petit point</a:t>
            </a:r>
          </a:p>
        </p:txBody>
      </p:sp>
      <p:pic>
        <p:nvPicPr>
          <p:cNvPr id="7" name="Image 6">
            <a:extLst>
              <a:ext uri="{FF2B5EF4-FFF2-40B4-BE49-F238E27FC236}">
                <a16:creationId xmlns:a16="http://schemas.microsoft.com/office/drawing/2014/main" id="{128859F4-001A-402A-8C21-CE1580C7992D}"/>
              </a:ext>
            </a:extLst>
          </p:cNvPr>
          <p:cNvPicPr>
            <a:picLocks noChangeAspect="1"/>
          </p:cNvPicPr>
          <p:nvPr/>
        </p:nvPicPr>
        <p:blipFill>
          <a:blip r:embed="rId3"/>
          <a:stretch>
            <a:fillRect/>
          </a:stretch>
        </p:blipFill>
        <p:spPr>
          <a:xfrm>
            <a:off x="-425913" y="-415515"/>
            <a:ext cx="2373252" cy="2373252"/>
          </a:xfrm>
          <a:prstGeom prst="rect">
            <a:avLst/>
          </a:prstGeom>
        </p:spPr>
      </p:pic>
      <p:sp>
        <p:nvSpPr>
          <p:cNvPr id="21" name="ZoneTexte 20">
            <a:extLst>
              <a:ext uri="{FF2B5EF4-FFF2-40B4-BE49-F238E27FC236}">
                <a16:creationId xmlns:a16="http://schemas.microsoft.com/office/drawing/2014/main" id="{94387710-98D2-414F-A922-79A1C64378CC}"/>
              </a:ext>
            </a:extLst>
          </p:cNvPr>
          <p:cNvSpPr txBox="1"/>
          <p:nvPr/>
        </p:nvSpPr>
        <p:spPr>
          <a:xfrm>
            <a:off x="161766" y="2951554"/>
            <a:ext cx="2961330" cy="8427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dirty="0">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var :</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dirty="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variable, éventuellement en initialisant sa valeur.</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
        <p:nvSpPr>
          <p:cNvPr id="22" name="ZoneTexte 21">
            <a:extLst>
              <a:ext uri="{FF2B5EF4-FFF2-40B4-BE49-F238E27FC236}">
                <a16:creationId xmlns:a16="http://schemas.microsoft.com/office/drawing/2014/main" id="{8C14D410-3223-49EA-9201-9CB932464FFB}"/>
              </a:ext>
            </a:extLst>
          </p:cNvPr>
          <p:cNvSpPr txBox="1"/>
          <p:nvPr/>
        </p:nvSpPr>
        <p:spPr>
          <a:xfrm>
            <a:off x="3226988" y="2973582"/>
            <a:ext cx="4178954" cy="8427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dirty="0">
                <a:solidFill>
                  <a:srgbClr val="4472C4"/>
                </a:solidFill>
                <a:latin typeface="Roboto Condensed Light" panose="02000000000000000000" pitchFamily="2" charset="0"/>
                <a:ea typeface="Roboto Condensed Light" panose="02000000000000000000" pitchFamily="2" charset="0"/>
                <a:cs typeface="Calibri" panose="020F0502020204030204" pitchFamily="34" charset="0"/>
              </a:rPr>
              <a:t>let</a:t>
            </a:r>
            <a:r>
              <a:rPr lang="fr-FR" sz="1600" b="1" dirty="0">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 :</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dirty="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variable dont la portée est celle du bloc courant (une fonction par exemple), en initialisant éventuellement sa valeur.</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
        <p:nvSpPr>
          <p:cNvPr id="24" name="ZoneTexte 23">
            <a:extLst>
              <a:ext uri="{FF2B5EF4-FFF2-40B4-BE49-F238E27FC236}">
                <a16:creationId xmlns:a16="http://schemas.microsoft.com/office/drawing/2014/main" id="{5213FB6C-0E34-435C-9419-66642FEBFE44}"/>
              </a:ext>
            </a:extLst>
          </p:cNvPr>
          <p:cNvSpPr txBox="1"/>
          <p:nvPr/>
        </p:nvSpPr>
        <p:spPr>
          <a:xfrm>
            <a:off x="161765" y="3903740"/>
            <a:ext cx="2961329" cy="104034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dirty="0" err="1">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const</a:t>
            </a:r>
            <a:r>
              <a:rPr lang="fr-FR" sz="1600" b="1" dirty="0">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 :</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dirty="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constante nommée, dont la portée est celle du bloc courant, accessible en lecture seule.</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pic>
        <p:nvPicPr>
          <p:cNvPr id="25" name="Image 24">
            <a:extLst>
              <a:ext uri="{FF2B5EF4-FFF2-40B4-BE49-F238E27FC236}">
                <a16:creationId xmlns:a16="http://schemas.microsoft.com/office/drawing/2014/main" id="{91A1319B-8FBB-44CA-9C27-054E60C50254}"/>
              </a:ext>
            </a:extLst>
          </p:cNvPr>
          <p:cNvPicPr/>
          <p:nvPr/>
        </p:nvPicPr>
        <p:blipFill>
          <a:blip r:embed="rId4">
            <a:extLst>
              <a:ext uri="{28A0092B-C50C-407E-A947-70E740481C1C}">
                <a14:useLocalDpi xmlns:a14="http://schemas.microsoft.com/office/drawing/2010/main" val="0"/>
              </a:ext>
            </a:extLst>
          </a:blip>
          <a:stretch>
            <a:fillRect/>
          </a:stretch>
        </p:blipFill>
        <p:spPr>
          <a:xfrm>
            <a:off x="3226988" y="3846472"/>
            <a:ext cx="2741565" cy="1198941"/>
          </a:xfrm>
          <a:prstGeom prst="rect">
            <a:avLst/>
          </a:prstGeom>
        </p:spPr>
      </p:pic>
    </p:spTree>
    <p:extLst>
      <p:ext uri="{BB962C8B-B14F-4D97-AF65-F5344CB8AC3E}">
        <p14:creationId xmlns:p14="http://schemas.microsoft.com/office/powerpoint/2010/main" val="8096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830639" y="2299513"/>
            <a:ext cx="7727028"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qu’une condition : </a:t>
            </a:r>
            <a:br>
              <a:rPr lang="en" dirty="0"/>
            </a:br>
            <a:endParaRPr lang="en" dirty="0"/>
          </a:p>
          <a:p>
            <a:pPr marL="285750" lvl="0" indent="-285750" algn="l" rtl="0">
              <a:spcBef>
                <a:spcPts val="0"/>
              </a:spcBef>
              <a:spcAft>
                <a:spcPts val="0"/>
              </a:spcAft>
              <a:buFont typeface="Wingdings" panose="05000000000000000000" pitchFamily="2" charset="2"/>
              <a:buChar char="v"/>
            </a:pPr>
            <a:r>
              <a:rPr lang="fr-FR" dirty="0"/>
              <a:t>Une instruction conditionnelle est un ensemble de commandes qui s'exécutent si une condition donnée est vérifiée. </a:t>
            </a:r>
          </a:p>
          <a:p>
            <a:pPr marL="285750" lvl="0" indent="-285750" algn="l" rtl="0">
              <a:spcBef>
                <a:spcPts val="0"/>
              </a:spcBef>
              <a:spcAft>
                <a:spcPts val="0"/>
              </a:spcAft>
              <a:buFont typeface="Wingdings" panose="05000000000000000000" pitchFamily="2" charset="2"/>
              <a:buChar char="v"/>
            </a:pPr>
            <a:r>
              <a:rPr lang="fr-FR" dirty="0"/>
              <a:t>JavaScript possède deux instructions conditionnelles : if...</a:t>
            </a:r>
            <a:r>
              <a:rPr lang="fr-FR" dirty="0" err="1"/>
              <a:t>else</a:t>
            </a:r>
            <a:r>
              <a:rPr lang="fr-FR" dirty="0"/>
              <a:t> et switch.</a:t>
            </a:r>
            <a:endParaRPr lang="en" dirty="0"/>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conditions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311055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instruction</a:t>
            </a:r>
            <a:endParaRPr dirty="0"/>
          </a:p>
        </p:txBody>
      </p:sp>
      <p:sp>
        <p:nvSpPr>
          <p:cNvPr id="258" name="Google Shape;258;p41"/>
          <p:cNvSpPr txBox="1"/>
          <p:nvPr/>
        </p:nvSpPr>
        <p:spPr>
          <a:xfrm>
            <a:off x="4758747" y="2157135"/>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Roboto Condensed Light"/>
                <a:ea typeface="Roboto Condensed Light"/>
                <a:cs typeface="Roboto Condensed Light"/>
                <a:sym typeface="Roboto Condensed Light"/>
              </a:rPr>
              <a:t>Cas d’utilisation : lorsqu'on souhaite exécuter une instruction si une condition logique est vérifiée (</a:t>
            </a:r>
            <a:r>
              <a:rPr lang="fr-FR" dirty="0" err="1">
                <a:latin typeface="Roboto Condensed Light"/>
                <a:ea typeface="Roboto Condensed Light"/>
                <a:cs typeface="Roboto Condensed Light"/>
                <a:sym typeface="Roboto Condensed Light"/>
              </a:rPr>
              <a:t>true</a:t>
            </a:r>
            <a:r>
              <a:rPr lang="fr-FR" dirty="0">
                <a:latin typeface="Roboto Condensed Light"/>
                <a:ea typeface="Roboto Condensed Light"/>
                <a:cs typeface="Roboto Condensed Light"/>
                <a:sym typeface="Roboto Condensed Light"/>
              </a:rPr>
              <a:t>/vraie). La clause </a:t>
            </a:r>
            <a:r>
              <a:rPr lang="fr-FR" dirty="0" err="1">
                <a:latin typeface="Roboto Condensed Light"/>
                <a:ea typeface="Roboto Condensed Light"/>
                <a:cs typeface="Roboto Condensed Light"/>
                <a:sym typeface="Roboto Condensed Light"/>
              </a:rPr>
              <a:t>else</a:t>
            </a:r>
            <a:r>
              <a:rPr lang="fr-FR" dirty="0">
                <a:latin typeface="Roboto Condensed Light"/>
                <a:ea typeface="Roboto Condensed Light"/>
                <a:cs typeface="Roboto Condensed Light"/>
                <a:sym typeface="Roboto Condensed Light"/>
              </a:rPr>
              <a:t> est optionnelle et permet de préciser les instructions à exécuter si la condition logique n'est pas vérifiée (l'assertion est fausse). Voici un exemple qui illustre l'utilisation de l'instruction if :</a:t>
            </a: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L’intruction if…else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9" name="Image 8">
            <a:extLst>
              <a:ext uri="{FF2B5EF4-FFF2-40B4-BE49-F238E27FC236}">
                <a16:creationId xmlns:a16="http://schemas.microsoft.com/office/drawing/2014/main" id="{F8196D3E-A4D6-41AC-BBC4-89C388913ECD}"/>
              </a:ext>
            </a:extLst>
          </p:cNvPr>
          <p:cNvPicPr/>
          <p:nvPr/>
        </p:nvPicPr>
        <p:blipFill>
          <a:blip r:embed="rId3">
            <a:extLst>
              <a:ext uri="{28A0092B-C50C-407E-A947-70E740481C1C}">
                <a14:useLocalDpi xmlns:a14="http://schemas.microsoft.com/office/drawing/2010/main" val="0"/>
              </a:ext>
            </a:extLst>
          </a:blip>
          <a:stretch>
            <a:fillRect/>
          </a:stretch>
        </p:blipFill>
        <p:spPr>
          <a:xfrm>
            <a:off x="569719" y="2883639"/>
            <a:ext cx="2990160" cy="1663822"/>
          </a:xfrm>
          <a:prstGeom prst="rect">
            <a:avLst/>
          </a:prstGeom>
        </p:spPr>
      </p:pic>
      <p:pic>
        <p:nvPicPr>
          <p:cNvPr id="10" name="Image 9">
            <a:hlinkClick r:id="rId4"/>
            <a:extLst>
              <a:ext uri="{FF2B5EF4-FFF2-40B4-BE49-F238E27FC236}">
                <a16:creationId xmlns:a16="http://schemas.microsoft.com/office/drawing/2014/main" id="{4046B528-9D9E-44A4-87B3-584AB9C1D71F}"/>
              </a:ext>
            </a:extLst>
          </p:cNvPr>
          <p:cNvPicPr>
            <a:picLocks noChangeAspect="1"/>
          </p:cNvPicPr>
          <p:nvPr/>
        </p:nvPicPr>
        <p:blipFill>
          <a:blip r:embed="rId5"/>
          <a:stretch>
            <a:fillRect/>
          </a:stretch>
        </p:blipFill>
        <p:spPr>
          <a:xfrm>
            <a:off x="8734425" y="0"/>
            <a:ext cx="409575" cy="390525"/>
          </a:xfrm>
          <a:prstGeom prst="rect">
            <a:avLst/>
          </a:prstGeom>
        </p:spPr>
      </p:pic>
    </p:spTree>
    <p:extLst>
      <p:ext uri="{BB962C8B-B14F-4D97-AF65-F5344CB8AC3E}">
        <p14:creationId xmlns:p14="http://schemas.microsoft.com/office/powerpoint/2010/main" val="6541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instruction</a:t>
            </a:r>
            <a:endParaRPr dirty="0"/>
          </a:p>
        </p:txBody>
      </p:sp>
      <p:sp>
        <p:nvSpPr>
          <p:cNvPr id="258" name="Google Shape;258;p41"/>
          <p:cNvSpPr txBox="1"/>
          <p:nvPr/>
        </p:nvSpPr>
        <p:spPr>
          <a:xfrm>
            <a:off x="4758747" y="2157136"/>
            <a:ext cx="4385819" cy="1235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Roboto Condensed Light"/>
                <a:ea typeface="Roboto Condensed Light"/>
                <a:cs typeface="Roboto Condensed Light"/>
                <a:sym typeface="Roboto Condensed Light"/>
              </a:rPr>
              <a:t>L'instruction switch permet à un programme d'évaluer une expression et d'effectuer des instructions en fonction des différents cas de figures correspondants aux différentes valeurs. Si un cas correspond au résultat de l'évaluation, le programme exécute l'instruction associée.</a:t>
            </a: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2000" b="1" dirty="0">
                <a:solidFill>
                  <a:srgbClr val="434343"/>
                </a:solidFill>
                <a:latin typeface="Exo 2"/>
                <a:ea typeface="Exo 2"/>
                <a:cs typeface="Exo 2"/>
                <a:sym typeface="Exo 2"/>
              </a:rPr>
              <a:t>L’instruction switch</a:t>
            </a: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10" name="ZoneTexte 9">
            <a:extLst>
              <a:ext uri="{FF2B5EF4-FFF2-40B4-BE49-F238E27FC236}">
                <a16:creationId xmlns:a16="http://schemas.microsoft.com/office/drawing/2014/main" id="{F4E944F9-9F6B-48C6-AF30-B4637CBFE194}"/>
              </a:ext>
            </a:extLst>
          </p:cNvPr>
          <p:cNvSpPr txBox="1"/>
          <p:nvPr/>
        </p:nvSpPr>
        <p:spPr>
          <a:xfrm>
            <a:off x="69165" y="3794696"/>
            <a:ext cx="3088630" cy="1172116"/>
          </a:xfrm>
          <a:prstGeom prst="rect">
            <a:avLst/>
          </a:prstGeom>
          <a:noFill/>
        </p:spPr>
        <p:txBody>
          <a:bodyPr wrap="square">
            <a:spAutoFit/>
          </a:bodyPr>
          <a:lstStyle/>
          <a:p>
            <a:pPr>
              <a:lnSpc>
                <a:spcPct val="107000"/>
              </a:lnSpc>
              <a:spcAft>
                <a:spcPts val="800"/>
              </a:spcAft>
            </a:pP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On pourrait traduire ceci littéralement par : </a:t>
            </a:r>
          </a:p>
          <a:p>
            <a:pPr>
              <a:lnSpc>
                <a:spcPct val="107000"/>
              </a:lnSpc>
              <a:spcAft>
                <a:spcPts val="800"/>
              </a:spcAft>
            </a:pPr>
            <a:r>
              <a:rPr lang="fr-FR" sz="1200" b="1" dirty="0">
                <a:effectLst/>
                <a:latin typeface="Roboto Condensed Light" panose="02000000000000000000" pitchFamily="2" charset="0"/>
                <a:ea typeface="Roboto Condensed Light" panose="02000000000000000000" pitchFamily="2" charset="0"/>
                <a:cs typeface="Times New Roman" panose="02020603050405020304" pitchFamily="18" charset="0"/>
              </a:rPr>
              <a:t>Si </a:t>
            </a: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la condition 1 est remplis, l’instruction 1 est jouée, </a:t>
            </a:r>
            <a:r>
              <a:rPr lang="fr-FR" sz="1200" b="1" dirty="0">
                <a:effectLst/>
                <a:latin typeface="Roboto Condensed Light" panose="02000000000000000000" pitchFamily="2" charset="0"/>
                <a:ea typeface="Roboto Condensed Light" panose="02000000000000000000" pitchFamily="2" charset="0"/>
                <a:cs typeface="Times New Roman" panose="02020603050405020304" pitchFamily="18" charset="0"/>
              </a:rPr>
              <a:t>sinon si </a:t>
            </a: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condition 2 est bien remplis, l’instruction 2 est jouée, </a:t>
            </a:r>
            <a:r>
              <a:rPr lang="fr-FR" sz="1200" b="1" dirty="0">
                <a:effectLst/>
                <a:latin typeface="Roboto Condensed Light" panose="02000000000000000000" pitchFamily="2" charset="0"/>
                <a:ea typeface="Roboto Condensed Light" panose="02000000000000000000" pitchFamily="2" charset="0"/>
                <a:cs typeface="Times New Roman" panose="02020603050405020304" pitchFamily="18" charset="0"/>
              </a:rPr>
              <a:t>sinon </a:t>
            </a: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la dernière instruction sera jouée.</a:t>
            </a:r>
          </a:p>
        </p:txBody>
      </p:sp>
      <p:pic>
        <p:nvPicPr>
          <p:cNvPr id="11" name="Image 10">
            <a:extLst>
              <a:ext uri="{FF2B5EF4-FFF2-40B4-BE49-F238E27FC236}">
                <a16:creationId xmlns:a16="http://schemas.microsoft.com/office/drawing/2014/main" id="{1221966D-79AD-4282-8797-5DD900C68CDE}"/>
              </a:ext>
            </a:extLst>
          </p:cNvPr>
          <p:cNvPicPr/>
          <p:nvPr/>
        </p:nvPicPr>
        <p:blipFill>
          <a:blip r:embed="rId3">
            <a:extLst>
              <a:ext uri="{28A0092B-C50C-407E-A947-70E740481C1C}">
                <a14:useLocalDpi xmlns:a14="http://schemas.microsoft.com/office/drawing/2010/main" val="0"/>
              </a:ext>
            </a:extLst>
          </a:blip>
          <a:stretch>
            <a:fillRect/>
          </a:stretch>
        </p:blipFill>
        <p:spPr>
          <a:xfrm>
            <a:off x="167306" y="1179029"/>
            <a:ext cx="2457450" cy="2590800"/>
          </a:xfrm>
          <a:prstGeom prst="rect">
            <a:avLst/>
          </a:prstGeom>
        </p:spPr>
      </p:pic>
      <p:pic>
        <p:nvPicPr>
          <p:cNvPr id="12" name="Image 11">
            <a:hlinkClick r:id="rId4"/>
            <a:extLst>
              <a:ext uri="{FF2B5EF4-FFF2-40B4-BE49-F238E27FC236}">
                <a16:creationId xmlns:a16="http://schemas.microsoft.com/office/drawing/2014/main" id="{0D4D42E0-68A0-40E5-BB4B-8458AA53676B}"/>
              </a:ext>
            </a:extLst>
          </p:cNvPr>
          <p:cNvPicPr>
            <a:picLocks noChangeAspect="1"/>
          </p:cNvPicPr>
          <p:nvPr/>
        </p:nvPicPr>
        <p:blipFill>
          <a:blip r:embed="rId5"/>
          <a:stretch>
            <a:fillRect/>
          </a:stretch>
        </p:blipFill>
        <p:spPr>
          <a:xfrm>
            <a:off x="8734425" y="0"/>
            <a:ext cx="409575" cy="390525"/>
          </a:xfrm>
          <a:prstGeom prst="rect">
            <a:avLst/>
          </a:prstGeom>
        </p:spPr>
      </p:pic>
      <p:pic>
        <p:nvPicPr>
          <p:cNvPr id="13" name="Image 12">
            <a:hlinkClick r:id="rId4"/>
            <a:extLst>
              <a:ext uri="{FF2B5EF4-FFF2-40B4-BE49-F238E27FC236}">
                <a16:creationId xmlns:a16="http://schemas.microsoft.com/office/drawing/2014/main" id="{0D61152D-E4AE-43A1-9798-532F13C2296E}"/>
              </a:ext>
            </a:extLst>
          </p:cNvPr>
          <p:cNvPicPr>
            <a:picLocks noChangeAspect="1"/>
          </p:cNvPicPr>
          <p:nvPr/>
        </p:nvPicPr>
        <p:blipFill>
          <a:blip r:embed="rId5"/>
          <a:stretch>
            <a:fillRect/>
          </a:stretch>
        </p:blipFill>
        <p:spPr>
          <a:xfrm>
            <a:off x="4821002" y="3826459"/>
            <a:ext cx="409575" cy="390525"/>
          </a:xfrm>
          <a:prstGeom prst="rect">
            <a:avLst/>
          </a:prstGeom>
        </p:spPr>
      </p:pic>
      <p:sp>
        <p:nvSpPr>
          <p:cNvPr id="14" name="Google Shape;258;p41">
            <a:extLst>
              <a:ext uri="{FF2B5EF4-FFF2-40B4-BE49-F238E27FC236}">
                <a16:creationId xmlns:a16="http://schemas.microsoft.com/office/drawing/2014/main" id="{F098304C-E2F9-417B-82F2-E0F07E1B1F4C}"/>
              </a:ext>
            </a:extLst>
          </p:cNvPr>
          <p:cNvSpPr txBox="1"/>
          <p:nvPr/>
        </p:nvSpPr>
        <p:spPr>
          <a:xfrm>
            <a:off x="5225275" y="3708165"/>
            <a:ext cx="1929381" cy="3786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Roboto Condensed Light"/>
                <a:ea typeface="Roboto Condensed Light"/>
                <a:cs typeface="Roboto Condensed Light"/>
                <a:sym typeface="Roboto Condensed Light"/>
              </a:rPr>
              <a:t>Voici un exemple concret d’utilisation de switch</a:t>
            </a:r>
          </a:p>
        </p:txBody>
      </p:sp>
    </p:spTree>
    <p:extLst>
      <p:ext uri="{BB962C8B-B14F-4D97-AF65-F5344CB8AC3E}">
        <p14:creationId xmlns:p14="http://schemas.microsoft.com/office/powerpoint/2010/main" val="350737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830639" y="2299513"/>
            <a:ext cx="7727028"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qu’une fonction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fonctions sont des </a:t>
            </a:r>
            <a:r>
              <a:rPr lang="en" b="1" dirty="0"/>
              <a:t>objets</a:t>
            </a:r>
            <a:r>
              <a:rPr lang="en" dirty="0"/>
              <a:t> de première classe, ce qui leurs permets d’être manipulées, échangées et d’avoir des propriétés et des méthodes comme tout autre objet JavaScript.</a:t>
            </a:r>
          </a:p>
          <a:p>
            <a:pPr marL="285750" lvl="0" indent="-285750" algn="l" rtl="0">
              <a:spcBef>
                <a:spcPts val="0"/>
              </a:spcBef>
              <a:spcAft>
                <a:spcPts val="0"/>
              </a:spcAft>
              <a:buFont typeface="Wingdings" panose="05000000000000000000" pitchFamily="2" charset="2"/>
              <a:buChar char="v"/>
            </a:pPr>
            <a:r>
              <a:rPr lang="en" dirty="0"/>
              <a:t>Elles sont très utiles pour déclancher des opérations au sein d’un programme et ce, à plusieur reprises.</a:t>
            </a:r>
          </a:p>
          <a:p>
            <a:pPr marL="285750" lvl="0" indent="-285750" algn="l" rtl="0">
              <a:spcBef>
                <a:spcPts val="0"/>
              </a:spcBef>
              <a:spcAft>
                <a:spcPts val="0"/>
              </a:spcAft>
              <a:buFont typeface="Wingdings" panose="05000000000000000000" pitchFamily="2" charset="2"/>
              <a:buChar char="v"/>
            </a:pPr>
            <a:r>
              <a:rPr lang="en" dirty="0"/>
              <a:t>Il est possible de passer des valeurs à une fonction, mais aussi de lui en faire retourner (via return)</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fonctions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pic>
        <p:nvPicPr>
          <p:cNvPr id="6" name="Image 5">
            <a:hlinkClick r:id="rId3"/>
            <a:extLst>
              <a:ext uri="{FF2B5EF4-FFF2-40B4-BE49-F238E27FC236}">
                <a16:creationId xmlns:a16="http://schemas.microsoft.com/office/drawing/2014/main" id="{E1E5A50E-6F91-41BC-A857-13ECCB891DA6}"/>
              </a:ext>
            </a:extLst>
          </p:cNvPr>
          <p:cNvPicPr>
            <a:picLocks noChangeAspect="1"/>
          </p:cNvPicPr>
          <p:nvPr/>
        </p:nvPicPr>
        <p:blipFill>
          <a:blip r:embed="rId4"/>
          <a:stretch>
            <a:fillRect/>
          </a:stretch>
        </p:blipFill>
        <p:spPr>
          <a:xfrm>
            <a:off x="8734425" y="0"/>
            <a:ext cx="409575" cy="390525"/>
          </a:xfrm>
          <a:prstGeom prst="rect">
            <a:avLst/>
          </a:prstGeom>
        </p:spPr>
      </p:pic>
    </p:spTree>
    <p:extLst>
      <p:ext uri="{BB962C8B-B14F-4D97-AF65-F5344CB8AC3E}">
        <p14:creationId xmlns:p14="http://schemas.microsoft.com/office/powerpoint/2010/main" val="35744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Condensed Light"/>
                <a:ea typeface="Roboto Condensed Light"/>
                <a:cs typeface="Roboto Condensed Light"/>
                <a:sym typeface="Roboto Condensed Light"/>
              </a:rPr>
              <a:t>Voici comment est structuré une fonction standard.</a:t>
            </a:r>
            <a:br>
              <a:rPr lang="en" dirty="0">
                <a:latin typeface="Roboto Condensed Light"/>
                <a:ea typeface="Roboto Condensed Light"/>
                <a:cs typeface="Roboto Condensed Light"/>
                <a:sym typeface="Roboto Condensed Light"/>
              </a:rPr>
            </a:br>
            <a:endParaRPr lang="en" dirty="0">
              <a:latin typeface="Roboto Condensed Light"/>
              <a:ea typeface="Roboto Condensed Light"/>
              <a:cs typeface="Roboto Condensed Light"/>
              <a:sym typeface="Roboto Condensed Light"/>
            </a:endParaRP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utilise l’instruction “funtion”</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lui assigne un nom, ici “nom”</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peut lui passer des paramètres, ici un paramètre unique, puis la possibilité de passer de multiples paramètres via “…”.</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ajoute l’instruction qui sera jouée lors de l’appel de cette fonction</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L’appel de la fonction se fera via “nom” suivit de parenthèses “()”, le passage de paramètres se fera à l’intérieure de celles-ci comme on peut le voir dans l’exemple situé à gauche.</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standardisé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59C07DD6-B111-4BE0-B2EF-458351669093}"/>
              </a:ext>
            </a:extLst>
          </p:cNvPr>
          <p:cNvPicPr>
            <a:picLocks noChangeAspect="1"/>
          </p:cNvPicPr>
          <p:nvPr/>
        </p:nvPicPr>
        <p:blipFill>
          <a:blip r:embed="rId3"/>
          <a:stretch>
            <a:fillRect/>
          </a:stretch>
        </p:blipFill>
        <p:spPr>
          <a:xfrm>
            <a:off x="46275" y="2294811"/>
            <a:ext cx="4276725" cy="1441415"/>
          </a:xfrm>
          <a:prstGeom prst="rect">
            <a:avLst/>
          </a:prstGeom>
        </p:spPr>
      </p:pic>
      <p:pic>
        <p:nvPicPr>
          <p:cNvPr id="4" name="Image 3">
            <a:extLst>
              <a:ext uri="{FF2B5EF4-FFF2-40B4-BE49-F238E27FC236}">
                <a16:creationId xmlns:a16="http://schemas.microsoft.com/office/drawing/2014/main" id="{A5728BBD-8F2D-45B9-8CE6-C5989A5473D8}"/>
              </a:ext>
            </a:extLst>
          </p:cNvPr>
          <p:cNvPicPr>
            <a:picLocks noChangeAspect="1"/>
          </p:cNvPicPr>
          <p:nvPr/>
        </p:nvPicPr>
        <p:blipFill>
          <a:blip r:embed="rId4"/>
          <a:stretch>
            <a:fillRect/>
          </a:stretch>
        </p:blipFill>
        <p:spPr>
          <a:xfrm>
            <a:off x="46275" y="4104850"/>
            <a:ext cx="4276725" cy="685800"/>
          </a:xfrm>
          <a:prstGeom prst="rect">
            <a:avLst/>
          </a:prstGeom>
        </p:spPr>
      </p:pic>
    </p:spTree>
    <p:extLst>
      <p:ext uri="{BB962C8B-B14F-4D97-AF65-F5344CB8AC3E}">
        <p14:creationId xmlns:p14="http://schemas.microsoft.com/office/powerpoint/2010/main" val="73911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anonyme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10" name="Google Shape;259;p41">
            <a:extLst>
              <a:ext uri="{FF2B5EF4-FFF2-40B4-BE49-F238E27FC236}">
                <a16:creationId xmlns:a16="http://schemas.microsoft.com/office/drawing/2014/main" id="{73A6E311-9053-4529-98E9-33185D6DE1C4}"/>
              </a:ext>
            </a:extLst>
          </p:cNvPr>
          <p:cNvSpPr txBox="1"/>
          <p:nvPr/>
        </p:nvSpPr>
        <p:spPr>
          <a:xfrm>
            <a:off x="384756"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nommée  :</a:t>
            </a:r>
            <a:endParaRPr sz="2000" b="1" dirty="0">
              <a:solidFill>
                <a:srgbClr val="434343"/>
              </a:solidFill>
              <a:latin typeface="Exo 2"/>
              <a:ea typeface="Exo 2"/>
              <a:cs typeface="Exo 2"/>
              <a:sym typeface="Exo 2"/>
            </a:endParaRPr>
          </a:p>
        </p:txBody>
      </p:sp>
      <p:cxnSp>
        <p:nvCxnSpPr>
          <p:cNvPr id="11" name="Google Shape;261;p41">
            <a:extLst>
              <a:ext uri="{FF2B5EF4-FFF2-40B4-BE49-F238E27FC236}">
                <a16:creationId xmlns:a16="http://schemas.microsoft.com/office/drawing/2014/main" id="{5D9A7847-E76D-4D68-8255-76BC92915FFB}"/>
              </a:ext>
            </a:extLst>
          </p:cNvPr>
          <p:cNvCxnSpPr/>
          <p:nvPr/>
        </p:nvCxnSpPr>
        <p:spPr>
          <a:xfrm>
            <a:off x="1554167" y="2131639"/>
            <a:ext cx="2093100" cy="0"/>
          </a:xfrm>
          <a:prstGeom prst="straightConnector1">
            <a:avLst/>
          </a:prstGeom>
          <a:noFill/>
          <a:ln w="9525" cap="flat" cmpd="sng">
            <a:solidFill>
              <a:srgbClr val="434343"/>
            </a:solidFill>
            <a:prstDash val="solid"/>
            <a:round/>
            <a:headEnd type="none" w="med" len="med"/>
            <a:tailEnd type="none" w="med" len="med"/>
          </a:ln>
        </p:spPr>
      </p:cxnSp>
      <p:pic>
        <p:nvPicPr>
          <p:cNvPr id="5" name="Image 4">
            <a:extLst>
              <a:ext uri="{FF2B5EF4-FFF2-40B4-BE49-F238E27FC236}">
                <a16:creationId xmlns:a16="http://schemas.microsoft.com/office/drawing/2014/main" id="{1989C90F-3AB2-4963-9E10-9450C546FF28}"/>
              </a:ext>
            </a:extLst>
          </p:cNvPr>
          <p:cNvPicPr>
            <a:picLocks noChangeAspect="1"/>
          </p:cNvPicPr>
          <p:nvPr/>
        </p:nvPicPr>
        <p:blipFill>
          <a:blip r:embed="rId3"/>
          <a:stretch>
            <a:fillRect/>
          </a:stretch>
        </p:blipFill>
        <p:spPr>
          <a:xfrm>
            <a:off x="4685798" y="2369687"/>
            <a:ext cx="3733800" cy="1285875"/>
          </a:xfrm>
          <a:prstGeom prst="rect">
            <a:avLst/>
          </a:prstGeom>
        </p:spPr>
      </p:pic>
      <p:pic>
        <p:nvPicPr>
          <p:cNvPr id="6" name="Image 5">
            <a:extLst>
              <a:ext uri="{FF2B5EF4-FFF2-40B4-BE49-F238E27FC236}">
                <a16:creationId xmlns:a16="http://schemas.microsoft.com/office/drawing/2014/main" id="{429F4F53-5750-4176-9722-21384FF398D1}"/>
              </a:ext>
            </a:extLst>
          </p:cNvPr>
          <p:cNvPicPr>
            <a:picLocks noChangeAspect="1"/>
          </p:cNvPicPr>
          <p:nvPr/>
        </p:nvPicPr>
        <p:blipFill>
          <a:blip r:embed="rId4"/>
          <a:stretch>
            <a:fillRect/>
          </a:stretch>
        </p:blipFill>
        <p:spPr>
          <a:xfrm>
            <a:off x="152903" y="2372741"/>
            <a:ext cx="4305300" cy="1295400"/>
          </a:xfrm>
          <a:prstGeom prst="rect">
            <a:avLst/>
          </a:prstGeom>
        </p:spPr>
      </p:pic>
      <p:sp>
        <p:nvSpPr>
          <p:cNvPr id="7" name="Rectangle 6">
            <a:extLst>
              <a:ext uri="{FF2B5EF4-FFF2-40B4-BE49-F238E27FC236}">
                <a16:creationId xmlns:a16="http://schemas.microsoft.com/office/drawing/2014/main" id="{BAE243F7-00A1-4EF6-B3C6-7EFB43C684AF}"/>
              </a:ext>
            </a:extLst>
          </p:cNvPr>
          <p:cNvSpPr/>
          <p:nvPr/>
        </p:nvSpPr>
        <p:spPr>
          <a:xfrm>
            <a:off x="389622" y="4016317"/>
            <a:ext cx="6969737" cy="1169551"/>
          </a:xfrm>
          <a:prstGeom prst="rect">
            <a:avLst/>
          </a:prstGeom>
        </p:spPr>
        <p:txBody>
          <a:bodyPr wrap="square">
            <a:spAutoFit/>
          </a:bodyPr>
          <a:lstStyle/>
          <a:p>
            <a:r>
              <a:rPr lang="en" dirty="0">
                <a:latin typeface="Roboto Condensed Light"/>
                <a:ea typeface="Roboto Condensed Light"/>
                <a:cs typeface="Roboto Condensed Light"/>
                <a:sym typeface="Roboto Condensed Light"/>
              </a:rPr>
              <a:t>Il est possible d’attribué ou non un nom à une fonction, mais il faut savoir qu’il sera plus intéressant d’utiliser le nommage à des fins de déboguage, en effet si votre fonction renvoie une erreu, il sera bien plus facile de retrouver celle-ci avec son nom.</a:t>
            </a:r>
          </a:p>
          <a:p>
            <a:r>
              <a:rPr lang="en" dirty="0">
                <a:latin typeface="Roboto Condensed Light"/>
                <a:ea typeface="Roboto Condensed Light"/>
                <a:sym typeface="Roboto Condensed Light"/>
              </a:rPr>
              <a:t>Lorsqu’une fonction est contenu dans une variable “maFonction”, celle-ci seront considérée comme expression de fonction.</a:t>
            </a:r>
            <a:endParaRPr lang="fr-FR" dirty="0"/>
          </a:p>
        </p:txBody>
      </p:sp>
    </p:spTree>
    <p:extLst>
      <p:ext uri="{BB962C8B-B14F-4D97-AF65-F5344CB8AC3E}">
        <p14:creationId xmlns:p14="http://schemas.microsoft.com/office/powerpoint/2010/main" val="256903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499915" y="2117501"/>
            <a:ext cx="4385819" cy="239032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Une fonction imbriqué est privée. On nomme ceci une « </a:t>
            </a:r>
            <a:r>
              <a:rPr lang="fr-FR" b="1" dirty="0" err="1">
                <a:latin typeface="Roboto Condensed Light"/>
                <a:ea typeface="Roboto Condensed Light"/>
                <a:cs typeface="Roboto Condensed Light"/>
                <a:sym typeface="Roboto Condensed Light"/>
              </a:rPr>
              <a:t>closure</a:t>
            </a:r>
            <a:r>
              <a:rPr lang="fr-FR" dirty="0">
                <a:latin typeface="Roboto Condensed Light"/>
                <a:ea typeface="Roboto Condensed Light"/>
                <a:cs typeface="Roboto Condensed Light"/>
                <a:sym typeface="Roboto Condensed Light"/>
              </a:rPr>
              <a:t> » puisque cette fonction interne fermera la fonction externe. Celle-ci peut  accéder utiliser les arguments et les variable de sa fonction parente, mais l’inverse n’est pas vraie :  la fonction externe ne peut accéder à ces éléments depuis la fonction interne, c’est pour cette raison qu’on la définit comme « </a:t>
            </a:r>
            <a:r>
              <a:rPr lang="fr-FR" b="1" dirty="0">
                <a:latin typeface="Roboto Condensed Light"/>
                <a:ea typeface="Roboto Condensed Light"/>
                <a:cs typeface="Roboto Condensed Light"/>
                <a:sym typeface="Roboto Condensed Light"/>
              </a:rPr>
              <a:t>privée</a:t>
            </a:r>
            <a:r>
              <a:rPr lang="fr-FR" dirty="0">
                <a:latin typeface="Roboto Condensed Light"/>
                <a:ea typeface="Roboto Condensed Light"/>
                <a:cs typeface="Roboto Condensed Light"/>
                <a:sym typeface="Roboto Condensed Light"/>
              </a:rPr>
              <a:t> »</a:t>
            </a:r>
          </a:p>
          <a:p>
            <a:pPr lvl="0" algn="l" rtl="0">
              <a:spcBef>
                <a:spcPts val="0"/>
              </a:spcBef>
              <a:spcAft>
                <a:spcPts val="0"/>
              </a:spcAft>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48617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imbriqué avec closure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3714A000-6C4B-4B91-8F1F-842C6F86E631}"/>
              </a:ext>
            </a:extLst>
          </p:cNvPr>
          <p:cNvPicPr>
            <a:picLocks noChangeAspect="1"/>
          </p:cNvPicPr>
          <p:nvPr/>
        </p:nvPicPr>
        <p:blipFill>
          <a:blip r:embed="rId3"/>
          <a:stretch>
            <a:fillRect/>
          </a:stretch>
        </p:blipFill>
        <p:spPr>
          <a:xfrm>
            <a:off x="0" y="2163453"/>
            <a:ext cx="3592537" cy="2065508"/>
          </a:xfrm>
          <a:prstGeom prst="rect">
            <a:avLst/>
          </a:prstGeom>
        </p:spPr>
      </p:pic>
    </p:spTree>
    <p:extLst>
      <p:ext uri="{BB962C8B-B14F-4D97-AF65-F5344CB8AC3E}">
        <p14:creationId xmlns:p14="http://schemas.microsoft.com/office/powerpoint/2010/main" val="2961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499915" y="2117501"/>
            <a:ext cx="4385819" cy="2390325"/>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Elle est souvent utilisée pour réduire la syntaxe d'une fonction standardisé et n'a pas pour but d'être réutilisée. Elle ne possède par de scope </a:t>
            </a:r>
            <a:r>
              <a:rPr lang="fr-FR" dirty="0" err="1">
                <a:latin typeface="Roboto Condensed Light"/>
                <a:ea typeface="Roboto Condensed Light"/>
                <a:cs typeface="Roboto Condensed Light"/>
                <a:sym typeface="Roboto Condensed Light"/>
              </a:rPr>
              <a:t>this</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target</a:t>
            </a:r>
            <a:r>
              <a:rPr lang="fr-FR" dirty="0">
                <a:latin typeface="Roboto Condensed Light"/>
                <a:ea typeface="Roboto Condensed Light"/>
                <a:cs typeface="Roboto Condensed Light"/>
                <a:sym typeface="Roboto Condensed Light"/>
              </a:rPr>
              <a:t>, etc.</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Dans cet exemple, nous renvoyons le nombre de charactère des chaines présente dans le tableau « </a:t>
            </a:r>
            <a:r>
              <a:rPr lang="fr-FR" dirty="0" err="1">
                <a:latin typeface="Roboto Condensed Light"/>
                <a:ea typeface="Roboto Condensed Light"/>
                <a:cs typeface="Roboto Condensed Light"/>
                <a:sym typeface="Roboto Condensed Light"/>
              </a:rPr>
              <a:t>frameworks</a:t>
            </a:r>
            <a:r>
              <a:rPr lang="fr-FR" dirty="0">
                <a:latin typeface="Roboto Condensed Light"/>
                <a:ea typeface="Roboto Condensed Light"/>
                <a:cs typeface="Roboto Condensed Light"/>
                <a:sym typeface="Roboto Condensed Light"/>
              </a:rPr>
              <a:t> ».</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Décryptons ceci : </a:t>
            </a:r>
          </a:p>
          <a:p>
            <a:pPr lvl="0"/>
            <a:r>
              <a:rPr lang="fr-FR" dirty="0">
                <a:latin typeface="Roboto Condensed Light"/>
                <a:ea typeface="Roboto Condensed Light"/>
                <a:cs typeface="Roboto Condensed Light"/>
                <a:sym typeface="Roboto Condensed Light"/>
              </a:rPr>
              <a:t>Nous utilisons la fonction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qui aura </a:t>
            </a:r>
            <a:r>
              <a:rPr lang="fr-FR" dirty="0" err="1">
                <a:latin typeface="Roboto Condensed Light"/>
                <a:ea typeface="Roboto Condensed Light"/>
                <a:cs typeface="Roboto Condensed Light"/>
                <a:sym typeface="Roboto Condensed Light"/>
              </a:rPr>
              <a:t>framework</a:t>
            </a:r>
            <a:r>
              <a:rPr lang="fr-FR" dirty="0">
                <a:latin typeface="Roboto Condensed Light"/>
                <a:ea typeface="Roboto Condensed Light"/>
                <a:cs typeface="Roboto Condensed Light"/>
                <a:sym typeface="Roboto Condensed Light"/>
              </a:rPr>
              <a:t> en paramètre, celui-ci représente ces chaînes après chaque itération et nous renvois le </a:t>
            </a:r>
            <a:r>
              <a:rPr lang="fr-FR" dirty="0" err="1">
                <a:latin typeface="Roboto Condensed Light"/>
                <a:ea typeface="Roboto Condensed Light"/>
                <a:cs typeface="Roboto Condensed Light"/>
                <a:sym typeface="Roboto Condensed Light"/>
              </a:rPr>
              <a:t>length</a:t>
            </a:r>
            <a:r>
              <a:rPr lang="fr-FR" dirty="0">
                <a:latin typeface="Roboto Condensed Light"/>
                <a:ea typeface="Roboto Condensed Light"/>
                <a:cs typeface="Roboto Condensed Light"/>
                <a:sym typeface="Roboto Condensed Light"/>
              </a:rPr>
              <a:t> de chacune</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48617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flêché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3714A000-6C4B-4B91-8F1F-842C6F86E631}"/>
              </a:ext>
            </a:extLst>
          </p:cNvPr>
          <p:cNvPicPr>
            <a:picLocks noChangeAspect="1"/>
          </p:cNvPicPr>
          <p:nvPr/>
        </p:nvPicPr>
        <p:blipFill>
          <a:blip r:embed="rId3"/>
          <a:stretch>
            <a:fillRect/>
          </a:stretch>
        </p:blipFill>
        <p:spPr>
          <a:xfrm>
            <a:off x="0" y="2163453"/>
            <a:ext cx="3592537" cy="2065508"/>
          </a:xfrm>
          <a:prstGeom prst="rect">
            <a:avLst/>
          </a:prstGeom>
        </p:spPr>
      </p:pic>
    </p:spTree>
    <p:extLst>
      <p:ext uri="{BB962C8B-B14F-4D97-AF65-F5344CB8AC3E}">
        <p14:creationId xmlns:p14="http://schemas.microsoft.com/office/powerpoint/2010/main" val="186878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3878877" y="1817355"/>
            <a:ext cx="4385819" cy="2559201"/>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Ce type de fonction permet de retourner plusieurs valeurs à l’inverse des fonction classique. Pour se faire, sa déclaration est suivit de « * » et de l’utilisation du mot clé </a:t>
            </a:r>
            <a:r>
              <a:rPr lang="fr-FR" dirty="0" err="1">
                <a:latin typeface="Roboto Condensed Light"/>
                <a:ea typeface="Roboto Condensed Light"/>
                <a:cs typeface="Roboto Condensed Light"/>
                <a:sym typeface="Roboto Condensed Light"/>
              </a:rPr>
              <a:t>yield</a:t>
            </a:r>
            <a:r>
              <a:rPr lang="fr-FR" dirty="0">
                <a:latin typeface="Roboto Condensed Light"/>
                <a:ea typeface="Roboto Condensed Light"/>
                <a:cs typeface="Roboto Condensed Light"/>
                <a:sym typeface="Roboto Condensed Light"/>
              </a:rPr>
              <a:t> qui retournera sa valeur associée. </a:t>
            </a: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r>
              <a:rPr lang="fr-FR" dirty="0">
                <a:latin typeface="Roboto Condensed Light"/>
                <a:ea typeface="Roboto Condensed Light"/>
                <a:cs typeface="Roboto Condensed Light"/>
                <a:sym typeface="Roboto Condensed Light"/>
              </a:rPr>
              <a:t>L’Object </a:t>
            </a:r>
            <a:r>
              <a:rPr lang="fr-FR" dirty="0" err="1">
                <a:latin typeface="Roboto Condensed Light"/>
                <a:ea typeface="Roboto Condensed Light"/>
                <a:cs typeface="Roboto Condensed Light"/>
                <a:sym typeface="Roboto Condensed Light"/>
              </a:rPr>
              <a:t>Generator</a:t>
            </a:r>
            <a:r>
              <a:rPr lang="fr-FR" dirty="0">
                <a:latin typeface="Roboto Condensed Light"/>
                <a:ea typeface="Roboto Condensed Light"/>
                <a:cs typeface="Roboto Condensed Light"/>
                <a:sym typeface="Roboto Condensed Light"/>
              </a:rPr>
              <a:t> nous permets d’utiliser trois méthodes :</a:t>
            </a:r>
          </a:p>
          <a:p>
            <a:pPr marL="285750" lvl="0" indent="-285750" algn="l" rtl="0">
              <a:spcBef>
                <a:spcPts val="0"/>
              </a:spcBef>
              <a:spcAft>
                <a:spcPts val="0"/>
              </a:spcAft>
              <a:buFontTx/>
              <a:buChar char="-"/>
            </a:pPr>
            <a:r>
              <a:rPr lang="fr-FR" dirty="0" err="1">
                <a:solidFill>
                  <a:srgbClr val="C00000"/>
                </a:solidFill>
                <a:latin typeface="Roboto Condensed Light"/>
                <a:ea typeface="Roboto Condensed Light"/>
                <a:cs typeface="Roboto Condensed Light"/>
                <a:sym typeface="Roboto Condensed Light"/>
              </a:rPr>
              <a:t>next</a:t>
            </a:r>
            <a:r>
              <a:rPr lang="fr-FR" dirty="0">
                <a:solidFill>
                  <a:srgbClr val="C00000"/>
                </a:solidFill>
                <a:latin typeface="Roboto Condensed Light"/>
                <a:ea typeface="Roboto Condensed Light"/>
                <a:cs typeface="Roboto Condensed Light"/>
                <a:sym typeface="Roboto Condensed Light"/>
              </a:rPr>
              <a:t>() </a:t>
            </a:r>
            <a:r>
              <a:rPr lang="fr-FR" dirty="0">
                <a:latin typeface="Roboto Condensed Light"/>
                <a:ea typeface="Roboto Condensed Light"/>
                <a:cs typeface="Roboto Condensed Light"/>
                <a:sym typeface="Roboto Condensed Light"/>
              </a:rPr>
              <a:t>renvoie la valeur générée via </a:t>
            </a:r>
            <a:r>
              <a:rPr lang="fr-FR" dirty="0" err="1">
                <a:latin typeface="Roboto Condensed Light"/>
                <a:ea typeface="Roboto Condensed Light"/>
                <a:cs typeface="Roboto Condensed Light"/>
                <a:sym typeface="Roboto Condensed Light"/>
              </a:rPr>
              <a:t>yield</a:t>
            </a:r>
            <a:endParaRPr lang="fr-FR" dirty="0">
              <a:latin typeface="Roboto Condensed Light"/>
              <a:ea typeface="Roboto Condensed Light"/>
              <a:cs typeface="Roboto Condensed Light"/>
              <a:sym typeface="Roboto Condensed Light"/>
            </a:endParaRPr>
          </a:p>
          <a:p>
            <a:pPr marL="285750" lvl="0" indent="-285750" algn="l" rtl="0">
              <a:spcBef>
                <a:spcPts val="0"/>
              </a:spcBef>
              <a:spcAft>
                <a:spcPts val="0"/>
              </a:spcAft>
              <a:buFontTx/>
              <a:buChar char="-"/>
            </a:pPr>
            <a:r>
              <a:rPr lang="fr-FR" dirty="0">
                <a:solidFill>
                  <a:srgbClr val="C00000"/>
                </a:solidFill>
                <a:latin typeface="Roboto Condensed Light"/>
                <a:ea typeface="Roboto Condensed Light"/>
                <a:cs typeface="Roboto Condensed Light"/>
                <a:sym typeface="Roboto Condensed Light"/>
              </a:rPr>
              <a:t>return() </a:t>
            </a:r>
            <a:r>
              <a:rPr lang="fr-FR" dirty="0">
                <a:latin typeface="Roboto Condensed Light"/>
                <a:ea typeface="Roboto Condensed Light"/>
                <a:cs typeface="Roboto Condensed Light"/>
                <a:sym typeface="Roboto Condensed Light"/>
              </a:rPr>
              <a:t>renvoie une valeur et clôture la génération du générateur</a:t>
            </a:r>
          </a:p>
          <a:p>
            <a:pPr marL="285750" lvl="0" indent="-285750" algn="l" rtl="0">
              <a:spcBef>
                <a:spcPts val="0"/>
              </a:spcBef>
              <a:spcAft>
                <a:spcPts val="0"/>
              </a:spcAft>
              <a:buFontTx/>
              <a:buChar char="-"/>
            </a:pPr>
            <a:r>
              <a:rPr lang="fr-FR" dirty="0" err="1">
                <a:solidFill>
                  <a:srgbClr val="C00000"/>
                </a:solidFill>
                <a:latin typeface="Roboto Condensed Light"/>
                <a:ea typeface="Roboto Condensed Light"/>
                <a:cs typeface="Roboto Condensed Light"/>
                <a:sym typeface="Roboto Condensed Light"/>
              </a:rPr>
              <a:t>throw</a:t>
            </a:r>
            <a:r>
              <a:rPr lang="fr-FR" dirty="0">
                <a:solidFill>
                  <a:srgbClr val="C00000"/>
                </a:solidFill>
                <a:latin typeface="Roboto Condensed Light"/>
                <a:ea typeface="Roboto Condensed Light"/>
                <a:cs typeface="Roboto Condensed Light"/>
                <a:sym typeface="Roboto Condensed Light"/>
              </a:rPr>
              <a:t>() </a:t>
            </a:r>
            <a:r>
              <a:rPr lang="fr-FR" dirty="0">
                <a:solidFill>
                  <a:schemeClr val="tx1">
                    <a:lumMod val="95000"/>
                    <a:lumOff val="5000"/>
                  </a:schemeClr>
                </a:solidFill>
                <a:latin typeface="Roboto Condensed Light"/>
                <a:ea typeface="Roboto Condensed Light"/>
                <a:cs typeface="Roboto Condensed Light"/>
                <a:sym typeface="Roboto Condensed Light"/>
              </a:rPr>
              <a:t>permet de lever une exception lors d’un renvoi d’erreur</a:t>
            </a:r>
            <a:endParaRPr lang="fr-FR" dirty="0">
              <a:solidFill>
                <a:srgbClr val="C00000"/>
              </a:solidFill>
              <a:latin typeface="Roboto Condensed Light"/>
              <a:ea typeface="Roboto Condensed Light"/>
              <a:cs typeface="Roboto Condensed Light"/>
              <a:sym typeface="Roboto Condensed Light"/>
            </a:endParaRP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br>
              <a:rPr lang="fr-FR" dirty="0">
                <a:latin typeface="Roboto Condensed Light"/>
                <a:ea typeface="Roboto Condensed Light"/>
                <a:cs typeface="Roboto Condensed Light"/>
                <a:sym typeface="Roboto Condensed Light"/>
              </a:rPr>
            </a:br>
            <a:endParaRPr lang="fr-FR" dirty="0">
              <a:latin typeface="Roboto Condensed Light"/>
              <a:ea typeface="Roboto Condensed Light"/>
              <a:cs typeface="Roboto Condensed Light"/>
              <a:sym typeface="Roboto Condensed Light"/>
            </a:endParaRPr>
          </a:p>
          <a:p>
            <a:pPr lvl="0" algn="l" rtl="0">
              <a:spcBef>
                <a:spcPts val="0"/>
              </a:spcBef>
              <a:spcAft>
                <a:spcPts val="0"/>
              </a:spcAft>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23158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génératrice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197" y="1876284"/>
            <a:ext cx="2093100" cy="0"/>
          </a:xfrm>
          <a:prstGeom prst="straightConnector1">
            <a:avLst/>
          </a:prstGeom>
          <a:noFill/>
          <a:ln w="9525" cap="flat" cmpd="sng">
            <a:solidFill>
              <a:srgbClr val="434343"/>
            </a:solidFill>
            <a:prstDash val="solid"/>
            <a:round/>
            <a:headEnd type="none" w="med" len="med"/>
            <a:tailEnd type="none" w="med" len="med"/>
          </a:ln>
        </p:spPr>
      </p:cxnSp>
      <p:pic>
        <p:nvPicPr>
          <p:cNvPr id="4" name="Image 3">
            <a:extLst>
              <a:ext uri="{FF2B5EF4-FFF2-40B4-BE49-F238E27FC236}">
                <a16:creationId xmlns:a16="http://schemas.microsoft.com/office/drawing/2014/main" id="{C59CDE66-F7B4-492D-A9C9-7A934CA22572}"/>
              </a:ext>
            </a:extLst>
          </p:cNvPr>
          <p:cNvPicPr>
            <a:picLocks noChangeAspect="1"/>
          </p:cNvPicPr>
          <p:nvPr/>
        </p:nvPicPr>
        <p:blipFill>
          <a:blip r:embed="rId3"/>
          <a:stretch>
            <a:fillRect/>
          </a:stretch>
        </p:blipFill>
        <p:spPr>
          <a:xfrm>
            <a:off x="39100" y="1515183"/>
            <a:ext cx="3573287" cy="2692497"/>
          </a:xfrm>
          <a:prstGeom prst="rect">
            <a:avLst/>
          </a:prstGeom>
        </p:spPr>
      </p:pic>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738664"/>
          </a:xfrm>
          <a:prstGeom prst="rect">
            <a:avLst/>
          </a:prstGeom>
        </p:spPr>
        <p:txBody>
          <a:bodyPr wrap="square">
            <a:spAutoFit/>
          </a:bodyPr>
          <a:lstStyle/>
          <a:p>
            <a:r>
              <a:rPr lang="fr-FR" sz="1050" dirty="0">
                <a:latin typeface="Roboto Condensed Light"/>
                <a:ea typeface="Roboto Condensed Light"/>
                <a:cs typeface="Roboto Condensed Light"/>
                <a:sym typeface="Roboto Condensed Light"/>
              </a:rPr>
              <a:t>Dans notre exemple </a:t>
            </a:r>
            <a:r>
              <a:rPr lang="fr-FR" sz="1050" dirty="0" err="1">
                <a:latin typeface="Roboto Condensed Light"/>
                <a:ea typeface="Roboto Condensed Light"/>
                <a:cs typeface="Roboto Condensed Light"/>
                <a:sym typeface="Roboto Condensed Light"/>
              </a:rPr>
              <a:t>foo</a:t>
            </a:r>
            <a:r>
              <a:rPr lang="fr-FR" sz="1050" dirty="0">
                <a:latin typeface="Roboto Condensed Light"/>
                <a:ea typeface="Roboto Condensed Light"/>
                <a:cs typeface="Roboto Condensed Light"/>
                <a:sym typeface="Roboto Condensed Light"/>
              </a:rPr>
              <a:t> possède trois valeur de renvoie : 1, 2 et 3. Lorsque nous associons la constante « val » à la fonction « </a:t>
            </a:r>
            <a:r>
              <a:rPr lang="fr-FR" sz="1050" dirty="0" err="1">
                <a:latin typeface="Roboto Condensed Light"/>
                <a:ea typeface="Roboto Condensed Light"/>
                <a:cs typeface="Roboto Condensed Light"/>
                <a:sym typeface="Roboto Condensed Light"/>
              </a:rPr>
              <a:t>foo</a:t>
            </a:r>
            <a:r>
              <a:rPr lang="fr-FR" sz="1050" dirty="0">
                <a:latin typeface="Roboto Condensed Light"/>
                <a:ea typeface="Roboto Condensed Light"/>
                <a:cs typeface="Roboto Condensed Light"/>
                <a:sym typeface="Roboto Condensed Light"/>
              </a:rPr>
              <a:t> » depuis la boucle for, nous déclenchons ces actions : </a:t>
            </a:r>
            <a:r>
              <a:rPr lang="fr-FR" sz="1050" dirty="0" err="1">
                <a:latin typeface="Roboto Condensed Light"/>
                <a:ea typeface="Roboto Condensed Light"/>
                <a:cs typeface="Roboto Condensed Light"/>
                <a:sym typeface="Roboto Condensed Light"/>
              </a:rPr>
              <a:t>num</a:t>
            </a:r>
            <a:r>
              <a:rPr lang="fr-FR" sz="1050" dirty="0">
                <a:latin typeface="Roboto Condensed Light"/>
                <a:ea typeface="Roboto Condensed Light"/>
                <a:cs typeface="Roboto Condensed Light"/>
                <a:sym typeface="Roboto Condensed Light"/>
              </a:rPr>
              <a:t>=0 + 1 &gt;&gt; </a:t>
            </a:r>
            <a:r>
              <a:rPr lang="fr-FR" sz="1050" dirty="0" err="1">
                <a:latin typeface="Roboto Condensed Light"/>
                <a:ea typeface="Roboto Condensed Light"/>
                <a:cs typeface="Roboto Condensed Light"/>
                <a:sym typeface="Roboto Condensed Light"/>
              </a:rPr>
              <a:t>num</a:t>
            </a:r>
            <a:r>
              <a:rPr lang="fr-FR" sz="1050" dirty="0">
                <a:latin typeface="Roboto Condensed Light"/>
                <a:ea typeface="Roboto Condensed Light"/>
                <a:cs typeface="Roboto Condensed Light"/>
                <a:sym typeface="Roboto Condensed Light"/>
              </a:rPr>
              <a:t>= 1+2 &gt;&gt; </a:t>
            </a:r>
            <a:r>
              <a:rPr lang="fr-FR" sz="1050" dirty="0" err="1">
                <a:latin typeface="Roboto Condensed Light"/>
                <a:ea typeface="Roboto Condensed Light"/>
                <a:cs typeface="Roboto Condensed Light"/>
                <a:sym typeface="Roboto Condensed Light"/>
              </a:rPr>
              <a:t>num</a:t>
            </a:r>
            <a:r>
              <a:rPr lang="fr-FR" sz="1050" dirty="0">
                <a:latin typeface="Roboto Condensed Light"/>
                <a:ea typeface="Roboto Condensed Light"/>
                <a:cs typeface="Roboto Condensed Light"/>
                <a:sym typeface="Roboto Condensed Light"/>
              </a:rPr>
              <a:t> = 3 + 3, la valeur de droite représente les </a:t>
            </a:r>
            <a:r>
              <a:rPr lang="fr-FR" sz="1050" dirty="0" err="1">
                <a:latin typeface="Roboto Condensed Light"/>
                <a:ea typeface="Roboto Condensed Light"/>
                <a:cs typeface="Roboto Condensed Light"/>
                <a:sym typeface="Roboto Condensed Light"/>
              </a:rPr>
              <a:t>yield</a:t>
            </a:r>
            <a:r>
              <a:rPr lang="fr-FR" sz="1050" dirty="0">
                <a:latin typeface="Roboto Condensed Light"/>
                <a:ea typeface="Roboto Condensed Light"/>
                <a:cs typeface="Roboto Condensed Light"/>
                <a:sym typeface="Roboto Condensed Light"/>
              </a:rPr>
              <a:t> définit dans </a:t>
            </a:r>
            <a:r>
              <a:rPr lang="fr-FR" sz="1050" dirty="0" err="1">
                <a:latin typeface="Roboto Condensed Light"/>
                <a:ea typeface="Roboto Condensed Light"/>
                <a:cs typeface="Roboto Condensed Light"/>
                <a:sym typeface="Roboto Condensed Light"/>
              </a:rPr>
              <a:t>foo</a:t>
            </a:r>
            <a:r>
              <a:rPr lang="fr-FR" sz="1050" dirty="0">
                <a:latin typeface="Roboto Condensed Light"/>
                <a:ea typeface="Roboto Condensed Light"/>
                <a:cs typeface="Roboto Condensed Light"/>
                <a:sym typeface="Roboto Condensed Light"/>
              </a:rPr>
              <a:t>().</a:t>
            </a:r>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771767" y="4360055"/>
            <a:ext cx="20931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05293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244305" y="963261"/>
            <a:ext cx="8131878" cy="4180239"/>
          </a:xfrm>
          <a:prstGeom prst="rect">
            <a:avLst/>
          </a:prstGeom>
        </p:spPr>
        <p:txBody>
          <a:bodyPr spcFirstLastPara="1" wrap="square" lIns="91425" tIns="91425" rIns="91425" bIns="91425" anchor="t" anchorCtr="0">
            <a:noAutofit/>
          </a:bodyPr>
          <a:lstStyle/>
          <a:p>
            <a:pPr lvl="0" indent="-228600">
              <a:lnSpc>
                <a:spcPct val="100000"/>
              </a:lnSpc>
              <a:buNone/>
            </a:pPr>
            <a:r>
              <a:rPr lang="fr-FR" sz="1100" dirty="0">
                <a:solidFill>
                  <a:srgbClr val="434343"/>
                </a:solidFill>
              </a:rPr>
              <a:t>À la réponse : </a:t>
            </a:r>
            <a:r>
              <a:rPr lang="fr-FR" sz="1100" b="1" i="1" dirty="0">
                <a:solidFill>
                  <a:srgbClr val="434343"/>
                </a:solidFill>
              </a:rPr>
              <a:t>« Dites-moi en commentaire vos besoins particuliers, ou ce que vous souhaiteriez que l'on aborde pendant la formation. »</a:t>
            </a:r>
            <a:r>
              <a:rPr lang="fr-FR" sz="1100" dirty="0">
                <a:solidFill>
                  <a:srgbClr val="434343"/>
                </a:solidFill>
              </a:rPr>
              <a:t>, voici ce qui en est ressortie :</a:t>
            </a:r>
            <a:endParaRPr sz="1100" dirty="0">
              <a:solidFill>
                <a:srgbClr val="434343"/>
              </a:solidFill>
            </a:endParaRPr>
          </a:p>
          <a:p>
            <a:pPr lvl="0" indent="-304800">
              <a:lnSpc>
                <a:spcPct val="100000"/>
              </a:lnSpc>
              <a:spcBef>
                <a:spcPts val="1000"/>
              </a:spcBef>
              <a:buSzPts val="1200"/>
              <a:buFont typeface="Roboto Condensed Light"/>
              <a:buAutoNum type="arabicPeriod"/>
            </a:pPr>
            <a:r>
              <a:rPr lang="fr-FR" sz="1100" dirty="0">
                <a:solidFill>
                  <a:srgbClr val="434343"/>
                </a:solidFill>
              </a:rPr>
              <a:t>Un point global justement sur boucle/condition/écouteur, leur périmètre d'action/utilité, leur syntaxe et fonctionnement dans notre version </a:t>
            </a:r>
            <a:r>
              <a:rPr lang="fr-FR" sz="1100" dirty="0" err="1">
                <a:solidFill>
                  <a:srgbClr val="434343"/>
                </a:solidFill>
              </a:rPr>
              <a:t>Js</a:t>
            </a:r>
            <a:r>
              <a:rPr lang="fr-FR" sz="1100" dirty="0">
                <a:solidFill>
                  <a:srgbClr val="434343"/>
                </a:solidFill>
              </a:rPr>
              <a:t>/JQuery actuelle.</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rPr>
              <a:t>Une vue d'ensemble en rappelant les bases, avec des exercices pratiques si possible.</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uFill>
                  <a:noFill/>
                </a:uFill>
                <a:latin typeface="Roboto Condensed"/>
                <a:ea typeface="Roboto Condensed"/>
                <a:cs typeface="Roboto Condensed"/>
                <a:sym typeface="Roboto Condensed"/>
              </a:rPr>
              <a:t>Gagner de l'expérience sur l'utilisation de JS, meilleure manipulation, code plus propre, découverte de fonctionnalité qui reviennent régulièrement sur la demande client, exemple d'animations via JS ... Le but c'est de savoir bien le manipuler pour être force de proposition sur des sites avec des demandes un peu plus poussé en terme d'animations ou autre.</a:t>
            </a:r>
            <a:br>
              <a:rPr lang="fr-FR" sz="1100" dirty="0">
                <a:solidFill>
                  <a:srgbClr val="434343"/>
                </a:solidFill>
                <a:uFill>
                  <a:noFill/>
                </a:uFill>
                <a:latin typeface="Roboto Condensed"/>
                <a:ea typeface="Roboto Condensed"/>
                <a:cs typeface="Roboto Condensed"/>
                <a:sym typeface="Roboto Condensed"/>
              </a:rPr>
            </a:br>
            <a:endParaRPr lang="fr-FR" sz="1100" dirty="0">
              <a:solidFill>
                <a:srgbClr val="434343"/>
              </a:solidFill>
              <a:uFill>
                <a:noFill/>
              </a:uFill>
              <a:latin typeface="Roboto Condensed"/>
              <a:ea typeface="Roboto Condensed"/>
              <a:cs typeface="Roboto Condensed"/>
              <a:sym typeface="Roboto Condensed"/>
            </a:endParaRPr>
          </a:p>
          <a:p>
            <a:pPr lvl="0" indent="-304800">
              <a:buSzPts val="1200"/>
              <a:buFont typeface="Roboto Condensed Light"/>
              <a:buAutoNum type="arabicPeriod"/>
            </a:pPr>
            <a:r>
              <a:rPr lang="fr-FR" sz="1100" dirty="0">
                <a:solidFill>
                  <a:srgbClr val="434343"/>
                </a:solidFill>
              </a:rPr>
              <a:t>L'utilisation de libraires </a:t>
            </a:r>
            <a:r>
              <a:rPr lang="fr-FR" sz="1100" dirty="0" err="1">
                <a:solidFill>
                  <a:srgbClr val="434343"/>
                </a:solidFill>
              </a:rPr>
              <a:t>js</a:t>
            </a:r>
            <a:r>
              <a:rPr lang="fr-FR" sz="1100" dirty="0">
                <a:solidFill>
                  <a:srgbClr val="434343"/>
                </a:solidFill>
              </a:rPr>
              <a:t>, les local </a:t>
            </a:r>
            <a:r>
              <a:rPr lang="fr-FR" sz="1100" dirty="0" err="1">
                <a:solidFill>
                  <a:srgbClr val="434343"/>
                </a:solidFill>
              </a:rPr>
              <a:t>storage</a:t>
            </a:r>
            <a:r>
              <a:rPr lang="fr-FR" sz="1100" dirty="0">
                <a:solidFill>
                  <a:srgbClr val="434343"/>
                </a:solidFill>
              </a:rPr>
              <a:t> / session </a:t>
            </a:r>
            <a:r>
              <a:rPr lang="fr-FR" sz="1100" dirty="0" err="1">
                <a:solidFill>
                  <a:srgbClr val="434343"/>
                </a:solidFill>
              </a:rPr>
              <a:t>storage</a:t>
            </a:r>
            <a:r>
              <a:rPr lang="fr-FR" sz="1100" dirty="0">
                <a:solidFill>
                  <a:srgbClr val="434343"/>
                </a:solidFill>
              </a:rPr>
              <a:t>, j'ai aussi du mal à bien comprendre le fonctionnement des boucles et surtout à savoir quand les mettre en application. Je ne suis pas très à l'aise non plus avec javascript </a:t>
            </a:r>
            <a:r>
              <a:rPr lang="fr-FR" sz="1100" dirty="0" err="1">
                <a:solidFill>
                  <a:srgbClr val="434343"/>
                </a:solidFill>
              </a:rPr>
              <a:t>Vanilla</a:t>
            </a:r>
            <a:r>
              <a:rPr lang="fr-FR" sz="1100" dirty="0">
                <a:solidFill>
                  <a:srgbClr val="434343"/>
                </a:solidFill>
              </a:rPr>
              <a:t>, un petit rappel dessus serait intéressant :)</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rPr>
              <a:t>Je suis intéressé par le </a:t>
            </a:r>
            <a:r>
              <a:rPr lang="fr-FR" sz="1100" dirty="0" err="1">
                <a:solidFill>
                  <a:srgbClr val="434343"/>
                </a:solidFill>
              </a:rPr>
              <a:t>onclick</a:t>
            </a:r>
            <a:r>
              <a:rPr lang="fr-FR" sz="1100" dirty="0">
                <a:solidFill>
                  <a:srgbClr val="434343"/>
                </a:solidFill>
              </a:rPr>
              <a:t>, la récupération, le stockage et la restitution de données</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rPr>
              <a:t>Revoir le JS en général (revoir la logique et l'utilisation du </a:t>
            </a:r>
            <a:r>
              <a:rPr lang="fr-FR" sz="1100" dirty="0" err="1">
                <a:solidFill>
                  <a:srgbClr val="434343"/>
                </a:solidFill>
              </a:rPr>
              <a:t>localstorage</a:t>
            </a:r>
            <a:r>
              <a:rPr lang="fr-FR" sz="1100" dirty="0">
                <a:solidFill>
                  <a:srgbClr val="434343"/>
                </a:solidFill>
              </a:rPr>
              <a:t>, fonctions, boucles, conditions, ...) afin d'être plus efficace et rapide. Personnellement, j'ai régulièrement des doutes, en revoyant un petit peu tout, il serait plus rapide de coder.</a:t>
            </a:r>
            <a:endParaRPr sz="1100"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Regroupement des demandes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760837" y="2299513"/>
            <a:ext cx="7796830"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qu’une boucle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boucles offres la possibilité de réitérer des actions simplement et éfficacement.</a:t>
            </a:r>
          </a:p>
          <a:p>
            <a:pPr marL="285750" lvl="0" indent="-285750" algn="l" rtl="0">
              <a:spcBef>
                <a:spcPts val="0"/>
              </a:spcBef>
              <a:spcAft>
                <a:spcPts val="0"/>
              </a:spcAft>
              <a:buFont typeface="Wingdings" panose="05000000000000000000" pitchFamily="2" charset="2"/>
              <a:buChar char="v"/>
            </a:pPr>
            <a:r>
              <a:rPr lang="en" dirty="0"/>
              <a:t>En fonction de vos besoins, il est possible de choisir le type de boucle qui sera pour vous le plus adapté, sachez qu’il en existe 9 en JavaScript (Vanilla), nous allons y ajouter la boucle $.each liée à jQuery.</a:t>
            </a:r>
          </a:p>
          <a:p>
            <a:pPr marL="285750" lvl="0" indent="-285750" algn="l" rtl="0">
              <a:spcBef>
                <a:spcPts val="0"/>
              </a:spcBef>
              <a:spcAft>
                <a:spcPts val="0"/>
              </a:spcAft>
              <a:buFont typeface="Wingdings" panose="05000000000000000000" pitchFamily="2" charset="2"/>
              <a:buChar char="v"/>
            </a:pPr>
            <a:r>
              <a:rPr lang="en" dirty="0"/>
              <a:t>Pour des raisons évidente de temps, nous verrons celles qui sont les plus utilisées et qui ne poseront pas de problème de boucle infinie. Voici tout de même la liste de ces neuf boucles : </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boucles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927864"/>
            <a:ext cx="4574400" cy="0"/>
          </a:xfrm>
          <a:prstGeom prst="straightConnector1">
            <a:avLst/>
          </a:prstGeom>
          <a:noFill/>
          <a:ln w="9525" cap="flat" cmpd="sng">
            <a:solidFill>
              <a:srgbClr val="434343"/>
            </a:solidFill>
            <a:prstDash val="solid"/>
            <a:round/>
            <a:headEnd type="none" w="med" len="med"/>
            <a:tailEnd type="none" w="med" len="med"/>
          </a:ln>
        </p:spPr>
      </p:cxnSp>
      <p:sp>
        <p:nvSpPr>
          <p:cNvPr id="2" name="Rectangle 1">
            <a:extLst>
              <a:ext uri="{FF2B5EF4-FFF2-40B4-BE49-F238E27FC236}">
                <a16:creationId xmlns:a16="http://schemas.microsoft.com/office/drawing/2014/main" id="{322C1F79-2F8D-4A3A-84F3-46BA38526F5B}"/>
              </a:ext>
            </a:extLst>
          </p:cNvPr>
          <p:cNvSpPr/>
          <p:nvPr/>
        </p:nvSpPr>
        <p:spPr>
          <a:xfrm>
            <a:off x="1490263" y="4036915"/>
            <a:ext cx="4572000" cy="954107"/>
          </a:xfrm>
          <a:prstGeom prst="rect">
            <a:avLst/>
          </a:prstGeom>
        </p:spPr>
        <p:txBody>
          <a:bodyPr>
            <a:spAutoFit/>
          </a:bodyPr>
          <a:lstStyle/>
          <a:p>
            <a:r>
              <a:rPr lang="fr-FR" u="sng" dirty="0">
                <a:solidFill>
                  <a:srgbClr val="005282"/>
                </a:solidFill>
                <a:latin typeface="arial" panose="020B0604020202020204" pitchFamily="34" charset="0"/>
                <a:hlinkClick r:id="rId3"/>
              </a:rPr>
              <a:t>Instruction for</a:t>
            </a:r>
            <a:r>
              <a:rPr lang="fr-FR" dirty="0">
                <a:solidFill>
                  <a:srgbClr val="1B1B1B"/>
                </a:solidFill>
                <a:latin typeface="arial" panose="020B0604020202020204" pitchFamily="34" charset="0"/>
              </a:rPr>
              <a:t> , </a:t>
            </a:r>
            <a:r>
              <a:rPr lang="fr-FR" dirty="0">
                <a:solidFill>
                  <a:srgbClr val="1B1B1B"/>
                </a:solidFill>
                <a:latin typeface="arial" panose="020B0604020202020204" pitchFamily="34" charset="0"/>
                <a:hlinkClick r:id="rId4"/>
              </a:rPr>
              <a:t>instruction </a:t>
            </a:r>
            <a:r>
              <a:rPr lang="fr-FR" dirty="0" err="1">
                <a:solidFill>
                  <a:srgbClr val="1B1B1B"/>
                </a:solidFill>
                <a:latin typeface="arial" panose="020B0604020202020204" pitchFamily="34" charset="0"/>
                <a:hlinkClick r:id="rId4"/>
              </a:rPr>
              <a:t>forEach</a:t>
            </a:r>
            <a:r>
              <a:rPr lang="fr-FR" dirty="0">
                <a:solidFill>
                  <a:srgbClr val="1B1B1B"/>
                </a:solidFill>
                <a:latin typeface="arial" panose="020B0604020202020204" pitchFamily="34" charset="0"/>
              </a:rPr>
              <a:t> </a:t>
            </a:r>
            <a:r>
              <a:rPr lang="fr-FR" u="sng" dirty="0">
                <a:solidFill>
                  <a:srgbClr val="005282"/>
                </a:solidFill>
                <a:latin typeface="arial" panose="020B0604020202020204" pitchFamily="34" charset="0"/>
                <a:hlinkClick r:id="rId5"/>
              </a:rPr>
              <a:t>instruction do...</a:t>
            </a:r>
            <a:r>
              <a:rPr lang="fr-FR" u="sng" dirty="0" err="1">
                <a:solidFill>
                  <a:srgbClr val="005282"/>
                </a:solidFill>
                <a:latin typeface="arial" panose="020B0604020202020204" pitchFamily="34" charset="0"/>
                <a:hlinkClick r:id="rId5"/>
              </a:rPr>
              <a:t>while</a:t>
            </a:r>
            <a:r>
              <a:rPr lang="fr-FR" dirty="0">
                <a:solidFill>
                  <a:srgbClr val="1B1B1B"/>
                </a:solidFill>
                <a:latin typeface="arial" panose="020B0604020202020204" pitchFamily="34" charset="0"/>
              </a:rPr>
              <a:t>, </a:t>
            </a:r>
            <a:r>
              <a:rPr lang="fr-FR" u="sng" dirty="0">
                <a:solidFill>
                  <a:srgbClr val="005282"/>
                </a:solidFill>
                <a:latin typeface="arial" panose="020B0604020202020204" pitchFamily="34" charset="0"/>
                <a:hlinkClick r:id="rId6"/>
              </a:rPr>
              <a:t>instruction </a:t>
            </a:r>
            <a:r>
              <a:rPr lang="fr-FR" u="sng" dirty="0" err="1">
                <a:solidFill>
                  <a:srgbClr val="005282"/>
                </a:solidFill>
                <a:latin typeface="arial" panose="020B0604020202020204" pitchFamily="34" charset="0"/>
                <a:hlinkClick r:id="rId6"/>
              </a:rPr>
              <a:t>while</a:t>
            </a:r>
            <a:r>
              <a:rPr lang="fr-FR" dirty="0">
                <a:solidFill>
                  <a:srgbClr val="1B1B1B"/>
                </a:solidFill>
                <a:latin typeface="arial" panose="020B0604020202020204" pitchFamily="34" charset="0"/>
              </a:rPr>
              <a:t>, </a:t>
            </a:r>
            <a:r>
              <a:rPr lang="fr-FR" u="sng" dirty="0">
                <a:solidFill>
                  <a:srgbClr val="005282"/>
                </a:solidFill>
                <a:latin typeface="arial" panose="020B0604020202020204" pitchFamily="34" charset="0"/>
                <a:hlinkClick r:id="rId7"/>
              </a:rPr>
              <a:t>instruction label</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8"/>
              </a:rPr>
              <a:t>instruction break</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9"/>
              </a:rPr>
              <a:t>instruction continue</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10"/>
              </a:rPr>
              <a:t>instruction for...in</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11"/>
              </a:rPr>
              <a:t>instruction for...of</a:t>
            </a:r>
            <a:endParaRPr lang="fr-FR" dirty="0">
              <a:solidFill>
                <a:srgbClr val="1B1B1B"/>
              </a:solidFill>
              <a:latin typeface="arial" panose="020B0604020202020204" pitchFamily="34" charset="0"/>
            </a:endParaRPr>
          </a:p>
        </p:txBody>
      </p:sp>
      <p:pic>
        <p:nvPicPr>
          <p:cNvPr id="4" name="Image 3">
            <a:hlinkClick r:id="rId12"/>
            <a:extLst>
              <a:ext uri="{FF2B5EF4-FFF2-40B4-BE49-F238E27FC236}">
                <a16:creationId xmlns:a16="http://schemas.microsoft.com/office/drawing/2014/main" id="{D2B22D06-2719-4891-983E-9F19118CD354}"/>
              </a:ext>
            </a:extLst>
          </p:cNvPr>
          <p:cNvPicPr>
            <a:picLocks noChangeAspect="1"/>
          </p:cNvPicPr>
          <p:nvPr/>
        </p:nvPicPr>
        <p:blipFill>
          <a:blip r:embed="rId13"/>
          <a:stretch>
            <a:fillRect/>
          </a:stretch>
        </p:blipFill>
        <p:spPr>
          <a:xfrm>
            <a:off x="8734425" y="0"/>
            <a:ext cx="409575" cy="390525"/>
          </a:xfrm>
          <a:prstGeom prst="rect">
            <a:avLst/>
          </a:prstGeom>
        </p:spPr>
      </p:pic>
    </p:spTree>
    <p:extLst>
      <p:ext uri="{BB962C8B-B14F-4D97-AF65-F5344CB8AC3E}">
        <p14:creationId xmlns:p14="http://schemas.microsoft.com/office/powerpoint/2010/main" val="31554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78877" y="1829327"/>
            <a:ext cx="4657850" cy="281945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Cette boucle va répéter des instructions tant que la condition liée n’est pas remplis. Dans cet exemple nous récupérons l’ensemble des div ayant la classe « </a:t>
            </a:r>
            <a:r>
              <a:rPr lang="fr-FR" dirty="0" err="1">
                <a:latin typeface="Roboto Condensed Light"/>
                <a:ea typeface="Roboto Condensed Light"/>
                <a:cs typeface="Roboto Condensed Light"/>
                <a:sym typeface="Roboto Condensed Light"/>
              </a:rPr>
              <a:t>elem</a:t>
            </a:r>
            <a:r>
              <a:rPr lang="fr-FR" dirty="0">
                <a:latin typeface="Roboto Condensed Light"/>
                <a:ea typeface="Roboto Condensed Light"/>
                <a:cs typeface="Roboto Condensed Light"/>
                <a:sym typeface="Roboto Condensed Light"/>
              </a:rPr>
              <a:t> », notre boucle génère une variable i qui vaudra de 0 à </a:t>
            </a:r>
            <a:r>
              <a:rPr lang="fr-FR" dirty="0" err="1">
                <a:latin typeface="Roboto Condensed Light"/>
                <a:ea typeface="Roboto Condensed Light"/>
                <a:cs typeface="Roboto Condensed Light"/>
                <a:sym typeface="Roboto Condensed Light"/>
              </a:rPr>
              <a:t>elem.length</a:t>
            </a:r>
            <a:r>
              <a:rPr lang="fr-FR" dirty="0">
                <a:latin typeface="Roboto Condensed Light"/>
                <a:ea typeface="Roboto Condensed Light"/>
                <a:cs typeface="Roboto Condensed Light"/>
                <a:sym typeface="Roboto Condensed Light"/>
              </a:rPr>
              <a:t> soit le nombre de div « </a:t>
            </a:r>
            <a:r>
              <a:rPr lang="fr-FR" dirty="0" err="1">
                <a:latin typeface="Roboto Condensed Light"/>
                <a:ea typeface="Roboto Condensed Light"/>
                <a:cs typeface="Roboto Condensed Light"/>
                <a:sym typeface="Roboto Condensed Light"/>
              </a:rPr>
              <a:t>elem</a:t>
            </a:r>
            <a:r>
              <a:rPr lang="fr-FR" dirty="0">
                <a:latin typeface="Roboto Condensed Light"/>
                <a:ea typeface="Roboto Condensed Light"/>
                <a:cs typeface="Roboto Condensed Light"/>
                <a:sym typeface="Roboto Condensed Light"/>
              </a:rPr>
              <a:t> » -1 (puisque la première itération débute à 0), d’où la création de la let </a:t>
            </a:r>
            <a:r>
              <a:rPr lang="fr-FR" dirty="0" err="1">
                <a:latin typeface="Roboto Condensed Light"/>
                <a:ea typeface="Roboto Condensed Light"/>
                <a:cs typeface="Roboto Condensed Light"/>
                <a:sym typeface="Roboto Condensed Light"/>
              </a:rPr>
              <a:t>cmp</a:t>
            </a:r>
            <a:r>
              <a:rPr lang="fr-FR" dirty="0">
                <a:latin typeface="Roboto Condensed Light"/>
                <a:ea typeface="Roboto Condensed Light"/>
                <a:cs typeface="Roboto Condensed Light"/>
                <a:sym typeface="Roboto Condensed Light"/>
              </a:rPr>
              <a:t> qui possède un i+1 et nous permettra ensuite de cibler les id elem-1, … elem-5.</a:t>
            </a:r>
            <a:br>
              <a:rPr lang="fr-FR" dirty="0">
                <a:latin typeface="Roboto Condensed Light"/>
                <a:ea typeface="Roboto Condensed Light"/>
                <a:cs typeface="Roboto Condensed Light"/>
                <a:sym typeface="Roboto Condensed Light"/>
              </a:rPr>
            </a:br>
            <a:endParaRPr lang="fr-FR" dirty="0">
              <a:latin typeface="Roboto Condensed Light"/>
              <a:ea typeface="Roboto Condensed Light"/>
              <a:cs typeface="Roboto Condensed Light"/>
              <a:sym typeface="Roboto Condensed Light"/>
            </a:endParaRPr>
          </a:p>
          <a:p>
            <a:pPr lvl="0" algn="l" rtl="0">
              <a:spcBef>
                <a:spcPts val="0"/>
              </a:spcBef>
              <a:spcAft>
                <a:spcPts val="0"/>
              </a:spcAft>
            </a:pPr>
            <a:r>
              <a:rPr lang="fr-FR" dirty="0">
                <a:latin typeface="Roboto Condensed Light"/>
                <a:ea typeface="Roboto Condensed Light"/>
                <a:cs typeface="Roboto Condensed Light"/>
                <a:sym typeface="Roboto Condensed Light"/>
              </a:rPr>
              <a:t>Notre boucle va donc comporter 5 itération, la première va cibler #elem-1 et ajouter lui ajouter le texte ‘Cible N° 1’, lors des autres itérations, la variable </a:t>
            </a:r>
            <a:r>
              <a:rPr lang="fr-FR" dirty="0" err="1">
                <a:latin typeface="Roboto Condensed Light"/>
                <a:ea typeface="Roboto Condensed Light"/>
                <a:cs typeface="Roboto Condensed Light"/>
                <a:sym typeface="Roboto Condensed Light"/>
              </a:rPr>
              <a:t>cmp</a:t>
            </a:r>
            <a:r>
              <a:rPr lang="fr-FR" dirty="0">
                <a:latin typeface="Roboto Condensed Light"/>
                <a:ea typeface="Roboto Condensed Light"/>
                <a:cs typeface="Roboto Condensed Light"/>
                <a:sym typeface="Roboto Condensed Light"/>
              </a:rPr>
              <a:t> sera implémenté a	fin de cibler l’ensemble de nos éléments</a:t>
            </a: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br>
              <a:rPr lang="fr-FR" dirty="0">
                <a:latin typeface="Roboto Condensed Light"/>
                <a:ea typeface="Roboto Condensed Light"/>
                <a:cs typeface="Roboto Condensed Light"/>
                <a:sym typeface="Roboto Condensed Light"/>
              </a:rPr>
            </a:br>
            <a:endParaRPr lang="fr-FR" dirty="0">
              <a:latin typeface="Roboto Condensed Light"/>
              <a:ea typeface="Roboto Condensed Light"/>
              <a:cs typeface="Roboto Condensed Light"/>
              <a:sym typeface="Roboto Condensed Light"/>
            </a:endParaRPr>
          </a:p>
          <a:p>
            <a:pPr lvl="0" algn="l" rtl="0">
              <a:spcBef>
                <a:spcPts val="0"/>
              </a:spcBef>
              <a:spcAft>
                <a:spcPts val="0"/>
              </a:spcAft>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for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2E3DB386-1B44-4EF4-A991-5DC6D179E7C9}"/>
              </a:ext>
            </a:extLst>
          </p:cNvPr>
          <p:cNvPicPr>
            <a:picLocks noChangeAspect="1"/>
          </p:cNvPicPr>
          <p:nvPr/>
        </p:nvPicPr>
        <p:blipFill>
          <a:blip r:embed="rId3"/>
          <a:stretch>
            <a:fillRect/>
          </a:stretch>
        </p:blipFill>
        <p:spPr>
          <a:xfrm>
            <a:off x="68680" y="1379949"/>
            <a:ext cx="2330303" cy="1243633"/>
          </a:xfrm>
          <a:prstGeom prst="rect">
            <a:avLst/>
          </a:prstGeom>
        </p:spPr>
      </p:pic>
      <p:pic>
        <p:nvPicPr>
          <p:cNvPr id="3" name="Image 2">
            <a:extLst>
              <a:ext uri="{FF2B5EF4-FFF2-40B4-BE49-F238E27FC236}">
                <a16:creationId xmlns:a16="http://schemas.microsoft.com/office/drawing/2014/main" id="{6C2E33D5-1A54-4113-BFA1-B9CC8E1E2F47}"/>
              </a:ext>
            </a:extLst>
          </p:cNvPr>
          <p:cNvPicPr>
            <a:picLocks noChangeAspect="1"/>
          </p:cNvPicPr>
          <p:nvPr/>
        </p:nvPicPr>
        <p:blipFill>
          <a:blip r:embed="rId4"/>
          <a:stretch>
            <a:fillRect/>
          </a:stretch>
        </p:blipFill>
        <p:spPr>
          <a:xfrm>
            <a:off x="68680" y="2704482"/>
            <a:ext cx="3792342" cy="1543549"/>
          </a:xfrm>
          <a:prstGeom prst="rect">
            <a:avLst/>
          </a:prstGeom>
        </p:spPr>
      </p:pic>
    </p:spTree>
    <p:extLst>
      <p:ext uri="{BB962C8B-B14F-4D97-AF65-F5344CB8AC3E}">
        <p14:creationId xmlns:p14="http://schemas.microsoft.com/office/powerpoint/2010/main" val="874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61022" y="1820971"/>
            <a:ext cx="4657850" cy="1116246"/>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L'instruction for...in permet de générer des itérations sur les propriétés énumérables d'un objet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for in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pic>
        <p:nvPicPr>
          <p:cNvPr id="9" name="Image 8">
            <a:extLst>
              <a:ext uri="{FF2B5EF4-FFF2-40B4-BE49-F238E27FC236}">
                <a16:creationId xmlns:a16="http://schemas.microsoft.com/office/drawing/2014/main" id="{F82C1239-DB9A-4EC2-87B5-DDE2FB1D4FC3}"/>
              </a:ext>
            </a:extLst>
          </p:cNvPr>
          <p:cNvPicPr>
            <a:picLocks noChangeAspect="1"/>
          </p:cNvPicPr>
          <p:nvPr/>
        </p:nvPicPr>
        <p:blipFill>
          <a:blip r:embed="rId3"/>
          <a:stretch>
            <a:fillRect/>
          </a:stretch>
        </p:blipFill>
        <p:spPr>
          <a:xfrm>
            <a:off x="113354" y="2937217"/>
            <a:ext cx="6186687" cy="1808757"/>
          </a:xfrm>
          <a:prstGeom prst="rect">
            <a:avLst/>
          </a:prstGeom>
        </p:spPr>
      </p:pic>
      <p:pic>
        <p:nvPicPr>
          <p:cNvPr id="11" name="Image 10">
            <a:extLst>
              <a:ext uri="{FF2B5EF4-FFF2-40B4-BE49-F238E27FC236}">
                <a16:creationId xmlns:a16="http://schemas.microsoft.com/office/drawing/2014/main" id="{8162A5E5-AA6A-4944-9D9B-7DEAEE4E4AF2}"/>
              </a:ext>
            </a:extLst>
          </p:cNvPr>
          <p:cNvPicPr>
            <a:picLocks noChangeAspect="1"/>
          </p:cNvPicPr>
          <p:nvPr/>
        </p:nvPicPr>
        <p:blipFill>
          <a:blip r:embed="rId4"/>
          <a:stretch>
            <a:fillRect/>
          </a:stretch>
        </p:blipFill>
        <p:spPr>
          <a:xfrm>
            <a:off x="6300041" y="3141494"/>
            <a:ext cx="1988647" cy="787711"/>
          </a:xfrm>
          <a:prstGeom prst="rect">
            <a:avLst/>
          </a:prstGeom>
        </p:spPr>
      </p:pic>
      <p:sp>
        <p:nvSpPr>
          <p:cNvPr id="13" name="ZoneTexte 12">
            <a:extLst>
              <a:ext uri="{FF2B5EF4-FFF2-40B4-BE49-F238E27FC236}">
                <a16:creationId xmlns:a16="http://schemas.microsoft.com/office/drawing/2014/main" id="{7A8D8F95-D6F4-4DA2-A961-1FA42FBE17C7}"/>
              </a:ext>
            </a:extLst>
          </p:cNvPr>
          <p:cNvSpPr txBox="1"/>
          <p:nvPr/>
        </p:nvSpPr>
        <p:spPr>
          <a:xfrm>
            <a:off x="6300041" y="2886342"/>
            <a:ext cx="1988647" cy="276999"/>
          </a:xfrm>
          <a:prstGeom prst="rect">
            <a:avLst/>
          </a:prstGeom>
          <a:noFill/>
        </p:spPr>
        <p:txBody>
          <a:bodyPr wrap="square" rtlCol="0">
            <a:spAutoFit/>
          </a:bodyPr>
          <a:lstStyle/>
          <a:p>
            <a:r>
              <a:rPr lang="fr-FR" sz="1200" dirty="0">
                <a:latin typeface="Roboto Condensed Light" panose="02000000000000000000" pitchFamily="2" charset="0"/>
                <a:ea typeface="Roboto Condensed Light" panose="02000000000000000000" pitchFamily="2" charset="0"/>
              </a:rPr>
              <a:t>Logs en console associés :</a:t>
            </a:r>
          </a:p>
        </p:txBody>
      </p:sp>
    </p:spTree>
    <p:extLst>
      <p:ext uri="{BB962C8B-B14F-4D97-AF65-F5344CB8AC3E}">
        <p14:creationId xmlns:p14="http://schemas.microsoft.com/office/powerpoint/2010/main" val="42767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0-#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61021" y="1820971"/>
            <a:ext cx="5059613" cy="1719760"/>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L'instruction for...of permet de générer des itérations sur les propriétés énumérables d'un objet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String, args, …). Pour chaque propriété obtenue, on exécute une instruction (ou plusieurs grâce à un bloc d'instructions).</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Cette instruction est utile lorsque que vous souhaitez parcourir des tableaux dans un ordre bien défini.</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for of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pic>
        <p:nvPicPr>
          <p:cNvPr id="3" name="Image 2">
            <a:extLst>
              <a:ext uri="{FF2B5EF4-FFF2-40B4-BE49-F238E27FC236}">
                <a16:creationId xmlns:a16="http://schemas.microsoft.com/office/drawing/2014/main" id="{B64473E7-E4BD-45A6-84F1-C6151B811CF8}"/>
              </a:ext>
            </a:extLst>
          </p:cNvPr>
          <p:cNvPicPr>
            <a:picLocks noChangeAspect="1"/>
          </p:cNvPicPr>
          <p:nvPr/>
        </p:nvPicPr>
        <p:blipFill>
          <a:blip r:embed="rId3"/>
          <a:stretch>
            <a:fillRect/>
          </a:stretch>
        </p:blipFill>
        <p:spPr>
          <a:xfrm>
            <a:off x="56124" y="4011777"/>
            <a:ext cx="5749569" cy="724946"/>
          </a:xfrm>
          <a:prstGeom prst="rect">
            <a:avLst/>
          </a:prstGeom>
        </p:spPr>
      </p:pic>
      <p:pic>
        <p:nvPicPr>
          <p:cNvPr id="5" name="Image 4">
            <a:extLst>
              <a:ext uri="{FF2B5EF4-FFF2-40B4-BE49-F238E27FC236}">
                <a16:creationId xmlns:a16="http://schemas.microsoft.com/office/drawing/2014/main" id="{21112AF4-9EAE-4874-B9E8-AF2FF8DEBCEA}"/>
              </a:ext>
            </a:extLst>
          </p:cNvPr>
          <p:cNvPicPr>
            <a:picLocks noChangeAspect="1"/>
          </p:cNvPicPr>
          <p:nvPr/>
        </p:nvPicPr>
        <p:blipFill>
          <a:blip r:embed="rId4"/>
          <a:stretch>
            <a:fillRect/>
          </a:stretch>
        </p:blipFill>
        <p:spPr>
          <a:xfrm>
            <a:off x="5805693" y="4164778"/>
            <a:ext cx="2432984" cy="971639"/>
          </a:xfrm>
          <a:prstGeom prst="rect">
            <a:avLst/>
          </a:prstGeom>
        </p:spPr>
      </p:pic>
      <p:sp>
        <p:nvSpPr>
          <p:cNvPr id="13" name="ZoneTexte 12">
            <a:extLst>
              <a:ext uri="{FF2B5EF4-FFF2-40B4-BE49-F238E27FC236}">
                <a16:creationId xmlns:a16="http://schemas.microsoft.com/office/drawing/2014/main" id="{02655D56-2332-4832-A4E0-8FC034DD501A}"/>
              </a:ext>
            </a:extLst>
          </p:cNvPr>
          <p:cNvSpPr txBox="1"/>
          <p:nvPr/>
        </p:nvSpPr>
        <p:spPr>
          <a:xfrm>
            <a:off x="5761718" y="3940424"/>
            <a:ext cx="1988647" cy="276999"/>
          </a:xfrm>
          <a:prstGeom prst="rect">
            <a:avLst/>
          </a:prstGeom>
          <a:noFill/>
        </p:spPr>
        <p:txBody>
          <a:bodyPr wrap="square" rtlCol="0">
            <a:spAutoFit/>
          </a:bodyPr>
          <a:lstStyle/>
          <a:p>
            <a:r>
              <a:rPr lang="fr-FR" sz="1200" dirty="0">
                <a:latin typeface="Roboto Condensed Light" panose="02000000000000000000" pitchFamily="2" charset="0"/>
                <a:ea typeface="Roboto Condensed Light" panose="02000000000000000000" pitchFamily="2" charset="0"/>
              </a:rPr>
              <a:t>Logs en console associés :</a:t>
            </a:r>
          </a:p>
        </p:txBody>
      </p:sp>
    </p:spTree>
    <p:extLst>
      <p:ext uri="{BB962C8B-B14F-4D97-AF65-F5344CB8AC3E}">
        <p14:creationId xmlns:p14="http://schemas.microsoft.com/office/powerpoint/2010/main" val="406660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2243075" y="2247731"/>
            <a:ext cx="4667276" cy="746754"/>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Même si ces deux instructions sembles similaires, elle possède des différences bien marquées, regardons ceci de plus prêt : </a:t>
            </a:r>
            <a:br>
              <a:rPr lang="fr-FR" dirty="0">
                <a:latin typeface="Roboto Condensed Light"/>
                <a:ea typeface="Roboto Condensed Light"/>
                <a:cs typeface="Roboto Condensed Light"/>
                <a:sym typeface="Roboto Condensed Light"/>
              </a:rPr>
            </a:br>
            <a:br>
              <a:rPr lang="fr-FR" dirty="0">
                <a:latin typeface="Roboto Condensed Light"/>
                <a:ea typeface="Roboto Condensed Light"/>
                <a:cs typeface="Roboto Condensed Light"/>
                <a:sym typeface="Roboto Condensed Light"/>
              </a:rPr>
            </a:br>
            <a:endParaRPr dirty="0">
              <a:latin typeface="Roboto Condensed Light"/>
              <a:ea typeface="Roboto Condensed Light"/>
              <a:cs typeface="Roboto Condensed Light"/>
              <a:sym typeface="Roboto Condensed Light"/>
            </a:endParaRPr>
          </a:p>
        </p:txBody>
      </p:sp>
      <p:cxnSp>
        <p:nvCxnSpPr>
          <p:cNvPr id="261" name="Google Shape;261;p41"/>
          <p:cNvCxnSpPr>
            <a:cxnSpLocks/>
          </p:cNvCxnSpPr>
          <p:nvPr/>
        </p:nvCxnSpPr>
        <p:spPr>
          <a:xfrm>
            <a:off x="3581291" y="1576665"/>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sp>
        <p:nvSpPr>
          <p:cNvPr id="2" name="Titre 1">
            <a:extLst>
              <a:ext uri="{FF2B5EF4-FFF2-40B4-BE49-F238E27FC236}">
                <a16:creationId xmlns:a16="http://schemas.microsoft.com/office/drawing/2014/main" id="{C0C33DB8-8F71-45F7-9E5B-A811D3AD27FD}"/>
              </a:ext>
            </a:extLst>
          </p:cNvPr>
          <p:cNvSpPr>
            <a:spLocks noGrp="1"/>
          </p:cNvSpPr>
          <p:nvPr>
            <p:ph type="ctrTitle"/>
          </p:nvPr>
        </p:nvSpPr>
        <p:spPr>
          <a:xfrm>
            <a:off x="1964850" y="771111"/>
            <a:ext cx="5214300" cy="652292"/>
          </a:xfrm>
        </p:spPr>
        <p:txBody>
          <a:bodyPr/>
          <a:lstStyle/>
          <a:p>
            <a:r>
              <a:rPr lang="fr-FR" dirty="0"/>
              <a:t>Faisons un petit point</a:t>
            </a:r>
          </a:p>
        </p:txBody>
      </p:sp>
      <p:pic>
        <p:nvPicPr>
          <p:cNvPr id="7" name="Image 6">
            <a:extLst>
              <a:ext uri="{FF2B5EF4-FFF2-40B4-BE49-F238E27FC236}">
                <a16:creationId xmlns:a16="http://schemas.microsoft.com/office/drawing/2014/main" id="{128859F4-001A-402A-8C21-CE1580C7992D}"/>
              </a:ext>
            </a:extLst>
          </p:cNvPr>
          <p:cNvPicPr>
            <a:picLocks noChangeAspect="1"/>
          </p:cNvPicPr>
          <p:nvPr/>
        </p:nvPicPr>
        <p:blipFill>
          <a:blip r:embed="rId3"/>
          <a:stretch>
            <a:fillRect/>
          </a:stretch>
        </p:blipFill>
        <p:spPr>
          <a:xfrm>
            <a:off x="-425913" y="-415515"/>
            <a:ext cx="2373252" cy="2373252"/>
          </a:xfrm>
          <a:prstGeom prst="rect">
            <a:avLst/>
          </a:prstGeom>
        </p:spPr>
      </p:pic>
      <p:sp>
        <p:nvSpPr>
          <p:cNvPr id="4" name="ZoneTexte 3">
            <a:extLst>
              <a:ext uri="{FF2B5EF4-FFF2-40B4-BE49-F238E27FC236}">
                <a16:creationId xmlns:a16="http://schemas.microsoft.com/office/drawing/2014/main" id="{CD5D312D-EB30-4AB7-9C5C-A46DB1449F0E}"/>
              </a:ext>
            </a:extLst>
          </p:cNvPr>
          <p:cNvSpPr txBox="1"/>
          <p:nvPr/>
        </p:nvSpPr>
        <p:spPr>
          <a:xfrm>
            <a:off x="2352311" y="3071267"/>
            <a:ext cx="4243933" cy="1384995"/>
          </a:xfrm>
          <a:prstGeom prst="rect">
            <a:avLst/>
          </a:prstGeom>
          <a:noFill/>
        </p:spPr>
        <p:txBody>
          <a:bodyPr wrap="square" rtlCol="0">
            <a:spAutoFit/>
          </a:bodyPr>
          <a:lstStyle/>
          <a:p>
            <a:pPr marL="285750" lvl="0" indent="-285750">
              <a:buFont typeface="Wingdings" panose="05000000000000000000" pitchFamily="2" charset="2"/>
              <a:buChar char="v"/>
            </a:pPr>
            <a:r>
              <a:rPr lang="fr-FR" dirty="0" err="1">
                <a:latin typeface="Roboto Condensed Light"/>
                <a:ea typeface="Roboto Condensed Light"/>
                <a:cs typeface="Roboto Condensed Light"/>
                <a:sym typeface="Roboto Condensed Light"/>
              </a:rPr>
              <a:t>for..in</a:t>
            </a:r>
            <a:r>
              <a:rPr lang="fr-FR" dirty="0">
                <a:latin typeface="Roboto Condensed Light"/>
                <a:ea typeface="Roboto Condensed Light"/>
                <a:cs typeface="Roboto Condensed Light"/>
                <a:sym typeface="Roboto Condensed Light"/>
              </a:rPr>
              <a:t> liste les keys alors que que </a:t>
            </a:r>
            <a:r>
              <a:rPr lang="fr-FR" dirty="0" err="1">
                <a:latin typeface="Roboto Condensed Light"/>
                <a:ea typeface="Roboto Condensed Light"/>
                <a:cs typeface="Roboto Condensed Light"/>
                <a:sym typeface="Roboto Condensed Light"/>
              </a:rPr>
              <a:t>for..of</a:t>
            </a:r>
            <a:r>
              <a:rPr lang="fr-FR" dirty="0">
                <a:latin typeface="Roboto Condensed Light"/>
                <a:ea typeface="Roboto Condensed Light"/>
                <a:cs typeface="Roboto Condensed Light"/>
                <a:sym typeface="Roboto Condensed Light"/>
              </a:rPr>
              <a:t> liste les valeurs.</a:t>
            </a:r>
          </a:p>
          <a:p>
            <a:pPr marL="285750" lvl="0" indent="-285750">
              <a:buFont typeface="Wingdings" panose="05000000000000000000" pitchFamily="2" charset="2"/>
              <a:buChar char="v"/>
            </a:pPr>
            <a:r>
              <a:rPr lang="fr-FR" dirty="0" err="1">
                <a:latin typeface="Roboto Condensed Light"/>
                <a:ea typeface="Roboto Condensed Light"/>
                <a:cs typeface="Roboto Condensed Light"/>
                <a:sym typeface="Roboto Condensed Light"/>
              </a:rPr>
              <a:t>for..in</a:t>
            </a:r>
            <a:r>
              <a:rPr lang="fr-FR" dirty="0">
                <a:latin typeface="Roboto Condensed Light"/>
                <a:ea typeface="Roboto Condensed Light"/>
                <a:cs typeface="Roboto Condensed Light"/>
                <a:sym typeface="Roboto Condensed Light"/>
              </a:rPr>
              <a:t> et </a:t>
            </a:r>
            <a:r>
              <a:rPr lang="fr-FR" dirty="0" err="1">
                <a:latin typeface="Roboto Condensed Light"/>
                <a:ea typeface="Roboto Condensed Light"/>
                <a:cs typeface="Roboto Condensed Light"/>
                <a:sym typeface="Roboto Condensed Light"/>
              </a:rPr>
              <a:t>for..of</a:t>
            </a:r>
            <a:r>
              <a:rPr lang="fr-FR" dirty="0">
                <a:latin typeface="Roboto Condensed Light"/>
                <a:ea typeface="Roboto Condensed Light"/>
                <a:cs typeface="Roboto Condensed Light"/>
                <a:sym typeface="Roboto Condensed Light"/>
              </a:rPr>
              <a:t> n’itèrent pas sur les mêmes éléments. En effet, </a:t>
            </a:r>
            <a:r>
              <a:rPr lang="fr-FR" dirty="0" err="1">
                <a:latin typeface="Roboto Condensed Light"/>
                <a:ea typeface="Roboto Condensed Light"/>
                <a:cs typeface="Roboto Condensed Light"/>
                <a:sym typeface="Roboto Condensed Light"/>
              </a:rPr>
              <a:t>for..in</a:t>
            </a:r>
            <a:r>
              <a:rPr lang="fr-FR" dirty="0">
                <a:latin typeface="Roboto Condensed Light"/>
                <a:ea typeface="Roboto Condensed Light"/>
                <a:cs typeface="Roboto Condensed Light"/>
                <a:sym typeface="Roboto Condensed Light"/>
              </a:rPr>
              <a:t> boucle sur l’ensemble des propriétés énumérables alors que </a:t>
            </a:r>
            <a:r>
              <a:rPr lang="fr-FR" dirty="0" err="1">
                <a:latin typeface="Roboto Condensed Light"/>
                <a:ea typeface="Roboto Condensed Light"/>
                <a:cs typeface="Roboto Condensed Light"/>
                <a:sym typeface="Roboto Condensed Light"/>
              </a:rPr>
              <a:t>for..of</a:t>
            </a:r>
            <a:r>
              <a:rPr lang="fr-FR" dirty="0">
                <a:latin typeface="Roboto Condensed Light"/>
                <a:ea typeface="Roboto Condensed Light"/>
                <a:cs typeface="Roboto Condensed Light"/>
                <a:sym typeface="Roboto Condensed Light"/>
              </a:rPr>
              <a:t> parcourt l’ensemble des données contenues dans l’objet itérable.</a:t>
            </a:r>
          </a:p>
        </p:txBody>
      </p:sp>
    </p:spTree>
    <p:extLst>
      <p:ext uri="{BB962C8B-B14F-4D97-AF65-F5344CB8AC3E}">
        <p14:creationId xmlns:p14="http://schemas.microsoft.com/office/powerpoint/2010/main" val="21611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61022" y="1820971"/>
            <a:ext cx="4657850" cy="1116246"/>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L'instruction for...in permet de générer des itérations sur les propriétés énumérables d'un objet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La méthode forEach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sp>
        <p:nvSpPr>
          <p:cNvPr id="13" name="ZoneTexte 12">
            <a:extLst>
              <a:ext uri="{FF2B5EF4-FFF2-40B4-BE49-F238E27FC236}">
                <a16:creationId xmlns:a16="http://schemas.microsoft.com/office/drawing/2014/main" id="{7A8D8F95-D6F4-4DA2-A961-1FA42FBE17C7}"/>
              </a:ext>
            </a:extLst>
          </p:cNvPr>
          <p:cNvSpPr txBox="1"/>
          <p:nvPr/>
        </p:nvSpPr>
        <p:spPr>
          <a:xfrm>
            <a:off x="6300041" y="2886342"/>
            <a:ext cx="1988647" cy="276999"/>
          </a:xfrm>
          <a:prstGeom prst="rect">
            <a:avLst/>
          </a:prstGeom>
          <a:noFill/>
        </p:spPr>
        <p:txBody>
          <a:bodyPr wrap="square" rtlCol="0">
            <a:spAutoFit/>
          </a:bodyPr>
          <a:lstStyle/>
          <a:p>
            <a:r>
              <a:rPr lang="fr-FR" sz="1200" dirty="0">
                <a:latin typeface="Roboto Condensed Light" panose="02000000000000000000" pitchFamily="2" charset="0"/>
                <a:ea typeface="Roboto Condensed Light" panose="02000000000000000000" pitchFamily="2" charset="0"/>
              </a:rPr>
              <a:t>Logs en console associés :</a:t>
            </a:r>
          </a:p>
        </p:txBody>
      </p:sp>
      <p:pic>
        <p:nvPicPr>
          <p:cNvPr id="3" name="Image 2">
            <a:extLst>
              <a:ext uri="{FF2B5EF4-FFF2-40B4-BE49-F238E27FC236}">
                <a16:creationId xmlns:a16="http://schemas.microsoft.com/office/drawing/2014/main" id="{15ABCFB1-3081-4954-A6F4-2D9F2C1E7A64}"/>
              </a:ext>
            </a:extLst>
          </p:cNvPr>
          <p:cNvPicPr>
            <a:picLocks noChangeAspect="1"/>
          </p:cNvPicPr>
          <p:nvPr/>
        </p:nvPicPr>
        <p:blipFill>
          <a:blip r:embed="rId3"/>
          <a:stretch>
            <a:fillRect/>
          </a:stretch>
        </p:blipFill>
        <p:spPr>
          <a:xfrm>
            <a:off x="70856" y="3929205"/>
            <a:ext cx="5149870" cy="559009"/>
          </a:xfrm>
          <a:prstGeom prst="rect">
            <a:avLst/>
          </a:prstGeom>
        </p:spPr>
      </p:pic>
      <p:pic>
        <p:nvPicPr>
          <p:cNvPr id="5" name="Image 4">
            <a:extLst>
              <a:ext uri="{FF2B5EF4-FFF2-40B4-BE49-F238E27FC236}">
                <a16:creationId xmlns:a16="http://schemas.microsoft.com/office/drawing/2014/main" id="{BBCA94DA-07AA-46E0-A501-D375C8AD079D}"/>
              </a:ext>
            </a:extLst>
          </p:cNvPr>
          <p:cNvPicPr>
            <a:picLocks noChangeAspect="1"/>
          </p:cNvPicPr>
          <p:nvPr/>
        </p:nvPicPr>
        <p:blipFill>
          <a:blip r:embed="rId4"/>
          <a:stretch>
            <a:fillRect/>
          </a:stretch>
        </p:blipFill>
        <p:spPr>
          <a:xfrm>
            <a:off x="6300041" y="3179166"/>
            <a:ext cx="2271458" cy="508089"/>
          </a:xfrm>
          <a:prstGeom prst="rect">
            <a:avLst/>
          </a:prstGeom>
        </p:spPr>
      </p:pic>
    </p:spTree>
    <p:extLst>
      <p:ext uri="{BB962C8B-B14F-4D97-AF65-F5344CB8AC3E}">
        <p14:creationId xmlns:p14="http://schemas.microsoft.com/office/powerpoint/2010/main" val="4001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78877" y="1829328"/>
            <a:ext cx="4657850" cy="415498"/>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Cette boucle rattaché à la librairie jQuery, permet deux choses : </a:t>
            </a:r>
            <a:br>
              <a:rPr lang="fr-FR" dirty="0">
                <a:latin typeface="Roboto Condensed Light"/>
                <a:ea typeface="Roboto Condensed Light"/>
                <a:cs typeface="Roboto Condensed Light"/>
                <a:sym typeface="Roboto Condensed Light"/>
              </a:rPr>
            </a:b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$each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sp>
        <p:nvSpPr>
          <p:cNvPr id="11" name="ZoneTexte 10">
            <a:extLst>
              <a:ext uri="{FF2B5EF4-FFF2-40B4-BE49-F238E27FC236}">
                <a16:creationId xmlns:a16="http://schemas.microsoft.com/office/drawing/2014/main" id="{BD667AB2-EA75-403E-9A51-9102C71B5834}"/>
              </a:ext>
            </a:extLst>
          </p:cNvPr>
          <p:cNvSpPr txBox="1"/>
          <p:nvPr/>
        </p:nvSpPr>
        <p:spPr>
          <a:xfrm>
            <a:off x="4093860" y="2122470"/>
            <a:ext cx="4572000" cy="1384995"/>
          </a:xfrm>
          <a:prstGeom prst="rect">
            <a:avLst/>
          </a:prstGeom>
          <a:noFill/>
        </p:spPr>
        <p:txBody>
          <a:bodyPr wrap="square">
            <a:spAutoFit/>
          </a:bodyPr>
          <a:lstStyle/>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marL="285750" lvl="0" indent="-285750" algn="l" rtl="0">
              <a:spcBef>
                <a:spcPts val="0"/>
              </a:spcBef>
              <a:spcAft>
                <a:spcPts val="0"/>
              </a:spcAft>
              <a:buFont typeface="Wingdings" panose="05000000000000000000" pitchFamily="2" charset="2"/>
              <a:buChar char="v"/>
            </a:pPr>
            <a:r>
              <a:rPr lang="fr-FR" dirty="0">
                <a:latin typeface="Roboto Condensed Light"/>
                <a:ea typeface="Roboto Condensed Light"/>
                <a:cs typeface="Roboto Condensed Light"/>
                <a:sym typeface="Roboto Condensed Light"/>
              </a:rPr>
              <a:t>La première: de boucler sur une liste d'Objet jQuery (DOM) et de les manipuler : $('</a:t>
            </a:r>
            <a:r>
              <a:rPr lang="fr-FR" dirty="0" err="1">
                <a:latin typeface="Roboto Condensed Light"/>
                <a:ea typeface="Roboto Condensed Light"/>
                <a:cs typeface="Roboto Condensed Light"/>
                <a:sym typeface="Roboto Condensed Light"/>
              </a:rPr>
              <a:t>ul</a:t>
            </a:r>
            <a:r>
              <a:rPr lang="fr-FR" dirty="0">
                <a:latin typeface="Roboto Condensed Light"/>
                <a:ea typeface="Roboto Condensed Light"/>
                <a:cs typeface="Roboto Condensed Light"/>
                <a:sym typeface="Roboto Condensed Light"/>
              </a:rPr>
              <a:t> li').</a:t>
            </a:r>
            <a:r>
              <a:rPr lang="fr-FR" dirty="0" err="1">
                <a:latin typeface="Roboto Condensed Light"/>
                <a:ea typeface="Roboto Condensed Light"/>
                <a:cs typeface="Roboto Condensed Light"/>
                <a:sym typeface="Roboto Condensed Light"/>
              </a:rPr>
              <a:t>each</a:t>
            </a:r>
            <a:endParaRPr lang="fr-FR" dirty="0">
              <a:latin typeface="Roboto Condensed Light"/>
              <a:ea typeface="Roboto Condensed Light"/>
              <a:cs typeface="Roboto Condensed Light"/>
              <a:sym typeface="Roboto Condensed Light"/>
            </a:endParaRPr>
          </a:p>
          <a:p>
            <a:pPr marL="285750" lvl="0" indent="-285750" algn="l" rtl="0">
              <a:spcBef>
                <a:spcPts val="0"/>
              </a:spcBef>
              <a:spcAft>
                <a:spcPts val="0"/>
              </a:spcAft>
              <a:buFont typeface="Wingdings" panose="05000000000000000000" pitchFamily="2" charset="2"/>
              <a:buChar char="v"/>
            </a:pPr>
            <a:r>
              <a:rPr lang="fr-FR" dirty="0">
                <a:latin typeface="Roboto Condensed Light"/>
                <a:ea typeface="Roboto Condensed Light"/>
                <a:cs typeface="Roboto Condensed Light"/>
                <a:sym typeface="Roboto Condensed Light"/>
              </a:rPr>
              <a:t>La seconde : de générer une boucle sur des Object,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String, ... : $.</a:t>
            </a:r>
            <a:r>
              <a:rPr lang="fr-FR" dirty="0" err="1">
                <a:latin typeface="Roboto Condensed Light"/>
                <a:ea typeface="Roboto Condensed Light"/>
                <a:cs typeface="Roboto Condensed Light"/>
                <a:sym typeface="Roboto Condensed Light"/>
              </a:rPr>
              <a:t>each</a:t>
            </a:r>
            <a:r>
              <a:rPr lang="fr-FR" dirty="0">
                <a:latin typeface="Roboto Condensed Light"/>
                <a:ea typeface="Roboto Condensed Light"/>
                <a:cs typeface="Roboto Condensed Light"/>
                <a:sym typeface="Roboto Condensed Light"/>
              </a:rPr>
              <a:t>([ 1, 2, 3 ], </a:t>
            </a:r>
            <a:r>
              <a:rPr lang="fr-FR" dirty="0" err="1">
                <a:latin typeface="Roboto Condensed Light"/>
                <a:ea typeface="Roboto Condensed Light"/>
                <a:cs typeface="Roboto Condensed Light"/>
                <a:sym typeface="Roboto Condensed Light"/>
              </a:rPr>
              <a:t>function</a:t>
            </a:r>
            <a:r>
              <a:rPr lang="fr-FR" dirty="0">
                <a:latin typeface="Roboto Condensed Light"/>
                <a:ea typeface="Roboto Condensed Light"/>
                <a:cs typeface="Roboto Condensed Light"/>
                <a:sym typeface="Roboto Condensed Light"/>
              </a:rPr>
              <a:t>( index, value ) {console.log('index : ',index,'  valeur : ',value);});</a:t>
            </a:r>
          </a:p>
        </p:txBody>
      </p:sp>
      <p:pic>
        <p:nvPicPr>
          <p:cNvPr id="7" name="Image 6">
            <a:extLst>
              <a:ext uri="{FF2B5EF4-FFF2-40B4-BE49-F238E27FC236}">
                <a16:creationId xmlns:a16="http://schemas.microsoft.com/office/drawing/2014/main" id="{58033EFC-0859-4BBA-A58F-BFA174DAA68B}"/>
              </a:ext>
            </a:extLst>
          </p:cNvPr>
          <p:cNvPicPr>
            <a:picLocks noChangeAspect="1"/>
          </p:cNvPicPr>
          <p:nvPr/>
        </p:nvPicPr>
        <p:blipFill>
          <a:blip r:embed="rId3"/>
          <a:stretch>
            <a:fillRect/>
          </a:stretch>
        </p:blipFill>
        <p:spPr>
          <a:xfrm>
            <a:off x="158689" y="3565354"/>
            <a:ext cx="5118307" cy="723436"/>
          </a:xfrm>
          <a:prstGeom prst="rect">
            <a:avLst/>
          </a:prstGeom>
        </p:spPr>
      </p:pic>
      <p:pic>
        <p:nvPicPr>
          <p:cNvPr id="9" name="Image 8">
            <a:extLst>
              <a:ext uri="{FF2B5EF4-FFF2-40B4-BE49-F238E27FC236}">
                <a16:creationId xmlns:a16="http://schemas.microsoft.com/office/drawing/2014/main" id="{9C9E3436-6E7A-4F3B-A24D-D1BB3748DCD6}"/>
              </a:ext>
            </a:extLst>
          </p:cNvPr>
          <p:cNvPicPr>
            <a:picLocks noChangeAspect="1"/>
          </p:cNvPicPr>
          <p:nvPr/>
        </p:nvPicPr>
        <p:blipFill>
          <a:blip r:embed="rId4"/>
          <a:stretch>
            <a:fillRect/>
          </a:stretch>
        </p:blipFill>
        <p:spPr>
          <a:xfrm>
            <a:off x="158689" y="4501646"/>
            <a:ext cx="5118307" cy="211251"/>
          </a:xfrm>
          <a:prstGeom prst="rect">
            <a:avLst/>
          </a:prstGeom>
        </p:spPr>
      </p:pic>
    </p:spTree>
    <p:extLst>
      <p:ext uri="{BB962C8B-B14F-4D97-AF65-F5344CB8AC3E}">
        <p14:creationId xmlns:p14="http://schemas.microsoft.com/office/powerpoint/2010/main" val="182733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48" y="3085150"/>
            <a:ext cx="7216427"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Ce qui ressort de vos demandes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93" name="Google Shape;193;p36"/>
          <p:cNvSpPr txBox="1">
            <a:spLocks noGrp="1"/>
          </p:cNvSpPr>
          <p:nvPr>
            <p:ph type="subTitle" idx="1"/>
          </p:nvPr>
        </p:nvSpPr>
        <p:spPr>
          <a:xfrm>
            <a:off x="1147574" y="4028958"/>
            <a:ext cx="4687833" cy="857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Nous allons essayer de regrouper celles-ci par thématiques afin d’étudier chaque section qui émane de vos demandes initiales</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 avec des chiffres ça donne quoi ?</a:t>
            </a:r>
            <a:endParaRPr dirty="0"/>
          </a:p>
        </p:txBody>
      </p:sp>
      <p:sp>
        <p:nvSpPr>
          <p:cNvPr id="259" name="Google Shape;259;p41"/>
          <p:cNvSpPr txBox="1"/>
          <p:nvPr/>
        </p:nvSpPr>
        <p:spPr>
          <a:xfrm>
            <a:off x="5439358" y="1493594"/>
            <a:ext cx="2231441"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Connaissance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434343"/>
                </a:solidFill>
                <a:latin typeface="Roboto Condensed Light"/>
                <a:ea typeface="Roboto Condensed Light"/>
                <a:cs typeface="Roboto Condensed Light"/>
                <a:sym typeface="Roboto Condensed Light"/>
              </a:rPr>
              <a:t>* datas récupéré lors du dernier questionnaire</a:t>
            </a:r>
            <a:endParaRPr sz="1000" dirty="0">
              <a:solidFill>
                <a:srgbClr val="434343"/>
              </a:solidFill>
              <a:latin typeface="Roboto Condensed Light"/>
              <a:ea typeface="Roboto Condensed Light"/>
              <a:cs typeface="Roboto Condensed Light"/>
              <a:sym typeface="Roboto Condensed Light"/>
            </a:endParaRPr>
          </a:p>
        </p:txBody>
      </p:sp>
      <p:pic>
        <p:nvPicPr>
          <p:cNvPr id="4" name="Image 3">
            <a:extLst>
              <a:ext uri="{FF2B5EF4-FFF2-40B4-BE49-F238E27FC236}">
                <a16:creationId xmlns:a16="http://schemas.microsoft.com/office/drawing/2014/main" id="{03B7DD45-0B03-4D85-92D9-FB84C75D7FE9}"/>
              </a:ext>
            </a:extLst>
          </p:cNvPr>
          <p:cNvPicPr>
            <a:picLocks noChangeAspect="1"/>
          </p:cNvPicPr>
          <p:nvPr/>
        </p:nvPicPr>
        <p:blipFill>
          <a:blip r:embed="rId3"/>
          <a:stretch>
            <a:fillRect/>
          </a:stretch>
        </p:blipFill>
        <p:spPr>
          <a:xfrm>
            <a:off x="1328058" y="1190960"/>
            <a:ext cx="6135078" cy="30243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Connaissance des concepts de base</a:t>
            </a:r>
            <a:endParaRPr dirty="0"/>
          </a:p>
        </p:txBody>
      </p:sp>
      <p:sp>
        <p:nvSpPr>
          <p:cNvPr id="258" name="Google Shape;258;p41"/>
          <p:cNvSpPr txBox="1"/>
          <p:nvPr/>
        </p:nvSpPr>
        <p:spPr>
          <a:xfrm>
            <a:off x="5403775" y="2130875"/>
            <a:ext cx="2799300" cy="14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Condensed Light"/>
                <a:ea typeface="Roboto Condensed Light"/>
                <a:cs typeface="Roboto Condensed Light"/>
                <a:sym typeface="Roboto Condensed Light"/>
              </a:rPr>
              <a:t>Nous pouvons voir que la majorité d’entre-vous savent ce que sont des écouteurs, des boucles et des conditions.</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5439358" y="1493594"/>
            <a:ext cx="2231441"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434343"/>
                </a:solidFill>
                <a:latin typeface="Roboto Condensed Light"/>
                <a:ea typeface="Roboto Condensed Light"/>
                <a:cs typeface="Roboto Condensed Light"/>
                <a:sym typeface="Roboto Condensed Light"/>
              </a:rPr>
              <a:t>* datas récupéré lors du dernier questionnaire</a:t>
            </a:r>
            <a:endParaRPr sz="1000" dirty="0">
              <a:solidFill>
                <a:srgbClr val="434343"/>
              </a:solidFill>
              <a:latin typeface="Roboto Condensed Light"/>
              <a:ea typeface="Roboto Condensed Light"/>
              <a:cs typeface="Roboto Condensed Light"/>
              <a:sym typeface="Roboto Condensed Light"/>
            </a:endParaRPr>
          </a:p>
        </p:txBody>
      </p:sp>
      <p:pic>
        <p:nvPicPr>
          <p:cNvPr id="2" name="Image 1">
            <a:extLst>
              <a:ext uri="{FF2B5EF4-FFF2-40B4-BE49-F238E27FC236}">
                <a16:creationId xmlns:a16="http://schemas.microsoft.com/office/drawing/2014/main" id="{0A0867F4-EF41-459D-98DF-5D6997DD54AF}"/>
              </a:ext>
            </a:extLst>
          </p:cNvPr>
          <p:cNvPicPr>
            <a:picLocks noChangeAspect="1"/>
          </p:cNvPicPr>
          <p:nvPr/>
        </p:nvPicPr>
        <p:blipFill>
          <a:blip r:embed="rId3"/>
          <a:stretch>
            <a:fillRect/>
          </a:stretch>
        </p:blipFill>
        <p:spPr>
          <a:xfrm>
            <a:off x="250954" y="2280671"/>
            <a:ext cx="4592579" cy="1884135"/>
          </a:xfrm>
          <a:prstGeom prst="rect">
            <a:avLst/>
          </a:prstGeom>
        </p:spPr>
      </p:pic>
      <p:sp>
        <p:nvSpPr>
          <p:cNvPr id="9" name="Google Shape;259;p41">
            <a:extLst>
              <a:ext uri="{FF2B5EF4-FFF2-40B4-BE49-F238E27FC236}">
                <a16:creationId xmlns:a16="http://schemas.microsoft.com/office/drawing/2014/main" id="{7A62535F-877E-4B58-8DD8-CAFAEDE9BC6E}"/>
              </a:ext>
            </a:extLst>
          </p:cNvPr>
          <p:cNvSpPr txBox="1"/>
          <p:nvPr/>
        </p:nvSpPr>
        <p:spPr>
          <a:xfrm>
            <a:off x="5439359" y="1493594"/>
            <a:ext cx="2492698"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Compréhenssion :</a:t>
            </a:r>
            <a:endParaRPr sz="2000" b="1" dirty="0">
              <a:solidFill>
                <a:srgbClr val="434343"/>
              </a:solidFill>
              <a:latin typeface="Exo 2"/>
              <a:ea typeface="Exo 2"/>
              <a:cs typeface="Exo 2"/>
              <a:sym typeface="Exo 2"/>
            </a:endParaRPr>
          </a:p>
        </p:txBody>
      </p:sp>
    </p:spTree>
    <p:extLst>
      <p:ext uri="{BB962C8B-B14F-4D97-AF65-F5344CB8AC3E}">
        <p14:creationId xmlns:p14="http://schemas.microsoft.com/office/powerpoint/2010/main" val="233295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 avec des chiffres ça donne quoi ?</a:t>
            </a:r>
            <a:endParaRPr dirty="0"/>
          </a:p>
        </p:txBody>
      </p:sp>
      <p:sp>
        <p:nvSpPr>
          <p:cNvPr id="258" name="Google Shape;258;p41"/>
          <p:cNvSpPr txBox="1"/>
          <p:nvPr/>
        </p:nvSpPr>
        <p:spPr>
          <a:xfrm>
            <a:off x="5403775" y="2130874"/>
            <a:ext cx="3072568"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Condensed Light"/>
                <a:ea typeface="Roboto Condensed Light"/>
                <a:cs typeface="Roboto Condensed Light"/>
                <a:sym typeface="Roboto Condensed Light"/>
              </a:rPr>
              <a:t>Dans ce graphiques suivant, nous pouvons voir que le problème concerne plutôt l’utilisation de ces conceptes. </a:t>
            </a:r>
            <a:br>
              <a:rPr lang="en" dirty="0">
                <a:latin typeface="Roboto Condensed Light"/>
                <a:ea typeface="Roboto Condensed Light"/>
                <a:cs typeface="Roboto Condensed Light"/>
                <a:sym typeface="Roboto Condensed Light"/>
              </a:rPr>
            </a:br>
            <a:br>
              <a:rPr lang="en" dirty="0">
                <a:latin typeface="Roboto Condensed Light"/>
                <a:ea typeface="Roboto Condensed Light"/>
                <a:cs typeface="Roboto Condensed Light"/>
                <a:sym typeface="Roboto Condensed Light"/>
              </a:rPr>
            </a:br>
            <a:r>
              <a:rPr lang="en" dirty="0">
                <a:latin typeface="Roboto Condensed Light"/>
                <a:ea typeface="Roboto Condensed Light"/>
                <a:cs typeface="Roboto Condensed Light"/>
                <a:sym typeface="Roboto Condensed Light"/>
              </a:rPr>
              <a:t>Ce qui ressort souvent en </a:t>
            </a:r>
            <a:r>
              <a:rPr lang="en" b="1" dirty="0">
                <a:latin typeface="Roboto Condensed Light"/>
                <a:ea typeface="Roboto Condensed Light"/>
                <a:cs typeface="Roboto Condensed Light"/>
                <a:sym typeface="Roboto Condensed Light"/>
              </a:rPr>
              <a:t>programmation haut niveau :</a:t>
            </a:r>
            <a:r>
              <a:rPr lang="en" dirty="0">
                <a:latin typeface="Roboto Condensed Light"/>
                <a:ea typeface="Roboto Condensed Light"/>
                <a:cs typeface="Roboto Condensed Light"/>
                <a:sym typeface="Roboto Condensed Light"/>
              </a:rPr>
              <a:t> le devellopeur possède une comprenhesion des différentes logique, mais a dû mal à les appliquer dans un contexe donné.</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5439359" y="1493594"/>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Application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434343"/>
                </a:solidFill>
                <a:latin typeface="Roboto Condensed Light"/>
                <a:ea typeface="Roboto Condensed Light"/>
                <a:cs typeface="Roboto Condensed Light"/>
                <a:sym typeface="Roboto Condensed Light"/>
              </a:rPr>
              <a:t>* datas récupéré lors du dernier questionnaire</a:t>
            </a:r>
            <a:endParaRPr sz="1000" dirty="0">
              <a:solidFill>
                <a:srgbClr val="434343"/>
              </a:solidFill>
              <a:latin typeface="Roboto Condensed Light"/>
              <a:ea typeface="Roboto Condensed Light"/>
              <a:cs typeface="Roboto Condensed Light"/>
              <a:sym typeface="Roboto Condensed Light"/>
            </a:endParaRPr>
          </a:p>
        </p:txBody>
      </p:sp>
      <p:pic>
        <p:nvPicPr>
          <p:cNvPr id="3" name="Image 2">
            <a:extLst>
              <a:ext uri="{FF2B5EF4-FFF2-40B4-BE49-F238E27FC236}">
                <a16:creationId xmlns:a16="http://schemas.microsoft.com/office/drawing/2014/main" id="{FF406631-09AC-47DA-96D3-D352782EB370}"/>
              </a:ext>
            </a:extLst>
          </p:cNvPr>
          <p:cNvPicPr>
            <a:picLocks noChangeAspect="1"/>
          </p:cNvPicPr>
          <p:nvPr/>
        </p:nvPicPr>
        <p:blipFill>
          <a:blip r:embed="rId3"/>
          <a:stretch>
            <a:fillRect/>
          </a:stretch>
        </p:blipFill>
        <p:spPr>
          <a:xfrm>
            <a:off x="251383" y="2292624"/>
            <a:ext cx="4573853" cy="1880231"/>
          </a:xfrm>
          <a:prstGeom prst="rect">
            <a:avLst/>
          </a:prstGeom>
        </p:spPr>
      </p:pic>
    </p:spTree>
    <p:extLst>
      <p:ext uri="{BB962C8B-B14F-4D97-AF65-F5344CB8AC3E}">
        <p14:creationId xmlns:p14="http://schemas.microsoft.com/office/powerpoint/2010/main" val="45257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48" y="3085150"/>
            <a:ext cx="7216427"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Reprendre les basiques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93" name="Google Shape;193;p36"/>
          <p:cNvSpPr txBox="1">
            <a:spLocks noGrp="1"/>
          </p:cNvSpPr>
          <p:nvPr>
            <p:ph type="subTitle" idx="1"/>
          </p:nvPr>
        </p:nvSpPr>
        <p:spPr>
          <a:xfrm>
            <a:off x="1147574" y="4028958"/>
            <a:ext cx="4687833" cy="857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Nous allons débuter ce premier module en revoyant simplement base de ce langage. Revoyons ensemble celles-ci.</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40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577899" y="2299513"/>
            <a:ext cx="4574399"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Dans la liste de vos demandes, une chose ressort plus que les autres : Une aide globale à la compréhension des classiques de </a:t>
            </a:r>
            <a:r>
              <a:rPr lang="en" b="1" dirty="0"/>
              <a:t>JavaScript</a:t>
            </a:r>
            <a:r>
              <a:rPr lang="en" dirty="0"/>
              <a:t>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fonctions</a:t>
            </a:r>
          </a:p>
          <a:p>
            <a:pPr marL="285750" lvl="0" indent="-285750" algn="l" rtl="0">
              <a:spcBef>
                <a:spcPts val="0"/>
              </a:spcBef>
              <a:spcAft>
                <a:spcPts val="0"/>
              </a:spcAft>
              <a:buFont typeface="Wingdings" panose="05000000000000000000" pitchFamily="2" charset="2"/>
              <a:buChar char="v"/>
            </a:pPr>
            <a:r>
              <a:rPr lang="en" dirty="0"/>
              <a:t>Les boucles</a:t>
            </a:r>
          </a:p>
          <a:p>
            <a:pPr marL="285750" lvl="0" indent="-285750" algn="l" rtl="0">
              <a:spcBef>
                <a:spcPts val="0"/>
              </a:spcBef>
              <a:spcAft>
                <a:spcPts val="0"/>
              </a:spcAft>
              <a:buFont typeface="Wingdings" panose="05000000000000000000" pitchFamily="2" charset="2"/>
              <a:buChar char="v"/>
            </a:pPr>
            <a:r>
              <a:rPr lang="en" dirty="0"/>
              <a:t>Les conditions</a:t>
            </a:r>
          </a:p>
          <a:p>
            <a:pPr marL="285750" lvl="0" indent="-285750" algn="l" rtl="0">
              <a:spcBef>
                <a:spcPts val="0"/>
              </a:spcBef>
              <a:spcAft>
                <a:spcPts val="0"/>
              </a:spcAft>
              <a:buFont typeface="Wingdings" panose="05000000000000000000" pitchFamily="2" charset="2"/>
              <a:buChar char="v"/>
            </a:pPr>
            <a:r>
              <a:rPr lang="en" dirty="0"/>
              <a:t>Mais aussi les selecteurs et les écouteurs d’événements</a:t>
            </a:r>
            <a:endParaRPr dirty="0"/>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1st Revoir les basiques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2nd Les mains dans le moteur JS</a:t>
            </a:r>
            <a:endParaRPr dirty="0"/>
          </a:p>
        </p:txBody>
      </p:sp>
      <p:sp>
        <p:nvSpPr>
          <p:cNvPr id="214" name="Google Shape;214;p38"/>
          <p:cNvSpPr/>
          <p:nvPr/>
        </p:nvSpPr>
        <p:spPr>
          <a:xfrm>
            <a:off x="1660512"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txBox="1"/>
          <p:nvPr/>
        </p:nvSpPr>
        <p:spPr>
          <a:xfrm>
            <a:off x="1710015"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Boucle</a:t>
            </a:r>
            <a:endParaRPr b="1" dirty="0">
              <a:solidFill>
                <a:srgbClr val="FFFFFF"/>
              </a:solidFill>
              <a:latin typeface="Exo 2"/>
              <a:ea typeface="Exo 2"/>
              <a:cs typeface="Exo 2"/>
              <a:sym typeface="Exo 2"/>
            </a:endParaRPr>
          </a:p>
        </p:txBody>
      </p:sp>
      <p:sp>
        <p:nvSpPr>
          <p:cNvPr id="216" name="Google Shape;216;p38"/>
          <p:cNvSpPr txBox="1"/>
          <p:nvPr/>
        </p:nvSpPr>
        <p:spPr>
          <a:xfrm>
            <a:off x="1695176" y="3871750"/>
            <a:ext cx="1384374"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Roboto Condensed Light"/>
                <a:ea typeface="Roboto Condensed Light"/>
                <a:cs typeface="Roboto Condensed Light"/>
                <a:sym typeface="Roboto Condensed Light"/>
              </a:rPr>
              <a:t>Comprendre les différentes boucles et les utiliser</a:t>
            </a:r>
            <a:endParaRPr sz="1200" dirty="0">
              <a:solidFill>
                <a:srgbClr val="FFFFFF"/>
              </a:solidFill>
              <a:latin typeface="Roboto Condensed Light"/>
              <a:ea typeface="Roboto Condensed Light"/>
              <a:cs typeface="Roboto Condensed Light"/>
              <a:sym typeface="Roboto Condensed Light"/>
            </a:endParaRPr>
          </a:p>
        </p:txBody>
      </p:sp>
      <p:sp>
        <p:nvSpPr>
          <p:cNvPr id="217" name="Google Shape;217;p38"/>
          <p:cNvSpPr/>
          <p:nvPr/>
        </p:nvSpPr>
        <p:spPr>
          <a:xfrm>
            <a:off x="6046450"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txBox="1"/>
          <p:nvPr/>
        </p:nvSpPr>
        <p:spPr>
          <a:xfrm>
            <a:off x="6087111"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Conditions</a:t>
            </a:r>
            <a:endParaRPr b="1" dirty="0">
              <a:solidFill>
                <a:srgbClr val="FFFFFF"/>
              </a:solidFill>
              <a:latin typeface="Exo 2"/>
              <a:ea typeface="Exo 2"/>
              <a:cs typeface="Exo 2"/>
              <a:sym typeface="Exo 2"/>
            </a:endParaRPr>
          </a:p>
        </p:txBody>
      </p:sp>
      <p:sp>
        <p:nvSpPr>
          <p:cNvPr id="219" name="Google Shape;219;p38"/>
          <p:cNvSpPr txBox="1"/>
          <p:nvPr/>
        </p:nvSpPr>
        <p:spPr>
          <a:xfrm>
            <a:off x="6221512" y="3871750"/>
            <a:ext cx="11619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Comprendre ce concept et l’appliquer</a:t>
            </a:r>
            <a:endParaRPr sz="1200" dirty="0">
              <a:solidFill>
                <a:srgbClr val="FFFFFF"/>
              </a:solidFill>
              <a:latin typeface="Roboto Condensed Light"/>
              <a:ea typeface="Roboto Condensed Light"/>
              <a:cs typeface="Roboto Condensed Light"/>
              <a:sym typeface="Roboto Condensed Light"/>
            </a:endParaRPr>
          </a:p>
        </p:txBody>
      </p:sp>
      <p:cxnSp>
        <p:nvCxnSpPr>
          <p:cNvPr id="220" name="Google Shape;220;p38"/>
          <p:cNvCxnSpPr/>
          <p:nvPr/>
        </p:nvCxnSpPr>
        <p:spPr>
          <a:xfrm rot="-5400000" flipH="1">
            <a:off x="4396930" y="2314525"/>
            <a:ext cx="360900" cy="600"/>
          </a:xfrm>
          <a:prstGeom prst="curvedConnector3">
            <a:avLst>
              <a:gd name="adj1" fmla="val 50000"/>
            </a:avLst>
          </a:prstGeom>
          <a:noFill/>
          <a:ln w="9525" cap="flat" cmpd="sng">
            <a:solidFill>
              <a:srgbClr val="434343"/>
            </a:solidFill>
            <a:prstDash val="solid"/>
            <a:round/>
            <a:headEnd type="none" w="med" len="med"/>
            <a:tailEnd type="none" w="med" len="med"/>
          </a:ln>
        </p:spPr>
      </p:cxnSp>
      <p:sp>
        <p:nvSpPr>
          <p:cNvPr id="221" name="Google Shape;221;p38"/>
          <p:cNvSpPr/>
          <p:nvPr/>
        </p:nvSpPr>
        <p:spPr>
          <a:xfrm>
            <a:off x="3079550" y="2572350"/>
            <a:ext cx="3055500" cy="833700"/>
          </a:xfrm>
          <a:prstGeom prst="snip2DiagRect">
            <a:avLst>
              <a:gd name="adj1" fmla="val 0"/>
              <a:gd name="adj2" fmla="val 16667"/>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3834350" y="111112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8"/>
          <p:cNvCxnSpPr/>
          <p:nvPr/>
        </p:nvCxnSpPr>
        <p:spPr>
          <a:xfrm rot="5400000">
            <a:off x="2408400" y="3002475"/>
            <a:ext cx="611100" cy="584700"/>
          </a:xfrm>
          <a:prstGeom prst="bentConnector3">
            <a:avLst>
              <a:gd name="adj1" fmla="val -691"/>
            </a:avLst>
          </a:prstGeom>
          <a:noFill/>
          <a:ln w="9525" cap="flat" cmpd="sng">
            <a:solidFill>
              <a:srgbClr val="595959"/>
            </a:solidFill>
            <a:prstDash val="solid"/>
            <a:round/>
            <a:headEnd type="none" w="med" len="med"/>
            <a:tailEnd type="none" w="med" len="med"/>
          </a:ln>
        </p:spPr>
      </p:cxnSp>
      <p:cxnSp>
        <p:nvCxnSpPr>
          <p:cNvPr id="224" name="Google Shape;224;p38"/>
          <p:cNvCxnSpPr/>
          <p:nvPr/>
        </p:nvCxnSpPr>
        <p:spPr>
          <a:xfrm>
            <a:off x="6211750" y="3040275"/>
            <a:ext cx="577800" cy="560100"/>
          </a:xfrm>
          <a:prstGeom prst="bentConnector3">
            <a:avLst>
              <a:gd name="adj1" fmla="val 99749"/>
            </a:avLst>
          </a:prstGeom>
          <a:noFill/>
          <a:ln w="9525" cap="flat" cmpd="sng">
            <a:solidFill>
              <a:srgbClr val="595959"/>
            </a:solidFill>
            <a:prstDash val="solid"/>
            <a:round/>
            <a:headEnd type="none" w="med" len="med"/>
            <a:tailEnd type="none" w="med" len="med"/>
          </a:ln>
        </p:spPr>
      </p:cxnSp>
      <p:sp>
        <p:nvSpPr>
          <p:cNvPr id="225" name="Google Shape;225;p38"/>
          <p:cNvSpPr txBox="1"/>
          <p:nvPr/>
        </p:nvSpPr>
        <p:spPr>
          <a:xfrm>
            <a:off x="3635829" y="2542175"/>
            <a:ext cx="1923142"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434343"/>
                </a:solidFill>
                <a:latin typeface="Exo 2"/>
                <a:ea typeface="Exo 2"/>
                <a:cs typeface="Exo 2"/>
                <a:sym typeface="Exo 2"/>
              </a:rPr>
              <a:t>Les événements</a:t>
            </a:r>
            <a:endParaRPr b="1" dirty="0">
              <a:solidFill>
                <a:srgbClr val="434343"/>
              </a:solidFill>
              <a:latin typeface="Exo 2"/>
              <a:ea typeface="Exo 2"/>
              <a:cs typeface="Exo 2"/>
              <a:sym typeface="Exo 2"/>
            </a:endParaRPr>
          </a:p>
        </p:txBody>
      </p:sp>
      <p:sp>
        <p:nvSpPr>
          <p:cNvPr id="226" name="Google Shape;226;p38"/>
          <p:cNvSpPr txBox="1"/>
          <p:nvPr/>
        </p:nvSpPr>
        <p:spPr>
          <a:xfrm>
            <a:off x="3206650" y="2738525"/>
            <a:ext cx="2767200"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rgbClr val="434343"/>
                </a:solidFill>
                <a:latin typeface="Roboto Condensed Light"/>
                <a:ea typeface="Roboto Condensed Light"/>
                <a:cs typeface="Roboto Condensed Light"/>
                <a:sym typeface="Roboto Condensed Light"/>
              </a:rPr>
              <a:t>La partie centrale de JavaScript se situe principalement à ce niveau, nous allons donc analyser de plus près ce concept</a:t>
            </a:r>
            <a:endParaRPr sz="1200" dirty="0">
              <a:solidFill>
                <a:srgbClr val="434343"/>
              </a:solidFill>
              <a:latin typeface="Roboto Condensed Light"/>
              <a:ea typeface="Roboto Condensed Light"/>
              <a:cs typeface="Roboto Condensed Light"/>
              <a:sym typeface="Roboto Condensed Light"/>
            </a:endParaRPr>
          </a:p>
          <a:p>
            <a:pPr marL="0" lvl="0" indent="0" algn="ctr" rtl="0">
              <a:spcBef>
                <a:spcPts val="0"/>
              </a:spcBef>
              <a:spcAft>
                <a:spcPts val="0"/>
              </a:spcAft>
              <a:buNone/>
            </a:pPr>
            <a:endParaRPr sz="1200" dirty="0">
              <a:solidFill>
                <a:srgbClr val="434343"/>
              </a:solidFill>
              <a:latin typeface="Roboto Condensed Light"/>
              <a:ea typeface="Roboto Condensed Light"/>
              <a:cs typeface="Roboto Condensed Light"/>
              <a:sym typeface="Roboto Condensed Light"/>
            </a:endParaRPr>
          </a:p>
        </p:txBody>
      </p:sp>
      <p:sp>
        <p:nvSpPr>
          <p:cNvPr id="227" name="Google Shape;227;p38"/>
          <p:cNvSpPr txBox="1"/>
          <p:nvPr/>
        </p:nvSpPr>
        <p:spPr>
          <a:xfrm>
            <a:off x="3874904" y="1084115"/>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Fonction</a:t>
            </a:r>
            <a:endParaRPr b="1" dirty="0">
              <a:solidFill>
                <a:srgbClr val="FFFFFF"/>
              </a:solidFill>
              <a:latin typeface="Exo 2"/>
              <a:ea typeface="Exo 2"/>
              <a:cs typeface="Exo 2"/>
              <a:sym typeface="Exo 2"/>
            </a:endParaRPr>
          </a:p>
        </p:txBody>
      </p:sp>
      <p:sp>
        <p:nvSpPr>
          <p:cNvPr id="228" name="Google Shape;228;p38"/>
          <p:cNvSpPr txBox="1"/>
          <p:nvPr/>
        </p:nvSpPr>
        <p:spPr>
          <a:xfrm>
            <a:off x="4009300" y="1309300"/>
            <a:ext cx="11619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Comprendre ce qu’est une fonction</a:t>
            </a:r>
            <a:endParaRPr sz="1200" dirty="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55984</TotalTime>
  <Words>2027</Words>
  <Application>Microsoft Office PowerPoint</Application>
  <PresentationFormat>Affichage à l'écran (16:9)</PresentationFormat>
  <Paragraphs>142</Paragraphs>
  <Slides>26</Slides>
  <Notes>26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Roboto Condensed</vt:lpstr>
      <vt:lpstr>Nunito Light</vt:lpstr>
      <vt:lpstr>Wingdings</vt:lpstr>
      <vt:lpstr>Exo 2</vt:lpstr>
      <vt:lpstr>Arial</vt:lpstr>
      <vt:lpstr>Roboto Condensed Light</vt:lpstr>
      <vt:lpstr>Fira Sans Extra Condensed Medium</vt:lpstr>
      <vt:lpstr>Arial</vt:lpstr>
      <vt:lpstr>Tech Newsletter XL by Slidesgo</vt:lpstr>
      <vt:lpstr>VOS DEMANDES</vt:lpstr>
      <vt:lpstr>Regroupement des demandes</vt:lpstr>
      <vt:lpstr>Ce qui ressort de vos demandes</vt:lpstr>
      <vt:lpstr>Et avec des chiffres ça donne quoi ?</vt:lpstr>
      <vt:lpstr>Connaissance des concepts de base</vt:lpstr>
      <vt:lpstr>Et avec des chiffres ça donne quoi ?</vt:lpstr>
      <vt:lpstr>Reprendre les basiques</vt:lpstr>
      <vt:lpstr>1st Revoir les basiques</vt:lpstr>
      <vt:lpstr>2nd Les mains dans le moteur JS</vt:lpstr>
      <vt:lpstr>Faisons un petit point</vt:lpstr>
      <vt:lpstr>Les conditions</vt:lpstr>
      <vt:lpstr>Déclaration d’une instruction</vt:lpstr>
      <vt:lpstr>Déclaration d’une instruction</vt:lpstr>
      <vt:lpstr>Les fonctions</vt:lpstr>
      <vt:lpstr>Déclaration de fonction</vt:lpstr>
      <vt:lpstr>Déclaration de fonction</vt:lpstr>
      <vt:lpstr>Déclaration de fonction</vt:lpstr>
      <vt:lpstr>Déclaration de fonction</vt:lpstr>
      <vt:lpstr>Déclaration de fonction</vt:lpstr>
      <vt:lpstr>Les boucles</vt:lpstr>
      <vt:lpstr>Déclaration d’une boucle</vt:lpstr>
      <vt:lpstr>Déclaration d’une boucle</vt:lpstr>
      <vt:lpstr>Déclaration d’une boucle</vt:lpstr>
      <vt:lpstr>Faisons un petit point</vt:lpstr>
      <vt:lpstr>Déclaration d’une boucle</vt:lpstr>
      <vt:lpstr>Déclaration d’une boucle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VOS DEMANDES</dc:title>
  <dc:creator>Gregory NICOLLE</dc:creator>
  <cp:lastModifiedBy>Gregory NICOLLE</cp:lastModifiedBy>
  <cp:revision>43</cp:revision>
  <dcterms:modified xsi:type="dcterms:W3CDTF">2021-10-29T07:44:51Z</dcterms:modified>
</cp:coreProperties>
</file>