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3"/>
  </p:notesMasterIdLst>
  <p:sldIdLst>
    <p:sldId id="256" r:id="rId2"/>
    <p:sldId id="257" r:id="rId3"/>
    <p:sldId id="259" r:id="rId4"/>
    <p:sldId id="264" r:id="rId5"/>
    <p:sldId id="300" r:id="rId6"/>
    <p:sldId id="299" r:id="rId7"/>
    <p:sldId id="315" r:id="rId8"/>
    <p:sldId id="260" r:id="rId9"/>
    <p:sldId id="261" r:id="rId10"/>
    <p:sldId id="313" r:id="rId11"/>
    <p:sldId id="316" r:id="rId12"/>
    <p:sldId id="317" r:id="rId13"/>
    <p:sldId id="318" r:id="rId14"/>
    <p:sldId id="301" r:id="rId15"/>
    <p:sldId id="302" r:id="rId16"/>
    <p:sldId id="303" r:id="rId17"/>
    <p:sldId id="304" r:id="rId18"/>
    <p:sldId id="308" r:id="rId19"/>
    <p:sldId id="305" r:id="rId20"/>
    <p:sldId id="306" r:id="rId21"/>
    <p:sldId id="307" r:id="rId22"/>
    <p:sldId id="309" r:id="rId23"/>
    <p:sldId id="311" r:id="rId24"/>
    <p:sldId id="314" r:id="rId25"/>
    <p:sldId id="312" r:id="rId26"/>
    <p:sldId id="310" r:id="rId27"/>
    <p:sldId id="319" r:id="rId28"/>
    <p:sldId id="321" r:id="rId29"/>
    <p:sldId id="320" r:id="rId30"/>
    <p:sldId id="323" r:id="rId31"/>
    <p:sldId id="322" r:id="rId32"/>
  </p:sldIdLst>
  <p:sldSz cx="9144000" cy="5143500" type="screen16x9"/>
  <p:notesSz cx="6858000" cy="9144000"/>
  <p:embeddedFontLst>
    <p:embeddedFont>
      <p:font typeface="Exo 2" panose="020B0604020202020204" charset="0"/>
      <p:regular r:id="rId34"/>
      <p:bold r:id="rId35"/>
      <p:italic r:id="rId36"/>
      <p:boldItalic r:id="rId37"/>
    </p:embeddedFont>
    <p:embeddedFont>
      <p:font typeface="Nunito Light" pitchFamily="2" charset="0"/>
      <p:regular r:id="rId38"/>
      <p:italic r:id="rId39"/>
    </p:embeddedFont>
    <p:embeddedFont>
      <p:font typeface="Roboto Condensed" panose="02000000000000000000" pitchFamily="2" charset="0"/>
      <p:regular r:id="rId40"/>
      <p:bold r:id="rId41"/>
      <p:italic r:id="rId42"/>
      <p:boldItalic r:id="rId43"/>
    </p:embeddedFont>
    <p:embeddedFont>
      <p:font typeface="Roboto Condensed Light"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34C92-CF6D-A7A5-A4CE-47E4B0BCC9CC}" v="14" dt="2021-11-17T07:02:31.171"/>
    <p1510:client id="{04E6C1B1-60AB-2503-22F8-CD5AB5F1531F}" v="77" dt="2021-11-17T08:26:18.646"/>
    <p1510:client id="{23D8FC8C-801E-4BB6-94DD-8BD867420762}" v="2" dt="2021-12-01T14:28:04.675"/>
    <p1510:client id="{7173B745-3819-D542-3D58-B4DB243EB349}" v="34" dt="2021-12-02T06:46:14.678"/>
    <p1510:client id="{75A950C1-4844-778E-890C-2B7721C23B09}" v="17" dt="2021-11-18T13:49:53.029"/>
    <p1510:client id="{C691D55C-56AA-DCD6-B8B9-08CB3669973D}" v="69" dt="2021-11-17T08:12:13.659"/>
    <p1510:client id="{E5A2B11D-6F2C-42A7-BE86-8A5FFC32B7B1}" v="100" dt="2021-11-18T06:27:44.091"/>
    <p1510:client id="{EE575552-FC18-D281-A93F-63FE4366A5D9}" v="1" dt="2021-11-17T17:59:50.801"/>
  </p1510:revLst>
</p1510:revInfo>
</file>

<file path=ppt/tableStyles.xml><?xml version="1.0" encoding="utf-8"?>
<a:tblStyleLst xmlns:a="http://schemas.openxmlformats.org/drawingml/2006/main" def="{F39E8496-ABD5-48B4-8D87-F86E5B324910}">
  <a:tblStyle styleId="{F39E8496-ABD5-48B4-8D87-F86E5B3249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48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38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97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96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9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83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1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14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0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8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750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4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33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658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4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760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000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216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175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21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87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8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0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6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s://codepen.io/artkabis/pen/JjNBrK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s://codepen.io/artkabis/pen/eYRaLMV"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pen.io/artkabis/pen/GRmGXw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fr/docs/Web/JavaScript/Guide/Loops_and_iteration#linstruction_break" TargetMode="External"/><Relationship Id="rId13" Type="http://schemas.openxmlformats.org/officeDocument/2006/relationships/image" Target="../media/image11.png"/><Relationship Id="rId3" Type="http://schemas.openxmlformats.org/officeDocument/2006/relationships/hyperlink" Target="https://developer.mozilla.org/fr/docs/Web/JavaScript/Guide/Loops_and_iteration#linstruction_for" TargetMode="External"/><Relationship Id="rId7" Type="http://schemas.openxmlformats.org/officeDocument/2006/relationships/hyperlink" Target="https://developer.mozilla.org/fr/docs/Web/JavaScript/Guide/Loops_and_iteration#linstruction_label" TargetMode="External"/><Relationship Id="rId12" Type="http://schemas.openxmlformats.org/officeDocument/2006/relationships/hyperlink" Target="https://codepen.io/artkabis/pen/ExmpvGN"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developer.mozilla.org/fr/docs/Web/JavaScript/Guide/Loops_and_iteration#linstruction_while" TargetMode="External"/><Relationship Id="rId11" Type="http://schemas.openxmlformats.org/officeDocument/2006/relationships/hyperlink" Target="https://developer.mozilla.org/fr/docs/Web/JavaScript/Guide/Loops_and_iteration#linstruction_for...of" TargetMode="External"/><Relationship Id="rId5" Type="http://schemas.openxmlformats.org/officeDocument/2006/relationships/hyperlink" Target="https://developer.mozilla.org/fr/docs/Web/JavaScript/Guide/Loops_and_iteration#linstruction_do...while" TargetMode="External"/><Relationship Id="rId10" Type="http://schemas.openxmlformats.org/officeDocument/2006/relationships/hyperlink" Target="https://developer.mozilla.org/fr/docs/Web/JavaScript/Guide/Loops_and_iteration#linstruction_for...in" TargetMode="External"/><Relationship Id="rId4" Type="http://schemas.openxmlformats.org/officeDocument/2006/relationships/hyperlink" Target="https://developer.mozilla.org/fr/docs/Web/JavaScript/Reference/Global_Objects/Array/forEach" TargetMode="External"/><Relationship Id="rId9" Type="http://schemas.openxmlformats.org/officeDocument/2006/relationships/hyperlink" Target="https://developer.mozilla.org/fr/docs/Web/JavaScript/Guide/Loops_and_iteration#linstruction_continu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codepen.io/artkabis/pen/ExmpvGN" TargetMode="Externa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hyperlink" Target="https://codepen.io/artkabis/pen/porVrJQ"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hyperlink" Target="https://pagesjaunes-my.sharepoint.com/:x:/g/personal/gnicolle_solocal_com/EaTL3japnBNEgTizEs7UAuUBTZKVhEyyHemDs5X3O_IRPg?e=pwFHgR"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s://codepen.io/artkabis/pen/qBmpyOm"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hyperlink" Target="https://codepen.io/artkabis/pen/WNjoRjW"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pen.io/artkabis/pen/porVrJQ"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hyperlink" Target="https://codepen.io/artkabis/pen/ExXzOXN" TargetMode="Externa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codepen.io/collection/PYoVyz"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VOS</a:t>
            </a:r>
            <a:endParaRPr/>
          </a:p>
          <a:p>
            <a:pPr marL="0" lvl="0" indent="0" algn="r" rtl="0">
              <a:spcBef>
                <a:spcPts val="0"/>
              </a:spcBef>
              <a:spcAft>
                <a:spcPts val="0"/>
              </a:spcAft>
              <a:buClr>
                <a:schemeClr val="dk1"/>
              </a:buClr>
              <a:buSzPts val="1100"/>
              <a:buFont typeface="Arial"/>
              <a:buNone/>
            </a:pPr>
            <a:r>
              <a:rPr lang="en"/>
              <a:t>DEMANDES</a:t>
            </a:r>
            <a:endParaRPr/>
          </a:p>
        </p:txBody>
      </p:sp>
      <p:sp>
        <p:nvSpPr>
          <p:cNvPr id="152" name="Google Shape;152;p33"/>
          <p:cNvSpPr txBox="1">
            <a:spLocks noGrp="1"/>
          </p:cNvSpPr>
          <p:nvPr>
            <p:ph type="subTitle" idx="1"/>
          </p:nvPr>
        </p:nvSpPr>
        <p:spPr>
          <a:xfrm>
            <a:off x="3476117" y="3175998"/>
            <a:ext cx="4697642" cy="4029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a:t>E</a:t>
            </a:r>
            <a:r>
              <a:rPr lang="en"/>
              <a:t>t des éléments de réponses qui, je l’espère , vous seront utiles</a:t>
            </a:r>
            <a:endParaRP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38362" y="1774641"/>
            <a:ext cx="4667276" cy="1472361"/>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a:latin typeface="Roboto Condensed Light"/>
                <a:ea typeface="Roboto Condensed Light"/>
                <a:cs typeface="Roboto Condensed Light"/>
                <a:sym typeface="Roboto Condensed Light"/>
              </a:rPr>
              <a:t>Avant de nous lancer dans la grande aventure du Javascript et de la gestion de ces basiques, revenons sur un point qui concerne le basique de ces basiques.</a:t>
            </a:r>
            <a:br>
              <a:rPr lang="fr-FR">
                <a:latin typeface="Roboto Condensed Light"/>
                <a:ea typeface="Roboto Condensed Light"/>
                <a:cs typeface="Roboto Condensed Light"/>
                <a:sym typeface="Roboto Condensed Light"/>
              </a:rPr>
            </a:br>
            <a:r>
              <a:rPr lang="fr-FR" b="1">
                <a:latin typeface="Roboto Condensed Light"/>
                <a:ea typeface="Roboto Condensed Light"/>
                <a:cs typeface="Roboto Condensed Light"/>
                <a:sym typeface="Roboto Condensed Light"/>
              </a:rPr>
              <a:t>Les trois grands types de déclaration :</a:t>
            </a:r>
          </a:p>
          <a:p>
            <a:pPr lvl="0" algn="l" rtl="0">
              <a:spcBef>
                <a:spcPts val="0"/>
              </a:spcBef>
              <a:spcAft>
                <a:spcPts val="0"/>
              </a:spcAft>
            </a:pPr>
            <a:br>
              <a:rPr lang="fr-FR" b="1">
                <a:latin typeface="Roboto Condensed Light"/>
                <a:ea typeface="Roboto Condensed Light"/>
                <a:cs typeface="Roboto Condensed Light"/>
                <a:sym typeface="Roboto Condensed Light"/>
              </a:rPr>
            </a:br>
            <a:endParaRPr b="1">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25450" y="1332359"/>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593598"/>
            <a:ext cx="5214300" cy="652292"/>
          </a:xfrm>
        </p:spPr>
        <p:txBody>
          <a:bodyPr/>
          <a:lstStyle/>
          <a:p>
            <a:r>
              <a:rPr lang="fr-FR"/>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21" name="ZoneTexte 20">
            <a:extLst>
              <a:ext uri="{FF2B5EF4-FFF2-40B4-BE49-F238E27FC236}">
                <a16:creationId xmlns:a16="http://schemas.microsoft.com/office/drawing/2014/main" id="{94387710-98D2-414F-A922-79A1C64378CC}"/>
              </a:ext>
            </a:extLst>
          </p:cNvPr>
          <p:cNvSpPr txBox="1"/>
          <p:nvPr/>
        </p:nvSpPr>
        <p:spPr>
          <a:xfrm>
            <a:off x="161766" y="2951554"/>
            <a:ext cx="2961330"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var :</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éventuellement en initialisant sa valeur.</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2" name="ZoneTexte 21">
            <a:extLst>
              <a:ext uri="{FF2B5EF4-FFF2-40B4-BE49-F238E27FC236}">
                <a16:creationId xmlns:a16="http://schemas.microsoft.com/office/drawing/2014/main" id="{8C14D410-3223-49EA-9201-9CB932464FFB}"/>
              </a:ext>
            </a:extLst>
          </p:cNvPr>
          <p:cNvSpPr txBox="1"/>
          <p:nvPr/>
        </p:nvSpPr>
        <p:spPr>
          <a:xfrm>
            <a:off x="3226988" y="2973582"/>
            <a:ext cx="4178954"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a:solidFill>
                  <a:srgbClr val="4472C4"/>
                </a:solidFill>
                <a:latin typeface="Roboto Condensed Light" panose="02000000000000000000" pitchFamily="2" charset="0"/>
                <a:ea typeface="Roboto Condensed Light" panose="02000000000000000000" pitchFamily="2" charset="0"/>
                <a:cs typeface="Calibri" panose="020F0502020204030204" pitchFamily="34" charset="0"/>
              </a:rPr>
              <a:t>let</a:t>
            </a:r>
            <a:r>
              <a:rPr lang="fr-FR" sz="1600" b="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dont la portée est celle du bloc courant (une fonction par exemple), en initialisant éventuellement sa valeur.</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4" name="ZoneTexte 23">
            <a:extLst>
              <a:ext uri="{FF2B5EF4-FFF2-40B4-BE49-F238E27FC236}">
                <a16:creationId xmlns:a16="http://schemas.microsoft.com/office/drawing/2014/main" id="{5213FB6C-0E34-435C-9419-66642FEBFE44}"/>
              </a:ext>
            </a:extLst>
          </p:cNvPr>
          <p:cNvSpPr txBox="1"/>
          <p:nvPr/>
        </p:nvSpPr>
        <p:spPr>
          <a:xfrm>
            <a:off x="161765" y="3903740"/>
            <a:ext cx="2961329" cy="104034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err="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const</a:t>
            </a:r>
            <a:r>
              <a:rPr lang="fr-FR" sz="1600" b="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constante nommée, dont la portée est celle du bloc courant, accessible en lecture seule.</a:t>
            </a:r>
            <a:endPar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pic>
        <p:nvPicPr>
          <p:cNvPr id="25" name="Image 24">
            <a:extLst>
              <a:ext uri="{FF2B5EF4-FFF2-40B4-BE49-F238E27FC236}">
                <a16:creationId xmlns:a16="http://schemas.microsoft.com/office/drawing/2014/main" id="{91A1319B-8FBB-44CA-9C27-054E60C50254}"/>
              </a:ext>
            </a:extLst>
          </p:cNvPr>
          <p:cNvPicPr/>
          <p:nvPr/>
        </p:nvPicPr>
        <p:blipFill>
          <a:blip r:embed="rId4">
            <a:extLst>
              <a:ext uri="{28A0092B-C50C-407E-A947-70E740481C1C}">
                <a14:useLocalDpi xmlns:a14="http://schemas.microsoft.com/office/drawing/2010/main" val="0"/>
              </a:ext>
            </a:extLst>
          </a:blip>
          <a:stretch>
            <a:fillRect/>
          </a:stretch>
        </p:blipFill>
        <p:spPr>
          <a:xfrm>
            <a:off x="3226988" y="3846472"/>
            <a:ext cx="2741565" cy="1198941"/>
          </a:xfrm>
          <a:prstGeom prst="rect">
            <a:avLst/>
          </a:prstGeom>
        </p:spPr>
      </p:pic>
    </p:spTree>
    <p:extLst>
      <p:ext uri="{BB962C8B-B14F-4D97-AF65-F5344CB8AC3E}">
        <p14:creationId xmlns:p14="http://schemas.microsoft.com/office/powerpoint/2010/main" val="8096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Qu’est-ce qu’une condition : </a:t>
            </a:r>
            <a:br>
              <a:rPr lang="fr-FR"/>
            </a:br>
            <a:endParaRPr lang="fr-FR"/>
          </a:p>
          <a:p>
            <a:pPr marL="285750" indent="-285750" algn="l">
              <a:buFont typeface="Wingdings" panose="05000000000000000000" pitchFamily="2" charset="2"/>
              <a:buChar char="v"/>
            </a:pPr>
            <a:r>
              <a:rPr lang="fr-FR"/>
              <a:t>Une instruction conditionnelle est un ensemble de commandes qui s'exécutent si une condition donnée est vérifiée. </a:t>
            </a:r>
          </a:p>
          <a:p>
            <a:pPr marL="285750" lvl="0" indent="-285750" algn="l" rtl="0">
              <a:spcBef>
                <a:spcPts val="0"/>
              </a:spcBef>
              <a:spcAft>
                <a:spcPts val="0"/>
              </a:spcAft>
              <a:buFont typeface="Wingdings" panose="05000000000000000000" pitchFamily="2" charset="2"/>
              <a:buChar char="v"/>
            </a:pPr>
            <a:r>
              <a:rPr lang="fr-FR"/>
              <a:t>JavaScript possède deux instructions conditionnelles : if...</a:t>
            </a:r>
            <a:r>
              <a:rPr lang="fr-FR" err="1"/>
              <a:t>else</a:t>
            </a:r>
            <a:r>
              <a:rPr lang="fr-FR"/>
              <a:t> et switch.</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conditions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311055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instruction</a:t>
            </a:r>
            <a:endParaRPr/>
          </a:p>
        </p:txBody>
      </p:sp>
      <p:sp>
        <p:nvSpPr>
          <p:cNvPr id="258" name="Google Shape;258;p41"/>
          <p:cNvSpPr txBox="1"/>
          <p:nvPr/>
        </p:nvSpPr>
        <p:spPr>
          <a:xfrm>
            <a:off x="4758747" y="2157135"/>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Roboto Condensed Light"/>
                <a:ea typeface="Roboto Condensed Light"/>
                <a:cs typeface="Roboto Condensed Light"/>
                <a:sym typeface="Roboto Condensed Light"/>
              </a:rPr>
              <a:t>Cas d’utilisation : lorsqu'on souhaite exécuter une instruction si une condition logique est vérifiée (</a:t>
            </a:r>
            <a:r>
              <a:rPr lang="fr-FR" err="1">
                <a:latin typeface="Roboto Condensed Light"/>
                <a:ea typeface="Roboto Condensed Light"/>
                <a:cs typeface="Roboto Condensed Light"/>
                <a:sym typeface="Roboto Condensed Light"/>
              </a:rPr>
              <a:t>true</a:t>
            </a:r>
            <a:r>
              <a:rPr lang="fr-FR">
                <a:latin typeface="Roboto Condensed Light"/>
                <a:ea typeface="Roboto Condensed Light"/>
                <a:cs typeface="Roboto Condensed Light"/>
                <a:sym typeface="Roboto Condensed Light"/>
              </a:rPr>
              <a:t>/vraie). La clause </a:t>
            </a:r>
            <a:r>
              <a:rPr lang="fr-FR" err="1">
                <a:latin typeface="Roboto Condensed Light"/>
                <a:ea typeface="Roboto Condensed Light"/>
                <a:cs typeface="Roboto Condensed Light"/>
                <a:sym typeface="Roboto Condensed Light"/>
              </a:rPr>
              <a:t>else</a:t>
            </a:r>
            <a:r>
              <a:rPr lang="fr-FR">
                <a:latin typeface="Roboto Condensed Light"/>
                <a:ea typeface="Roboto Condensed Light"/>
                <a:cs typeface="Roboto Condensed Light"/>
                <a:sym typeface="Roboto Condensed Light"/>
              </a:rPr>
              <a:t> est optionnelle et permet de préciser les instructions à exécuter si la condition logique n'est pas vérifiée (l'assertion est fausse). Voici un exemple qui illustre l'utilisation de l'instruction if :</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L’intruction if…else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196D3E-A4D6-41AC-BBC4-89C388913ECD}"/>
              </a:ext>
            </a:extLst>
          </p:cNvPr>
          <p:cNvPicPr/>
          <p:nvPr/>
        </p:nvPicPr>
        <p:blipFill>
          <a:blip r:embed="rId3">
            <a:extLst>
              <a:ext uri="{28A0092B-C50C-407E-A947-70E740481C1C}">
                <a14:useLocalDpi xmlns:a14="http://schemas.microsoft.com/office/drawing/2010/main" val="0"/>
              </a:ext>
            </a:extLst>
          </a:blip>
          <a:stretch>
            <a:fillRect/>
          </a:stretch>
        </p:blipFill>
        <p:spPr>
          <a:xfrm>
            <a:off x="569719" y="2883639"/>
            <a:ext cx="2990160" cy="1663822"/>
          </a:xfrm>
          <a:prstGeom prst="rect">
            <a:avLst/>
          </a:prstGeom>
        </p:spPr>
      </p:pic>
      <p:pic>
        <p:nvPicPr>
          <p:cNvPr id="10" name="Image 9">
            <a:hlinkClick r:id="rId4"/>
            <a:extLst>
              <a:ext uri="{FF2B5EF4-FFF2-40B4-BE49-F238E27FC236}">
                <a16:creationId xmlns:a16="http://schemas.microsoft.com/office/drawing/2014/main" id="{4046B528-9D9E-44A4-87B3-584AB9C1D71F}"/>
              </a:ext>
            </a:extLst>
          </p:cNvPr>
          <p:cNvPicPr>
            <a:picLocks noChangeAspect="1"/>
          </p:cNvPicPr>
          <p:nvPr/>
        </p:nvPicPr>
        <p:blipFill>
          <a:blip r:embed="rId5"/>
          <a:stretch>
            <a:fillRect/>
          </a:stretch>
        </p:blipFill>
        <p:spPr>
          <a:xfrm>
            <a:off x="8734425" y="0"/>
            <a:ext cx="409575" cy="390525"/>
          </a:xfrm>
          <a:prstGeom prst="rect">
            <a:avLst/>
          </a:prstGeom>
        </p:spPr>
      </p:pic>
    </p:spTree>
    <p:extLst>
      <p:ext uri="{BB962C8B-B14F-4D97-AF65-F5344CB8AC3E}">
        <p14:creationId xmlns:p14="http://schemas.microsoft.com/office/powerpoint/2010/main" val="6541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instruction</a:t>
            </a:r>
            <a:endParaRPr/>
          </a:p>
        </p:txBody>
      </p:sp>
      <p:sp>
        <p:nvSpPr>
          <p:cNvPr id="258" name="Google Shape;258;p41"/>
          <p:cNvSpPr txBox="1"/>
          <p:nvPr/>
        </p:nvSpPr>
        <p:spPr>
          <a:xfrm>
            <a:off x="4758747" y="2157136"/>
            <a:ext cx="4385819" cy="1235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Roboto Condensed Light"/>
                <a:ea typeface="Roboto Condensed Light"/>
                <a:cs typeface="Roboto Condensed Light"/>
                <a:sym typeface="Roboto Condensed Light"/>
              </a:rPr>
              <a:t>L'instruction switch permet à un programme d'évaluer une expression et d'effectuer des instructions en fonction des différents cas de figures correspondants aux différentes valeurs. Si un cas correspond au résultat de l'évaluation, le programme exécute l'instruction associée.</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2000" b="1">
                <a:solidFill>
                  <a:srgbClr val="434343"/>
                </a:solidFill>
                <a:latin typeface="Exo 2"/>
                <a:ea typeface="Exo 2"/>
                <a:cs typeface="Exo 2"/>
                <a:sym typeface="Exo 2"/>
              </a:rPr>
              <a:t>L’instruction switch</a:t>
            </a: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ZoneTexte 9">
            <a:extLst>
              <a:ext uri="{FF2B5EF4-FFF2-40B4-BE49-F238E27FC236}">
                <a16:creationId xmlns:a16="http://schemas.microsoft.com/office/drawing/2014/main" id="{F4E944F9-9F6B-48C6-AF30-B4637CBFE194}"/>
              </a:ext>
            </a:extLst>
          </p:cNvPr>
          <p:cNvSpPr txBox="1"/>
          <p:nvPr/>
        </p:nvSpPr>
        <p:spPr>
          <a:xfrm>
            <a:off x="69165" y="3794696"/>
            <a:ext cx="3088630" cy="1172116"/>
          </a:xfrm>
          <a:prstGeom prst="rect">
            <a:avLst/>
          </a:prstGeom>
          <a:noFill/>
        </p:spPr>
        <p:txBody>
          <a:bodyPr wrap="square">
            <a:spAutoFit/>
          </a:bodyPr>
          <a:lstStyle/>
          <a:p>
            <a:pPr>
              <a:lnSpc>
                <a:spcPct val="107000"/>
              </a:lnSpc>
              <a:spcAft>
                <a:spcPts val="800"/>
              </a:spcAft>
            </a:pPr>
            <a:r>
              <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rPr>
              <a:t>On pourrait traduire ceci littéralement par : </a:t>
            </a:r>
          </a:p>
          <a:p>
            <a:pPr>
              <a:lnSpc>
                <a:spcPct val="107000"/>
              </a:lnSpc>
              <a:spcAft>
                <a:spcPts val="800"/>
              </a:spcAft>
            </a:pPr>
            <a:r>
              <a:rPr lang="fr-FR" sz="1200" b="1">
                <a:effectLst/>
                <a:latin typeface="Roboto Condensed Light" panose="02000000000000000000" pitchFamily="2" charset="0"/>
                <a:ea typeface="Roboto Condensed Light" panose="02000000000000000000" pitchFamily="2" charset="0"/>
                <a:cs typeface="Times New Roman" panose="02020603050405020304" pitchFamily="18" charset="0"/>
              </a:rPr>
              <a:t>Si </a:t>
            </a:r>
            <a:r>
              <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rPr>
              <a:t>la condition 1 est remplis, l’instruction 1 est jouée, </a:t>
            </a:r>
            <a:r>
              <a:rPr lang="fr-FR" sz="1200" b="1">
                <a:effectLst/>
                <a:latin typeface="Roboto Condensed Light" panose="02000000000000000000" pitchFamily="2" charset="0"/>
                <a:ea typeface="Roboto Condensed Light" panose="02000000000000000000" pitchFamily="2" charset="0"/>
                <a:cs typeface="Times New Roman" panose="02020603050405020304" pitchFamily="18" charset="0"/>
              </a:rPr>
              <a:t>sinon si </a:t>
            </a:r>
            <a:r>
              <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rPr>
              <a:t>condition 2 est bien remplis, l’instruction 2 est jouée, </a:t>
            </a:r>
            <a:r>
              <a:rPr lang="fr-FR" sz="1200" b="1">
                <a:effectLst/>
                <a:latin typeface="Roboto Condensed Light" panose="02000000000000000000" pitchFamily="2" charset="0"/>
                <a:ea typeface="Roboto Condensed Light" panose="02000000000000000000" pitchFamily="2" charset="0"/>
                <a:cs typeface="Times New Roman" panose="02020603050405020304" pitchFamily="18" charset="0"/>
              </a:rPr>
              <a:t>sinon </a:t>
            </a:r>
            <a:r>
              <a:rPr lang="fr-FR" sz="1200">
                <a:effectLst/>
                <a:latin typeface="Roboto Condensed Light" panose="02000000000000000000" pitchFamily="2" charset="0"/>
                <a:ea typeface="Roboto Condensed Light" panose="02000000000000000000" pitchFamily="2" charset="0"/>
                <a:cs typeface="Times New Roman" panose="02020603050405020304" pitchFamily="18" charset="0"/>
              </a:rPr>
              <a:t>la dernière instruction sera jouée.</a:t>
            </a:r>
          </a:p>
        </p:txBody>
      </p:sp>
      <p:pic>
        <p:nvPicPr>
          <p:cNvPr id="11" name="Image 10">
            <a:extLst>
              <a:ext uri="{FF2B5EF4-FFF2-40B4-BE49-F238E27FC236}">
                <a16:creationId xmlns:a16="http://schemas.microsoft.com/office/drawing/2014/main" id="{1221966D-79AD-4282-8797-5DD900C68CDE}"/>
              </a:ext>
            </a:extLst>
          </p:cNvPr>
          <p:cNvPicPr/>
          <p:nvPr/>
        </p:nvPicPr>
        <p:blipFill>
          <a:blip r:embed="rId3">
            <a:extLst>
              <a:ext uri="{28A0092B-C50C-407E-A947-70E740481C1C}">
                <a14:useLocalDpi xmlns:a14="http://schemas.microsoft.com/office/drawing/2010/main" val="0"/>
              </a:ext>
            </a:extLst>
          </a:blip>
          <a:stretch>
            <a:fillRect/>
          </a:stretch>
        </p:blipFill>
        <p:spPr>
          <a:xfrm>
            <a:off x="167306" y="1179029"/>
            <a:ext cx="2457450" cy="2590800"/>
          </a:xfrm>
          <a:prstGeom prst="rect">
            <a:avLst/>
          </a:prstGeom>
        </p:spPr>
      </p:pic>
      <p:pic>
        <p:nvPicPr>
          <p:cNvPr id="12" name="Image 11">
            <a:hlinkClick r:id="rId4"/>
            <a:extLst>
              <a:ext uri="{FF2B5EF4-FFF2-40B4-BE49-F238E27FC236}">
                <a16:creationId xmlns:a16="http://schemas.microsoft.com/office/drawing/2014/main" id="{0D4D42E0-68A0-40E5-BB4B-8458AA53676B}"/>
              </a:ext>
            </a:extLst>
          </p:cNvPr>
          <p:cNvPicPr>
            <a:picLocks noChangeAspect="1"/>
          </p:cNvPicPr>
          <p:nvPr/>
        </p:nvPicPr>
        <p:blipFill>
          <a:blip r:embed="rId5"/>
          <a:stretch>
            <a:fillRect/>
          </a:stretch>
        </p:blipFill>
        <p:spPr>
          <a:xfrm>
            <a:off x="8734425" y="0"/>
            <a:ext cx="409575" cy="390525"/>
          </a:xfrm>
          <a:prstGeom prst="rect">
            <a:avLst/>
          </a:prstGeom>
        </p:spPr>
      </p:pic>
      <p:pic>
        <p:nvPicPr>
          <p:cNvPr id="13" name="Image 12">
            <a:hlinkClick r:id="rId4"/>
            <a:extLst>
              <a:ext uri="{FF2B5EF4-FFF2-40B4-BE49-F238E27FC236}">
                <a16:creationId xmlns:a16="http://schemas.microsoft.com/office/drawing/2014/main" id="{0D61152D-E4AE-43A1-9798-532F13C2296E}"/>
              </a:ext>
            </a:extLst>
          </p:cNvPr>
          <p:cNvPicPr>
            <a:picLocks noChangeAspect="1"/>
          </p:cNvPicPr>
          <p:nvPr/>
        </p:nvPicPr>
        <p:blipFill>
          <a:blip r:embed="rId5"/>
          <a:stretch>
            <a:fillRect/>
          </a:stretch>
        </p:blipFill>
        <p:spPr>
          <a:xfrm>
            <a:off x="4821002" y="3826459"/>
            <a:ext cx="409575" cy="390525"/>
          </a:xfrm>
          <a:prstGeom prst="rect">
            <a:avLst/>
          </a:prstGeom>
        </p:spPr>
      </p:pic>
      <p:sp>
        <p:nvSpPr>
          <p:cNvPr id="14" name="Google Shape;258;p41">
            <a:extLst>
              <a:ext uri="{FF2B5EF4-FFF2-40B4-BE49-F238E27FC236}">
                <a16:creationId xmlns:a16="http://schemas.microsoft.com/office/drawing/2014/main" id="{F098304C-E2F9-417B-82F2-E0F07E1B1F4C}"/>
              </a:ext>
            </a:extLst>
          </p:cNvPr>
          <p:cNvSpPr txBox="1"/>
          <p:nvPr/>
        </p:nvSpPr>
        <p:spPr>
          <a:xfrm>
            <a:off x="5225275" y="3708165"/>
            <a:ext cx="1929381" cy="3786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Roboto Condensed Light"/>
                <a:ea typeface="Roboto Condensed Light"/>
                <a:cs typeface="Roboto Condensed Light"/>
                <a:sym typeface="Roboto Condensed Light"/>
              </a:rPr>
              <a:t>Voici un exemple concret d’utilisation de switch</a:t>
            </a:r>
          </a:p>
        </p:txBody>
      </p:sp>
    </p:spTree>
    <p:extLst>
      <p:ext uri="{BB962C8B-B14F-4D97-AF65-F5344CB8AC3E}">
        <p14:creationId xmlns:p14="http://schemas.microsoft.com/office/powerpoint/2010/main" val="350737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Qu’est-ce qu’une fonction : </a:t>
            </a:r>
            <a:br>
              <a:rPr lang="fr-FR"/>
            </a:br>
            <a:endParaRPr lang="fr-FR"/>
          </a:p>
          <a:p>
            <a:pPr marL="285750" lvl="0" indent="-285750" algn="l" rtl="0">
              <a:spcBef>
                <a:spcPts val="0"/>
              </a:spcBef>
              <a:spcAft>
                <a:spcPts val="0"/>
              </a:spcAft>
              <a:buFont typeface="Wingdings" panose="05000000000000000000" pitchFamily="2" charset="2"/>
              <a:buChar char="v"/>
            </a:pPr>
            <a:r>
              <a:rPr lang="fr-FR"/>
              <a:t>Les fonctions sont des </a:t>
            </a:r>
            <a:r>
              <a:rPr lang="fr-FR" b="1"/>
              <a:t>objets</a:t>
            </a:r>
            <a:r>
              <a:rPr lang="fr-FR"/>
              <a:t> de première classe, ce qui leurs permets d’être manipulées, échangées et d’avoir des propriétés et des méthodes comme tout autre objet JavaScript.</a:t>
            </a:r>
          </a:p>
          <a:p>
            <a:pPr marL="285750" lvl="0" indent="-285750" algn="l" rtl="0">
              <a:spcBef>
                <a:spcPts val="0"/>
              </a:spcBef>
              <a:spcAft>
                <a:spcPts val="0"/>
              </a:spcAft>
              <a:buFont typeface="Wingdings" panose="05000000000000000000" pitchFamily="2" charset="2"/>
              <a:buChar char="v"/>
            </a:pPr>
            <a:r>
              <a:rPr lang="fr-FR"/>
              <a:t>Elles sont très utiles pour déclencher des opérations au sein d’un programme et ce, à plusieurs reprises.</a:t>
            </a:r>
          </a:p>
          <a:p>
            <a:pPr marL="285750" lvl="0" indent="-285750" algn="l" rtl="0">
              <a:spcBef>
                <a:spcPts val="0"/>
              </a:spcBef>
              <a:spcAft>
                <a:spcPts val="0"/>
              </a:spcAft>
              <a:buFont typeface="Wingdings" panose="05000000000000000000" pitchFamily="2" charset="2"/>
              <a:buChar char="v"/>
            </a:pPr>
            <a:r>
              <a:rPr lang="fr-FR"/>
              <a:t>Il est possible de passer des valeurs à une fonction, mais aussi de lui en faire retourner (via </a:t>
            </a:r>
            <a:r>
              <a:rPr lang="fr-FR">
                <a:solidFill>
                  <a:srgbClr val="FF0000"/>
                </a:solidFill>
              </a:rPr>
              <a:t>return</a:t>
            </a:r>
            <a:r>
              <a:rPr lang="fr-FR"/>
              <a:t>)</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fonctions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pic>
        <p:nvPicPr>
          <p:cNvPr id="6" name="Image 5">
            <a:hlinkClick r:id="rId3"/>
            <a:extLst>
              <a:ext uri="{FF2B5EF4-FFF2-40B4-BE49-F238E27FC236}">
                <a16:creationId xmlns:a16="http://schemas.microsoft.com/office/drawing/2014/main" id="{E1E5A50E-6F91-41BC-A857-13ECCB891DA6}"/>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35744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de fonction</a:t>
            </a:r>
            <a:endParaRPr/>
          </a:p>
        </p:txBody>
      </p:sp>
      <p:sp>
        <p:nvSpPr>
          <p:cNvPr id="258" name="Google Shape;258;p41"/>
          <p:cNvSpPr txBox="1"/>
          <p:nvPr/>
        </p:nvSpPr>
        <p:spPr>
          <a:xfrm>
            <a:off x="3941278" y="2137295"/>
            <a:ext cx="4713308" cy="23967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Roboto Condensed Light"/>
                <a:ea typeface="Roboto Condensed Light"/>
                <a:cs typeface="Roboto Condensed Light"/>
                <a:sym typeface="Roboto Condensed Light"/>
              </a:rPr>
              <a:t>Voici comment est structuré une fonction standard.</a:t>
            </a:r>
            <a:br>
              <a:rPr lang="fr-FR" dirty="0">
                <a:latin typeface="Roboto Condensed Light"/>
                <a:ea typeface="Roboto Condensed Light"/>
                <a:cs typeface="Roboto Condensed Light"/>
              </a:rPr>
            </a:br>
            <a:endParaRPr lang="fr-FR">
              <a:latin typeface="Roboto Condensed Light"/>
              <a:ea typeface="Roboto Condensed Light"/>
              <a:cs typeface="Roboto Condensed Light"/>
            </a:endParaRPr>
          </a:p>
          <a:p>
            <a:pPr marL="342900" lvl="0" indent="-342900" algn="l" rtl="0">
              <a:spcBef>
                <a:spcPts val="0"/>
              </a:spcBef>
              <a:spcAft>
                <a:spcPts val="0"/>
              </a:spcAft>
              <a:buFont typeface="+mj-lt"/>
              <a:buAutoNum type="arabicPeriod"/>
            </a:pPr>
            <a:r>
              <a:rPr lang="fr-FR">
                <a:latin typeface="Roboto Condensed Light"/>
                <a:ea typeface="Roboto Condensed Light"/>
                <a:cs typeface="Roboto Condensed Light"/>
                <a:sym typeface="Roboto Condensed Light"/>
              </a:rPr>
              <a:t>On utilise l’instruction “funtion”</a:t>
            </a:r>
            <a:endParaRPr lang="fr-FR">
              <a:latin typeface="Roboto Condensed Light"/>
              <a:ea typeface="Roboto Condensed Light"/>
              <a:cs typeface="Roboto Condensed Light"/>
            </a:endParaRPr>
          </a:p>
          <a:p>
            <a:pPr marL="342900" lvl="0" indent="-342900" algn="l" rtl="0">
              <a:spcBef>
                <a:spcPts val="0"/>
              </a:spcBef>
              <a:spcAft>
                <a:spcPts val="0"/>
              </a:spcAft>
              <a:buFont typeface="+mj-lt"/>
              <a:buAutoNum type="arabicPeriod"/>
            </a:pPr>
            <a:r>
              <a:rPr lang="fr-FR">
                <a:latin typeface="Roboto Condensed Light"/>
                <a:ea typeface="Roboto Condensed Light"/>
                <a:cs typeface="Roboto Condensed Light"/>
                <a:sym typeface="Roboto Condensed Light"/>
              </a:rPr>
              <a:t>On lui assigne un nom, ici “nom”</a:t>
            </a:r>
            <a:endParaRPr lang="fr-FR">
              <a:latin typeface="Roboto Condensed Light"/>
              <a:ea typeface="Roboto Condensed Light"/>
              <a:cs typeface="Roboto Condensed Light"/>
            </a:endParaRPr>
          </a:p>
          <a:p>
            <a:pPr marL="342900" indent="-342900">
              <a:buFont typeface="+mj-lt"/>
              <a:buAutoNum type="arabicPeriod"/>
            </a:pPr>
            <a:r>
              <a:rPr lang="fr-FR">
                <a:latin typeface="Roboto Condensed Light"/>
                <a:ea typeface="Roboto Condensed Light"/>
                <a:cs typeface="Roboto Condensed Light"/>
                <a:sym typeface="Roboto Condensed Light"/>
              </a:rPr>
              <a:t>On peut lui passer des arguments, ici un paramètre unique, puis la possibilité de passer de multiples arguments via “…”.</a:t>
            </a:r>
            <a:endParaRPr lang="fr-FR">
              <a:latin typeface="Roboto Condensed Light"/>
              <a:ea typeface="Roboto Condensed Light"/>
              <a:cs typeface="Roboto Condensed Light"/>
            </a:endParaRPr>
          </a:p>
          <a:p>
            <a:pPr marL="342900" lvl="0" indent="-342900" algn="l" rtl="0">
              <a:spcBef>
                <a:spcPts val="0"/>
              </a:spcBef>
              <a:spcAft>
                <a:spcPts val="0"/>
              </a:spcAft>
              <a:buFont typeface="+mj-lt"/>
              <a:buAutoNum type="arabicPeriod"/>
            </a:pPr>
            <a:r>
              <a:rPr lang="fr-FR">
                <a:latin typeface="Roboto Condensed Light"/>
                <a:ea typeface="Roboto Condensed Light"/>
                <a:cs typeface="Roboto Condensed Light"/>
                <a:sym typeface="Roboto Condensed Light"/>
              </a:rPr>
              <a:t>On ajoute l’instruction qui sera jouée lors de l’appel de cette fonction</a:t>
            </a:r>
            <a:endParaRPr lang="fr-FR">
              <a:latin typeface="Roboto Condensed Light"/>
              <a:ea typeface="Roboto Condensed Light"/>
              <a:cs typeface="Roboto Condensed Light"/>
            </a:endParaRPr>
          </a:p>
          <a:p>
            <a:pPr marL="342900" indent="-342900">
              <a:buFont typeface="+mj-lt"/>
              <a:buAutoNum type="arabicPeriod"/>
            </a:pPr>
            <a:r>
              <a:rPr lang="fr-FR">
                <a:latin typeface="Roboto Condensed Light"/>
                <a:ea typeface="Roboto Condensed Light"/>
                <a:cs typeface="Roboto Condensed Light"/>
                <a:sym typeface="Roboto Condensed Light"/>
              </a:rPr>
              <a:t>L’appel de la fonction se fera via “nom” suivit de parenthèses “()”, le passage d'arguments se fera à l’intérieure de celles-ci comme on peut le voir dans l’exemple situé à gauche.</a:t>
            </a:r>
            <a:endParaRPr lang="fr-FR">
              <a:latin typeface="Roboto Condensed Light"/>
              <a:ea typeface="Roboto Condensed Light"/>
              <a:cs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Fonction standardisé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59C07DD6-B111-4BE0-B2EF-458351669093}"/>
              </a:ext>
            </a:extLst>
          </p:cNvPr>
          <p:cNvPicPr>
            <a:picLocks noChangeAspect="1"/>
          </p:cNvPicPr>
          <p:nvPr/>
        </p:nvPicPr>
        <p:blipFill>
          <a:blip r:embed="rId3"/>
          <a:stretch>
            <a:fillRect/>
          </a:stretch>
        </p:blipFill>
        <p:spPr>
          <a:xfrm>
            <a:off x="46275" y="2294811"/>
            <a:ext cx="3647433" cy="1229511"/>
          </a:xfrm>
          <a:prstGeom prst="rect">
            <a:avLst/>
          </a:prstGeom>
        </p:spPr>
      </p:pic>
      <p:pic>
        <p:nvPicPr>
          <p:cNvPr id="4" name="Image 3">
            <a:extLst>
              <a:ext uri="{FF2B5EF4-FFF2-40B4-BE49-F238E27FC236}">
                <a16:creationId xmlns:a16="http://schemas.microsoft.com/office/drawing/2014/main" id="{A5728BBD-8F2D-45B9-8CE6-C5989A5473D8}"/>
              </a:ext>
            </a:extLst>
          </p:cNvPr>
          <p:cNvPicPr>
            <a:picLocks noChangeAspect="1"/>
          </p:cNvPicPr>
          <p:nvPr/>
        </p:nvPicPr>
        <p:blipFill>
          <a:blip r:embed="rId4"/>
          <a:stretch>
            <a:fillRect/>
          </a:stretch>
        </p:blipFill>
        <p:spPr>
          <a:xfrm>
            <a:off x="46275" y="4104850"/>
            <a:ext cx="3666697" cy="589480"/>
          </a:xfrm>
          <a:prstGeom prst="rect">
            <a:avLst/>
          </a:prstGeom>
        </p:spPr>
      </p:pic>
    </p:spTree>
    <p:extLst>
      <p:ext uri="{BB962C8B-B14F-4D97-AF65-F5344CB8AC3E}">
        <p14:creationId xmlns:p14="http://schemas.microsoft.com/office/powerpoint/2010/main" val="7391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de fonction</a:t>
            </a:r>
            <a:endParaRPr/>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Fonction anonyme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384756"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Fonction nommée  :</a:t>
            </a:r>
            <a:endParaRPr sz="2000" b="1">
              <a:solidFill>
                <a:srgbClr val="434343"/>
              </a:solidFill>
              <a:latin typeface="Exo 2"/>
              <a:ea typeface="Exo 2"/>
              <a:cs typeface="Exo 2"/>
              <a:sym typeface="Exo 2"/>
            </a:endParaRPr>
          </a:p>
        </p:txBody>
      </p:sp>
      <p:cxnSp>
        <p:nvCxnSpPr>
          <p:cNvPr id="11" name="Google Shape;261;p41">
            <a:extLst>
              <a:ext uri="{FF2B5EF4-FFF2-40B4-BE49-F238E27FC236}">
                <a16:creationId xmlns:a16="http://schemas.microsoft.com/office/drawing/2014/main" id="{5D9A7847-E76D-4D68-8255-76BC92915FFB}"/>
              </a:ext>
            </a:extLst>
          </p:cNvPr>
          <p:cNvCxnSpPr/>
          <p:nvPr/>
        </p:nvCxnSpPr>
        <p:spPr>
          <a:xfrm>
            <a:off x="1554167" y="2131639"/>
            <a:ext cx="2093100" cy="0"/>
          </a:xfrm>
          <a:prstGeom prst="straightConnector1">
            <a:avLst/>
          </a:prstGeom>
          <a:noFill/>
          <a:ln w="9525" cap="flat" cmpd="sng">
            <a:solidFill>
              <a:srgbClr val="434343"/>
            </a:solidFill>
            <a:prstDash val="solid"/>
            <a:round/>
            <a:headEnd type="none" w="med" len="med"/>
            <a:tailEnd type="none" w="med" len="med"/>
          </a:ln>
        </p:spPr>
      </p:cxnSp>
      <p:pic>
        <p:nvPicPr>
          <p:cNvPr id="5" name="Image 4">
            <a:extLst>
              <a:ext uri="{FF2B5EF4-FFF2-40B4-BE49-F238E27FC236}">
                <a16:creationId xmlns:a16="http://schemas.microsoft.com/office/drawing/2014/main" id="{1989C90F-3AB2-4963-9E10-9450C546FF28}"/>
              </a:ext>
            </a:extLst>
          </p:cNvPr>
          <p:cNvPicPr>
            <a:picLocks noChangeAspect="1"/>
          </p:cNvPicPr>
          <p:nvPr/>
        </p:nvPicPr>
        <p:blipFill>
          <a:blip r:embed="rId3"/>
          <a:stretch>
            <a:fillRect/>
          </a:stretch>
        </p:blipFill>
        <p:spPr>
          <a:xfrm>
            <a:off x="4685798" y="2369687"/>
            <a:ext cx="3733800" cy="1285875"/>
          </a:xfrm>
          <a:prstGeom prst="rect">
            <a:avLst/>
          </a:prstGeom>
        </p:spPr>
      </p:pic>
      <p:pic>
        <p:nvPicPr>
          <p:cNvPr id="6" name="Image 5">
            <a:extLst>
              <a:ext uri="{FF2B5EF4-FFF2-40B4-BE49-F238E27FC236}">
                <a16:creationId xmlns:a16="http://schemas.microsoft.com/office/drawing/2014/main" id="{429F4F53-5750-4176-9722-21384FF398D1}"/>
              </a:ext>
            </a:extLst>
          </p:cNvPr>
          <p:cNvPicPr>
            <a:picLocks noChangeAspect="1"/>
          </p:cNvPicPr>
          <p:nvPr/>
        </p:nvPicPr>
        <p:blipFill>
          <a:blip r:embed="rId4"/>
          <a:stretch>
            <a:fillRect/>
          </a:stretch>
        </p:blipFill>
        <p:spPr>
          <a:xfrm>
            <a:off x="152903" y="2372741"/>
            <a:ext cx="4305300" cy="1295400"/>
          </a:xfrm>
          <a:prstGeom prst="rect">
            <a:avLst/>
          </a:prstGeom>
        </p:spPr>
      </p:pic>
      <p:sp>
        <p:nvSpPr>
          <p:cNvPr id="7" name="Rectangle 6">
            <a:extLst>
              <a:ext uri="{FF2B5EF4-FFF2-40B4-BE49-F238E27FC236}">
                <a16:creationId xmlns:a16="http://schemas.microsoft.com/office/drawing/2014/main" id="{BAE243F7-00A1-4EF6-B3C6-7EFB43C684AF}"/>
              </a:ext>
            </a:extLst>
          </p:cNvPr>
          <p:cNvSpPr/>
          <p:nvPr/>
        </p:nvSpPr>
        <p:spPr>
          <a:xfrm>
            <a:off x="389622" y="4016317"/>
            <a:ext cx="6969737" cy="1169551"/>
          </a:xfrm>
          <a:prstGeom prst="rect">
            <a:avLst/>
          </a:prstGeom>
        </p:spPr>
        <p:txBody>
          <a:bodyPr wrap="square" lIns="91440" tIns="45720" rIns="91440" bIns="45720" anchor="t">
            <a:spAutoFit/>
          </a:bodyPr>
          <a:lstStyle/>
          <a:p>
            <a:r>
              <a:rPr lang="fr-FR">
                <a:latin typeface="Roboto Condensed Light"/>
                <a:ea typeface="Roboto Condensed Light"/>
                <a:cs typeface="Roboto Condensed Light"/>
                <a:sym typeface="Roboto Condensed Light"/>
              </a:rPr>
              <a:t>Il est possible d’attribuer ou non un nom à une fonction, mais il faut savoir qu’il sera plus intéressant d’utiliser le nommage à des fins de débogage, en effet si votre fonction renvoie une erreur, il sera bien plus aisé de retrouver celle-ci avec son nom.</a:t>
            </a:r>
            <a:endParaRPr lang="fr-FR">
              <a:latin typeface="Roboto Condensed Light"/>
              <a:ea typeface="Roboto Condensed Light"/>
              <a:cs typeface="Roboto Condensed Light"/>
            </a:endParaRPr>
          </a:p>
          <a:p>
            <a:r>
              <a:rPr lang="fr-FR">
                <a:latin typeface="Roboto Condensed Light"/>
                <a:ea typeface="Roboto Condensed Light"/>
                <a:sym typeface="Roboto Condensed Light"/>
              </a:rPr>
              <a:t>Lorsqu’une fonction est contenue dans une variable “maFonction”, celle-ci seront considérée comme expression de fonction.</a:t>
            </a:r>
            <a:endParaRPr lang="fr-FR"/>
          </a:p>
        </p:txBody>
      </p:sp>
    </p:spTree>
    <p:extLst>
      <p:ext uri="{BB962C8B-B14F-4D97-AF65-F5344CB8AC3E}">
        <p14:creationId xmlns:p14="http://schemas.microsoft.com/office/powerpoint/2010/main" val="256903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de fonction</a:t>
            </a:r>
            <a:endParaRPr/>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r>
              <a:rPr lang="fr-FR">
                <a:latin typeface="Roboto Condensed Light"/>
                <a:ea typeface="Roboto Condensed Light"/>
                <a:cs typeface="Roboto Condensed Light"/>
                <a:sym typeface="Roboto Condensed Light"/>
              </a:rPr>
              <a:t>Une fonction imbriquée est privée. On nomme ceci une « </a:t>
            </a:r>
            <a:r>
              <a:rPr lang="fr-FR" b="1" err="1">
                <a:latin typeface="Roboto Condensed Light"/>
                <a:ea typeface="Roboto Condensed Light"/>
                <a:cs typeface="Roboto Condensed Light"/>
                <a:sym typeface="Roboto Condensed Light"/>
              </a:rPr>
              <a:t>closure</a:t>
            </a:r>
            <a:r>
              <a:rPr lang="fr-FR">
                <a:latin typeface="Roboto Condensed Light"/>
                <a:ea typeface="Roboto Condensed Light"/>
                <a:cs typeface="Roboto Condensed Light"/>
                <a:sym typeface="Roboto Condensed Light"/>
              </a:rPr>
              <a:t> » puisque cette fonction interne fermera la fonction externe. Celle-ci peut  accéder utiliser les arguments et les variables de sa fonction parente, mais l’inverse n’est pas vrai :  la fonction externe ne peut accéder à ces éléments depuis la fonction interne, c’est pour cette raison qu’on la définit comme « </a:t>
            </a:r>
            <a:r>
              <a:rPr lang="fr-FR" b="1">
                <a:latin typeface="Roboto Condensed Light"/>
                <a:ea typeface="Roboto Condensed Light"/>
                <a:cs typeface="Roboto Condensed Light"/>
                <a:sym typeface="Roboto Condensed Light"/>
              </a:rPr>
              <a:t>privée</a:t>
            </a:r>
            <a:r>
              <a:rPr lang="fr-FR">
                <a:latin typeface="Roboto Condensed Light"/>
                <a:ea typeface="Roboto Condensed Light"/>
                <a:cs typeface="Roboto Condensed Light"/>
                <a:sym typeface="Roboto Condensed Light"/>
              </a:rPr>
              <a:t> »</a:t>
            </a:r>
            <a:endParaRPr lang="fr-FR">
              <a:latin typeface="Roboto Condensed Light"/>
              <a:ea typeface="Roboto Condensed Light"/>
              <a:cs typeface="Roboto Condensed Light"/>
            </a:endParaRPr>
          </a:p>
          <a:p>
            <a:pPr lvl="0" algn="l" rtl="0">
              <a:spcBef>
                <a:spcPts val="0"/>
              </a:spcBef>
              <a:spcAft>
                <a:spcPts val="0"/>
              </a:spcAft>
            </a:pPr>
            <a:endParaRPr lang="fr-FR">
              <a:latin typeface="Roboto Condensed Light"/>
              <a:ea typeface="Roboto Condensed Light"/>
              <a:cs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Fonction imbriqué avec closure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3714A000-6C4B-4B91-8F1F-842C6F86E631}"/>
              </a:ext>
            </a:extLst>
          </p:cNvPr>
          <p:cNvPicPr>
            <a:picLocks noChangeAspect="1"/>
          </p:cNvPicPr>
          <p:nvPr/>
        </p:nvPicPr>
        <p:blipFill>
          <a:blip r:embed="rId3"/>
          <a:stretch>
            <a:fillRect/>
          </a:stretch>
        </p:blipFill>
        <p:spPr>
          <a:xfrm>
            <a:off x="0" y="2163453"/>
            <a:ext cx="3592537" cy="2065508"/>
          </a:xfrm>
          <a:prstGeom prst="rect">
            <a:avLst/>
          </a:prstGeom>
        </p:spPr>
      </p:pic>
    </p:spTree>
    <p:extLst>
      <p:ext uri="{BB962C8B-B14F-4D97-AF65-F5344CB8AC3E}">
        <p14:creationId xmlns:p14="http://schemas.microsoft.com/office/powerpoint/2010/main" val="2961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de fonction</a:t>
            </a:r>
            <a:endParaRPr/>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pPr lvl="0"/>
            <a:r>
              <a:rPr lang="fr-FR">
                <a:latin typeface="Roboto Condensed Light"/>
                <a:ea typeface="Roboto Condensed Light"/>
                <a:cs typeface="Roboto Condensed Light"/>
                <a:sym typeface="Roboto Condensed Light"/>
              </a:rPr>
              <a:t>Elle est souvent utilisée pour réduire la syntaxe d'une fonction standardisée et n'a pas pour but d'être réutilisée. Elle ne possède pas de scope </a:t>
            </a:r>
            <a:r>
              <a:rPr lang="fr-FR" err="1">
                <a:latin typeface="Roboto Condensed Light"/>
                <a:ea typeface="Roboto Condensed Light"/>
                <a:cs typeface="Roboto Condensed Light"/>
                <a:sym typeface="Roboto Condensed Light"/>
              </a:rPr>
              <a:t>this</a:t>
            </a:r>
            <a:r>
              <a:rPr lang="fr-FR">
                <a:latin typeface="Roboto Condensed Light"/>
                <a:ea typeface="Roboto Condensed Light"/>
                <a:cs typeface="Roboto Condensed Light"/>
                <a:sym typeface="Roboto Condensed Light"/>
              </a:rPr>
              <a:t>, </a:t>
            </a:r>
            <a:r>
              <a:rPr lang="fr-FR" err="1">
                <a:latin typeface="Roboto Condensed Light"/>
                <a:ea typeface="Roboto Condensed Light"/>
                <a:cs typeface="Roboto Condensed Light"/>
                <a:sym typeface="Roboto Condensed Light"/>
              </a:rPr>
              <a:t>target</a:t>
            </a:r>
            <a:r>
              <a:rPr lang="fr-FR">
                <a:latin typeface="Roboto Condensed Light"/>
                <a:ea typeface="Roboto Condensed Light"/>
                <a:cs typeface="Roboto Condensed Light"/>
                <a:sym typeface="Roboto Condensed Light"/>
              </a:rPr>
              <a:t>, etc.</a:t>
            </a:r>
          </a:p>
          <a:p>
            <a:pPr lvl="0"/>
            <a:endParaRPr lang="fr-FR">
              <a:latin typeface="Roboto Condensed Light"/>
              <a:ea typeface="Roboto Condensed Light"/>
              <a:cs typeface="Roboto Condensed Light"/>
              <a:sym typeface="Roboto Condensed Light"/>
            </a:endParaRPr>
          </a:p>
          <a:p>
            <a:pPr lvl="0"/>
            <a:r>
              <a:rPr lang="fr-FR">
                <a:latin typeface="Roboto Condensed Light"/>
                <a:ea typeface="Roboto Condensed Light"/>
                <a:cs typeface="Roboto Condensed Light"/>
                <a:sym typeface="Roboto Condensed Light"/>
              </a:rPr>
              <a:t>Dans cet exemple, nous renvoyons le nombre de charactère des chaines présente dans le tableau « </a:t>
            </a:r>
            <a:r>
              <a:rPr lang="fr-FR" err="1">
                <a:latin typeface="Roboto Condensed Light"/>
                <a:ea typeface="Roboto Condensed Light"/>
                <a:cs typeface="Roboto Condensed Light"/>
                <a:sym typeface="Roboto Condensed Light"/>
              </a:rPr>
              <a:t>frameworks</a:t>
            </a:r>
            <a:r>
              <a:rPr lang="fr-FR">
                <a:latin typeface="Roboto Condensed Light"/>
                <a:ea typeface="Roboto Condensed Light"/>
                <a:cs typeface="Roboto Condensed Light"/>
                <a:sym typeface="Roboto Condensed Light"/>
              </a:rPr>
              <a:t> ».</a:t>
            </a:r>
          </a:p>
          <a:p>
            <a:pPr lvl="0"/>
            <a:endParaRPr lang="fr-FR">
              <a:latin typeface="Roboto Condensed Light"/>
              <a:ea typeface="Roboto Condensed Light"/>
              <a:cs typeface="Roboto Condensed Light"/>
              <a:sym typeface="Roboto Condensed Light"/>
            </a:endParaRPr>
          </a:p>
          <a:p>
            <a:pPr lvl="0"/>
            <a:r>
              <a:rPr lang="fr-FR">
                <a:latin typeface="Roboto Condensed Light"/>
                <a:ea typeface="Roboto Condensed Light"/>
                <a:cs typeface="Roboto Condensed Light"/>
                <a:sym typeface="Roboto Condensed Light"/>
              </a:rPr>
              <a:t>Décryptons ceci : </a:t>
            </a:r>
          </a:p>
          <a:p>
            <a:pPr lvl="0"/>
            <a:r>
              <a:rPr lang="fr-FR">
                <a:latin typeface="Roboto Condensed Light"/>
                <a:ea typeface="Roboto Condensed Light"/>
                <a:cs typeface="Roboto Condensed Light"/>
                <a:sym typeface="Roboto Condensed Light"/>
              </a:rPr>
              <a:t>Nous utilisons la fonction </a:t>
            </a:r>
            <a:r>
              <a:rPr lang="fr-FR" err="1">
                <a:latin typeface="Roboto Condensed Light"/>
                <a:ea typeface="Roboto Condensed Light"/>
                <a:cs typeface="Roboto Condensed Light"/>
                <a:sym typeface="Roboto Condensed Light"/>
              </a:rPr>
              <a:t>map</a:t>
            </a:r>
            <a:r>
              <a:rPr lang="fr-FR">
                <a:latin typeface="Roboto Condensed Light"/>
                <a:ea typeface="Roboto Condensed Light"/>
                <a:cs typeface="Roboto Condensed Light"/>
                <a:sym typeface="Roboto Condensed Light"/>
              </a:rPr>
              <a:t> qui aura </a:t>
            </a:r>
            <a:r>
              <a:rPr lang="fr-FR" err="1">
                <a:latin typeface="Roboto Condensed Light"/>
                <a:ea typeface="Roboto Condensed Light"/>
                <a:cs typeface="Roboto Condensed Light"/>
                <a:sym typeface="Roboto Condensed Light"/>
              </a:rPr>
              <a:t>framework</a:t>
            </a:r>
            <a:r>
              <a:rPr lang="fr-FR">
                <a:latin typeface="Roboto Condensed Light"/>
                <a:ea typeface="Roboto Condensed Light"/>
                <a:cs typeface="Roboto Condensed Light"/>
                <a:sym typeface="Roboto Condensed Light"/>
              </a:rPr>
              <a:t> en paramètre, celui-ci représente ces chaînes après chaque itération et nous renvois le </a:t>
            </a:r>
            <a:r>
              <a:rPr lang="fr-FR" err="1">
                <a:latin typeface="Roboto Condensed Light"/>
                <a:ea typeface="Roboto Condensed Light"/>
                <a:cs typeface="Roboto Condensed Light"/>
                <a:sym typeface="Roboto Condensed Light"/>
              </a:rPr>
              <a:t>length</a:t>
            </a:r>
            <a:r>
              <a:rPr lang="fr-FR">
                <a:latin typeface="Roboto Condensed Light"/>
                <a:ea typeface="Roboto Condensed Light"/>
                <a:cs typeface="Roboto Condensed Light"/>
                <a:sym typeface="Roboto Condensed Light"/>
              </a:rPr>
              <a:t> de chacune</a:t>
            </a:r>
            <a:endParaRPr>
              <a:latin typeface="Roboto Condensed Light"/>
              <a:ea typeface="Roboto Condensed Light"/>
              <a:cs typeface="Roboto Condensed Light"/>
              <a:sym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r>
              <a:rPr lang="en" sz="2000" b="1">
                <a:solidFill>
                  <a:srgbClr val="434343"/>
                </a:solidFill>
                <a:latin typeface="Exo 2"/>
                <a:ea typeface="Exo 2"/>
                <a:cs typeface="Exo 2"/>
                <a:sym typeface="Exo 2"/>
              </a:rPr>
              <a:t>Les fonction flêchées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4" name="Image 4" descr="Une image contenant texte&#10;&#10;Description générée automatiquement">
            <a:extLst>
              <a:ext uri="{FF2B5EF4-FFF2-40B4-BE49-F238E27FC236}">
                <a16:creationId xmlns:a16="http://schemas.microsoft.com/office/drawing/2014/main" id="{A1A0C60F-156D-4935-913F-B5B18A172E25}"/>
              </a:ext>
            </a:extLst>
          </p:cNvPr>
          <p:cNvPicPr>
            <a:picLocks noChangeAspect="1"/>
          </p:cNvPicPr>
          <p:nvPr/>
        </p:nvPicPr>
        <p:blipFill>
          <a:blip r:embed="rId3"/>
          <a:stretch>
            <a:fillRect/>
          </a:stretch>
        </p:blipFill>
        <p:spPr>
          <a:xfrm>
            <a:off x="168088" y="2263880"/>
            <a:ext cx="4134970" cy="2283174"/>
          </a:xfrm>
          <a:prstGeom prst="rect">
            <a:avLst/>
          </a:prstGeom>
        </p:spPr>
      </p:pic>
    </p:spTree>
    <p:extLst>
      <p:ext uri="{BB962C8B-B14F-4D97-AF65-F5344CB8AC3E}">
        <p14:creationId xmlns:p14="http://schemas.microsoft.com/office/powerpoint/2010/main" val="186878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de fonction</a:t>
            </a:r>
            <a:endParaRPr/>
          </a:p>
        </p:txBody>
      </p:sp>
      <p:sp>
        <p:nvSpPr>
          <p:cNvPr id="258" name="Google Shape;258;p41"/>
          <p:cNvSpPr txBox="1"/>
          <p:nvPr/>
        </p:nvSpPr>
        <p:spPr>
          <a:xfrm>
            <a:off x="3878877" y="1817355"/>
            <a:ext cx="4385819" cy="2559201"/>
          </a:xfrm>
          <a:prstGeom prst="rect">
            <a:avLst/>
          </a:prstGeom>
          <a:noFill/>
          <a:ln>
            <a:noFill/>
          </a:ln>
        </p:spPr>
        <p:txBody>
          <a:bodyPr spcFirstLastPara="1" wrap="square" lIns="91425" tIns="91425" rIns="91425" bIns="91425" anchor="t" anchorCtr="0">
            <a:noAutofit/>
          </a:bodyPr>
          <a:lstStyle/>
          <a:p>
            <a:r>
              <a:rPr lang="fr-FR">
                <a:latin typeface="Roboto Condensed Light"/>
                <a:ea typeface="Roboto Condensed Light"/>
                <a:cs typeface="Roboto Condensed Light"/>
                <a:sym typeface="Roboto Condensed Light"/>
              </a:rPr>
              <a:t>Ce type de fonction permet de retourner plusieurs valeurs à l’inverse des fonctions classique. Pour se faire, sa déclaration est suivie de « * » et de l’utilisation du mot clé </a:t>
            </a:r>
            <a:r>
              <a:rPr lang="fr-FR" err="1">
                <a:latin typeface="Roboto Condensed Light"/>
                <a:ea typeface="Roboto Condensed Light"/>
                <a:cs typeface="Roboto Condensed Light"/>
                <a:sym typeface="Roboto Condensed Light"/>
              </a:rPr>
              <a:t>yield</a:t>
            </a:r>
            <a:r>
              <a:rPr lang="fr-FR">
                <a:latin typeface="Roboto Condensed Light"/>
                <a:ea typeface="Roboto Condensed Light"/>
                <a:cs typeface="Roboto Condensed Light"/>
                <a:sym typeface="Roboto Condensed Light"/>
              </a:rPr>
              <a:t> qui retournera sa valeur associée. </a:t>
            </a:r>
            <a:endParaRPr lang="fr-FR">
              <a:latin typeface="Roboto Condensed Light"/>
              <a:ea typeface="Roboto Condensed Light"/>
              <a:cs typeface="Roboto Condensed Light"/>
            </a:endParaRPr>
          </a:p>
          <a:p>
            <a:pPr lvl="0" algn="l" rtl="0">
              <a:spcBef>
                <a:spcPts val="0"/>
              </a:spcBef>
              <a:spcAft>
                <a:spcPts val="0"/>
              </a:spcAft>
            </a:pPr>
            <a:endParaRPr lang="fr-FR">
              <a:latin typeface="Roboto Condensed Light"/>
              <a:ea typeface="Roboto Condensed Light"/>
              <a:cs typeface="Roboto Condensed Light"/>
              <a:sym typeface="Roboto Condensed Light"/>
            </a:endParaRPr>
          </a:p>
          <a:p>
            <a:pPr lvl="0" algn="l" rtl="0">
              <a:spcBef>
                <a:spcPts val="0"/>
              </a:spcBef>
              <a:spcAft>
                <a:spcPts val="0"/>
              </a:spcAft>
            </a:pPr>
            <a:r>
              <a:rPr lang="fr-FR">
                <a:latin typeface="Roboto Condensed Light"/>
                <a:ea typeface="Roboto Condensed Light"/>
                <a:cs typeface="Roboto Condensed Light"/>
                <a:sym typeface="Roboto Condensed Light"/>
              </a:rPr>
              <a:t>L’Object </a:t>
            </a:r>
            <a:r>
              <a:rPr lang="fr-FR" err="1">
                <a:latin typeface="Roboto Condensed Light"/>
                <a:ea typeface="Roboto Condensed Light"/>
                <a:cs typeface="Roboto Condensed Light"/>
                <a:sym typeface="Roboto Condensed Light"/>
              </a:rPr>
              <a:t>Generator</a:t>
            </a:r>
            <a:r>
              <a:rPr lang="fr-FR">
                <a:latin typeface="Roboto Condensed Light"/>
                <a:ea typeface="Roboto Condensed Light"/>
                <a:cs typeface="Roboto Condensed Light"/>
                <a:sym typeface="Roboto Condensed Light"/>
              </a:rPr>
              <a:t> nous permets d’utiliser trois méthodes :</a:t>
            </a:r>
            <a:endParaRPr lang="fr-FR">
              <a:latin typeface="Roboto Condensed Light"/>
              <a:ea typeface="Roboto Condensed Light"/>
              <a:cs typeface="Roboto Condensed Light"/>
            </a:endParaRPr>
          </a:p>
          <a:p>
            <a:pPr marL="285750" lvl="0" indent="-285750" algn="l" rtl="0">
              <a:spcBef>
                <a:spcPts val="0"/>
              </a:spcBef>
              <a:spcAft>
                <a:spcPts val="0"/>
              </a:spcAft>
              <a:buFontTx/>
              <a:buChar char="-"/>
            </a:pPr>
            <a:r>
              <a:rPr lang="fr-FR" err="1">
                <a:solidFill>
                  <a:srgbClr val="C00000"/>
                </a:solidFill>
                <a:latin typeface="Roboto Condensed Light"/>
                <a:ea typeface="Roboto Condensed Light"/>
                <a:cs typeface="Roboto Condensed Light"/>
                <a:sym typeface="Roboto Condensed Light"/>
              </a:rPr>
              <a:t>next</a:t>
            </a:r>
            <a:r>
              <a:rPr lang="fr-FR">
                <a:solidFill>
                  <a:srgbClr val="C00000"/>
                </a:solidFill>
                <a:latin typeface="Roboto Condensed Light"/>
                <a:ea typeface="Roboto Condensed Light"/>
                <a:cs typeface="Roboto Condensed Light"/>
                <a:sym typeface="Roboto Condensed Light"/>
              </a:rPr>
              <a:t>() </a:t>
            </a:r>
            <a:r>
              <a:rPr lang="fr-FR">
                <a:latin typeface="Roboto Condensed Light"/>
                <a:ea typeface="Roboto Condensed Light"/>
                <a:cs typeface="Roboto Condensed Light"/>
                <a:sym typeface="Roboto Condensed Light"/>
              </a:rPr>
              <a:t>renvoie la valeur générée via </a:t>
            </a:r>
            <a:r>
              <a:rPr lang="fr-FR" err="1">
                <a:latin typeface="Roboto Condensed Light"/>
                <a:ea typeface="Roboto Condensed Light"/>
                <a:cs typeface="Roboto Condensed Light"/>
                <a:sym typeface="Roboto Condensed Light"/>
              </a:rPr>
              <a:t>yield</a:t>
            </a:r>
            <a:endParaRPr lang="fr-FR" err="1">
              <a:latin typeface="Roboto Condensed Light"/>
              <a:ea typeface="Roboto Condensed Light"/>
              <a:cs typeface="Roboto Condensed Light"/>
            </a:endParaRPr>
          </a:p>
          <a:p>
            <a:pPr marL="285750" lvl="0" indent="-285750" algn="l" rtl="0">
              <a:spcBef>
                <a:spcPts val="0"/>
              </a:spcBef>
              <a:spcAft>
                <a:spcPts val="0"/>
              </a:spcAft>
              <a:buFontTx/>
              <a:buChar char="-"/>
            </a:pPr>
            <a:r>
              <a:rPr lang="fr-FR">
                <a:solidFill>
                  <a:srgbClr val="C00000"/>
                </a:solidFill>
                <a:latin typeface="Roboto Condensed Light"/>
                <a:ea typeface="Roboto Condensed Light"/>
                <a:cs typeface="Roboto Condensed Light"/>
                <a:sym typeface="Roboto Condensed Light"/>
              </a:rPr>
              <a:t>return() </a:t>
            </a:r>
            <a:r>
              <a:rPr lang="fr-FR">
                <a:latin typeface="Roboto Condensed Light"/>
                <a:ea typeface="Roboto Condensed Light"/>
                <a:cs typeface="Roboto Condensed Light"/>
                <a:sym typeface="Roboto Condensed Light"/>
              </a:rPr>
              <a:t>renvoie une valeur et clôture la génération du générateur</a:t>
            </a:r>
            <a:endParaRPr lang="fr-FR">
              <a:latin typeface="Roboto Condensed Light"/>
              <a:ea typeface="Roboto Condensed Light"/>
              <a:cs typeface="Roboto Condensed Light"/>
            </a:endParaRPr>
          </a:p>
          <a:p>
            <a:pPr marL="285750" lvl="0" indent="-285750" algn="l" rtl="0">
              <a:spcBef>
                <a:spcPts val="0"/>
              </a:spcBef>
              <a:spcAft>
                <a:spcPts val="0"/>
              </a:spcAft>
              <a:buFontTx/>
              <a:buChar char="-"/>
            </a:pPr>
            <a:r>
              <a:rPr lang="fr-FR" err="1">
                <a:solidFill>
                  <a:srgbClr val="C00000"/>
                </a:solidFill>
                <a:latin typeface="Roboto Condensed Light"/>
                <a:ea typeface="Roboto Condensed Light"/>
                <a:cs typeface="Roboto Condensed Light"/>
                <a:sym typeface="Roboto Condensed Light"/>
              </a:rPr>
              <a:t>throw</a:t>
            </a:r>
            <a:r>
              <a:rPr lang="fr-FR">
                <a:solidFill>
                  <a:srgbClr val="C00000"/>
                </a:solidFill>
                <a:latin typeface="Roboto Condensed Light"/>
                <a:ea typeface="Roboto Condensed Light"/>
                <a:cs typeface="Roboto Condensed Light"/>
                <a:sym typeface="Roboto Condensed Light"/>
              </a:rPr>
              <a:t>() </a:t>
            </a:r>
            <a:r>
              <a:rPr lang="fr-FR">
                <a:solidFill>
                  <a:schemeClr val="tx1">
                    <a:lumMod val="95000"/>
                    <a:lumOff val="5000"/>
                  </a:schemeClr>
                </a:solidFill>
                <a:latin typeface="Roboto Condensed Light"/>
                <a:ea typeface="Roboto Condensed Light"/>
                <a:cs typeface="Roboto Condensed Light"/>
                <a:sym typeface="Roboto Condensed Light"/>
              </a:rPr>
              <a:t>permet de lever une exception lors d’un renvoi d’erreur</a:t>
            </a:r>
            <a:endParaRPr lang="fr-FR">
              <a:solidFill>
                <a:schemeClr val="tx1">
                  <a:lumMod val="95000"/>
                  <a:lumOff val="5000"/>
                </a:schemeClr>
              </a:solidFill>
              <a:latin typeface="Roboto Condensed Light"/>
              <a:ea typeface="Roboto Condensed Light"/>
              <a:cs typeface="Roboto Condensed Light"/>
            </a:endParaRPr>
          </a:p>
          <a:p>
            <a:pPr lvl="0" algn="l" rtl="0">
              <a:spcBef>
                <a:spcPts val="0"/>
              </a:spcBef>
              <a:spcAft>
                <a:spcPts val="0"/>
              </a:spcAft>
            </a:pPr>
            <a:endParaRPr lang="fr-FR">
              <a:latin typeface="Roboto Condensed Light"/>
              <a:ea typeface="Roboto Condensed Light"/>
              <a:cs typeface="Roboto Condensed Light"/>
              <a:sym typeface="Roboto Condensed Light"/>
            </a:endParaRPr>
          </a:p>
          <a:p>
            <a:pPr lvl="0" algn="l" rtl="0">
              <a:spcBef>
                <a:spcPts val="0"/>
              </a:spcBef>
              <a:spcAft>
                <a:spcPts val="0"/>
              </a:spcAft>
            </a:pPr>
            <a:endParaRPr lang="fr-FR">
              <a:latin typeface="Roboto Condensed Light"/>
              <a:ea typeface="Roboto Condensed Light"/>
              <a:cs typeface="Roboto Condensed Light"/>
              <a:sym typeface="Roboto Condensed Light"/>
            </a:endParaRPr>
          </a:p>
          <a:p>
            <a:pPr lvl="0" algn="l" rtl="0">
              <a:spcBef>
                <a:spcPts val="0"/>
              </a:spcBef>
              <a:spcAft>
                <a:spcPts val="0"/>
              </a:spcAft>
            </a:pPr>
            <a:br>
              <a:rPr lang="fr-FR">
                <a:latin typeface="Roboto Condensed Light"/>
                <a:ea typeface="Roboto Condensed Light"/>
                <a:cs typeface="Roboto Condensed Light"/>
                <a:sym typeface="Roboto Condensed Light"/>
              </a:rPr>
            </a:br>
            <a:endParaRPr lang="fr-FR">
              <a:latin typeface="Roboto Condensed Light"/>
              <a:ea typeface="Roboto Condensed Light"/>
              <a:cs typeface="Roboto Condensed Light"/>
              <a:sym typeface="Roboto Condensed Light"/>
            </a:endParaRPr>
          </a:p>
          <a:p>
            <a:pPr lvl="0" algn="l" rtl="0">
              <a:spcBef>
                <a:spcPts val="0"/>
              </a:spcBef>
              <a:spcAft>
                <a:spcPts val="0"/>
              </a:spcAft>
            </a:pPr>
            <a:endParaRPr lang="fr-FR">
              <a:latin typeface="Roboto Condensed Light"/>
              <a:ea typeface="Roboto Condensed Light"/>
              <a:cs typeface="Roboto Condensed Light"/>
            </a:endParaRPr>
          </a:p>
        </p:txBody>
      </p:sp>
      <p:sp>
        <p:nvSpPr>
          <p:cNvPr id="259" name="Google Shape;259;p41"/>
          <p:cNvSpPr txBox="1"/>
          <p:nvPr/>
        </p:nvSpPr>
        <p:spPr>
          <a:xfrm>
            <a:off x="3978687" y="123158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Fonction génératrice  :</a:t>
            </a:r>
            <a:endParaRPr sz="2000" b="1">
              <a:solidFill>
                <a:srgbClr val="434343"/>
              </a:solidFill>
              <a:latin typeface="Exo 2"/>
              <a:ea typeface="Exo 2"/>
              <a:cs typeface="Exo 2"/>
              <a:sym typeface="Exo 2"/>
            </a:endParaRPr>
          </a:p>
        </p:txBody>
      </p:sp>
      <p:cxnSp>
        <p:nvCxnSpPr>
          <p:cNvPr id="261" name="Google Shape;261;p41"/>
          <p:cNvCxnSpPr/>
          <p:nvPr/>
        </p:nvCxnSpPr>
        <p:spPr>
          <a:xfrm>
            <a:off x="3712197" y="1876284"/>
            <a:ext cx="2093100" cy="0"/>
          </a:xfrm>
          <a:prstGeom prst="straightConnector1">
            <a:avLst/>
          </a:prstGeom>
          <a:noFill/>
          <a:ln w="9525" cap="flat" cmpd="sng">
            <a:solidFill>
              <a:srgbClr val="434343"/>
            </a:solidFill>
            <a:prstDash val="solid"/>
            <a:round/>
            <a:headEnd type="none" w="med" len="med"/>
            <a:tailEnd type="none" w="med" len="med"/>
          </a:ln>
        </p:spPr>
      </p:cxnSp>
      <p:pic>
        <p:nvPicPr>
          <p:cNvPr id="4" name="Image 3">
            <a:extLst>
              <a:ext uri="{FF2B5EF4-FFF2-40B4-BE49-F238E27FC236}">
                <a16:creationId xmlns:a16="http://schemas.microsoft.com/office/drawing/2014/main" id="{C59CDE66-F7B4-492D-A9C9-7A934CA22572}"/>
              </a:ext>
            </a:extLst>
          </p:cNvPr>
          <p:cNvPicPr>
            <a:picLocks noChangeAspect="1"/>
          </p:cNvPicPr>
          <p:nvPr/>
        </p:nvPicPr>
        <p:blipFill>
          <a:blip r:embed="rId3"/>
          <a:stretch>
            <a:fillRect/>
          </a:stretch>
        </p:blipFill>
        <p:spPr>
          <a:xfrm>
            <a:off x="39100" y="1515183"/>
            <a:ext cx="3573287" cy="2692497"/>
          </a:xfrm>
          <a:prstGeom prst="rect">
            <a:avLst/>
          </a:prstGeom>
        </p:spPr>
      </p:pic>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738664"/>
          </a:xfrm>
          <a:prstGeom prst="rect">
            <a:avLst/>
          </a:prstGeom>
        </p:spPr>
        <p:txBody>
          <a:bodyPr wrap="square" lIns="91440" tIns="45720" rIns="91440" bIns="45720" anchor="t">
            <a:spAutoFit/>
          </a:bodyPr>
          <a:lstStyle/>
          <a:p>
            <a:r>
              <a:rPr lang="fr-FR" sz="1050">
                <a:latin typeface="Roboto Condensed Light"/>
                <a:ea typeface="Roboto Condensed Light"/>
                <a:cs typeface="Roboto Condensed Light"/>
                <a:sym typeface="Roboto Condensed Light"/>
              </a:rPr>
              <a:t>Dans notre exemple </a:t>
            </a:r>
            <a:r>
              <a:rPr lang="fr-FR" sz="1050" err="1">
                <a:latin typeface="Roboto Condensed Light"/>
                <a:ea typeface="Roboto Condensed Light"/>
                <a:cs typeface="Roboto Condensed Light"/>
                <a:sym typeface="Roboto Condensed Light"/>
              </a:rPr>
              <a:t>foo</a:t>
            </a:r>
            <a:r>
              <a:rPr lang="fr-FR" sz="1050">
                <a:latin typeface="Roboto Condensed Light"/>
                <a:ea typeface="Roboto Condensed Light"/>
                <a:cs typeface="Roboto Condensed Light"/>
                <a:sym typeface="Roboto Condensed Light"/>
              </a:rPr>
              <a:t> possède trois valeurs de renvoie : 1, 2 et 3. Lorsque nous associons la constante « val » à la fonction « </a:t>
            </a:r>
            <a:r>
              <a:rPr lang="fr-FR" sz="1050" err="1">
                <a:latin typeface="Roboto Condensed Light"/>
                <a:ea typeface="Roboto Condensed Light"/>
                <a:cs typeface="Roboto Condensed Light"/>
                <a:sym typeface="Roboto Condensed Light"/>
              </a:rPr>
              <a:t>foo</a:t>
            </a:r>
            <a:r>
              <a:rPr lang="fr-FR" sz="1050">
                <a:latin typeface="Roboto Condensed Light"/>
                <a:ea typeface="Roboto Condensed Light"/>
                <a:cs typeface="Roboto Condensed Light"/>
                <a:sym typeface="Roboto Condensed Light"/>
              </a:rPr>
              <a:t> » depuis la boucle for, nous déclenchons ces actions : </a:t>
            </a:r>
            <a:r>
              <a:rPr lang="fr-FR" sz="1050" err="1">
                <a:latin typeface="Roboto Condensed Light"/>
                <a:ea typeface="Roboto Condensed Light"/>
                <a:cs typeface="Roboto Condensed Light"/>
                <a:sym typeface="Roboto Condensed Light"/>
              </a:rPr>
              <a:t>num</a:t>
            </a:r>
            <a:r>
              <a:rPr lang="fr-FR" sz="1050">
                <a:latin typeface="Roboto Condensed Light"/>
                <a:ea typeface="Roboto Condensed Light"/>
                <a:cs typeface="Roboto Condensed Light"/>
                <a:sym typeface="Roboto Condensed Light"/>
              </a:rPr>
              <a:t>=0 + 1 &gt;&gt; </a:t>
            </a:r>
            <a:r>
              <a:rPr lang="fr-FR" sz="1050" err="1">
                <a:latin typeface="Roboto Condensed Light"/>
                <a:ea typeface="Roboto Condensed Light"/>
                <a:cs typeface="Roboto Condensed Light"/>
                <a:sym typeface="Roboto Condensed Light"/>
              </a:rPr>
              <a:t>num</a:t>
            </a:r>
            <a:r>
              <a:rPr lang="fr-FR" sz="1050">
                <a:latin typeface="Roboto Condensed Light"/>
                <a:ea typeface="Roboto Condensed Light"/>
                <a:cs typeface="Roboto Condensed Light"/>
                <a:sym typeface="Roboto Condensed Light"/>
              </a:rPr>
              <a:t>= 1+2 &gt;&gt; </a:t>
            </a:r>
            <a:r>
              <a:rPr lang="fr-FR" sz="1050" err="1">
                <a:latin typeface="Roboto Condensed Light"/>
                <a:ea typeface="Roboto Condensed Light"/>
                <a:cs typeface="Roboto Condensed Light"/>
                <a:sym typeface="Roboto Condensed Light"/>
              </a:rPr>
              <a:t>num</a:t>
            </a:r>
            <a:r>
              <a:rPr lang="fr-FR" sz="1050">
                <a:latin typeface="Roboto Condensed Light"/>
                <a:ea typeface="Roboto Condensed Light"/>
                <a:cs typeface="Roboto Condensed Light"/>
                <a:sym typeface="Roboto Condensed Light"/>
              </a:rPr>
              <a:t> = 3 + 3, la valeur de droite représente les </a:t>
            </a:r>
            <a:r>
              <a:rPr lang="fr-FR" sz="1050" err="1">
                <a:latin typeface="Roboto Condensed Light"/>
                <a:ea typeface="Roboto Condensed Light"/>
                <a:cs typeface="Roboto Condensed Light"/>
                <a:sym typeface="Roboto Condensed Light"/>
              </a:rPr>
              <a:t>yield</a:t>
            </a:r>
            <a:r>
              <a:rPr lang="fr-FR" sz="1050">
                <a:latin typeface="Roboto Condensed Light"/>
                <a:ea typeface="Roboto Condensed Light"/>
                <a:cs typeface="Roboto Condensed Light"/>
                <a:sym typeface="Roboto Condensed Light"/>
              </a:rPr>
              <a:t> définit dans </a:t>
            </a:r>
            <a:r>
              <a:rPr lang="fr-FR" sz="1050" err="1">
                <a:latin typeface="Roboto Condensed Light"/>
                <a:ea typeface="Roboto Condensed Light"/>
                <a:cs typeface="Roboto Condensed Light"/>
                <a:sym typeface="Roboto Condensed Light"/>
              </a:rPr>
              <a:t>foo</a:t>
            </a:r>
            <a:r>
              <a:rPr lang="fr-FR" sz="1050">
                <a:latin typeface="Roboto Condensed Light"/>
                <a:ea typeface="Roboto Condensed Light"/>
                <a:cs typeface="Roboto Condensed Light"/>
                <a:sym typeface="Roboto Condensed Light"/>
              </a:rPr>
              <a:t>().</a:t>
            </a:r>
            <a:endParaRPr lang="fr-FR" sz="105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771767" y="4360055"/>
            <a:ext cx="20931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05293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244305" y="963261"/>
            <a:ext cx="8131878" cy="4180239"/>
          </a:xfrm>
          <a:prstGeom prst="rect">
            <a:avLst/>
          </a:prstGeom>
        </p:spPr>
        <p:txBody>
          <a:bodyPr spcFirstLastPara="1" wrap="square" lIns="91425" tIns="91425" rIns="91425" bIns="91425" anchor="t" anchorCtr="0">
            <a:noAutofit/>
          </a:bodyPr>
          <a:lstStyle/>
          <a:p>
            <a:pPr lvl="0" indent="-228600">
              <a:lnSpc>
                <a:spcPct val="100000"/>
              </a:lnSpc>
              <a:buNone/>
            </a:pPr>
            <a:r>
              <a:rPr lang="fr-FR" sz="1100">
                <a:solidFill>
                  <a:srgbClr val="434343"/>
                </a:solidFill>
              </a:rPr>
              <a:t>À la réponse : </a:t>
            </a:r>
            <a:r>
              <a:rPr lang="fr-FR" sz="1100" b="1" i="1">
                <a:solidFill>
                  <a:srgbClr val="434343"/>
                </a:solidFill>
              </a:rPr>
              <a:t>« Dites-moi en commentaire vos besoins particuliers, ou ce que vous souhaiteriez que l'on aborde pendant la formation. »</a:t>
            </a:r>
            <a:r>
              <a:rPr lang="fr-FR" sz="1100">
                <a:solidFill>
                  <a:srgbClr val="434343"/>
                </a:solidFill>
              </a:rPr>
              <a:t>, voici ce qui en est ressortie :</a:t>
            </a:r>
          </a:p>
          <a:p>
            <a:pPr lvl="0" indent="-304800">
              <a:lnSpc>
                <a:spcPct val="100000"/>
              </a:lnSpc>
              <a:spcBef>
                <a:spcPts val="1000"/>
              </a:spcBef>
              <a:buSzPts val="1200"/>
              <a:buFont typeface="Roboto Condensed Light"/>
              <a:buAutoNum type="arabicPeriod"/>
            </a:pPr>
            <a:r>
              <a:rPr lang="fr-FR" sz="1100">
                <a:solidFill>
                  <a:srgbClr val="434343"/>
                </a:solidFill>
              </a:rPr>
              <a:t>Un point global justement sur boucle/condition/écouteur, leur périmètre d'action/utilité, leur syntaxe et fonctionnement dans notre version </a:t>
            </a:r>
            <a:r>
              <a:rPr lang="fr-FR" sz="1100" err="1">
                <a:solidFill>
                  <a:srgbClr val="434343"/>
                </a:solidFill>
              </a:rPr>
              <a:t>Js</a:t>
            </a:r>
            <a:r>
              <a:rPr lang="fr-FR" sz="1100">
                <a:solidFill>
                  <a:srgbClr val="434343"/>
                </a:solidFill>
              </a:rPr>
              <a:t>/JQuery actuelle.</a:t>
            </a:r>
            <a:br>
              <a:rPr lang="fr-FR" sz="1100">
                <a:solidFill>
                  <a:srgbClr val="434343"/>
                </a:solidFill>
              </a:rPr>
            </a:br>
            <a:endParaRPr lang="fr-FR" sz="1100">
              <a:solidFill>
                <a:srgbClr val="434343"/>
              </a:solidFill>
            </a:endParaRPr>
          </a:p>
          <a:p>
            <a:pPr lvl="0" indent="-304800">
              <a:buSzPts val="1200"/>
              <a:buFont typeface="Roboto Condensed Light"/>
              <a:buAutoNum type="arabicPeriod"/>
            </a:pPr>
            <a:r>
              <a:rPr lang="fr-FR" sz="1100">
                <a:solidFill>
                  <a:srgbClr val="434343"/>
                </a:solidFill>
              </a:rPr>
              <a:t>Une vue d'ensemble en rappelant les bases, avec des exercices pratiques si possible.</a:t>
            </a:r>
            <a:br>
              <a:rPr lang="fr-FR" sz="1100">
                <a:solidFill>
                  <a:srgbClr val="434343"/>
                </a:solidFill>
              </a:rPr>
            </a:br>
            <a:endParaRPr lang="fr-FR" sz="1100">
              <a:solidFill>
                <a:srgbClr val="434343"/>
              </a:solidFill>
            </a:endParaRPr>
          </a:p>
          <a:p>
            <a:pPr lvl="0" indent="-304800">
              <a:buSzPts val="1200"/>
              <a:buFont typeface="Roboto Condensed Light"/>
              <a:buAutoNum type="arabicPeriod"/>
            </a:pPr>
            <a:r>
              <a:rPr lang="fr-FR" sz="1100">
                <a:solidFill>
                  <a:srgbClr val="434343"/>
                </a:solidFill>
                <a:uFill>
                  <a:noFill/>
                </a:uFill>
                <a:latin typeface="Roboto Condensed"/>
                <a:ea typeface="Roboto Condensed"/>
                <a:cs typeface="Roboto Condensed"/>
                <a:sym typeface="Roboto Condensed"/>
              </a:rPr>
              <a:t>Gagner de l'expérience sur l'utilisation de JS, meilleure manipulation, code plus propre, découverte de fonctionnalité qui reviennent régulièrement sur la demande client, exemple d'animations via JS ... Le but c'est de savoir bien le manipuler pour être force de proposition sur des sites avec des demandes un peu plus poussé en termes d'animations ou autre.</a:t>
            </a:r>
            <a:br>
              <a:rPr lang="fr-FR" sz="1100">
                <a:solidFill>
                  <a:srgbClr val="434343"/>
                </a:solidFill>
                <a:uFill>
                  <a:noFill/>
                </a:uFill>
                <a:latin typeface="Roboto Condensed"/>
                <a:ea typeface="Roboto Condensed"/>
                <a:cs typeface="Roboto Condensed"/>
                <a:sym typeface="Roboto Condensed"/>
              </a:rPr>
            </a:br>
            <a:endParaRPr lang="fr-FR" sz="1100">
              <a:solidFill>
                <a:srgbClr val="434343"/>
              </a:solidFill>
              <a:uFill>
                <a:noFill/>
              </a:uFill>
              <a:latin typeface="Roboto Condensed"/>
              <a:ea typeface="Roboto Condensed"/>
              <a:cs typeface="Roboto Condensed"/>
              <a:sym typeface="Roboto Condensed"/>
            </a:endParaRPr>
          </a:p>
          <a:p>
            <a:pPr lvl="0" indent="-304800">
              <a:buSzPts val="1200"/>
              <a:buFont typeface="Roboto Condensed Light"/>
              <a:buAutoNum type="arabicPeriod"/>
            </a:pPr>
            <a:r>
              <a:rPr lang="fr-FR" sz="1100">
                <a:solidFill>
                  <a:srgbClr val="434343"/>
                </a:solidFill>
              </a:rPr>
              <a:t>L'utilisation de libraires </a:t>
            </a:r>
            <a:r>
              <a:rPr lang="fr-FR" sz="1100" err="1">
                <a:solidFill>
                  <a:srgbClr val="434343"/>
                </a:solidFill>
              </a:rPr>
              <a:t>js</a:t>
            </a:r>
            <a:r>
              <a:rPr lang="fr-FR" sz="1100">
                <a:solidFill>
                  <a:srgbClr val="434343"/>
                </a:solidFill>
              </a:rPr>
              <a:t>, les </a:t>
            </a:r>
            <a:r>
              <a:rPr lang="fr-FR" sz="1100" err="1">
                <a:solidFill>
                  <a:srgbClr val="434343"/>
                </a:solidFill>
              </a:rPr>
              <a:t>localStorage</a:t>
            </a:r>
            <a:r>
              <a:rPr lang="fr-FR" sz="1100">
                <a:solidFill>
                  <a:srgbClr val="434343"/>
                </a:solidFill>
              </a:rPr>
              <a:t> / </a:t>
            </a:r>
            <a:r>
              <a:rPr lang="fr-FR" sz="1100" err="1">
                <a:solidFill>
                  <a:srgbClr val="434343"/>
                </a:solidFill>
              </a:rPr>
              <a:t>sessionStorage</a:t>
            </a:r>
            <a:r>
              <a:rPr lang="fr-FR" sz="1100">
                <a:solidFill>
                  <a:srgbClr val="434343"/>
                </a:solidFill>
              </a:rPr>
              <a:t>, j'ai aussi du mal à bien comprendre le fonctionnement des boucles et surtout à savoir quand les mettre en application. Je ne suis pas très à l'aise non plus avec javascript </a:t>
            </a:r>
            <a:r>
              <a:rPr lang="fr-FR" sz="1100" err="1">
                <a:solidFill>
                  <a:srgbClr val="434343"/>
                </a:solidFill>
              </a:rPr>
              <a:t>Vanilla</a:t>
            </a:r>
            <a:r>
              <a:rPr lang="fr-FR" sz="1100">
                <a:solidFill>
                  <a:srgbClr val="434343"/>
                </a:solidFill>
              </a:rPr>
              <a:t>, un petit rappel dessus serait intéressant :)</a:t>
            </a:r>
            <a:br>
              <a:rPr lang="fr-FR" sz="1100">
                <a:solidFill>
                  <a:srgbClr val="434343"/>
                </a:solidFill>
              </a:rPr>
            </a:br>
            <a:endParaRPr lang="fr-FR" sz="1100">
              <a:solidFill>
                <a:srgbClr val="434343"/>
              </a:solidFill>
            </a:endParaRPr>
          </a:p>
          <a:p>
            <a:pPr lvl="0" indent="-304800">
              <a:buSzPts val="1200"/>
              <a:buFont typeface="Roboto Condensed Light"/>
              <a:buAutoNum type="arabicPeriod"/>
            </a:pPr>
            <a:r>
              <a:rPr lang="fr-FR" sz="1100">
                <a:solidFill>
                  <a:srgbClr val="434343"/>
                </a:solidFill>
              </a:rPr>
              <a:t>Je suis intéressé par le </a:t>
            </a:r>
            <a:r>
              <a:rPr lang="fr-FR" sz="1100" err="1">
                <a:solidFill>
                  <a:srgbClr val="434343"/>
                </a:solidFill>
              </a:rPr>
              <a:t>onClick</a:t>
            </a:r>
            <a:r>
              <a:rPr lang="fr-FR" sz="1100">
                <a:solidFill>
                  <a:srgbClr val="434343"/>
                </a:solidFill>
              </a:rPr>
              <a:t>, la récupération, le stockage et la restitution de données</a:t>
            </a:r>
            <a:br>
              <a:rPr lang="fr-FR" sz="1100">
                <a:solidFill>
                  <a:srgbClr val="434343"/>
                </a:solidFill>
              </a:rPr>
            </a:br>
            <a:endParaRPr lang="fr-FR" sz="1100">
              <a:solidFill>
                <a:srgbClr val="434343"/>
              </a:solidFill>
            </a:endParaRPr>
          </a:p>
          <a:p>
            <a:pPr lvl="0" indent="-304800">
              <a:buSzPts val="1200"/>
              <a:buFont typeface="Roboto Condensed Light"/>
              <a:buAutoNum type="arabicPeriod"/>
            </a:pPr>
            <a:r>
              <a:rPr lang="fr-FR" sz="1100">
                <a:solidFill>
                  <a:srgbClr val="434343"/>
                </a:solidFill>
              </a:rPr>
              <a:t>Revoir le JS en général (revoir la logique et l'utilisation du </a:t>
            </a:r>
            <a:r>
              <a:rPr lang="fr-FR" sz="1100" err="1">
                <a:solidFill>
                  <a:srgbClr val="434343"/>
                </a:solidFill>
              </a:rPr>
              <a:t>localStorage</a:t>
            </a:r>
            <a:r>
              <a:rPr lang="fr-FR" sz="1100">
                <a:solidFill>
                  <a:srgbClr val="434343"/>
                </a:solidFill>
              </a:rPr>
              <a:t>, fonctions, boucles, conditions, ...) afin d'être plus efficace et rapide. Personnellement, j'ai régulièrement des doutes, en revoyant un petit peu tout, il serait plus rapide de coder.</a:t>
            </a:r>
          </a:p>
        </p:txBody>
      </p:sp>
      <p:sp>
        <p:nvSpPr>
          <p:cNvPr id="159" name="Google Shape;159;p34"/>
          <p:cNvSpPr txBox="1">
            <a:spLocks noGrp="1"/>
          </p:cNvSpPr>
          <p:nvPr>
            <p:ph type="ctrTitle"/>
          </p:nvPr>
        </p:nvSpPr>
        <p:spPr>
          <a:xfrm>
            <a:off x="1964851" y="352850"/>
            <a:ext cx="5214300" cy="5352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Regroupement des demandes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60837" y="2299513"/>
            <a:ext cx="7796830"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Qu’est-ce qu’une boucle : </a:t>
            </a:r>
            <a:br>
              <a:rPr lang="fr-FR"/>
            </a:br>
            <a:endParaRPr lang="fr-FR"/>
          </a:p>
          <a:p>
            <a:pPr marL="285750" lvl="0" indent="-285750" algn="l" rtl="0">
              <a:spcBef>
                <a:spcPts val="0"/>
              </a:spcBef>
              <a:spcAft>
                <a:spcPts val="0"/>
              </a:spcAft>
              <a:buFont typeface="Wingdings" panose="05000000000000000000" pitchFamily="2" charset="2"/>
              <a:buChar char="v"/>
            </a:pPr>
            <a:r>
              <a:rPr lang="fr-FR"/>
              <a:t>Les boucles offres la possibilité de réitérer des actions simplement et efficacement.</a:t>
            </a:r>
          </a:p>
          <a:p>
            <a:pPr marL="285750" lvl="0" indent="-285750" algn="l" rtl="0">
              <a:spcBef>
                <a:spcPts val="0"/>
              </a:spcBef>
              <a:spcAft>
                <a:spcPts val="0"/>
              </a:spcAft>
              <a:buFont typeface="Wingdings" panose="05000000000000000000" pitchFamily="2" charset="2"/>
              <a:buChar char="v"/>
            </a:pPr>
            <a:r>
              <a:rPr lang="fr-FR"/>
              <a:t>En fonction de vos besoins, il est possible de choisir le type de boucle qui sera pour vous le plus adapté, sachez qu’il en existe 9 en JavaScript (</a:t>
            </a:r>
            <a:r>
              <a:rPr lang="fr-FR" err="1"/>
              <a:t>Vanilla</a:t>
            </a:r>
            <a:r>
              <a:rPr lang="fr-FR"/>
              <a:t>), nous allons y ajouter la boucle $.</a:t>
            </a:r>
            <a:r>
              <a:rPr lang="fr-FR" err="1"/>
              <a:t>each</a:t>
            </a:r>
            <a:r>
              <a:rPr lang="fr-FR"/>
              <a:t> liée à jQuery.</a:t>
            </a:r>
          </a:p>
          <a:p>
            <a:pPr marL="285750" indent="-285750" algn="l">
              <a:buFont typeface="Wingdings" panose="05000000000000000000" pitchFamily="2" charset="2"/>
              <a:buChar char="v"/>
            </a:pPr>
            <a:r>
              <a:rPr lang="fr-FR"/>
              <a:t>Pour des raisons évidentes de temps, nous verrons celles qui sont les plus utilisées et qui ne poseront pas de problème de boucle infinie. Voici tout de même la liste de ces neuf boucles : </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boucles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sp>
        <p:nvSpPr>
          <p:cNvPr id="2" name="Rectangle 1">
            <a:extLst>
              <a:ext uri="{FF2B5EF4-FFF2-40B4-BE49-F238E27FC236}">
                <a16:creationId xmlns:a16="http://schemas.microsoft.com/office/drawing/2014/main" id="{322C1F79-2F8D-4A3A-84F3-46BA38526F5B}"/>
              </a:ext>
            </a:extLst>
          </p:cNvPr>
          <p:cNvSpPr/>
          <p:nvPr/>
        </p:nvSpPr>
        <p:spPr>
          <a:xfrm>
            <a:off x="1490263" y="4036915"/>
            <a:ext cx="4572000" cy="954107"/>
          </a:xfrm>
          <a:prstGeom prst="rect">
            <a:avLst/>
          </a:prstGeom>
        </p:spPr>
        <p:txBody>
          <a:bodyPr>
            <a:spAutoFit/>
          </a:bodyPr>
          <a:lstStyle/>
          <a:p>
            <a:r>
              <a:rPr lang="fr-FR" u="sng">
                <a:solidFill>
                  <a:srgbClr val="005282"/>
                </a:solidFill>
                <a:latin typeface="arial" panose="020B0604020202020204" pitchFamily="34" charset="0"/>
                <a:hlinkClick r:id="rId3"/>
              </a:rPr>
              <a:t>Instruction for</a:t>
            </a:r>
            <a:r>
              <a:rPr lang="fr-FR">
                <a:solidFill>
                  <a:srgbClr val="1B1B1B"/>
                </a:solidFill>
                <a:latin typeface="arial" panose="020B0604020202020204" pitchFamily="34" charset="0"/>
              </a:rPr>
              <a:t> , </a:t>
            </a:r>
            <a:r>
              <a:rPr lang="fr-FR">
                <a:solidFill>
                  <a:srgbClr val="1B1B1B"/>
                </a:solidFill>
                <a:latin typeface="arial" panose="020B0604020202020204" pitchFamily="34" charset="0"/>
                <a:hlinkClick r:id="rId4"/>
              </a:rPr>
              <a:t>instruction </a:t>
            </a:r>
            <a:r>
              <a:rPr lang="fr-FR" err="1">
                <a:solidFill>
                  <a:srgbClr val="1B1B1B"/>
                </a:solidFill>
                <a:latin typeface="arial" panose="020B0604020202020204" pitchFamily="34" charset="0"/>
                <a:hlinkClick r:id="rId4"/>
              </a:rPr>
              <a:t>forEach</a:t>
            </a:r>
            <a:r>
              <a:rPr lang="fr-FR">
                <a:solidFill>
                  <a:srgbClr val="1B1B1B"/>
                </a:solidFill>
                <a:latin typeface="arial" panose="020B0604020202020204" pitchFamily="34" charset="0"/>
              </a:rPr>
              <a:t> </a:t>
            </a:r>
            <a:r>
              <a:rPr lang="fr-FR" u="sng">
                <a:solidFill>
                  <a:srgbClr val="005282"/>
                </a:solidFill>
                <a:latin typeface="arial" panose="020B0604020202020204" pitchFamily="34" charset="0"/>
                <a:hlinkClick r:id="rId5"/>
              </a:rPr>
              <a:t>instruction do...</a:t>
            </a:r>
            <a:r>
              <a:rPr lang="fr-FR" u="sng" err="1">
                <a:solidFill>
                  <a:srgbClr val="005282"/>
                </a:solidFill>
                <a:latin typeface="arial" panose="020B0604020202020204" pitchFamily="34" charset="0"/>
                <a:hlinkClick r:id="rId5"/>
              </a:rPr>
              <a:t>while</a:t>
            </a:r>
            <a:r>
              <a:rPr lang="fr-FR">
                <a:solidFill>
                  <a:srgbClr val="1B1B1B"/>
                </a:solidFill>
                <a:latin typeface="arial" panose="020B0604020202020204" pitchFamily="34" charset="0"/>
              </a:rPr>
              <a:t>, </a:t>
            </a:r>
            <a:r>
              <a:rPr lang="fr-FR" u="sng">
                <a:solidFill>
                  <a:srgbClr val="005282"/>
                </a:solidFill>
                <a:latin typeface="arial" panose="020B0604020202020204" pitchFamily="34" charset="0"/>
                <a:hlinkClick r:id="rId6"/>
              </a:rPr>
              <a:t>instruction </a:t>
            </a:r>
            <a:r>
              <a:rPr lang="fr-FR" u="sng" err="1">
                <a:solidFill>
                  <a:srgbClr val="005282"/>
                </a:solidFill>
                <a:latin typeface="arial" panose="020B0604020202020204" pitchFamily="34" charset="0"/>
                <a:hlinkClick r:id="rId6"/>
              </a:rPr>
              <a:t>while</a:t>
            </a:r>
            <a:r>
              <a:rPr lang="fr-FR">
                <a:solidFill>
                  <a:srgbClr val="1B1B1B"/>
                </a:solidFill>
                <a:latin typeface="arial" panose="020B0604020202020204" pitchFamily="34" charset="0"/>
              </a:rPr>
              <a:t>, </a:t>
            </a:r>
            <a:r>
              <a:rPr lang="fr-FR" u="sng">
                <a:solidFill>
                  <a:srgbClr val="005282"/>
                </a:solidFill>
                <a:latin typeface="arial" panose="020B0604020202020204" pitchFamily="34" charset="0"/>
                <a:hlinkClick r:id="rId7"/>
              </a:rPr>
              <a:t>instruction label</a:t>
            </a:r>
            <a:r>
              <a:rPr lang="fr-FR" u="sng">
                <a:solidFill>
                  <a:srgbClr val="005282"/>
                </a:solidFill>
                <a:latin typeface="arial" panose="020B0604020202020204" pitchFamily="34" charset="0"/>
              </a:rPr>
              <a:t>, </a:t>
            </a:r>
            <a:r>
              <a:rPr lang="fr-FR" u="sng">
                <a:solidFill>
                  <a:srgbClr val="005282"/>
                </a:solidFill>
                <a:latin typeface="arial" panose="020B0604020202020204" pitchFamily="34" charset="0"/>
                <a:hlinkClick r:id="rId8"/>
              </a:rPr>
              <a:t>instruction break</a:t>
            </a:r>
            <a:r>
              <a:rPr lang="fr-FR" u="sng">
                <a:solidFill>
                  <a:srgbClr val="005282"/>
                </a:solidFill>
                <a:latin typeface="arial" panose="020B0604020202020204" pitchFamily="34" charset="0"/>
              </a:rPr>
              <a:t>, </a:t>
            </a:r>
            <a:r>
              <a:rPr lang="fr-FR" u="sng">
                <a:solidFill>
                  <a:srgbClr val="005282"/>
                </a:solidFill>
                <a:latin typeface="arial" panose="020B0604020202020204" pitchFamily="34" charset="0"/>
                <a:hlinkClick r:id="rId9"/>
              </a:rPr>
              <a:t>instruction continue</a:t>
            </a:r>
            <a:r>
              <a:rPr lang="fr-FR" u="sng">
                <a:solidFill>
                  <a:srgbClr val="005282"/>
                </a:solidFill>
                <a:latin typeface="arial" panose="020B0604020202020204" pitchFamily="34" charset="0"/>
              </a:rPr>
              <a:t>, </a:t>
            </a:r>
            <a:r>
              <a:rPr lang="fr-FR" u="sng">
                <a:solidFill>
                  <a:srgbClr val="005282"/>
                </a:solidFill>
                <a:latin typeface="arial" panose="020B0604020202020204" pitchFamily="34" charset="0"/>
                <a:hlinkClick r:id="rId10"/>
              </a:rPr>
              <a:t>instruction for...in</a:t>
            </a:r>
            <a:r>
              <a:rPr lang="fr-FR" u="sng">
                <a:solidFill>
                  <a:srgbClr val="005282"/>
                </a:solidFill>
                <a:latin typeface="arial" panose="020B0604020202020204" pitchFamily="34" charset="0"/>
              </a:rPr>
              <a:t>, </a:t>
            </a:r>
            <a:r>
              <a:rPr lang="fr-FR" u="sng">
                <a:solidFill>
                  <a:srgbClr val="005282"/>
                </a:solidFill>
                <a:latin typeface="arial" panose="020B0604020202020204" pitchFamily="34" charset="0"/>
                <a:hlinkClick r:id="rId11"/>
              </a:rPr>
              <a:t>instruction for...of</a:t>
            </a:r>
            <a:endParaRPr lang="fr-FR">
              <a:solidFill>
                <a:srgbClr val="1B1B1B"/>
              </a:solidFill>
              <a:latin typeface="arial" panose="020B0604020202020204" pitchFamily="34" charset="0"/>
            </a:endParaRPr>
          </a:p>
        </p:txBody>
      </p:sp>
      <p:pic>
        <p:nvPicPr>
          <p:cNvPr id="4" name="Image 3">
            <a:hlinkClick r:id="rId12"/>
            <a:extLst>
              <a:ext uri="{FF2B5EF4-FFF2-40B4-BE49-F238E27FC236}">
                <a16:creationId xmlns:a16="http://schemas.microsoft.com/office/drawing/2014/main" id="{D2B22D06-2719-4891-983E-9F19118CD354}"/>
              </a:ext>
            </a:extLst>
          </p:cNvPr>
          <p:cNvPicPr>
            <a:picLocks noChangeAspect="1"/>
          </p:cNvPicPr>
          <p:nvPr/>
        </p:nvPicPr>
        <p:blipFill>
          <a:blip r:embed="rId13"/>
          <a:stretch>
            <a:fillRect/>
          </a:stretch>
        </p:blipFill>
        <p:spPr>
          <a:xfrm>
            <a:off x="8734425" y="0"/>
            <a:ext cx="409575" cy="390525"/>
          </a:xfrm>
          <a:prstGeom prst="rect">
            <a:avLst/>
          </a:prstGeom>
        </p:spPr>
      </p:pic>
    </p:spTree>
    <p:extLst>
      <p:ext uri="{BB962C8B-B14F-4D97-AF65-F5344CB8AC3E}">
        <p14:creationId xmlns:p14="http://schemas.microsoft.com/office/powerpoint/2010/main" val="31554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boucle</a:t>
            </a:r>
            <a:endParaRPr/>
          </a:p>
        </p:txBody>
      </p:sp>
      <p:sp>
        <p:nvSpPr>
          <p:cNvPr id="258" name="Google Shape;258;p41"/>
          <p:cNvSpPr txBox="1"/>
          <p:nvPr/>
        </p:nvSpPr>
        <p:spPr>
          <a:xfrm>
            <a:off x="3878877" y="1829327"/>
            <a:ext cx="4657850" cy="281945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a:latin typeface="Roboto Condensed Light"/>
                <a:ea typeface="Roboto Condensed Light"/>
                <a:cs typeface="Roboto Condensed Light"/>
                <a:sym typeface="Roboto Condensed Light"/>
              </a:rPr>
              <a:t>Cette boucle va répéter des instructions tant que la condition liée n’est pas remplie. Dans cet exemple nous récupérons l’ensemble des div ayant la classe « </a:t>
            </a:r>
            <a:r>
              <a:rPr lang="fr-FR" err="1">
                <a:latin typeface="Roboto Condensed Light"/>
                <a:ea typeface="Roboto Condensed Light"/>
                <a:cs typeface="Roboto Condensed Light"/>
                <a:sym typeface="Roboto Condensed Light"/>
              </a:rPr>
              <a:t>elem</a:t>
            </a:r>
            <a:r>
              <a:rPr lang="fr-FR">
                <a:latin typeface="Roboto Condensed Light"/>
                <a:ea typeface="Roboto Condensed Light"/>
                <a:cs typeface="Roboto Condensed Light"/>
                <a:sym typeface="Roboto Condensed Light"/>
              </a:rPr>
              <a:t> », notre boucle génère une variable i qui vaudra de 0 à </a:t>
            </a:r>
            <a:r>
              <a:rPr lang="fr-FR" err="1">
                <a:latin typeface="Roboto Condensed Light"/>
                <a:ea typeface="Roboto Condensed Light"/>
                <a:cs typeface="Roboto Condensed Light"/>
                <a:sym typeface="Roboto Condensed Light"/>
              </a:rPr>
              <a:t>elem.length</a:t>
            </a:r>
            <a:r>
              <a:rPr lang="fr-FR">
                <a:latin typeface="Roboto Condensed Light"/>
                <a:ea typeface="Roboto Condensed Light"/>
                <a:cs typeface="Roboto Condensed Light"/>
                <a:sym typeface="Roboto Condensed Light"/>
              </a:rPr>
              <a:t> soit le nombre de div « </a:t>
            </a:r>
            <a:r>
              <a:rPr lang="fr-FR" err="1">
                <a:latin typeface="Roboto Condensed Light"/>
                <a:ea typeface="Roboto Condensed Light"/>
                <a:cs typeface="Roboto Condensed Light"/>
                <a:sym typeface="Roboto Condensed Light"/>
              </a:rPr>
              <a:t>elem</a:t>
            </a:r>
            <a:r>
              <a:rPr lang="fr-FR">
                <a:latin typeface="Roboto Condensed Light"/>
                <a:ea typeface="Roboto Condensed Light"/>
                <a:cs typeface="Roboto Condensed Light"/>
                <a:sym typeface="Roboto Condensed Light"/>
              </a:rPr>
              <a:t> » -1 (puisque la première itération débute à 0), d’où la création de la let </a:t>
            </a:r>
            <a:r>
              <a:rPr lang="fr-FR" err="1">
                <a:latin typeface="Roboto Condensed Light"/>
                <a:ea typeface="Roboto Condensed Light"/>
                <a:cs typeface="Roboto Condensed Light"/>
                <a:sym typeface="Roboto Condensed Light"/>
              </a:rPr>
              <a:t>cmp</a:t>
            </a:r>
            <a:r>
              <a:rPr lang="fr-FR">
                <a:latin typeface="Roboto Condensed Light"/>
                <a:ea typeface="Roboto Condensed Light"/>
                <a:cs typeface="Roboto Condensed Light"/>
                <a:sym typeface="Roboto Condensed Light"/>
              </a:rPr>
              <a:t> qui possède un i+1 et nous permettra ensuite de cibler les id elem-1, … elem-5.</a:t>
            </a:r>
            <a:br>
              <a:rPr lang="fr-FR">
                <a:latin typeface="Roboto Condensed Light"/>
                <a:ea typeface="Roboto Condensed Light"/>
                <a:cs typeface="Roboto Condensed Light"/>
                <a:sym typeface="Roboto Condensed Light"/>
              </a:rPr>
            </a:br>
            <a:endParaRPr lang="fr-FR">
              <a:latin typeface="Roboto Condensed Light"/>
              <a:ea typeface="Roboto Condensed Light"/>
              <a:cs typeface="Roboto Condensed Light"/>
              <a:sym typeface="Roboto Condensed Light"/>
            </a:endParaRPr>
          </a:p>
          <a:p>
            <a:pPr lvl="0" algn="l" rtl="0">
              <a:spcBef>
                <a:spcPts val="0"/>
              </a:spcBef>
              <a:spcAft>
                <a:spcPts val="0"/>
              </a:spcAft>
            </a:pPr>
            <a:r>
              <a:rPr lang="fr-FR">
                <a:latin typeface="Roboto Condensed Light"/>
                <a:ea typeface="Roboto Condensed Light"/>
                <a:cs typeface="Roboto Condensed Light"/>
                <a:sym typeface="Roboto Condensed Light"/>
              </a:rPr>
              <a:t>Notre boucle va donc comporter 5 itérations, la première va cibler #elem-1 et ajouter lui ajouter le texte ‘Cible N° 1’, lors des autres itérations, la variable </a:t>
            </a:r>
            <a:r>
              <a:rPr lang="fr-FR" err="1">
                <a:latin typeface="Roboto Condensed Light"/>
                <a:ea typeface="Roboto Condensed Light"/>
                <a:cs typeface="Roboto Condensed Light"/>
                <a:sym typeface="Roboto Condensed Light"/>
              </a:rPr>
              <a:t>cmp</a:t>
            </a:r>
            <a:r>
              <a:rPr lang="fr-FR">
                <a:latin typeface="Roboto Condensed Light"/>
                <a:ea typeface="Roboto Condensed Light"/>
                <a:cs typeface="Roboto Condensed Light"/>
                <a:sym typeface="Roboto Condensed Light"/>
              </a:rPr>
              <a:t> sera implémenté afin de cibler l’ensemble de nos éléments</a:t>
            </a:r>
            <a:endParaRPr lang="fr-FR">
              <a:latin typeface="Roboto Condensed Light"/>
              <a:ea typeface="Roboto Condensed Light"/>
              <a:cs typeface="Roboto Condensed Light"/>
            </a:endParaRPr>
          </a:p>
          <a:p>
            <a:pPr lvl="0" algn="l" rtl="0">
              <a:spcBef>
                <a:spcPts val="0"/>
              </a:spcBef>
              <a:spcAft>
                <a:spcPts val="0"/>
              </a:spcAft>
            </a:pPr>
            <a:endParaRPr lang="fr-FR">
              <a:latin typeface="Roboto Condensed Light"/>
              <a:ea typeface="Roboto Condensed Light"/>
              <a:cs typeface="Roboto Condensed Light"/>
              <a:sym typeface="Roboto Condensed Light"/>
            </a:endParaRPr>
          </a:p>
          <a:p>
            <a:pPr lvl="0" algn="l" rtl="0">
              <a:spcBef>
                <a:spcPts val="0"/>
              </a:spcBef>
              <a:spcAft>
                <a:spcPts val="0"/>
              </a:spcAft>
            </a:pPr>
            <a:br>
              <a:rPr lang="fr-FR">
                <a:latin typeface="Roboto Condensed Light"/>
                <a:ea typeface="Roboto Condensed Light"/>
                <a:cs typeface="Roboto Condensed Light"/>
                <a:sym typeface="Roboto Condensed Light"/>
              </a:rPr>
            </a:br>
            <a:endParaRPr lang="fr-FR">
              <a:latin typeface="Roboto Condensed Light"/>
              <a:ea typeface="Roboto Condensed Light"/>
              <a:cs typeface="Roboto Condensed Light"/>
              <a:sym typeface="Roboto Condensed Light"/>
            </a:endParaRPr>
          </a:p>
          <a:p>
            <a:pPr lvl="0" algn="l" rtl="0">
              <a:spcBef>
                <a:spcPts val="0"/>
              </a:spcBef>
              <a:spcAft>
                <a:spcPts val="0"/>
              </a:spcAft>
            </a:pPr>
            <a:endParaRPr lang="fr-FR">
              <a:latin typeface="Roboto Condensed Light"/>
              <a:ea typeface="Roboto Condensed Light"/>
              <a:cs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L’instrction for  :</a:t>
            </a:r>
            <a:endParaRPr sz="2000" b="1">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2E3DB386-1B44-4EF4-A991-5DC6D179E7C9}"/>
              </a:ext>
            </a:extLst>
          </p:cNvPr>
          <p:cNvPicPr>
            <a:picLocks noChangeAspect="1"/>
          </p:cNvPicPr>
          <p:nvPr/>
        </p:nvPicPr>
        <p:blipFill>
          <a:blip r:embed="rId3"/>
          <a:stretch>
            <a:fillRect/>
          </a:stretch>
        </p:blipFill>
        <p:spPr>
          <a:xfrm>
            <a:off x="68680" y="1379949"/>
            <a:ext cx="2330303" cy="1243633"/>
          </a:xfrm>
          <a:prstGeom prst="rect">
            <a:avLst/>
          </a:prstGeom>
        </p:spPr>
      </p:pic>
      <p:pic>
        <p:nvPicPr>
          <p:cNvPr id="3" name="Image 2">
            <a:extLst>
              <a:ext uri="{FF2B5EF4-FFF2-40B4-BE49-F238E27FC236}">
                <a16:creationId xmlns:a16="http://schemas.microsoft.com/office/drawing/2014/main" id="{6C2E33D5-1A54-4113-BFA1-B9CC8E1E2F47}"/>
              </a:ext>
            </a:extLst>
          </p:cNvPr>
          <p:cNvPicPr>
            <a:picLocks noChangeAspect="1"/>
          </p:cNvPicPr>
          <p:nvPr/>
        </p:nvPicPr>
        <p:blipFill>
          <a:blip r:embed="rId4"/>
          <a:stretch>
            <a:fillRect/>
          </a:stretch>
        </p:blipFill>
        <p:spPr>
          <a:xfrm>
            <a:off x="68680" y="2704482"/>
            <a:ext cx="3792342" cy="1543549"/>
          </a:xfrm>
          <a:prstGeom prst="rect">
            <a:avLst/>
          </a:prstGeom>
        </p:spPr>
      </p:pic>
    </p:spTree>
    <p:extLst>
      <p:ext uri="{BB962C8B-B14F-4D97-AF65-F5344CB8AC3E}">
        <p14:creationId xmlns:p14="http://schemas.microsoft.com/office/powerpoint/2010/main" val="874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boucle</a:t>
            </a:r>
            <a:endParaRPr/>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a:latin typeface="Roboto Condensed Light"/>
                <a:ea typeface="Roboto Condensed Light"/>
                <a:cs typeface="Roboto Condensed Light"/>
                <a:sym typeface="Roboto Condensed Light"/>
              </a:rPr>
              <a:t>L'instruction for...in permet de générer des itérations sur les propriétés énumérables d'un objet (</a:t>
            </a:r>
            <a:r>
              <a:rPr lang="fr-FR" err="1">
                <a:latin typeface="Roboto Condensed Light"/>
                <a:ea typeface="Roboto Condensed Light"/>
                <a:cs typeface="Roboto Condensed Light"/>
                <a:sym typeface="Roboto Condensed Light"/>
              </a:rPr>
              <a:t>Array</a:t>
            </a:r>
            <a:r>
              <a:rPr lang="fr-FR">
                <a:latin typeface="Roboto Condensed Light"/>
                <a:ea typeface="Roboto Condensed Light"/>
                <a:cs typeface="Roboto Condensed Light"/>
                <a:sym typeface="Roboto Condensed Light"/>
              </a:rPr>
              <a:t>, </a:t>
            </a:r>
            <a:r>
              <a:rPr lang="fr-FR" err="1">
                <a:latin typeface="Roboto Condensed Light"/>
                <a:ea typeface="Roboto Condensed Light"/>
                <a:cs typeface="Roboto Condensed Light"/>
                <a:sym typeface="Roboto Condensed Light"/>
              </a:rPr>
              <a:t>Map</a:t>
            </a:r>
            <a:r>
              <a:rPr lang="fr-FR">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lang="fr-FR">
              <a:latin typeface="Roboto Condensed Light"/>
              <a:ea typeface="Roboto Condensed Light"/>
              <a:cs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L’instrction for in :</a:t>
            </a:r>
            <a:endParaRPr sz="2000" b="1">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2C1239-DB9A-4EC2-87B5-DDE2FB1D4FC3}"/>
              </a:ext>
            </a:extLst>
          </p:cNvPr>
          <p:cNvPicPr>
            <a:picLocks noChangeAspect="1"/>
          </p:cNvPicPr>
          <p:nvPr/>
        </p:nvPicPr>
        <p:blipFill>
          <a:blip r:embed="rId3"/>
          <a:stretch>
            <a:fillRect/>
          </a:stretch>
        </p:blipFill>
        <p:spPr>
          <a:xfrm>
            <a:off x="113354" y="2937217"/>
            <a:ext cx="6186687" cy="1808757"/>
          </a:xfrm>
          <a:prstGeom prst="rect">
            <a:avLst/>
          </a:prstGeom>
        </p:spPr>
      </p:pic>
      <p:pic>
        <p:nvPicPr>
          <p:cNvPr id="11" name="Image 10">
            <a:extLst>
              <a:ext uri="{FF2B5EF4-FFF2-40B4-BE49-F238E27FC236}">
                <a16:creationId xmlns:a16="http://schemas.microsoft.com/office/drawing/2014/main" id="{8162A5E5-AA6A-4944-9D9B-7DEAEE4E4AF2}"/>
              </a:ext>
            </a:extLst>
          </p:cNvPr>
          <p:cNvPicPr>
            <a:picLocks noChangeAspect="1"/>
          </p:cNvPicPr>
          <p:nvPr/>
        </p:nvPicPr>
        <p:blipFill>
          <a:blip r:embed="rId4"/>
          <a:stretch>
            <a:fillRect/>
          </a:stretch>
        </p:blipFill>
        <p:spPr>
          <a:xfrm>
            <a:off x="6300041" y="3141494"/>
            <a:ext cx="1988647" cy="787711"/>
          </a:xfrm>
          <a:prstGeom prst="rect">
            <a:avLst/>
          </a:prstGeom>
        </p:spPr>
      </p:pic>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2767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boucle</a:t>
            </a:r>
            <a:endParaRPr/>
          </a:p>
        </p:txBody>
      </p:sp>
      <p:sp>
        <p:nvSpPr>
          <p:cNvPr id="258" name="Google Shape;258;p41"/>
          <p:cNvSpPr txBox="1"/>
          <p:nvPr/>
        </p:nvSpPr>
        <p:spPr>
          <a:xfrm>
            <a:off x="3861021" y="1820971"/>
            <a:ext cx="5059613" cy="1719760"/>
          </a:xfrm>
          <a:prstGeom prst="rect">
            <a:avLst/>
          </a:prstGeom>
          <a:noFill/>
          <a:ln>
            <a:noFill/>
          </a:ln>
        </p:spPr>
        <p:txBody>
          <a:bodyPr spcFirstLastPara="1" wrap="square" lIns="91425" tIns="91425" rIns="91425" bIns="91425" anchor="t" anchorCtr="0">
            <a:noAutofit/>
          </a:bodyPr>
          <a:lstStyle/>
          <a:p>
            <a:pPr lvl="0"/>
            <a:r>
              <a:rPr lang="fr-FR">
                <a:latin typeface="Roboto Condensed Light"/>
                <a:ea typeface="Roboto Condensed Light"/>
                <a:cs typeface="Roboto Condensed Light"/>
                <a:sym typeface="Roboto Condensed Light"/>
              </a:rPr>
              <a:t>L'instruction for...of permet de générer des itérations sur les propriétés énumérables d'un objet (</a:t>
            </a:r>
            <a:r>
              <a:rPr lang="fr-FR" err="1">
                <a:latin typeface="Roboto Condensed Light"/>
                <a:ea typeface="Roboto Condensed Light"/>
                <a:cs typeface="Roboto Condensed Light"/>
                <a:sym typeface="Roboto Condensed Light"/>
              </a:rPr>
              <a:t>Array</a:t>
            </a:r>
            <a:r>
              <a:rPr lang="fr-FR">
                <a:latin typeface="Roboto Condensed Light"/>
                <a:ea typeface="Roboto Condensed Light"/>
                <a:cs typeface="Roboto Condensed Light"/>
                <a:sym typeface="Roboto Condensed Light"/>
              </a:rPr>
              <a:t>, </a:t>
            </a:r>
            <a:r>
              <a:rPr lang="fr-FR" err="1">
                <a:latin typeface="Roboto Condensed Light"/>
                <a:ea typeface="Roboto Condensed Light"/>
                <a:cs typeface="Roboto Condensed Light"/>
                <a:sym typeface="Roboto Condensed Light"/>
              </a:rPr>
              <a:t>Map</a:t>
            </a:r>
            <a:r>
              <a:rPr lang="fr-FR">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lang="fr-FR">
              <a:latin typeface="Roboto Condensed Light"/>
              <a:ea typeface="Roboto Condensed Light"/>
              <a:cs typeface="Roboto Condensed Light"/>
            </a:endParaRPr>
          </a:p>
          <a:p>
            <a:pPr lvl="0"/>
            <a:endParaRPr lang="fr-FR">
              <a:latin typeface="Roboto Condensed Light"/>
              <a:ea typeface="Roboto Condensed Light"/>
              <a:cs typeface="Roboto Condensed Light"/>
              <a:sym typeface="Roboto Condensed Light"/>
            </a:endParaRPr>
          </a:p>
          <a:p>
            <a:pPr lvl="0"/>
            <a:r>
              <a:rPr lang="fr-FR">
                <a:latin typeface="Roboto Condensed Light"/>
                <a:ea typeface="Roboto Condensed Light"/>
                <a:cs typeface="Roboto Condensed Light"/>
                <a:sym typeface="Roboto Condensed Light"/>
              </a:rPr>
              <a:t>Cette instruction est utile lorsque que vous souhaitez parcourir des tableaux dans un ordre bien défini.</a:t>
            </a:r>
            <a:endParaRPr lang="fr-FR">
              <a:latin typeface="Roboto Condensed Light"/>
              <a:ea typeface="Roboto Condensed Light"/>
              <a:cs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L’instrction for of :</a:t>
            </a:r>
            <a:endParaRPr sz="2000" b="1">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pic>
        <p:nvPicPr>
          <p:cNvPr id="3" name="Image 2">
            <a:extLst>
              <a:ext uri="{FF2B5EF4-FFF2-40B4-BE49-F238E27FC236}">
                <a16:creationId xmlns:a16="http://schemas.microsoft.com/office/drawing/2014/main" id="{B64473E7-E4BD-45A6-84F1-C6151B811CF8}"/>
              </a:ext>
            </a:extLst>
          </p:cNvPr>
          <p:cNvPicPr>
            <a:picLocks noChangeAspect="1"/>
          </p:cNvPicPr>
          <p:nvPr/>
        </p:nvPicPr>
        <p:blipFill>
          <a:blip r:embed="rId3"/>
          <a:stretch>
            <a:fillRect/>
          </a:stretch>
        </p:blipFill>
        <p:spPr>
          <a:xfrm>
            <a:off x="56124" y="4011777"/>
            <a:ext cx="5749569" cy="724946"/>
          </a:xfrm>
          <a:prstGeom prst="rect">
            <a:avLst/>
          </a:prstGeom>
        </p:spPr>
      </p:pic>
      <p:pic>
        <p:nvPicPr>
          <p:cNvPr id="5" name="Image 4">
            <a:extLst>
              <a:ext uri="{FF2B5EF4-FFF2-40B4-BE49-F238E27FC236}">
                <a16:creationId xmlns:a16="http://schemas.microsoft.com/office/drawing/2014/main" id="{21112AF4-9EAE-4874-B9E8-AF2FF8DEBCEA}"/>
              </a:ext>
            </a:extLst>
          </p:cNvPr>
          <p:cNvPicPr>
            <a:picLocks noChangeAspect="1"/>
          </p:cNvPicPr>
          <p:nvPr/>
        </p:nvPicPr>
        <p:blipFill>
          <a:blip r:embed="rId4"/>
          <a:stretch>
            <a:fillRect/>
          </a:stretch>
        </p:blipFill>
        <p:spPr>
          <a:xfrm>
            <a:off x="5805693" y="4164778"/>
            <a:ext cx="2432984" cy="971639"/>
          </a:xfrm>
          <a:prstGeom prst="rect">
            <a:avLst/>
          </a:prstGeom>
        </p:spPr>
      </p:pic>
      <p:sp>
        <p:nvSpPr>
          <p:cNvPr id="13" name="ZoneTexte 12">
            <a:extLst>
              <a:ext uri="{FF2B5EF4-FFF2-40B4-BE49-F238E27FC236}">
                <a16:creationId xmlns:a16="http://schemas.microsoft.com/office/drawing/2014/main" id="{02655D56-2332-4832-A4E0-8FC034DD501A}"/>
              </a:ext>
            </a:extLst>
          </p:cNvPr>
          <p:cNvSpPr txBox="1"/>
          <p:nvPr/>
        </p:nvSpPr>
        <p:spPr>
          <a:xfrm>
            <a:off x="5761718" y="3940424"/>
            <a:ext cx="1988647" cy="276999"/>
          </a:xfrm>
          <a:prstGeom prst="rect">
            <a:avLst/>
          </a:prstGeom>
          <a:noFill/>
        </p:spPr>
        <p:txBody>
          <a:bodyPr wrap="square" rtlCol="0">
            <a:spAutoFit/>
          </a:bodyPr>
          <a:lstStyle/>
          <a:p>
            <a:r>
              <a:rPr lang="fr-FR" sz="120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0666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43075" y="2247731"/>
            <a:ext cx="4667276" cy="746754"/>
          </a:xfrm>
          <a:prstGeom prst="rect">
            <a:avLst/>
          </a:prstGeom>
          <a:noFill/>
          <a:ln>
            <a:noFill/>
          </a:ln>
        </p:spPr>
        <p:txBody>
          <a:bodyPr spcFirstLastPara="1" wrap="square" lIns="91425" tIns="91425" rIns="91425" bIns="91425" anchor="t" anchorCtr="0">
            <a:noAutofit/>
          </a:bodyPr>
          <a:lstStyle/>
          <a:p>
            <a:pPr lvl="0"/>
            <a:r>
              <a:rPr lang="fr-FR">
                <a:latin typeface="Roboto Condensed Light"/>
                <a:ea typeface="Roboto Condensed Light"/>
                <a:cs typeface="Roboto Condensed Light"/>
                <a:sym typeface="Roboto Condensed Light"/>
              </a:rPr>
              <a:t>Même si ces deux instructions semblent similaires, elles possèdent des différences bien marquées, regardons ceci de plus près : </a:t>
            </a:r>
            <a:br>
              <a:rPr lang="fr-FR">
                <a:latin typeface="Roboto Condensed Light"/>
                <a:ea typeface="Roboto Condensed Light"/>
                <a:cs typeface="Roboto Condensed Light"/>
                <a:sym typeface="Roboto Condensed Light"/>
              </a:rPr>
            </a:br>
            <a:br>
              <a:rPr lang="fr-FR">
                <a:latin typeface="Roboto Condensed Light"/>
                <a:ea typeface="Roboto Condensed Light"/>
                <a:cs typeface="Roboto Condensed Light"/>
                <a:sym typeface="Roboto Condensed Light"/>
              </a:rPr>
            </a:br>
            <a:endParaRPr>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81291" y="1576665"/>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771111"/>
            <a:ext cx="5214300" cy="652292"/>
          </a:xfrm>
        </p:spPr>
        <p:txBody>
          <a:bodyPr/>
          <a:lstStyle/>
          <a:p>
            <a:r>
              <a:rPr lang="fr-FR"/>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4" name="ZoneTexte 3">
            <a:extLst>
              <a:ext uri="{FF2B5EF4-FFF2-40B4-BE49-F238E27FC236}">
                <a16:creationId xmlns:a16="http://schemas.microsoft.com/office/drawing/2014/main" id="{CD5D312D-EB30-4AB7-9C5C-A46DB1449F0E}"/>
              </a:ext>
            </a:extLst>
          </p:cNvPr>
          <p:cNvSpPr txBox="1"/>
          <p:nvPr/>
        </p:nvSpPr>
        <p:spPr>
          <a:xfrm>
            <a:off x="2352311" y="3071267"/>
            <a:ext cx="4243933" cy="1384995"/>
          </a:xfrm>
          <a:prstGeom prst="rect">
            <a:avLst/>
          </a:prstGeom>
          <a:noFill/>
        </p:spPr>
        <p:txBody>
          <a:bodyPr wrap="square" rtlCol="0">
            <a:spAutoFit/>
          </a:bodyPr>
          <a:lstStyle/>
          <a:p>
            <a:pPr marL="285750" lvl="0" indent="-285750">
              <a:buFont typeface="Wingdings" panose="05000000000000000000" pitchFamily="2" charset="2"/>
              <a:buChar char="v"/>
            </a:pPr>
            <a:r>
              <a:rPr lang="fr-FR" err="1">
                <a:latin typeface="Roboto Condensed Light"/>
                <a:ea typeface="Roboto Condensed Light"/>
                <a:cs typeface="Roboto Condensed Light"/>
                <a:sym typeface="Roboto Condensed Light"/>
              </a:rPr>
              <a:t>for..in</a:t>
            </a:r>
            <a:r>
              <a:rPr lang="fr-FR">
                <a:latin typeface="Roboto Condensed Light"/>
                <a:ea typeface="Roboto Condensed Light"/>
                <a:cs typeface="Roboto Condensed Light"/>
                <a:sym typeface="Roboto Condensed Light"/>
              </a:rPr>
              <a:t> liste les keys alors que que </a:t>
            </a:r>
            <a:r>
              <a:rPr lang="fr-FR" err="1">
                <a:latin typeface="Roboto Condensed Light"/>
                <a:ea typeface="Roboto Condensed Light"/>
                <a:cs typeface="Roboto Condensed Light"/>
                <a:sym typeface="Roboto Condensed Light"/>
              </a:rPr>
              <a:t>for..of</a:t>
            </a:r>
            <a:r>
              <a:rPr lang="fr-FR">
                <a:latin typeface="Roboto Condensed Light"/>
                <a:ea typeface="Roboto Condensed Light"/>
                <a:cs typeface="Roboto Condensed Light"/>
                <a:sym typeface="Roboto Condensed Light"/>
              </a:rPr>
              <a:t> liste les valeurs.</a:t>
            </a:r>
          </a:p>
          <a:p>
            <a:pPr marL="285750" lvl="0" indent="-285750">
              <a:buFont typeface="Wingdings" panose="05000000000000000000" pitchFamily="2" charset="2"/>
              <a:buChar char="v"/>
            </a:pPr>
            <a:r>
              <a:rPr lang="fr-FR" err="1">
                <a:latin typeface="Roboto Condensed Light"/>
                <a:ea typeface="Roboto Condensed Light"/>
                <a:cs typeface="Roboto Condensed Light"/>
                <a:sym typeface="Roboto Condensed Light"/>
              </a:rPr>
              <a:t>for..in</a:t>
            </a:r>
            <a:r>
              <a:rPr lang="fr-FR">
                <a:latin typeface="Roboto Condensed Light"/>
                <a:ea typeface="Roboto Condensed Light"/>
                <a:cs typeface="Roboto Condensed Light"/>
                <a:sym typeface="Roboto Condensed Light"/>
              </a:rPr>
              <a:t> et </a:t>
            </a:r>
            <a:r>
              <a:rPr lang="fr-FR" err="1">
                <a:latin typeface="Roboto Condensed Light"/>
                <a:ea typeface="Roboto Condensed Light"/>
                <a:cs typeface="Roboto Condensed Light"/>
                <a:sym typeface="Roboto Condensed Light"/>
              </a:rPr>
              <a:t>for..of</a:t>
            </a:r>
            <a:r>
              <a:rPr lang="fr-FR">
                <a:latin typeface="Roboto Condensed Light"/>
                <a:ea typeface="Roboto Condensed Light"/>
                <a:cs typeface="Roboto Condensed Light"/>
                <a:sym typeface="Roboto Condensed Light"/>
              </a:rPr>
              <a:t> n’itèrent pas sur les mêmes éléments. En effet, </a:t>
            </a:r>
            <a:r>
              <a:rPr lang="fr-FR" err="1">
                <a:latin typeface="Roboto Condensed Light"/>
                <a:ea typeface="Roboto Condensed Light"/>
                <a:cs typeface="Roboto Condensed Light"/>
                <a:sym typeface="Roboto Condensed Light"/>
              </a:rPr>
              <a:t>for..in</a:t>
            </a:r>
            <a:r>
              <a:rPr lang="fr-FR">
                <a:latin typeface="Roboto Condensed Light"/>
                <a:ea typeface="Roboto Condensed Light"/>
                <a:cs typeface="Roboto Condensed Light"/>
                <a:sym typeface="Roboto Condensed Light"/>
              </a:rPr>
              <a:t> boucle sur l’ensemble des propriétés énumérables alors que </a:t>
            </a:r>
            <a:r>
              <a:rPr lang="fr-FR" err="1">
                <a:latin typeface="Roboto Condensed Light"/>
                <a:ea typeface="Roboto Condensed Light"/>
                <a:cs typeface="Roboto Condensed Light"/>
                <a:sym typeface="Roboto Condensed Light"/>
              </a:rPr>
              <a:t>for..of</a:t>
            </a:r>
            <a:r>
              <a:rPr lang="fr-FR">
                <a:latin typeface="Roboto Condensed Light"/>
                <a:ea typeface="Roboto Condensed Light"/>
                <a:cs typeface="Roboto Condensed Light"/>
                <a:sym typeface="Roboto Condensed Light"/>
              </a:rPr>
              <a:t> parcourt l’ensemble des données contenues dans l’objet itérable.</a:t>
            </a:r>
          </a:p>
        </p:txBody>
      </p:sp>
    </p:spTree>
    <p:extLst>
      <p:ext uri="{BB962C8B-B14F-4D97-AF65-F5344CB8AC3E}">
        <p14:creationId xmlns:p14="http://schemas.microsoft.com/office/powerpoint/2010/main" val="21611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boucle</a:t>
            </a:r>
            <a:endParaRPr/>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a:latin typeface="Roboto Condensed Light"/>
                <a:ea typeface="Roboto Condensed Light"/>
                <a:cs typeface="Roboto Condensed Light"/>
                <a:sym typeface="Roboto Condensed Light"/>
              </a:rPr>
              <a:t>L'instruction for...in permet de générer des itérations sur les propriétés énumérables d'un objet (</a:t>
            </a:r>
            <a:r>
              <a:rPr lang="fr-FR" err="1">
                <a:latin typeface="Roboto Condensed Light"/>
                <a:ea typeface="Roboto Condensed Light"/>
                <a:cs typeface="Roboto Condensed Light"/>
                <a:sym typeface="Roboto Condensed Light"/>
              </a:rPr>
              <a:t>Array</a:t>
            </a:r>
            <a:r>
              <a:rPr lang="fr-FR">
                <a:latin typeface="Roboto Condensed Light"/>
                <a:ea typeface="Roboto Condensed Light"/>
                <a:cs typeface="Roboto Condensed Light"/>
                <a:sym typeface="Roboto Condensed Light"/>
              </a:rPr>
              <a:t>, </a:t>
            </a:r>
            <a:r>
              <a:rPr lang="fr-FR" err="1">
                <a:latin typeface="Roboto Condensed Light"/>
                <a:ea typeface="Roboto Condensed Light"/>
                <a:cs typeface="Roboto Condensed Light"/>
                <a:sym typeface="Roboto Condensed Light"/>
              </a:rPr>
              <a:t>Map</a:t>
            </a:r>
            <a:r>
              <a:rPr lang="fr-FR">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lang="fr-FR">
              <a:latin typeface="Roboto Condensed Light"/>
              <a:ea typeface="Roboto Condensed Light"/>
              <a:cs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La méthode forEach :</a:t>
            </a:r>
            <a:endParaRPr sz="2000" b="1">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a:latin typeface="Roboto Condensed Light" panose="02000000000000000000" pitchFamily="2" charset="0"/>
                <a:ea typeface="Roboto Condensed Light" panose="02000000000000000000" pitchFamily="2" charset="0"/>
              </a:rPr>
              <a:t>Logs en console associés :</a:t>
            </a:r>
          </a:p>
        </p:txBody>
      </p:sp>
      <p:pic>
        <p:nvPicPr>
          <p:cNvPr id="3" name="Image 2">
            <a:extLst>
              <a:ext uri="{FF2B5EF4-FFF2-40B4-BE49-F238E27FC236}">
                <a16:creationId xmlns:a16="http://schemas.microsoft.com/office/drawing/2014/main" id="{15ABCFB1-3081-4954-A6F4-2D9F2C1E7A64}"/>
              </a:ext>
            </a:extLst>
          </p:cNvPr>
          <p:cNvPicPr>
            <a:picLocks noChangeAspect="1"/>
          </p:cNvPicPr>
          <p:nvPr/>
        </p:nvPicPr>
        <p:blipFill>
          <a:blip r:embed="rId3"/>
          <a:stretch>
            <a:fillRect/>
          </a:stretch>
        </p:blipFill>
        <p:spPr>
          <a:xfrm>
            <a:off x="70856" y="3929205"/>
            <a:ext cx="5149870" cy="559009"/>
          </a:xfrm>
          <a:prstGeom prst="rect">
            <a:avLst/>
          </a:prstGeom>
        </p:spPr>
      </p:pic>
      <p:pic>
        <p:nvPicPr>
          <p:cNvPr id="5" name="Image 4">
            <a:extLst>
              <a:ext uri="{FF2B5EF4-FFF2-40B4-BE49-F238E27FC236}">
                <a16:creationId xmlns:a16="http://schemas.microsoft.com/office/drawing/2014/main" id="{BBCA94DA-07AA-46E0-A501-D375C8AD079D}"/>
              </a:ext>
            </a:extLst>
          </p:cNvPr>
          <p:cNvPicPr>
            <a:picLocks noChangeAspect="1"/>
          </p:cNvPicPr>
          <p:nvPr/>
        </p:nvPicPr>
        <p:blipFill>
          <a:blip r:embed="rId4"/>
          <a:stretch>
            <a:fillRect/>
          </a:stretch>
        </p:blipFill>
        <p:spPr>
          <a:xfrm>
            <a:off x="6300041" y="3179166"/>
            <a:ext cx="2271458" cy="508089"/>
          </a:xfrm>
          <a:prstGeom prst="rect">
            <a:avLst/>
          </a:prstGeom>
        </p:spPr>
      </p:pic>
      <p:pic>
        <p:nvPicPr>
          <p:cNvPr id="11" name="Image 10">
            <a:hlinkClick r:id="rId5"/>
            <a:extLst>
              <a:ext uri="{FF2B5EF4-FFF2-40B4-BE49-F238E27FC236}">
                <a16:creationId xmlns:a16="http://schemas.microsoft.com/office/drawing/2014/main" id="{2154E5E9-E771-45B4-957E-FF7A0B162985}"/>
              </a:ext>
            </a:extLst>
          </p:cNvPr>
          <p:cNvPicPr>
            <a:picLocks noChangeAspect="1"/>
          </p:cNvPicPr>
          <p:nvPr/>
        </p:nvPicPr>
        <p:blipFill>
          <a:blip r:embed="rId6"/>
          <a:stretch>
            <a:fillRect/>
          </a:stretch>
        </p:blipFill>
        <p:spPr>
          <a:xfrm>
            <a:off x="8734425" y="0"/>
            <a:ext cx="409575" cy="390525"/>
          </a:xfrm>
          <a:prstGeom prst="rect">
            <a:avLst/>
          </a:prstGeom>
        </p:spPr>
      </p:pic>
    </p:spTree>
    <p:extLst>
      <p:ext uri="{BB962C8B-B14F-4D97-AF65-F5344CB8AC3E}">
        <p14:creationId xmlns:p14="http://schemas.microsoft.com/office/powerpoint/2010/main" val="4001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Déclaration d’une boucle</a:t>
            </a:r>
            <a:endParaRPr/>
          </a:p>
        </p:txBody>
      </p:sp>
      <p:sp>
        <p:nvSpPr>
          <p:cNvPr id="258" name="Google Shape;258;p41"/>
          <p:cNvSpPr txBox="1"/>
          <p:nvPr/>
        </p:nvSpPr>
        <p:spPr>
          <a:xfrm>
            <a:off x="3878877" y="1829328"/>
            <a:ext cx="4657850" cy="415498"/>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a:latin typeface="Roboto Condensed Light"/>
                <a:ea typeface="Roboto Condensed Light"/>
                <a:cs typeface="Roboto Condensed Light"/>
                <a:sym typeface="Roboto Condensed Light"/>
              </a:rPr>
              <a:t>Cette boucle rattachée à la librairie jQuery, permet deux choses : </a:t>
            </a:r>
            <a:br>
              <a:rPr lang="fr-FR">
                <a:latin typeface="Roboto Condensed Light"/>
                <a:ea typeface="Roboto Condensed Light"/>
                <a:cs typeface="Roboto Condensed Light"/>
                <a:sym typeface="Roboto Condensed Light"/>
              </a:rPr>
            </a:br>
            <a:endParaRPr lang="fr-FR">
              <a:latin typeface="Roboto Condensed Light"/>
              <a:ea typeface="Roboto Condensed Light"/>
              <a:cs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L’instrction $each  :</a:t>
            </a:r>
            <a:endParaRPr sz="2000" b="1">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a:p>
          <a:p>
            <a:endParaRPr lang="fr-FR" sz="1050"/>
          </a:p>
        </p:txBody>
      </p:sp>
      <p:sp>
        <p:nvSpPr>
          <p:cNvPr id="11" name="ZoneTexte 10">
            <a:extLst>
              <a:ext uri="{FF2B5EF4-FFF2-40B4-BE49-F238E27FC236}">
                <a16:creationId xmlns:a16="http://schemas.microsoft.com/office/drawing/2014/main" id="{BD667AB2-EA75-403E-9A51-9102C71B5834}"/>
              </a:ext>
            </a:extLst>
          </p:cNvPr>
          <p:cNvSpPr txBox="1"/>
          <p:nvPr/>
        </p:nvSpPr>
        <p:spPr>
          <a:xfrm>
            <a:off x="4093860" y="2122470"/>
            <a:ext cx="4572000" cy="1384995"/>
          </a:xfrm>
          <a:prstGeom prst="rect">
            <a:avLst/>
          </a:prstGeom>
          <a:noFill/>
        </p:spPr>
        <p:txBody>
          <a:bodyPr wrap="square" lIns="91440" tIns="45720" rIns="91440" bIns="45720" anchor="t">
            <a:spAutoFit/>
          </a:bodyPr>
          <a:lstStyle/>
          <a:p>
            <a:pPr lvl="0" algn="l" rtl="0">
              <a:spcBef>
                <a:spcPts val="0"/>
              </a:spcBef>
              <a:spcAft>
                <a:spcPts val="0"/>
              </a:spcAft>
            </a:pPr>
            <a:endParaRPr lang="fr-FR">
              <a:latin typeface="Roboto Condensed Light"/>
              <a:ea typeface="Roboto Condensed Light"/>
              <a:cs typeface="Roboto Condensed Light"/>
              <a:sym typeface="Roboto Condensed Light"/>
            </a:endParaRPr>
          </a:p>
          <a:p>
            <a:pPr marL="285750" lvl="0" indent="-285750" algn="l" rtl="0">
              <a:spcBef>
                <a:spcPts val="0"/>
              </a:spcBef>
              <a:spcAft>
                <a:spcPts val="0"/>
              </a:spcAft>
              <a:buFont typeface="Wingdings" panose="05000000000000000000" pitchFamily="2" charset="2"/>
              <a:buChar char="v"/>
            </a:pPr>
            <a:r>
              <a:rPr lang="fr-FR">
                <a:latin typeface="Roboto Condensed Light"/>
                <a:ea typeface="Roboto Condensed Light"/>
                <a:cs typeface="Roboto Condensed Light"/>
                <a:sym typeface="Roboto Condensed Light"/>
              </a:rPr>
              <a:t>La première: de boucler sur une liste d'Objet jQuery (DOM) et de les manipuler : $('</a:t>
            </a:r>
            <a:r>
              <a:rPr lang="fr-FR" err="1">
                <a:latin typeface="Roboto Condensed Light"/>
                <a:ea typeface="Roboto Condensed Light"/>
                <a:cs typeface="Roboto Condensed Light"/>
                <a:sym typeface="Roboto Condensed Light"/>
              </a:rPr>
              <a:t>ul</a:t>
            </a:r>
            <a:r>
              <a:rPr lang="fr-FR">
                <a:latin typeface="Roboto Condensed Light"/>
                <a:ea typeface="Roboto Condensed Light"/>
                <a:cs typeface="Roboto Condensed Light"/>
                <a:sym typeface="Roboto Condensed Light"/>
              </a:rPr>
              <a:t> li').</a:t>
            </a:r>
            <a:r>
              <a:rPr lang="fr-FR" err="1">
                <a:latin typeface="Roboto Condensed Light"/>
                <a:ea typeface="Roboto Condensed Light"/>
                <a:cs typeface="Roboto Condensed Light"/>
                <a:sym typeface="Roboto Condensed Light"/>
              </a:rPr>
              <a:t>each</a:t>
            </a:r>
            <a:endParaRPr lang="fr-FR" err="1">
              <a:latin typeface="Roboto Condensed Light"/>
              <a:ea typeface="Roboto Condensed Light"/>
              <a:cs typeface="Roboto Condensed Light"/>
            </a:endParaRPr>
          </a:p>
          <a:p>
            <a:pPr marL="285750" indent="-285750">
              <a:buFont typeface="Wingdings" panose="05000000000000000000" pitchFamily="2" charset="2"/>
              <a:buChar char="v"/>
            </a:pPr>
            <a:r>
              <a:rPr lang="fr-FR">
                <a:latin typeface="Roboto Condensed Light"/>
                <a:ea typeface="Roboto Condensed Light"/>
                <a:cs typeface="Roboto Condensed Light"/>
                <a:sym typeface="Roboto Condensed Light"/>
              </a:rPr>
              <a:t>La seconde : de générer une boucle sur des Object, </a:t>
            </a:r>
            <a:r>
              <a:rPr lang="fr-FR" err="1">
                <a:latin typeface="Roboto Condensed Light"/>
                <a:ea typeface="Roboto Condensed Light"/>
                <a:cs typeface="Roboto Condensed Light"/>
                <a:sym typeface="Roboto Condensed Light"/>
              </a:rPr>
              <a:t>Array</a:t>
            </a:r>
            <a:r>
              <a:rPr lang="fr-FR">
                <a:latin typeface="Roboto Condensed Light"/>
                <a:ea typeface="Roboto Condensed Light"/>
                <a:cs typeface="Roboto Condensed Light"/>
                <a:sym typeface="Roboto Condensed Light"/>
              </a:rPr>
              <a:t>, String, ... : $.</a:t>
            </a:r>
            <a:r>
              <a:rPr lang="fr-FR" err="1">
                <a:latin typeface="Roboto Condensed Light"/>
                <a:ea typeface="Roboto Condensed Light"/>
                <a:cs typeface="Roboto Condensed Light"/>
                <a:sym typeface="Roboto Condensed Light"/>
              </a:rPr>
              <a:t>each</a:t>
            </a:r>
            <a:r>
              <a:rPr lang="fr-FR">
                <a:latin typeface="Roboto Condensed Light"/>
                <a:ea typeface="Roboto Condensed Light"/>
                <a:cs typeface="Roboto Condensed Light"/>
                <a:sym typeface="Roboto Condensed Light"/>
              </a:rPr>
              <a:t>([ 1, 2, 3 ], </a:t>
            </a:r>
            <a:r>
              <a:rPr lang="fr-FR" err="1">
                <a:latin typeface="Roboto Condensed Light"/>
                <a:ea typeface="Roboto Condensed Light"/>
                <a:cs typeface="Roboto Condensed Light"/>
                <a:sym typeface="Roboto Condensed Light"/>
              </a:rPr>
              <a:t>function</a:t>
            </a:r>
            <a:r>
              <a:rPr lang="fr-FR">
                <a:latin typeface="Roboto Condensed Light"/>
                <a:ea typeface="Roboto Condensed Light"/>
                <a:cs typeface="Roboto Condensed Light"/>
                <a:sym typeface="Roboto Condensed Light"/>
              </a:rPr>
              <a:t>( index, value ) {console.log('index : ',index,'  valeur : ',value);});</a:t>
            </a:r>
            <a:endParaRPr lang="fr-FR">
              <a:latin typeface="Roboto Condensed Light"/>
              <a:ea typeface="Roboto Condensed Light"/>
              <a:cs typeface="Roboto Condensed Light"/>
            </a:endParaRPr>
          </a:p>
        </p:txBody>
      </p:sp>
      <p:pic>
        <p:nvPicPr>
          <p:cNvPr id="7" name="Image 6">
            <a:extLst>
              <a:ext uri="{FF2B5EF4-FFF2-40B4-BE49-F238E27FC236}">
                <a16:creationId xmlns:a16="http://schemas.microsoft.com/office/drawing/2014/main" id="{58033EFC-0859-4BBA-A58F-BFA174DAA68B}"/>
              </a:ext>
            </a:extLst>
          </p:cNvPr>
          <p:cNvPicPr>
            <a:picLocks noChangeAspect="1"/>
          </p:cNvPicPr>
          <p:nvPr/>
        </p:nvPicPr>
        <p:blipFill>
          <a:blip r:embed="rId3"/>
          <a:stretch>
            <a:fillRect/>
          </a:stretch>
        </p:blipFill>
        <p:spPr>
          <a:xfrm>
            <a:off x="158689" y="3565354"/>
            <a:ext cx="5118307" cy="723436"/>
          </a:xfrm>
          <a:prstGeom prst="rect">
            <a:avLst/>
          </a:prstGeom>
        </p:spPr>
      </p:pic>
      <p:pic>
        <p:nvPicPr>
          <p:cNvPr id="9" name="Image 8">
            <a:extLst>
              <a:ext uri="{FF2B5EF4-FFF2-40B4-BE49-F238E27FC236}">
                <a16:creationId xmlns:a16="http://schemas.microsoft.com/office/drawing/2014/main" id="{9C9E3436-6E7A-4F3B-A24D-D1BB3748DCD6}"/>
              </a:ext>
            </a:extLst>
          </p:cNvPr>
          <p:cNvPicPr>
            <a:picLocks noChangeAspect="1"/>
          </p:cNvPicPr>
          <p:nvPr/>
        </p:nvPicPr>
        <p:blipFill>
          <a:blip r:embed="rId4"/>
          <a:stretch>
            <a:fillRect/>
          </a:stretch>
        </p:blipFill>
        <p:spPr>
          <a:xfrm>
            <a:off x="158689" y="4501646"/>
            <a:ext cx="5118307" cy="211251"/>
          </a:xfrm>
          <a:prstGeom prst="rect">
            <a:avLst/>
          </a:prstGeom>
        </p:spPr>
      </p:pic>
    </p:spTree>
    <p:extLst>
      <p:ext uri="{BB962C8B-B14F-4D97-AF65-F5344CB8AC3E}">
        <p14:creationId xmlns:p14="http://schemas.microsoft.com/office/powerpoint/2010/main" val="182733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54114" y="2117978"/>
            <a:ext cx="7796830" cy="15310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Qu’est-ce qu’un sélecteur : </a:t>
            </a:r>
            <a:br>
              <a:rPr lang="fr-FR"/>
            </a:br>
            <a:endParaRPr lang="fr-FR"/>
          </a:p>
          <a:p>
            <a:pPr marL="285750" lvl="0" indent="-285750" algn="l" rtl="0">
              <a:spcBef>
                <a:spcPts val="0"/>
              </a:spcBef>
              <a:spcAft>
                <a:spcPts val="0"/>
              </a:spcAft>
              <a:buFont typeface="Wingdings" panose="05000000000000000000" pitchFamily="2" charset="2"/>
              <a:buChar char="v"/>
            </a:pPr>
            <a:r>
              <a:rPr lang="fr-FR"/>
              <a:t>Les sélecteurs permettent de cibler un élément du DOM</a:t>
            </a:r>
          </a:p>
          <a:p>
            <a:pPr marL="285750" indent="-285750" algn="l">
              <a:buFont typeface="Wingdings" panose="05000000000000000000" pitchFamily="2" charset="2"/>
              <a:buChar char="v"/>
            </a:pPr>
            <a:r>
              <a:rPr lang="fr-FR"/>
              <a:t>Une fois cibler, il est désormais possible de modifier ce </a:t>
            </a:r>
            <a:r>
              <a:rPr lang="fr-FR" err="1"/>
              <a:t>node</a:t>
            </a:r>
            <a:r>
              <a:rPr lang="fr-FR"/>
              <a:t> du DOM.</a:t>
            </a:r>
          </a:p>
          <a:p>
            <a:pPr marL="285750" lvl="0" indent="-285750" algn="l" rtl="0">
              <a:spcBef>
                <a:spcPts val="0"/>
              </a:spcBef>
              <a:spcAft>
                <a:spcPts val="0"/>
              </a:spcAft>
              <a:buFont typeface="Wingdings" panose="05000000000000000000" pitchFamily="2" charset="2"/>
              <a:buChar char="v"/>
            </a:pPr>
            <a:r>
              <a:rPr lang="fr-FR"/>
              <a:t>Chaque sélecteur peut-être ciblé afin d’écouter un évènement qui lui est propre (click, </a:t>
            </a:r>
            <a:r>
              <a:rPr lang="fr-FR" err="1"/>
              <a:t>mouseover</a:t>
            </a:r>
            <a:r>
              <a:rPr lang="fr-FR"/>
              <a:t>, …).</a:t>
            </a:r>
          </a:p>
        </p:txBody>
      </p:sp>
      <p:sp>
        <p:nvSpPr>
          <p:cNvPr id="206" name="Google Shape;206;p37"/>
          <p:cNvSpPr txBox="1">
            <a:spLocks noGrp="1"/>
          </p:cNvSpPr>
          <p:nvPr>
            <p:ph type="ctrTitle"/>
          </p:nvPr>
        </p:nvSpPr>
        <p:spPr>
          <a:xfrm>
            <a:off x="2611454" y="887203"/>
            <a:ext cx="4376703" cy="5941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selecteurs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pic>
        <p:nvPicPr>
          <p:cNvPr id="4" name="Image 3">
            <a:hlinkClick r:id="rId3"/>
            <a:extLst>
              <a:ext uri="{FF2B5EF4-FFF2-40B4-BE49-F238E27FC236}">
                <a16:creationId xmlns:a16="http://schemas.microsoft.com/office/drawing/2014/main" id="{D2B22D06-2719-4891-983E-9F19118CD354}"/>
              </a:ext>
            </a:extLst>
          </p:cNvPr>
          <p:cNvPicPr>
            <a:picLocks noChangeAspect="1"/>
          </p:cNvPicPr>
          <p:nvPr/>
        </p:nvPicPr>
        <p:blipFill>
          <a:blip r:embed="rId4"/>
          <a:stretch>
            <a:fillRect/>
          </a:stretch>
        </p:blipFill>
        <p:spPr>
          <a:xfrm>
            <a:off x="8734425" y="0"/>
            <a:ext cx="409575" cy="390525"/>
          </a:xfrm>
          <a:prstGeom prst="rect">
            <a:avLst/>
          </a:prstGeom>
        </p:spPr>
      </p:pic>
      <p:sp>
        <p:nvSpPr>
          <p:cNvPr id="8" name="ZoneTexte 7">
            <a:extLst>
              <a:ext uri="{FF2B5EF4-FFF2-40B4-BE49-F238E27FC236}">
                <a16:creationId xmlns:a16="http://schemas.microsoft.com/office/drawing/2014/main" id="{94049469-694E-454A-AB0D-F44E124E847B}"/>
              </a:ext>
            </a:extLst>
          </p:cNvPr>
          <p:cNvSpPr txBox="1"/>
          <p:nvPr/>
        </p:nvSpPr>
        <p:spPr>
          <a:xfrm>
            <a:off x="442615" y="3514409"/>
            <a:ext cx="4582048" cy="523220"/>
          </a:xfrm>
          <a:prstGeom prst="rect">
            <a:avLst/>
          </a:prstGeom>
          <a:noFill/>
        </p:spPr>
        <p:txBody>
          <a:bodyPr wrap="square" lIns="91440" tIns="45720" rIns="91440" bIns="45720" anchor="t">
            <a:spAutoFit/>
          </a:bodyPr>
          <a:lstStyle/>
          <a:p>
            <a:r>
              <a:rPr lang="fr-FR"/>
              <a:t>Vous trouverez une liste complète des sélecteurs </a:t>
            </a:r>
            <a:r>
              <a:rPr lang="fr-FR" err="1"/>
              <a:t>js</a:t>
            </a:r>
            <a:r>
              <a:rPr lang="fr-FR"/>
              <a:t> depuis cet Excel :</a:t>
            </a:r>
          </a:p>
        </p:txBody>
      </p:sp>
      <p:pic>
        <p:nvPicPr>
          <p:cNvPr id="5" name="Image 4">
            <a:hlinkClick r:id="rId5"/>
            <a:extLst>
              <a:ext uri="{FF2B5EF4-FFF2-40B4-BE49-F238E27FC236}">
                <a16:creationId xmlns:a16="http://schemas.microsoft.com/office/drawing/2014/main" id="{2C258999-6A70-48D8-BD7D-C5E588EAA72F}"/>
              </a:ext>
            </a:extLst>
          </p:cNvPr>
          <p:cNvPicPr>
            <a:picLocks noChangeAspect="1"/>
          </p:cNvPicPr>
          <p:nvPr/>
        </p:nvPicPr>
        <p:blipFill>
          <a:blip r:embed="rId6"/>
          <a:stretch>
            <a:fillRect/>
          </a:stretch>
        </p:blipFill>
        <p:spPr>
          <a:xfrm>
            <a:off x="1990548" y="3987352"/>
            <a:ext cx="743091" cy="495394"/>
          </a:xfrm>
          <a:prstGeom prst="rect">
            <a:avLst/>
          </a:prstGeom>
        </p:spPr>
      </p:pic>
    </p:spTree>
    <p:extLst>
      <p:ext uri="{BB962C8B-B14F-4D97-AF65-F5344CB8AC3E}">
        <p14:creationId xmlns:p14="http://schemas.microsoft.com/office/powerpoint/2010/main" val="16678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54114" y="2117977"/>
            <a:ext cx="7796830" cy="2474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Qu’est-ce qu’un événement : </a:t>
            </a:r>
            <a:br>
              <a:rPr lang="fr-FR"/>
            </a:br>
            <a:endParaRPr lang="fr-FR"/>
          </a:p>
          <a:p>
            <a:pPr marL="285750" indent="-285750" algn="l">
              <a:buFont typeface="Wingdings" panose="05000000000000000000" pitchFamily="2" charset="2"/>
              <a:buChar char="v"/>
            </a:pPr>
            <a:r>
              <a:rPr lang="fr-FR"/>
              <a:t>Les événement sont des actions ou des occurrences qui se produise à un instant “t” et se produisant dans un système qui a été programmé. </a:t>
            </a:r>
          </a:p>
          <a:p>
            <a:pPr marL="285750" indent="-285750" algn="l">
              <a:buFont typeface="Wingdings" panose="05000000000000000000" pitchFamily="2" charset="2"/>
              <a:buChar char="v"/>
            </a:pPr>
            <a:r>
              <a:rPr lang="fr-FR"/>
              <a:t>Son but est de déclencher une modification (du DOM par exemple) en réponse au signal  émis par cet événement. Les événements sont l’essence même des interactions que nous avons tous les jours avec notre mobile, tablette ou pc.</a:t>
            </a:r>
          </a:p>
          <a:p>
            <a:pPr marL="285750" lvl="0" indent="-285750" algn="l" rtl="0">
              <a:spcBef>
                <a:spcPts val="0"/>
              </a:spcBef>
              <a:spcAft>
                <a:spcPts val="0"/>
              </a:spcAft>
              <a:buFont typeface="Wingdings" panose="05000000000000000000" pitchFamily="2" charset="2"/>
              <a:buChar char="v"/>
            </a:pPr>
            <a:r>
              <a:rPr lang="fr-FR"/>
              <a:t>Il existe de nombreux événements, on pourrait par exemple nommer le “click”, le “</a:t>
            </a:r>
            <a:r>
              <a:rPr lang="fr-FR" err="1"/>
              <a:t>mouseover</a:t>
            </a:r>
            <a:r>
              <a:rPr lang="fr-FR"/>
              <a:t>”, le “scroll”,…</a:t>
            </a:r>
          </a:p>
          <a:p>
            <a:pPr marL="285750" lvl="0" indent="-285750" algn="l" rtl="0">
              <a:spcBef>
                <a:spcPts val="0"/>
              </a:spcBef>
              <a:spcAft>
                <a:spcPts val="0"/>
              </a:spcAft>
              <a:buFont typeface="Wingdings" panose="05000000000000000000" pitchFamily="2" charset="2"/>
              <a:buChar char="v"/>
            </a:pPr>
            <a:r>
              <a:rPr lang="fr-FR"/>
              <a:t>Chaque évènement possède son propre gestionnaire / écouteur d’événement, ce dernier est généralement une instruction (une fonction JavaScript) qui est définit par le développeur et qui sera exécuté une fois l’événement déclenché.</a:t>
            </a:r>
          </a:p>
        </p:txBody>
      </p:sp>
      <p:sp>
        <p:nvSpPr>
          <p:cNvPr id="206" name="Google Shape;206;p37"/>
          <p:cNvSpPr txBox="1">
            <a:spLocks noGrp="1"/>
          </p:cNvSpPr>
          <p:nvPr>
            <p:ph type="ctrTitle"/>
          </p:nvPr>
        </p:nvSpPr>
        <p:spPr>
          <a:xfrm>
            <a:off x="2611454" y="887203"/>
            <a:ext cx="4376703" cy="5941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événements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pic>
        <p:nvPicPr>
          <p:cNvPr id="4" name="Image 3">
            <a:hlinkClick r:id="rId3"/>
            <a:extLst>
              <a:ext uri="{FF2B5EF4-FFF2-40B4-BE49-F238E27FC236}">
                <a16:creationId xmlns:a16="http://schemas.microsoft.com/office/drawing/2014/main" id="{D2B22D06-2719-4891-983E-9F19118CD354}"/>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23234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événements – cas pratique</a:t>
            </a:r>
            <a:endParaRPr/>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cxnSp>
        <p:nvCxnSpPr>
          <p:cNvPr id="260" name="Google Shape;260;p41"/>
          <p:cNvCxnSpPr>
            <a:cxnSpLocks/>
          </p:cNvCxnSpPr>
          <p:nvPr/>
        </p:nvCxnSpPr>
        <p:spPr>
          <a:xfrm>
            <a:off x="2558572" y="2130874"/>
            <a:ext cx="5543281" cy="1"/>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2927989" y="1416517"/>
            <a:ext cx="549160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Débutons par un exemple commun, le click :</a:t>
            </a:r>
            <a:endParaRPr sz="2000" b="1">
              <a:solidFill>
                <a:srgbClr val="434343"/>
              </a:solidFill>
              <a:latin typeface="Exo 2"/>
              <a:ea typeface="Exo 2"/>
              <a:cs typeface="Exo 2"/>
              <a:sym typeface="Exo 2"/>
            </a:endParaRPr>
          </a:p>
        </p:txBody>
      </p:sp>
      <p:sp>
        <p:nvSpPr>
          <p:cNvPr id="7" name="Rectangle 6">
            <a:extLst>
              <a:ext uri="{FF2B5EF4-FFF2-40B4-BE49-F238E27FC236}">
                <a16:creationId xmlns:a16="http://schemas.microsoft.com/office/drawing/2014/main" id="{BAE243F7-00A1-4EF6-B3C6-7EFB43C684AF}"/>
              </a:ext>
            </a:extLst>
          </p:cNvPr>
          <p:cNvSpPr/>
          <p:nvPr/>
        </p:nvSpPr>
        <p:spPr>
          <a:xfrm>
            <a:off x="329110" y="2766873"/>
            <a:ext cx="6969737" cy="307777"/>
          </a:xfrm>
          <a:prstGeom prst="rect">
            <a:avLst/>
          </a:prstGeom>
        </p:spPr>
        <p:txBody>
          <a:bodyPr wrap="square" lIns="91440" tIns="45720" rIns="91440" bIns="45720" anchor="t">
            <a:spAutoFit/>
          </a:bodyPr>
          <a:lstStyle/>
          <a:p>
            <a:r>
              <a:rPr lang="fr-FR">
                <a:latin typeface="Roboto Condensed Light"/>
                <a:ea typeface="Roboto Condensed Light"/>
                <a:cs typeface="Roboto Condensed Light"/>
                <a:sym typeface="Roboto Condensed Light"/>
              </a:rPr>
              <a:t>Ouvrez</a:t>
            </a:r>
            <a:r>
              <a:rPr lang="en">
                <a:latin typeface="Roboto Condensed Light"/>
                <a:ea typeface="Roboto Condensed Light"/>
                <a:cs typeface="Roboto Condensed Light"/>
                <a:sym typeface="Roboto Condensed Light"/>
              </a:rPr>
              <a:t> un nouveau </a:t>
            </a:r>
            <a:r>
              <a:rPr lang="en" err="1">
                <a:latin typeface="Roboto Condensed Light"/>
                <a:ea typeface="Roboto Condensed Light"/>
                <a:cs typeface="Roboto Condensed Light"/>
                <a:sym typeface="Roboto Condensed Light"/>
              </a:rPr>
              <a:t>Codepen</a:t>
            </a:r>
            <a:r>
              <a:rPr lang="en">
                <a:latin typeface="Roboto Condensed Light"/>
                <a:ea typeface="Roboto Condensed Light"/>
                <a:cs typeface="Roboto Condensed Light"/>
                <a:sym typeface="Roboto Condensed Light"/>
              </a:rPr>
              <a:t> :</a:t>
            </a:r>
            <a:endParaRPr lang="fr-FR"/>
          </a:p>
        </p:txBody>
      </p:sp>
      <p:sp>
        <p:nvSpPr>
          <p:cNvPr id="15" name="Rectangle 14">
            <a:extLst>
              <a:ext uri="{FF2B5EF4-FFF2-40B4-BE49-F238E27FC236}">
                <a16:creationId xmlns:a16="http://schemas.microsoft.com/office/drawing/2014/main" id="{9851F44D-20C7-4D97-BEDE-3CBFC175D22D}"/>
              </a:ext>
            </a:extLst>
          </p:cNvPr>
          <p:cNvSpPr/>
          <p:nvPr/>
        </p:nvSpPr>
        <p:spPr>
          <a:xfrm>
            <a:off x="329110" y="3144307"/>
            <a:ext cx="6969737" cy="954107"/>
          </a:xfrm>
          <a:prstGeom prst="rect">
            <a:avLst/>
          </a:prstGeom>
        </p:spPr>
        <p:txBody>
          <a:bodyPr wrap="square" lIns="91440" tIns="45720" rIns="91440" bIns="45720" anchor="t">
            <a:spAutoFit/>
          </a:bodyPr>
          <a:lstStyle/>
          <a:p>
            <a:r>
              <a:rPr lang="fr-FR">
                <a:solidFill>
                  <a:schemeClr val="tx1">
                    <a:lumMod val="75000"/>
                    <a:lumOff val="25000"/>
                  </a:schemeClr>
                </a:solidFill>
                <a:latin typeface="Roboto Condensed Light"/>
                <a:ea typeface="Roboto Condensed Light"/>
              </a:rPr>
              <a:t>Commençons tout d’abord par ouvrir un nouveau projet dans </a:t>
            </a:r>
            <a:r>
              <a:rPr lang="fr-FR" err="1">
                <a:solidFill>
                  <a:schemeClr val="tx1">
                    <a:lumMod val="75000"/>
                    <a:lumOff val="25000"/>
                  </a:schemeClr>
                </a:solidFill>
                <a:latin typeface="Roboto Condensed Light"/>
                <a:ea typeface="Roboto Condensed Light"/>
              </a:rPr>
              <a:t>Codepen</a:t>
            </a:r>
            <a:br>
              <a:rPr lang="fr-FR">
                <a:latin typeface="Roboto Condensed Light" panose="02000000000000000000" pitchFamily="2" charset="0"/>
                <a:ea typeface="Roboto Condensed Light" panose="02000000000000000000" pitchFamily="2" charset="0"/>
              </a:rPr>
            </a:br>
            <a:r>
              <a:rPr lang="fr-FR">
                <a:solidFill>
                  <a:schemeClr val="tx1">
                    <a:lumMod val="75000"/>
                    <a:lumOff val="25000"/>
                  </a:schemeClr>
                </a:solidFill>
                <a:latin typeface="Roboto Condensed Light"/>
                <a:ea typeface="Roboto Condensed Light"/>
              </a:rPr>
              <a:t>Dans un premier temps nous allons créer l’élément du DOM qui nous permettra de déclencher un événement. Dans un second temps, nous allons rattacher la cible du DOM avec notre écouteur d’événement. Nous allons le faire avec </a:t>
            </a:r>
            <a:r>
              <a:rPr lang="fr-FR" err="1">
                <a:solidFill>
                  <a:schemeClr val="tx1">
                    <a:lumMod val="75000"/>
                    <a:lumOff val="25000"/>
                  </a:schemeClr>
                </a:solidFill>
                <a:latin typeface="Roboto Condensed Light"/>
                <a:ea typeface="Roboto Condensed Light"/>
              </a:rPr>
              <a:t>Vanilla</a:t>
            </a:r>
            <a:r>
              <a:rPr lang="fr-FR">
                <a:solidFill>
                  <a:schemeClr val="tx1">
                    <a:lumMod val="75000"/>
                    <a:lumOff val="25000"/>
                  </a:schemeClr>
                </a:solidFill>
                <a:latin typeface="Roboto Condensed Light"/>
                <a:ea typeface="Roboto Condensed Light"/>
              </a:rPr>
              <a:t> et ensuite jQuery.</a:t>
            </a:r>
          </a:p>
        </p:txBody>
      </p:sp>
      <p:pic>
        <p:nvPicPr>
          <p:cNvPr id="8" name="Image 7">
            <a:hlinkClick r:id="rId3"/>
            <a:extLst>
              <a:ext uri="{FF2B5EF4-FFF2-40B4-BE49-F238E27FC236}">
                <a16:creationId xmlns:a16="http://schemas.microsoft.com/office/drawing/2014/main" id="{39969C80-0198-4E18-B455-0DCFC34B1D04}"/>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365054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Ce qui ressort de vos demandes</a:t>
            </a:r>
            <a:endParaRPr/>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Nous allons essayer de regrouper celles-ci par thématiques afin d’étudier chaque section qui émane de vos demandes initiales</a:t>
            </a:r>
            <a:endParaRPr/>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sélecteurs</a:t>
            </a:r>
            <a:endParaRPr/>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cxnSp>
        <p:nvCxnSpPr>
          <p:cNvPr id="260" name="Google Shape;260;p41"/>
          <p:cNvCxnSpPr>
            <a:cxnSpLocks/>
          </p:cNvCxnSpPr>
          <p:nvPr/>
        </p:nvCxnSpPr>
        <p:spPr>
          <a:xfrm>
            <a:off x="6378198" y="3041274"/>
            <a:ext cx="2458205" cy="0"/>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157640" y="2405999"/>
            <a:ext cx="116169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Vanilla</a:t>
            </a:r>
            <a:endParaRPr sz="2000" b="1">
              <a:solidFill>
                <a:srgbClr val="434343"/>
              </a:solidFill>
              <a:latin typeface="Exo 2"/>
              <a:ea typeface="Exo 2"/>
              <a:cs typeface="Exo 2"/>
              <a:sym typeface="Exo 2"/>
            </a:endParaRPr>
          </a:p>
        </p:txBody>
      </p:sp>
      <p:pic>
        <p:nvPicPr>
          <p:cNvPr id="8" name="Image 7">
            <a:hlinkClick r:id="rId3"/>
            <a:extLst>
              <a:ext uri="{FF2B5EF4-FFF2-40B4-BE49-F238E27FC236}">
                <a16:creationId xmlns:a16="http://schemas.microsoft.com/office/drawing/2014/main" id="{39969C80-0198-4E18-B455-0DCFC34B1D04}"/>
              </a:ext>
            </a:extLst>
          </p:cNvPr>
          <p:cNvPicPr>
            <a:picLocks noChangeAspect="1"/>
          </p:cNvPicPr>
          <p:nvPr/>
        </p:nvPicPr>
        <p:blipFill>
          <a:blip r:embed="rId4"/>
          <a:stretch>
            <a:fillRect/>
          </a:stretch>
        </p:blipFill>
        <p:spPr>
          <a:xfrm>
            <a:off x="6378198" y="3410999"/>
            <a:ext cx="409575" cy="390525"/>
          </a:xfrm>
          <a:prstGeom prst="rect">
            <a:avLst/>
          </a:prstGeom>
        </p:spPr>
      </p:pic>
      <p:cxnSp>
        <p:nvCxnSpPr>
          <p:cNvPr id="11" name="Google Shape;260;p41">
            <a:extLst>
              <a:ext uri="{FF2B5EF4-FFF2-40B4-BE49-F238E27FC236}">
                <a16:creationId xmlns:a16="http://schemas.microsoft.com/office/drawing/2014/main" id="{2432B2C0-7457-49CF-AC0C-CD192F85FE30}"/>
              </a:ext>
            </a:extLst>
          </p:cNvPr>
          <p:cNvCxnSpPr>
            <a:cxnSpLocks/>
          </p:cNvCxnSpPr>
          <p:nvPr/>
        </p:nvCxnSpPr>
        <p:spPr>
          <a:xfrm>
            <a:off x="167311" y="3070172"/>
            <a:ext cx="2458205" cy="0"/>
          </a:xfrm>
          <a:prstGeom prst="straightConnector1">
            <a:avLst/>
          </a:prstGeom>
          <a:noFill/>
          <a:ln w="9525" cap="flat" cmpd="sng">
            <a:solidFill>
              <a:srgbClr val="434343"/>
            </a:solidFill>
            <a:prstDash val="solid"/>
            <a:round/>
            <a:headEnd type="none" w="med" len="med"/>
            <a:tailEnd type="none" w="med" len="med"/>
          </a:ln>
        </p:spPr>
      </p:cxnSp>
      <p:sp>
        <p:nvSpPr>
          <p:cNvPr id="12" name="Google Shape;259;p41">
            <a:extLst>
              <a:ext uri="{FF2B5EF4-FFF2-40B4-BE49-F238E27FC236}">
                <a16:creationId xmlns:a16="http://schemas.microsoft.com/office/drawing/2014/main" id="{122C5634-CC52-4354-A4F4-B8665FB93591}"/>
              </a:ext>
            </a:extLst>
          </p:cNvPr>
          <p:cNvSpPr txBox="1"/>
          <p:nvPr/>
        </p:nvSpPr>
        <p:spPr>
          <a:xfrm>
            <a:off x="7982310" y="2396574"/>
            <a:ext cx="116169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jQuery</a:t>
            </a:r>
            <a:endParaRPr sz="2000" b="1">
              <a:solidFill>
                <a:srgbClr val="434343"/>
              </a:solidFill>
              <a:latin typeface="Exo 2"/>
              <a:ea typeface="Exo 2"/>
              <a:cs typeface="Exo 2"/>
              <a:sym typeface="Exo 2"/>
            </a:endParaRPr>
          </a:p>
        </p:txBody>
      </p:sp>
      <p:pic>
        <p:nvPicPr>
          <p:cNvPr id="13" name="Image 12">
            <a:hlinkClick r:id="rId5"/>
            <a:extLst>
              <a:ext uri="{FF2B5EF4-FFF2-40B4-BE49-F238E27FC236}">
                <a16:creationId xmlns:a16="http://schemas.microsoft.com/office/drawing/2014/main" id="{F97882B6-85A4-4897-BF8C-185BA249FA17}"/>
              </a:ext>
            </a:extLst>
          </p:cNvPr>
          <p:cNvPicPr>
            <a:picLocks noChangeAspect="1"/>
          </p:cNvPicPr>
          <p:nvPr/>
        </p:nvPicPr>
        <p:blipFill>
          <a:blip r:embed="rId4"/>
          <a:stretch>
            <a:fillRect/>
          </a:stretch>
        </p:blipFill>
        <p:spPr>
          <a:xfrm>
            <a:off x="2215941" y="3410999"/>
            <a:ext cx="409575" cy="390525"/>
          </a:xfrm>
          <a:prstGeom prst="rect">
            <a:avLst/>
          </a:prstGeom>
        </p:spPr>
      </p:pic>
      <p:sp>
        <p:nvSpPr>
          <p:cNvPr id="14" name="Rectangle 13">
            <a:extLst>
              <a:ext uri="{FF2B5EF4-FFF2-40B4-BE49-F238E27FC236}">
                <a16:creationId xmlns:a16="http://schemas.microsoft.com/office/drawing/2014/main" id="{B2AA9A58-E52D-4D40-81B7-4D3D76DC05D3}"/>
              </a:ext>
            </a:extLst>
          </p:cNvPr>
          <p:cNvSpPr/>
          <p:nvPr/>
        </p:nvSpPr>
        <p:spPr>
          <a:xfrm>
            <a:off x="44174" y="1193553"/>
            <a:ext cx="6969737" cy="523220"/>
          </a:xfrm>
          <a:prstGeom prst="rect">
            <a:avLst/>
          </a:prstGeom>
        </p:spPr>
        <p:txBody>
          <a:bodyPr wrap="square" lIns="91440" tIns="45720" rIns="91440" bIns="45720" anchor="t">
            <a:spAutoFit/>
          </a:bodyPr>
          <a:lstStyle/>
          <a:p>
            <a:r>
              <a:rPr lang="fr-FR">
                <a:solidFill>
                  <a:schemeClr val="tx1">
                    <a:lumMod val="75000"/>
                    <a:lumOff val="25000"/>
                  </a:schemeClr>
                </a:solidFill>
                <a:latin typeface="Roboto Condensed Light"/>
                <a:ea typeface="Roboto Condensed Light"/>
              </a:rPr>
              <a:t>Vous trouverez deux </a:t>
            </a:r>
            <a:r>
              <a:rPr lang="fr-FR" err="1">
                <a:solidFill>
                  <a:schemeClr val="tx1">
                    <a:lumMod val="75000"/>
                    <a:lumOff val="25000"/>
                  </a:schemeClr>
                </a:solidFill>
                <a:latin typeface="Roboto Condensed Light"/>
                <a:ea typeface="Roboto Condensed Light"/>
              </a:rPr>
              <a:t>Codepen</a:t>
            </a:r>
            <a:r>
              <a:rPr lang="fr-FR">
                <a:solidFill>
                  <a:schemeClr val="tx1">
                    <a:lumMod val="75000"/>
                    <a:lumOff val="25000"/>
                  </a:schemeClr>
                </a:solidFill>
                <a:latin typeface="Roboto Condensed Light"/>
                <a:ea typeface="Roboto Condensed Light"/>
              </a:rPr>
              <a:t> ayant de nombreux exemples d’utilisations de sélecteurs, que ce soit pour </a:t>
            </a:r>
            <a:r>
              <a:rPr lang="fr-FR" err="1">
                <a:solidFill>
                  <a:schemeClr val="tx1">
                    <a:lumMod val="75000"/>
                    <a:lumOff val="25000"/>
                  </a:schemeClr>
                </a:solidFill>
                <a:latin typeface="Roboto Condensed Light"/>
                <a:ea typeface="Roboto Condensed Light"/>
              </a:rPr>
              <a:t>Vanilla</a:t>
            </a:r>
            <a:r>
              <a:rPr lang="fr-FR">
                <a:solidFill>
                  <a:schemeClr val="tx1">
                    <a:lumMod val="75000"/>
                    <a:lumOff val="25000"/>
                  </a:schemeClr>
                </a:solidFill>
                <a:latin typeface="Roboto Condensed Light"/>
                <a:ea typeface="Roboto Condensed Light"/>
              </a:rPr>
              <a:t> ou jQuery. Regardons ceci de plus prêt en débutant par les sélecteurs </a:t>
            </a:r>
            <a:r>
              <a:rPr lang="fr-FR" err="1">
                <a:solidFill>
                  <a:schemeClr val="tx1">
                    <a:lumMod val="75000"/>
                    <a:lumOff val="25000"/>
                  </a:schemeClr>
                </a:solidFill>
                <a:latin typeface="Roboto Condensed Light"/>
                <a:ea typeface="Roboto Condensed Light"/>
              </a:rPr>
              <a:t>Vanilla</a:t>
            </a:r>
            <a:r>
              <a:rPr lang="fr-FR">
                <a:solidFill>
                  <a:schemeClr val="tx1">
                    <a:lumMod val="75000"/>
                    <a:lumOff val="25000"/>
                  </a:schemeClr>
                </a:solidFill>
                <a:latin typeface="Roboto Condensed Light"/>
                <a:ea typeface="Roboto Condensed Light"/>
              </a:rPr>
              <a:t>.</a:t>
            </a:r>
          </a:p>
        </p:txBody>
      </p:sp>
    </p:spTree>
    <p:extLst>
      <p:ext uri="{BB962C8B-B14F-4D97-AF65-F5344CB8AC3E}">
        <p14:creationId xmlns:p14="http://schemas.microsoft.com/office/powerpoint/2010/main" val="1676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60"/>
                                        </p:tgtEl>
                                        <p:attrNameLst>
                                          <p:attrName>style.visibility</p:attrName>
                                        </p:attrNameLst>
                                      </p:cBhvr>
                                      <p:to>
                                        <p:strVal val="visible"/>
                                      </p:to>
                                    </p:set>
                                    <p:anim calcmode="lin" valueType="num">
                                      <p:cBhvr additive="base">
                                        <p:cTn id="13" dur="500" fill="hold"/>
                                        <p:tgtEl>
                                          <p:spTgt spid="260"/>
                                        </p:tgtEl>
                                        <p:attrNameLst>
                                          <p:attrName>ppt_x</p:attrName>
                                        </p:attrNameLst>
                                      </p:cBhvr>
                                      <p:tavLst>
                                        <p:tav tm="0">
                                          <p:val>
                                            <p:strVal val="1+#ppt_w/2"/>
                                          </p:val>
                                        </p:tav>
                                        <p:tav tm="100000">
                                          <p:val>
                                            <p:strVal val="#ppt_x"/>
                                          </p:val>
                                        </p:tav>
                                      </p:tavLst>
                                    </p:anim>
                                    <p:anim calcmode="lin" valueType="num">
                                      <p:cBhvr additive="base">
                                        <p:cTn id="14" dur="500" fill="hold"/>
                                        <p:tgtEl>
                                          <p:spTgt spid="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85CAB-D21A-4EF1-9944-07C42FA6022F}"/>
              </a:ext>
            </a:extLst>
          </p:cNvPr>
          <p:cNvSpPr>
            <a:spLocks noGrp="1"/>
          </p:cNvSpPr>
          <p:nvPr>
            <p:ph type="ctrTitle"/>
          </p:nvPr>
        </p:nvSpPr>
        <p:spPr/>
        <p:txBody>
          <a:bodyPr/>
          <a:lstStyle/>
          <a:p>
            <a:r>
              <a:rPr lang="fr-FR"/>
              <a:t>This </a:t>
            </a:r>
            <a:r>
              <a:rPr lang="fr-FR" err="1"/>
              <a:t>is</a:t>
            </a:r>
            <a:r>
              <a:rPr lang="fr-FR"/>
              <a:t> the end…</a:t>
            </a:r>
          </a:p>
        </p:txBody>
      </p:sp>
      <p:sp>
        <p:nvSpPr>
          <p:cNvPr id="3" name="Rectangle 2">
            <a:extLst>
              <a:ext uri="{FF2B5EF4-FFF2-40B4-BE49-F238E27FC236}">
                <a16:creationId xmlns:a16="http://schemas.microsoft.com/office/drawing/2014/main" id="{907E7163-95AD-4B8C-B0DA-AE77A32A08A7}"/>
              </a:ext>
            </a:extLst>
          </p:cNvPr>
          <p:cNvSpPr/>
          <p:nvPr/>
        </p:nvSpPr>
        <p:spPr>
          <a:xfrm>
            <a:off x="379352" y="1617643"/>
            <a:ext cx="6969737" cy="1815882"/>
          </a:xfrm>
          <a:prstGeom prst="rect">
            <a:avLst/>
          </a:prstGeom>
        </p:spPr>
        <p:txBody>
          <a:bodyPr wrap="square" lIns="91440" tIns="45720" rIns="91440" bIns="45720" anchor="t">
            <a:spAutoFit/>
          </a:bodyPr>
          <a:lstStyle/>
          <a:p>
            <a:r>
              <a:rPr lang="fr-FR">
                <a:solidFill>
                  <a:schemeClr val="tx1">
                    <a:lumMod val="75000"/>
                    <a:lumOff val="25000"/>
                  </a:schemeClr>
                </a:solidFill>
                <a:latin typeface="Roboto Condensed Light"/>
                <a:ea typeface="Roboto Condensed Light"/>
              </a:rPr>
              <a:t>Ce cours est terminé et j’espère qu’il vous aura permis de mieux assimiler ces notions JavaScript.</a:t>
            </a:r>
            <a:br>
              <a:rPr lang="fr-FR">
                <a:latin typeface="Roboto Condensed Light" panose="02000000000000000000" pitchFamily="2" charset="0"/>
                <a:ea typeface="Roboto Condensed Light" panose="02000000000000000000" pitchFamily="2" charset="0"/>
              </a:rPr>
            </a:br>
            <a:r>
              <a:rPr lang="fr-FR">
                <a:solidFill>
                  <a:schemeClr val="tx1">
                    <a:lumMod val="75000"/>
                    <a:lumOff val="25000"/>
                  </a:schemeClr>
                </a:solidFill>
                <a:latin typeface="Roboto Condensed Light"/>
                <a:ea typeface="Roboto Condensed Light"/>
              </a:rPr>
              <a:t>Je reste bien évidemment disponible pour tous ceux qui auraient besoin de compléments, d’exemples plus avancés ou de tout autre chose sur ce sujet.</a:t>
            </a:r>
          </a:p>
          <a:p>
            <a:endParaRPr lang="fr-FR">
              <a:solidFill>
                <a:schemeClr val="tx1">
                  <a:lumMod val="75000"/>
                  <a:lumOff val="25000"/>
                </a:schemeClr>
              </a:solidFill>
              <a:latin typeface="Roboto Condensed Light" panose="02000000000000000000" pitchFamily="2" charset="0"/>
              <a:ea typeface="Roboto Condensed Light" panose="02000000000000000000" pitchFamily="2" charset="0"/>
            </a:endParaRPr>
          </a:p>
          <a:p>
            <a:endParaRPr lang="fr-FR">
              <a:solidFill>
                <a:schemeClr val="tx1">
                  <a:lumMod val="75000"/>
                  <a:lumOff val="25000"/>
                </a:schemeClr>
              </a:solidFill>
              <a:latin typeface="Roboto Condensed Light" panose="02000000000000000000" pitchFamily="2" charset="0"/>
              <a:ea typeface="Roboto Condensed Light" panose="02000000000000000000" pitchFamily="2" charset="0"/>
            </a:endParaRPr>
          </a:p>
          <a:p>
            <a:endParaRPr lang="fr-FR">
              <a:solidFill>
                <a:schemeClr val="tx1">
                  <a:lumMod val="75000"/>
                  <a:lumOff val="25000"/>
                </a:schemeClr>
              </a:solidFill>
              <a:latin typeface="Roboto Condensed Light" panose="02000000000000000000" pitchFamily="2" charset="0"/>
              <a:ea typeface="Roboto Condensed Light" panose="02000000000000000000" pitchFamily="2" charset="0"/>
            </a:endParaRPr>
          </a:p>
          <a:p>
            <a:endParaRPr lang="fr-FR">
              <a:solidFill>
                <a:schemeClr val="tx1">
                  <a:lumMod val="75000"/>
                  <a:lumOff val="25000"/>
                </a:schemeClr>
              </a:solidFill>
              <a:latin typeface="Roboto Condensed Light" panose="02000000000000000000" pitchFamily="2" charset="0"/>
              <a:ea typeface="Roboto Condensed Light" panose="02000000000000000000" pitchFamily="2" charset="0"/>
            </a:endParaRPr>
          </a:p>
          <a:p>
            <a:r>
              <a:rPr lang="fr-FR">
                <a:solidFill>
                  <a:schemeClr val="tx1">
                    <a:lumMod val="75000"/>
                    <a:lumOff val="25000"/>
                  </a:schemeClr>
                </a:solidFill>
                <a:latin typeface="Roboto Condensed Light"/>
                <a:ea typeface="Roboto Condensed Light"/>
              </a:rPr>
              <a:t>Merci à tous ;)</a:t>
            </a:r>
          </a:p>
        </p:txBody>
      </p:sp>
    </p:spTree>
    <p:extLst>
      <p:ext uri="{BB962C8B-B14F-4D97-AF65-F5344CB8AC3E}">
        <p14:creationId xmlns:p14="http://schemas.microsoft.com/office/powerpoint/2010/main" val="318252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Et avec des chiffres ça donne quoi ?</a:t>
            </a:r>
            <a:endParaRPr/>
          </a:p>
        </p:txBody>
      </p:sp>
      <p:sp>
        <p:nvSpPr>
          <p:cNvPr id="259" name="Google Shape;259;p41"/>
          <p:cNvSpPr txBox="1"/>
          <p:nvPr/>
        </p:nvSpPr>
        <p:spPr>
          <a:xfrm>
            <a:off x="4482578" y="1082628"/>
            <a:ext cx="5345794" cy="638279"/>
          </a:xfrm>
          <a:prstGeom prst="rect">
            <a:avLst/>
          </a:prstGeom>
          <a:noFill/>
          <a:ln>
            <a:noFill/>
          </a:ln>
        </p:spPr>
        <p:txBody>
          <a:bodyPr spcFirstLastPara="1" wrap="square" lIns="91425" tIns="91425" rIns="91425" bIns="91425" anchor="b" anchorCtr="0">
            <a:noAutofit/>
          </a:bodyPr>
          <a:lstStyle/>
          <a:p>
            <a:r>
              <a:rPr lang="en" sz="2000" b="1">
                <a:solidFill>
                  <a:srgbClr val="434343"/>
                </a:solidFill>
                <a:latin typeface="Exo 2"/>
                <a:ea typeface="Exo 2"/>
                <a:cs typeface="Exo 2"/>
                <a:sym typeface="Exo 2"/>
              </a:rPr>
              <a:t>Cadre </a:t>
            </a:r>
            <a:r>
              <a:rPr lang="fr-FR" sz="2000" b="1">
                <a:solidFill>
                  <a:srgbClr val="434343"/>
                </a:solidFill>
                <a:latin typeface="Exo 2"/>
                <a:ea typeface="Exo 2"/>
                <a:cs typeface="Exo 2"/>
                <a:sym typeface="Exo 2"/>
              </a:rPr>
              <a:t>d'utilisation</a:t>
            </a:r>
            <a:r>
              <a:rPr lang="en" sz="2000" b="1">
                <a:solidFill>
                  <a:srgbClr val="434343"/>
                </a:solidFill>
                <a:latin typeface="Exo 2"/>
                <a:ea typeface="Exo 2"/>
                <a:cs typeface="Exo 2"/>
                <a:sym typeface="Exo 2"/>
              </a:rPr>
              <a:t> de JavaScript:</a:t>
            </a:r>
            <a:endParaRPr sz="2000" b="1">
              <a:solidFill>
                <a:srgbClr val="434343"/>
              </a:solidFill>
              <a:latin typeface="Exo 2"/>
              <a:ea typeface="Exo 2"/>
              <a:cs typeface="Exo 2"/>
              <a:sym typeface="Exo 2"/>
            </a:endParaRPr>
          </a:p>
        </p:txBody>
      </p:sp>
      <p:cxnSp>
        <p:nvCxnSpPr>
          <p:cNvPr id="260" name="Google Shape;260;p41"/>
          <p:cNvCxnSpPr/>
          <p:nvPr/>
        </p:nvCxnSpPr>
        <p:spPr>
          <a:xfrm>
            <a:off x="3808517" y="1719909"/>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680090" y="1719909"/>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795853" y="4845638"/>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latin typeface="Roboto Condensed Light"/>
                <a:ea typeface="Roboto Condensed Light"/>
                <a:cs typeface="Roboto Condensed Light"/>
                <a:sym typeface="Roboto Condensed Light"/>
              </a:rPr>
              <a:t>* datas récupéré lors du dernier questionnaire</a:t>
            </a:r>
            <a:endParaRPr sz="1000">
              <a:solidFill>
                <a:srgbClr val="434343"/>
              </a:solidFill>
              <a:latin typeface="Roboto Condensed Light"/>
              <a:ea typeface="Roboto Condensed Light"/>
              <a:cs typeface="Roboto Condensed Light"/>
              <a:sym typeface="Roboto Condensed Light"/>
            </a:endParaRPr>
          </a:p>
        </p:txBody>
      </p:sp>
      <p:pic>
        <p:nvPicPr>
          <p:cNvPr id="4" name="Image 3">
            <a:extLst>
              <a:ext uri="{FF2B5EF4-FFF2-40B4-BE49-F238E27FC236}">
                <a16:creationId xmlns:a16="http://schemas.microsoft.com/office/drawing/2014/main" id="{03B7DD45-0B03-4D85-92D9-FB84C75D7FE9}"/>
              </a:ext>
            </a:extLst>
          </p:cNvPr>
          <p:cNvPicPr>
            <a:picLocks noChangeAspect="1"/>
          </p:cNvPicPr>
          <p:nvPr/>
        </p:nvPicPr>
        <p:blipFill>
          <a:blip r:embed="rId3"/>
          <a:stretch>
            <a:fillRect/>
          </a:stretch>
        </p:blipFill>
        <p:spPr>
          <a:xfrm>
            <a:off x="1886715" y="1820253"/>
            <a:ext cx="6135078" cy="30243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Connaissance des concepts de base</a:t>
            </a:r>
            <a:endParaRPr/>
          </a:p>
        </p:txBody>
      </p:sp>
      <p:sp>
        <p:nvSpPr>
          <p:cNvPr id="258" name="Google Shape;258;p41"/>
          <p:cNvSpPr txBox="1"/>
          <p:nvPr/>
        </p:nvSpPr>
        <p:spPr>
          <a:xfrm>
            <a:off x="5403775" y="2130875"/>
            <a:ext cx="2799300" cy="14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Condensed Light"/>
                <a:ea typeface="Roboto Condensed Light"/>
                <a:cs typeface="Roboto Condensed Light"/>
                <a:sym typeface="Roboto Condensed Light"/>
              </a:rPr>
              <a:t>Nous pouvons voir que la majorité d’entre-vous savent ce que sont des écouteurs, des boucles et des conditions.</a:t>
            </a:r>
            <a:endParaRPr>
              <a:latin typeface="Roboto Condensed Light"/>
              <a:ea typeface="Roboto Condensed Light"/>
              <a:cs typeface="Roboto Condensed Light"/>
              <a:sym typeface="Roboto Condensed Light"/>
            </a:endParaRPr>
          </a:p>
        </p:txBody>
      </p:sp>
      <p:sp>
        <p:nvSpPr>
          <p:cNvPr id="259" name="Google Shape;259;p41"/>
          <p:cNvSpPr txBox="1"/>
          <p:nvPr/>
        </p:nvSpPr>
        <p:spPr>
          <a:xfrm>
            <a:off x="5439358" y="1493594"/>
            <a:ext cx="22314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latin typeface="Roboto Condensed Light"/>
                <a:ea typeface="Roboto Condensed Light"/>
                <a:cs typeface="Roboto Condensed Light"/>
                <a:sym typeface="Roboto Condensed Light"/>
              </a:rPr>
              <a:t>* datas récupéré lors du dernier questionnaire</a:t>
            </a:r>
            <a:endParaRPr sz="1000">
              <a:solidFill>
                <a:srgbClr val="434343"/>
              </a:solidFill>
              <a:latin typeface="Roboto Condensed Light"/>
              <a:ea typeface="Roboto Condensed Light"/>
              <a:cs typeface="Roboto Condensed Light"/>
              <a:sym typeface="Roboto Condensed Light"/>
            </a:endParaRPr>
          </a:p>
        </p:txBody>
      </p:sp>
      <p:pic>
        <p:nvPicPr>
          <p:cNvPr id="2" name="Image 1">
            <a:extLst>
              <a:ext uri="{FF2B5EF4-FFF2-40B4-BE49-F238E27FC236}">
                <a16:creationId xmlns:a16="http://schemas.microsoft.com/office/drawing/2014/main" id="{0A0867F4-EF41-459D-98DF-5D6997DD54AF}"/>
              </a:ext>
            </a:extLst>
          </p:cNvPr>
          <p:cNvPicPr>
            <a:picLocks noChangeAspect="1"/>
          </p:cNvPicPr>
          <p:nvPr/>
        </p:nvPicPr>
        <p:blipFill>
          <a:blip r:embed="rId3"/>
          <a:stretch>
            <a:fillRect/>
          </a:stretch>
        </p:blipFill>
        <p:spPr>
          <a:xfrm>
            <a:off x="250954" y="2280671"/>
            <a:ext cx="4592579" cy="1884135"/>
          </a:xfrm>
          <a:prstGeom prst="rect">
            <a:avLst/>
          </a:prstGeom>
        </p:spPr>
      </p:pic>
      <p:sp>
        <p:nvSpPr>
          <p:cNvPr id="9" name="Google Shape;259;p41">
            <a:extLst>
              <a:ext uri="{FF2B5EF4-FFF2-40B4-BE49-F238E27FC236}">
                <a16:creationId xmlns:a16="http://schemas.microsoft.com/office/drawing/2014/main" id="{7A62535F-877E-4B58-8DD8-CAFAEDE9BC6E}"/>
              </a:ext>
            </a:extLst>
          </p:cNvPr>
          <p:cNvSpPr txBox="1"/>
          <p:nvPr/>
        </p:nvSpPr>
        <p:spPr>
          <a:xfrm>
            <a:off x="5439359" y="1493594"/>
            <a:ext cx="2492698"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Compréhenssion :</a:t>
            </a:r>
            <a:endParaRPr sz="2000" b="1">
              <a:solidFill>
                <a:srgbClr val="434343"/>
              </a:solidFill>
              <a:latin typeface="Exo 2"/>
              <a:ea typeface="Exo 2"/>
              <a:cs typeface="Exo 2"/>
              <a:sym typeface="Exo 2"/>
            </a:endParaRPr>
          </a:p>
        </p:txBody>
      </p:sp>
    </p:spTree>
    <p:extLst>
      <p:ext uri="{BB962C8B-B14F-4D97-AF65-F5344CB8AC3E}">
        <p14:creationId xmlns:p14="http://schemas.microsoft.com/office/powerpoint/2010/main" val="23329515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1+#ppt_w/2"/>
                                          </p:val>
                                        </p:tav>
                                        <p:tav tm="100000">
                                          <p:val>
                                            <p:strVal val="#ppt_x"/>
                                          </p:val>
                                        </p:tav>
                                      </p:tavLst>
                                    </p:anim>
                                    <p:anim calcmode="lin" valueType="num">
                                      <p:cBhvr additive="base">
                                        <p:cTn id="8" dur="500" fill="hold"/>
                                        <p:tgtEl>
                                          <p:spTgt spid="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Et avec des chiffres ça donne quoi ?</a:t>
            </a:r>
            <a:endParaRPr/>
          </a:p>
        </p:txBody>
      </p:sp>
      <p:sp>
        <p:nvSpPr>
          <p:cNvPr id="258" name="Google Shape;258;p41"/>
          <p:cNvSpPr txBox="1"/>
          <p:nvPr/>
        </p:nvSpPr>
        <p:spPr>
          <a:xfrm>
            <a:off x="5403775" y="2130874"/>
            <a:ext cx="3072568"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Condensed Light"/>
                <a:ea typeface="Roboto Condensed Light"/>
                <a:cs typeface="Roboto Condensed Light"/>
                <a:sym typeface="Roboto Condensed Light"/>
              </a:rPr>
              <a:t>Dans ce graphiques suivant, nous pouvons voir que le problème concerne plutôt l’utilisation de ces conceptes. </a:t>
            </a:r>
            <a:br>
              <a:rPr lang="en">
                <a:latin typeface="Roboto Condensed Light"/>
                <a:ea typeface="Roboto Condensed Light"/>
                <a:cs typeface="Roboto Condensed Light"/>
                <a:sym typeface="Roboto Condensed Light"/>
              </a:rPr>
            </a:br>
            <a:br>
              <a:rPr lang="en">
                <a:latin typeface="Roboto Condensed Light"/>
                <a:ea typeface="Roboto Condensed Light"/>
                <a:cs typeface="Roboto Condensed Light"/>
                <a:sym typeface="Roboto Condensed Light"/>
              </a:rPr>
            </a:br>
            <a:r>
              <a:rPr lang="en">
                <a:latin typeface="Roboto Condensed Light"/>
                <a:ea typeface="Roboto Condensed Light"/>
                <a:cs typeface="Roboto Condensed Light"/>
                <a:sym typeface="Roboto Condensed Light"/>
              </a:rPr>
              <a:t>Ce qui ressort souvent en </a:t>
            </a:r>
            <a:r>
              <a:rPr lang="en" b="1">
                <a:latin typeface="Roboto Condensed Light"/>
                <a:ea typeface="Roboto Condensed Light"/>
                <a:cs typeface="Roboto Condensed Light"/>
                <a:sym typeface="Roboto Condensed Light"/>
              </a:rPr>
              <a:t>programmation haut niveau :</a:t>
            </a:r>
            <a:r>
              <a:rPr lang="en">
                <a:latin typeface="Roboto Condensed Light"/>
                <a:ea typeface="Roboto Condensed Light"/>
                <a:cs typeface="Roboto Condensed Light"/>
                <a:sym typeface="Roboto Condensed Light"/>
              </a:rPr>
              <a:t> le devellopeur possède une comprenhesion des différentes logique, mais a dû mal à les appliquer dans un contexe donné.</a:t>
            </a:r>
            <a:endParaRPr>
              <a:latin typeface="Roboto Condensed Light"/>
              <a:ea typeface="Roboto Condensed Light"/>
              <a:cs typeface="Roboto Condensed Light"/>
              <a:sym typeface="Roboto Condensed Light"/>
            </a:endParaRPr>
          </a:p>
        </p:txBody>
      </p:sp>
      <p:sp>
        <p:nvSpPr>
          <p:cNvPr id="259" name="Google Shape;259;p41"/>
          <p:cNvSpPr txBox="1"/>
          <p:nvPr/>
        </p:nvSpPr>
        <p:spPr>
          <a:xfrm>
            <a:off x="5439359" y="1493594"/>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rgbClr val="434343"/>
                </a:solidFill>
                <a:latin typeface="Exo 2"/>
                <a:ea typeface="Exo 2"/>
                <a:cs typeface="Exo 2"/>
                <a:sym typeface="Exo 2"/>
              </a:rPr>
              <a:t>Application :</a:t>
            </a:r>
            <a:endParaRPr sz="2000" b="1">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latin typeface="Roboto Condensed Light"/>
                <a:ea typeface="Roboto Condensed Light"/>
                <a:cs typeface="Roboto Condensed Light"/>
                <a:sym typeface="Roboto Condensed Light"/>
              </a:rPr>
              <a:t>* datas récupéré lors du dernier questionnaire</a:t>
            </a:r>
            <a:endParaRPr sz="1000">
              <a:solidFill>
                <a:srgbClr val="434343"/>
              </a:solidFill>
              <a:latin typeface="Roboto Condensed Light"/>
              <a:ea typeface="Roboto Condensed Light"/>
              <a:cs typeface="Roboto Condensed Light"/>
              <a:sym typeface="Roboto Condensed Light"/>
            </a:endParaRPr>
          </a:p>
        </p:txBody>
      </p:sp>
      <p:pic>
        <p:nvPicPr>
          <p:cNvPr id="3" name="Image 2">
            <a:extLst>
              <a:ext uri="{FF2B5EF4-FFF2-40B4-BE49-F238E27FC236}">
                <a16:creationId xmlns:a16="http://schemas.microsoft.com/office/drawing/2014/main" id="{FF406631-09AC-47DA-96D3-D352782EB370}"/>
              </a:ext>
            </a:extLst>
          </p:cNvPr>
          <p:cNvPicPr>
            <a:picLocks noChangeAspect="1"/>
          </p:cNvPicPr>
          <p:nvPr/>
        </p:nvPicPr>
        <p:blipFill>
          <a:blip r:embed="rId3"/>
          <a:stretch>
            <a:fillRect/>
          </a:stretch>
        </p:blipFill>
        <p:spPr>
          <a:xfrm>
            <a:off x="251383" y="2292624"/>
            <a:ext cx="4573853" cy="1880231"/>
          </a:xfrm>
          <a:prstGeom prst="rect">
            <a:avLst/>
          </a:prstGeom>
        </p:spPr>
      </p:pic>
    </p:spTree>
    <p:extLst>
      <p:ext uri="{BB962C8B-B14F-4D97-AF65-F5344CB8AC3E}">
        <p14:creationId xmlns:p14="http://schemas.microsoft.com/office/powerpoint/2010/main" val="4525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1+#ppt_w/2"/>
                                          </p:val>
                                        </p:tav>
                                        <p:tav tm="100000">
                                          <p:val>
                                            <p:strVal val="#ppt_x"/>
                                          </p:val>
                                        </p:tav>
                                      </p:tavLst>
                                    </p:anim>
                                    <p:anim calcmode="lin" valueType="num">
                                      <p:cBhvr additive="base">
                                        <p:cTn id="8" dur="500" fill="hold"/>
                                        <p:tgtEl>
                                          <p:spTgt spid="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Reprendre les basiques</a:t>
            </a:r>
            <a:endParaRPr/>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Nous allons débuter ce premier module en revoyant simplement base de ce langage. Revoyons ensemble celles-ci.</a:t>
            </a:r>
            <a:endParaRPr/>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40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577899" y="2299513"/>
            <a:ext cx="4574399"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Dans la liste de vos demandes, une chose ressort plus que les autres : Une aide globale à la compréhension des classiques de </a:t>
            </a:r>
            <a:r>
              <a:rPr lang="en" b="1"/>
              <a:t>JavaScript</a:t>
            </a:r>
            <a:r>
              <a:rPr lang="en"/>
              <a:t> : </a:t>
            </a:r>
            <a:br>
              <a:rPr lang="en" dirty="0"/>
            </a:br>
            <a:endParaRPr lang="en"/>
          </a:p>
          <a:p>
            <a:pPr marL="285750" indent="-285750" algn="l">
              <a:buFont typeface="Wingdings" panose="05000000000000000000" pitchFamily="2" charset="2"/>
              <a:buChar char="v"/>
            </a:pPr>
            <a:r>
              <a:rPr lang="en"/>
              <a:t>Les conditions</a:t>
            </a:r>
          </a:p>
          <a:p>
            <a:pPr marL="285750" indent="-285750" algn="l">
              <a:buFont typeface="Wingdings" panose="05000000000000000000" pitchFamily="2" charset="2"/>
              <a:buChar char="v"/>
            </a:pPr>
            <a:r>
              <a:rPr lang="en"/>
              <a:t>Les fonctions</a:t>
            </a:r>
          </a:p>
          <a:p>
            <a:pPr marL="285750" lvl="0" indent="-285750" algn="l" rtl="0">
              <a:spcBef>
                <a:spcPts val="0"/>
              </a:spcBef>
              <a:spcAft>
                <a:spcPts val="0"/>
              </a:spcAft>
              <a:buFont typeface="Wingdings" panose="05000000000000000000" pitchFamily="2" charset="2"/>
              <a:buChar char="v"/>
            </a:pPr>
            <a:r>
              <a:rPr lang="en"/>
              <a:t>Les boucles</a:t>
            </a:r>
          </a:p>
          <a:p>
            <a:pPr marL="285750" lvl="0" indent="-285750" algn="l" rtl="0">
              <a:spcBef>
                <a:spcPts val="0"/>
              </a:spcBef>
              <a:spcAft>
                <a:spcPts val="0"/>
              </a:spcAft>
              <a:buFont typeface="Wingdings" panose="05000000000000000000" pitchFamily="2" charset="2"/>
              <a:buChar char="v"/>
            </a:pPr>
            <a:r>
              <a:rPr lang="en"/>
              <a:t>Mais aussi les selecteurs et les écouteurs d’événements</a:t>
            </a:r>
            <a:endParaRP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1st Revoir les basiques</a:t>
            </a:r>
            <a:endParaRPr/>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2nd Les mains dans le moteur JS</a:t>
            </a:r>
            <a:endParaRPr/>
          </a:p>
        </p:txBody>
      </p:sp>
      <p:sp>
        <p:nvSpPr>
          <p:cNvPr id="214" name="Google Shape;214;p38"/>
          <p:cNvSpPr/>
          <p:nvPr/>
        </p:nvSpPr>
        <p:spPr>
          <a:xfrm>
            <a:off x="1660512"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FF"/>
                </a:solidFill>
                <a:latin typeface="Exo 2"/>
                <a:ea typeface="Exo 2"/>
                <a:cs typeface="Exo 2"/>
                <a:sym typeface="Exo 2"/>
              </a:rPr>
              <a:t>Boucle</a:t>
            </a:r>
            <a:endParaRPr b="1">
              <a:solidFill>
                <a:srgbClr val="FFFFFF"/>
              </a:solidFill>
              <a:latin typeface="Exo 2"/>
              <a:ea typeface="Exo 2"/>
              <a:cs typeface="Exo 2"/>
              <a:sym typeface="Exo 2"/>
            </a:endParaRPr>
          </a:p>
        </p:txBody>
      </p:sp>
      <p:sp>
        <p:nvSpPr>
          <p:cNvPr id="216" name="Google Shape;216;p38"/>
          <p:cNvSpPr txBox="1"/>
          <p:nvPr/>
        </p:nvSpPr>
        <p:spPr>
          <a:xfrm>
            <a:off x="1695176" y="3871750"/>
            <a:ext cx="1384374"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Condensed Light"/>
                <a:ea typeface="Roboto Condensed Light"/>
                <a:cs typeface="Roboto Condensed Light"/>
                <a:sym typeface="Roboto Condensed Light"/>
              </a:rPr>
              <a:t>Comprendre les différentes boucles et les utiliser</a:t>
            </a:r>
            <a:endParaRPr sz="1200">
              <a:solidFill>
                <a:srgbClr val="FFFFFF"/>
              </a:solidFill>
              <a:latin typeface="Roboto Condensed Light"/>
              <a:ea typeface="Roboto Condensed Light"/>
              <a:cs typeface="Roboto Condensed Light"/>
              <a:sym typeface="Roboto Condensed Light"/>
            </a:endParaRPr>
          </a:p>
        </p:txBody>
      </p:sp>
      <p:sp>
        <p:nvSpPr>
          <p:cNvPr id="217" name="Google Shape;217;p38"/>
          <p:cNvSpPr/>
          <p:nvPr/>
        </p:nvSpPr>
        <p:spPr>
          <a:xfrm>
            <a:off x="6046450"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FF"/>
                </a:solidFill>
                <a:latin typeface="Exo 2"/>
                <a:ea typeface="Exo 2"/>
                <a:cs typeface="Exo 2"/>
                <a:sym typeface="Exo 2"/>
              </a:rPr>
              <a:t>Conditions</a:t>
            </a:r>
            <a:endParaRPr b="1">
              <a:solidFill>
                <a:srgbClr val="FFFFFF"/>
              </a:solidFill>
              <a:latin typeface="Exo 2"/>
              <a:ea typeface="Exo 2"/>
              <a:cs typeface="Exo 2"/>
              <a:sym typeface="Exo 2"/>
            </a:endParaRPr>
          </a:p>
        </p:txBody>
      </p:sp>
      <p:sp>
        <p:nvSpPr>
          <p:cNvPr id="219" name="Google Shape;219;p38"/>
          <p:cNvSpPr txBox="1"/>
          <p:nvPr/>
        </p:nvSpPr>
        <p:spPr>
          <a:xfrm>
            <a:off x="6221512" y="387175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a:solidFill>
                  <a:srgbClr val="FFFFFF"/>
                </a:solidFill>
                <a:latin typeface="Roboto Condensed Light"/>
                <a:ea typeface="Roboto Condensed Light"/>
                <a:cs typeface="Roboto Condensed Light"/>
                <a:sym typeface="Roboto Condensed Light"/>
              </a:rPr>
              <a:t>Comprendre ce concept et l’appliquer</a:t>
            </a:r>
            <a:endParaRPr sz="1200">
              <a:solidFill>
                <a:srgbClr val="FFFFFF"/>
              </a:solidFill>
              <a:latin typeface="Roboto Condensed Light"/>
              <a:ea typeface="Roboto Condensed Light"/>
              <a:cs typeface="Roboto Condensed Light"/>
              <a:sym typeface="Roboto Condensed Light"/>
            </a:endParaRPr>
          </a:p>
        </p:txBody>
      </p:sp>
      <p:cxnSp>
        <p:nvCxnSpPr>
          <p:cNvPr id="220" name="Google Shape;220;p38"/>
          <p:cNvCxnSpPr/>
          <p:nvPr/>
        </p:nvCxnSpPr>
        <p:spPr>
          <a:xfrm rot="-5400000" flipH="1">
            <a:off x="4396930" y="2314525"/>
            <a:ext cx="360900" cy="600"/>
          </a:xfrm>
          <a:prstGeom prst="curvedConnector3">
            <a:avLst>
              <a:gd name="adj1" fmla="val 50000"/>
            </a:avLst>
          </a:prstGeom>
          <a:noFill/>
          <a:ln w="9525" cap="flat" cmpd="sng">
            <a:solidFill>
              <a:srgbClr val="434343"/>
            </a:solidFill>
            <a:prstDash val="solid"/>
            <a:round/>
            <a:headEnd type="none" w="med" len="med"/>
            <a:tailEnd type="none" w="med" len="med"/>
          </a:ln>
        </p:spPr>
      </p:cxnSp>
      <p:sp>
        <p:nvSpPr>
          <p:cNvPr id="221" name="Google Shape;221;p38"/>
          <p:cNvSpPr/>
          <p:nvPr/>
        </p:nvSpPr>
        <p:spPr>
          <a:xfrm>
            <a:off x="3079550" y="2572350"/>
            <a:ext cx="3055500" cy="833700"/>
          </a:xfrm>
          <a:prstGeom prst="snip2DiagRect">
            <a:avLst>
              <a:gd name="adj1" fmla="val 0"/>
              <a:gd name="adj2" fmla="val 16667"/>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3834350" y="111112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8"/>
          <p:cNvCxnSpPr/>
          <p:nvPr/>
        </p:nvCxnSpPr>
        <p:spPr>
          <a:xfrm rot="5400000">
            <a:off x="2408400" y="3002475"/>
            <a:ext cx="611100" cy="584700"/>
          </a:xfrm>
          <a:prstGeom prst="bentConnector3">
            <a:avLst>
              <a:gd name="adj1" fmla="val -691"/>
            </a:avLst>
          </a:prstGeom>
          <a:noFill/>
          <a:ln w="9525" cap="flat" cmpd="sng">
            <a:solidFill>
              <a:srgbClr val="595959"/>
            </a:solidFill>
            <a:prstDash val="solid"/>
            <a:round/>
            <a:headEnd type="none" w="med" len="med"/>
            <a:tailEnd type="none" w="med" len="med"/>
          </a:ln>
        </p:spPr>
      </p:cxnSp>
      <p:cxnSp>
        <p:nvCxnSpPr>
          <p:cNvPr id="224" name="Google Shape;224;p38"/>
          <p:cNvCxnSpPr/>
          <p:nvPr/>
        </p:nvCxnSpPr>
        <p:spPr>
          <a:xfrm>
            <a:off x="6211750" y="3040275"/>
            <a:ext cx="577800" cy="560100"/>
          </a:xfrm>
          <a:prstGeom prst="bentConnector3">
            <a:avLst>
              <a:gd name="adj1" fmla="val 99749"/>
            </a:avLst>
          </a:prstGeom>
          <a:noFill/>
          <a:ln w="9525" cap="flat" cmpd="sng">
            <a:solidFill>
              <a:srgbClr val="595959"/>
            </a:solidFill>
            <a:prstDash val="solid"/>
            <a:round/>
            <a:headEnd type="none" w="med" len="med"/>
            <a:tailEnd type="none" w="med" len="med"/>
          </a:ln>
        </p:spPr>
      </p:cxnSp>
      <p:sp>
        <p:nvSpPr>
          <p:cNvPr id="225" name="Google Shape;225;p38"/>
          <p:cNvSpPr txBox="1"/>
          <p:nvPr/>
        </p:nvSpPr>
        <p:spPr>
          <a:xfrm>
            <a:off x="3141316" y="2519081"/>
            <a:ext cx="2993734"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434343"/>
                </a:solidFill>
                <a:latin typeface="Exo 2"/>
                <a:ea typeface="Exo 2"/>
                <a:cs typeface="Exo 2"/>
                <a:sym typeface="Exo 2"/>
              </a:rPr>
              <a:t>Les Selecteurs / événements</a:t>
            </a:r>
            <a:endParaRPr b="1">
              <a:solidFill>
                <a:srgbClr val="434343"/>
              </a:solidFill>
              <a:latin typeface="Exo 2"/>
              <a:ea typeface="Exo 2"/>
              <a:cs typeface="Exo 2"/>
              <a:sym typeface="Exo 2"/>
            </a:endParaRPr>
          </a:p>
        </p:txBody>
      </p:sp>
      <p:sp>
        <p:nvSpPr>
          <p:cNvPr id="226" name="Google Shape;226;p38"/>
          <p:cNvSpPr txBox="1"/>
          <p:nvPr/>
        </p:nvSpPr>
        <p:spPr>
          <a:xfrm>
            <a:off x="3206650" y="2738525"/>
            <a:ext cx="27672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a:solidFill>
                  <a:srgbClr val="434343"/>
                </a:solidFill>
                <a:latin typeface="Roboto Condensed Light"/>
                <a:ea typeface="Roboto Condensed Light"/>
                <a:cs typeface="Roboto Condensed Light"/>
                <a:sym typeface="Roboto Condensed Light"/>
              </a:rPr>
              <a:t>La partie centrale de JavaScript se situe principalement à ce niveau, nous allons donc analyser de plus près ce concept</a:t>
            </a:r>
            <a:endParaRPr sz="1200">
              <a:solidFill>
                <a:srgbClr val="434343"/>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endParaRPr sz="1200">
              <a:solidFill>
                <a:srgbClr val="434343"/>
              </a:solidFill>
              <a:latin typeface="Roboto Condensed Light"/>
              <a:ea typeface="Roboto Condensed Light"/>
              <a:cs typeface="Roboto Condensed Light"/>
              <a:sym typeface="Roboto Condensed Light"/>
            </a:endParaRPr>
          </a:p>
        </p:txBody>
      </p:sp>
      <p:sp>
        <p:nvSpPr>
          <p:cNvPr id="227" name="Google Shape;227;p38"/>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FF"/>
                </a:solidFill>
                <a:latin typeface="Exo 2"/>
                <a:ea typeface="Exo 2"/>
                <a:cs typeface="Exo 2"/>
                <a:sym typeface="Exo 2"/>
              </a:rPr>
              <a:t>Fonction</a:t>
            </a:r>
            <a:endParaRPr b="1">
              <a:solidFill>
                <a:srgbClr val="FFFFFF"/>
              </a:solidFill>
              <a:latin typeface="Exo 2"/>
              <a:ea typeface="Exo 2"/>
              <a:cs typeface="Exo 2"/>
              <a:sym typeface="Exo 2"/>
            </a:endParaRPr>
          </a:p>
        </p:txBody>
      </p:sp>
      <p:sp>
        <p:nvSpPr>
          <p:cNvPr id="228" name="Google Shape;228;p38"/>
          <p:cNvSpPr txBox="1"/>
          <p:nvPr/>
        </p:nvSpPr>
        <p:spPr>
          <a:xfrm>
            <a:off x="4009300" y="130930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a:solidFill>
                  <a:srgbClr val="FFFFFF"/>
                </a:solidFill>
                <a:latin typeface="Roboto Condensed Light"/>
                <a:ea typeface="Roboto Condensed Light"/>
                <a:cs typeface="Roboto Condensed Light"/>
                <a:sym typeface="Roboto Condensed Light"/>
              </a:rPr>
              <a:t>Comprendre ce qu’est une fonction</a:t>
            </a:r>
            <a:endParaRPr sz="1200">
              <a:solidFill>
                <a:srgbClr val="FFFFFF"/>
              </a:solidFill>
              <a:latin typeface="Roboto Condensed Light"/>
              <a:ea typeface="Roboto Condensed Light"/>
              <a:cs typeface="Roboto Condensed Light"/>
              <a:sym typeface="Roboto Condensed Light"/>
            </a:endParaRPr>
          </a:p>
        </p:txBody>
      </p:sp>
      <p:pic>
        <p:nvPicPr>
          <p:cNvPr id="19" name="Image 18">
            <a:hlinkClick r:id="rId3"/>
            <a:extLst>
              <a:ext uri="{FF2B5EF4-FFF2-40B4-BE49-F238E27FC236}">
                <a16:creationId xmlns:a16="http://schemas.microsoft.com/office/drawing/2014/main" id="{D34FE87B-FC07-49E1-B356-9857C273A530}"/>
              </a:ext>
            </a:extLst>
          </p:cNvPr>
          <p:cNvPicPr>
            <a:picLocks noChangeAspect="1"/>
          </p:cNvPicPr>
          <p:nvPr/>
        </p:nvPicPr>
        <p:blipFill>
          <a:blip r:embed="rId4"/>
          <a:stretch>
            <a:fillRect/>
          </a:stretch>
        </p:blipFill>
        <p:spPr>
          <a:xfrm>
            <a:off x="8255808" y="167343"/>
            <a:ext cx="409575" cy="390525"/>
          </a:xfrm>
          <a:prstGeom prst="rect">
            <a:avLst/>
          </a:prstGeom>
        </p:spPr>
      </p:pic>
      <p:sp>
        <p:nvSpPr>
          <p:cNvPr id="20" name="Google Shape;226;p38">
            <a:extLst>
              <a:ext uri="{FF2B5EF4-FFF2-40B4-BE49-F238E27FC236}">
                <a16:creationId xmlns:a16="http://schemas.microsoft.com/office/drawing/2014/main" id="{295778A6-2955-452E-9ECA-E148007B09DE}"/>
              </a:ext>
            </a:extLst>
          </p:cNvPr>
          <p:cNvSpPr txBox="1"/>
          <p:nvPr/>
        </p:nvSpPr>
        <p:spPr>
          <a:xfrm>
            <a:off x="7784153" y="557868"/>
            <a:ext cx="1352886"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000">
                <a:solidFill>
                  <a:srgbClr val="434343"/>
                </a:solidFill>
                <a:latin typeface="Roboto Condensed Light"/>
                <a:ea typeface="Roboto Condensed Light"/>
                <a:cs typeface="Roboto Condensed Light"/>
                <a:sym typeface="Roboto Condensed Light"/>
              </a:rPr>
              <a:t>Lien vers l’ensemble des </a:t>
            </a:r>
            <a:r>
              <a:rPr lang="fr-FR" sz="1000" err="1">
                <a:solidFill>
                  <a:srgbClr val="434343"/>
                </a:solidFill>
                <a:latin typeface="Roboto Condensed Light"/>
                <a:ea typeface="Roboto Condensed Light"/>
                <a:cs typeface="Roboto Condensed Light"/>
                <a:sym typeface="Roboto Condensed Light"/>
              </a:rPr>
              <a:t>Codepen</a:t>
            </a:r>
            <a:r>
              <a:rPr lang="fr-FR" sz="1000">
                <a:solidFill>
                  <a:srgbClr val="434343"/>
                </a:solidFill>
                <a:latin typeface="Roboto Condensed Light"/>
                <a:ea typeface="Roboto Condensed Light"/>
                <a:cs typeface="Roboto Condensed Light"/>
                <a:sym typeface="Roboto Condensed Light"/>
              </a:rPr>
              <a:t> de la formation</a:t>
            </a:r>
            <a:endParaRPr sz="1000">
              <a:solidFill>
                <a:srgbClr val="434343"/>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500"/>
                                        <p:tgtEl>
                                          <p:spTgt spid="2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1"/>
                                        </p:tgtEl>
                                        <p:attrNameLst>
                                          <p:attrName>style.visibility</p:attrName>
                                        </p:attrNameLst>
                                      </p:cBhvr>
                                      <p:to>
                                        <p:strVal val="visible"/>
                                      </p:to>
                                    </p:set>
                                    <p:animEffect transition="in" filter="fade">
                                      <p:cBhvr>
                                        <p:cTn id="22" dur="500"/>
                                        <p:tgtEl>
                                          <p:spTgt spid="2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gtEl>
                                        <p:attrNameLst>
                                          <p:attrName>style.visibility</p:attrName>
                                        </p:attrNameLst>
                                      </p:cBhvr>
                                      <p:to>
                                        <p:strVal val="visible"/>
                                      </p:to>
                                    </p:set>
                                    <p:animEffect transition="in" filter="fade">
                                      <p:cBhvr>
                                        <p:cTn id="27" dur="500"/>
                                        <p:tgtEl>
                                          <p:spTgt spid="2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
                                        </p:tgtEl>
                                        <p:attrNameLst>
                                          <p:attrName>style.visibility</p:attrName>
                                        </p:attrNameLst>
                                      </p:cBhvr>
                                      <p:to>
                                        <p:strVal val="visible"/>
                                      </p:to>
                                    </p:set>
                                    <p:animEffect transition="in" filter="fade">
                                      <p:cBhvr>
                                        <p:cTn id="32" dur="500"/>
                                        <p:tgtEl>
                                          <p:spTgt spid="2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4"/>
                                        </p:tgtEl>
                                        <p:attrNameLst>
                                          <p:attrName>style.visibility</p:attrName>
                                        </p:attrNameLst>
                                      </p:cBhvr>
                                      <p:to>
                                        <p:strVal val="visible"/>
                                      </p:to>
                                    </p:set>
                                    <p:animEffect transition="in" filter="fade">
                                      <p:cBhvr>
                                        <p:cTn id="37" dur="500"/>
                                        <p:tgtEl>
                                          <p:spTgt spid="2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7"/>
                                        </p:tgtEl>
                                        <p:attrNameLst>
                                          <p:attrName>style.visibility</p:attrName>
                                        </p:attrNameLst>
                                      </p:cBhvr>
                                      <p:to>
                                        <p:strVal val="visible"/>
                                      </p:to>
                                    </p:set>
                                    <p:animEffect transition="in" filter="fade">
                                      <p:cBhvr>
                                        <p:cTn id="42"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7" grpId="0" animBg="1"/>
      <p:bldP spid="221" grpId="0" animBg="1"/>
      <p:bldP spid="225" grpId="0"/>
      <p:bldP spid="226" grpId="0"/>
    </p:bld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31</Slides>
  <Notes>30</Notes>
  <HiddenSlides>0</HiddenSlide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Tech Newsletter XL by Slidesgo</vt:lpstr>
      <vt:lpstr>VOS DEMANDES</vt:lpstr>
      <vt:lpstr>Regroupement des demandes</vt:lpstr>
      <vt:lpstr>Ce qui ressort de vos demandes</vt:lpstr>
      <vt:lpstr>Et avec des chiffres ça donne quoi ?</vt:lpstr>
      <vt:lpstr>Connaissance des concepts de base</vt:lpstr>
      <vt:lpstr>Et avec des chiffres ça donne quoi ?</vt:lpstr>
      <vt:lpstr>Reprendre les basiques</vt:lpstr>
      <vt:lpstr>1st Revoir les basiques</vt:lpstr>
      <vt:lpstr>2nd Les mains dans le moteur JS</vt:lpstr>
      <vt:lpstr>Faisons un petit point</vt:lpstr>
      <vt:lpstr>Les conditions</vt:lpstr>
      <vt:lpstr>Déclaration d’une instruction</vt:lpstr>
      <vt:lpstr>Déclaration d’une instruction</vt:lpstr>
      <vt:lpstr>Les fonctions</vt:lpstr>
      <vt:lpstr>Déclaration de fonction</vt:lpstr>
      <vt:lpstr>Déclaration de fonction</vt:lpstr>
      <vt:lpstr>Déclaration de fonction</vt:lpstr>
      <vt:lpstr>Déclaration de fonction</vt:lpstr>
      <vt:lpstr>Déclaration de fonction</vt:lpstr>
      <vt:lpstr>Les boucles</vt:lpstr>
      <vt:lpstr>Déclaration d’une boucle</vt:lpstr>
      <vt:lpstr>Déclaration d’une boucle</vt:lpstr>
      <vt:lpstr>Déclaration d’une boucle</vt:lpstr>
      <vt:lpstr>Faisons un petit point</vt:lpstr>
      <vt:lpstr>Déclaration d’une boucle</vt:lpstr>
      <vt:lpstr>Déclaration d’une boucle</vt:lpstr>
      <vt:lpstr>Les selecteurs</vt:lpstr>
      <vt:lpstr>Les événements</vt:lpstr>
      <vt:lpstr>Les événements – cas pratique</vt:lpstr>
      <vt:lpstr>Les sélecteurs</vt:lpstr>
      <vt:lpstr>This is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VOS DEMANDES</dc:title>
  <dc:creator>Gregory NICOLLE</dc:creator>
  <cp:revision>18</cp:revision>
  <dcterms:modified xsi:type="dcterms:W3CDTF">2021-12-23T12:09:38Z</dcterms:modified>
</cp:coreProperties>
</file>