
<file path=[Content_Types].xml><?xml version="1.0" encoding="utf-8"?>
<Types xmlns="http://schemas.openxmlformats.org/package/2006/content-types">
  <Default Extension="fntdata" ContentType="application/x-fontdata"/>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8"/>
  </p:notesMasterIdLst>
  <p:sldIdLst>
    <p:sldId id="256" r:id="rId2"/>
    <p:sldId id="257" r:id="rId3"/>
    <p:sldId id="259" r:id="rId4"/>
    <p:sldId id="299" r:id="rId5"/>
    <p:sldId id="262" r:id="rId6"/>
    <p:sldId id="261" r:id="rId7"/>
    <p:sldId id="264" r:id="rId8"/>
    <p:sldId id="270" r:id="rId9"/>
    <p:sldId id="260" r:id="rId10"/>
    <p:sldId id="258" r:id="rId11"/>
    <p:sldId id="263" r:id="rId12"/>
    <p:sldId id="269" r:id="rId13"/>
    <p:sldId id="300" r:id="rId14"/>
    <p:sldId id="302" r:id="rId15"/>
    <p:sldId id="301" r:id="rId16"/>
    <p:sldId id="303" r:id="rId17"/>
  </p:sldIdLst>
  <p:sldSz cx="9144000" cy="5143500" type="screen16x9"/>
  <p:notesSz cx="6858000" cy="9144000"/>
  <p:embeddedFontLst>
    <p:embeddedFont>
      <p:font typeface="Exo 2" panose="020B0604020202020204" charset="0"/>
      <p:regular r:id="rId19"/>
      <p:bold r:id="rId20"/>
      <p:italic r:id="rId21"/>
      <p:boldItalic r:id="rId22"/>
    </p:embeddedFont>
    <p:embeddedFont>
      <p:font typeface="Nunito Light" pitchFamily="2" charset="0"/>
      <p:regular r:id="rId23"/>
      <p:italic r:id="rId24"/>
    </p:embeddedFont>
    <p:embeddedFont>
      <p:font typeface="Roboto Condensed" panose="02000000000000000000" pitchFamily="2" charset="0"/>
      <p:regular r:id="rId25"/>
      <p:bold r:id="rId26"/>
      <p:italic r:id="rId27"/>
      <p:boldItalic r:id="rId28"/>
    </p:embeddedFont>
    <p:embeddedFont>
      <p:font typeface="Roboto Condensed Light"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4343"/>
    <a:srgbClr val="857C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2BF5AD-D7AD-F1A6-053E-28D29511F656}" v="14" dt="2021-11-19T11:01:43.792"/>
    <p1510:client id="{351F2348-2FB2-6305-1234-B47FE3B95A04}" v="36" dt="2021-11-24T08:19:18.674"/>
    <p1510:client id="{A086DE7F-F179-72EA-E300-600F581B677E}" v="36" dt="2021-12-01T17:07:27.953"/>
    <p1510:client id="{FDC367F1-4BCB-3663-4473-0DDBCAA39312}" v="99" dt="2021-11-29T07:44:01.920"/>
  </p1510:revLst>
</p1510:revInfo>
</file>

<file path=ppt/tableStyles.xml><?xml version="1.0" encoding="utf-8"?>
<a:tblStyleLst xmlns:a="http://schemas.openxmlformats.org/drawingml/2006/main" def="{F39E8496-ABD5-48B4-8D87-F86E5B324910}">
  <a:tblStyle styleId="{F39E8496-ABD5-48B4-8D87-F86E5B3249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2" d="100"/>
          <a:sy n="132" d="100"/>
        </p:scale>
        <p:origin x="162"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9baafe93df_0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9baafe93df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9baafe93df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9baafe93df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366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aafe93df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baafe93df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6689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baafe93df_0_7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baafe93df_0_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3912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9baafe93df_0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9baafe93df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4251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9baafe93df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9baafe93df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9baafe93df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9baafe93df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9baafe93df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9baafe93df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9baafe93df_0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9baafe93df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baafe93df_0_7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baafe93df_0_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aafe93df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baafe93df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9baafe93df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9baafe93df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Font typeface="Roboto Condensed Light"/>
              <a:buNone/>
              <a:defRPr sz="1400">
                <a:latin typeface="Roboto Condensed Light"/>
                <a:ea typeface="Roboto Condensed Light"/>
                <a:cs typeface="Roboto Condensed Light"/>
                <a:sym typeface="Roboto Condensed Light"/>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13"/>
          <p:cNvSpPr txBox="1">
            <a:spLocks noGrp="1"/>
          </p:cNvSpPr>
          <p:nvPr>
            <p:ph type="ctrTitle"/>
          </p:nvPr>
        </p:nvSpPr>
        <p:spPr>
          <a:xfrm>
            <a:off x="3385875" y="2098650"/>
            <a:ext cx="23724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44" name="Google Shape;44;p13"/>
          <p:cNvSpPr txBox="1">
            <a:spLocks noGrp="1"/>
          </p:cNvSpPr>
          <p:nvPr>
            <p:ph type="ctrTitle" idx="2"/>
          </p:nvPr>
        </p:nvSpPr>
        <p:spPr>
          <a:xfrm>
            <a:off x="390296" y="201653"/>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5" name="Google Shape;45;p13"/>
          <p:cNvSpPr txBox="1">
            <a:spLocks noGrp="1"/>
          </p:cNvSpPr>
          <p:nvPr>
            <p:ph type="subTitle" idx="1"/>
          </p:nvPr>
        </p:nvSpPr>
        <p:spPr>
          <a:xfrm>
            <a:off x="690446" y="580278"/>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46" name="Google Shape;46;p13"/>
          <p:cNvSpPr txBox="1">
            <a:spLocks noGrp="1"/>
          </p:cNvSpPr>
          <p:nvPr>
            <p:ph type="title" idx="3" hasCustomPrompt="1"/>
          </p:nvPr>
        </p:nvSpPr>
        <p:spPr>
          <a:xfrm>
            <a:off x="2118448" y="54444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7" name="Google Shape;47;p13"/>
          <p:cNvSpPr txBox="1">
            <a:spLocks noGrp="1"/>
          </p:cNvSpPr>
          <p:nvPr>
            <p:ph type="title" idx="4" hasCustomPrompt="1"/>
          </p:nvPr>
        </p:nvSpPr>
        <p:spPr>
          <a:xfrm>
            <a:off x="2105406" y="151580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8" name="Google Shape;48;p13"/>
          <p:cNvSpPr txBox="1">
            <a:spLocks noGrp="1"/>
          </p:cNvSpPr>
          <p:nvPr>
            <p:ph type="title" idx="5" hasCustomPrompt="1"/>
          </p:nvPr>
        </p:nvSpPr>
        <p:spPr>
          <a:xfrm>
            <a:off x="2105406" y="248716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9" name="Google Shape;49;p13"/>
          <p:cNvSpPr txBox="1">
            <a:spLocks noGrp="1"/>
          </p:cNvSpPr>
          <p:nvPr>
            <p:ph type="title" idx="6" hasCustomPrompt="1"/>
          </p:nvPr>
        </p:nvSpPr>
        <p:spPr>
          <a:xfrm>
            <a:off x="5922008" y="2092638"/>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0" name="Google Shape;50;p13"/>
          <p:cNvSpPr txBox="1">
            <a:spLocks noGrp="1"/>
          </p:cNvSpPr>
          <p:nvPr>
            <p:ph type="title" idx="7" hasCustomPrompt="1"/>
          </p:nvPr>
        </p:nvSpPr>
        <p:spPr>
          <a:xfrm>
            <a:off x="5922008" y="3112336"/>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13"/>
          <p:cNvSpPr txBox="1">
            <a:spLocks noGrp="1"/>
          </p:cNvSpPr>
          <p:nvPr>
            <p:ph type="title" idx="8" hasCustomPrompt="1"/>
          </p:nvPr>
        </p:nvSpPr>
        <p:spPr>
          <a:xfrm>
            <a:off x="5922008" y="4132033"/>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2" name="Google Shape;52;p13"/>
          <p:cNvSpPr txBox="1">
            <a:spLocks noGrp="1"/>
          </p:cNvSpPr>
          <p:nvPr>
            <p:ph type="ctrTitle" idx="9"/>
          </p:nvPr>
        </p:nvSpPr>
        <p:spPr>
          <a:xfrm>
            <a:off x="390296" y="1167854"/>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53" name="Google Shape;53;p13"/>
          <p:cNvSpPr txBox="1">
            <a:spLocks noGrp="1"/>
          </p:cNvSpPr>
          <p:nvPr>
            <p:ph type="subTitle" idx="13"/>
          </p:nvPr>
        </p:nvSpPr>
        <p:spPr>
          <a:xfrm>
            <a:off x="690446" y="1546477"/>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54" name="Google Shape;54;p13"/>
          <p:cNvSpPr txBox="1">
            <a:spLocks noGrp="1"/>
          </p:cNvSpPr>
          <p:nvPr>
            <p:ph type="ctrTitle" idx="14"/>
          </p:nvPr>
        </p:nvSpPr>
        <p:spPr>
          <a:xfrm>
            <a:off x="390296" y="2141336"/>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55" name="Google Shape;55;p13"/>
          <p:cNvSpPr txBox="1">
            <a:spLocks noGrp="1"/>
          </p:cNvSpPr>
          <p:nvPr>
            <p:ph type="subTitle" idx="15"/>
          </p:nvPr>
        </p:nvSpPr>
        <p:spPr>
          <a:xfrm>
            <a:off x="690446" y="2519956"/>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56" name="Google Shape;56;p13"/>
          <p:cNvSpPr txBox="1">
            <a:spLocks noGrp="1"/>
          </p:cNvSpPr>
          <p:nvPr>
            <p:ph type="ctrTitle" idx="16"/>
          </p:nvPr>
        </p:nvSpPr>
        <p:spPr>
          <a:xfrm>
            <a:off x="6811558" y="1775180"/>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57" name="Google Shape;57;p13"/>
          <p:cNvSpPr txBox="1">
            <a:spLocks noGrp="1"/>
          </p:cNvSpPr>
          <p:nvPr>
            <p:ph type="subTitle" idx="17"/>
          </p:nvPr>
        </p:nvSpPr>
        <p:spPr>
          <a:xfrm>
            <a:off x="6811558" y="2153805"/>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58" name="Google Shape;58;p13"/>
          <p:cNvSpPr txBox="1">
            <a:spLocks noGrp="1"/>
          </p:cNvSpPr>
          <p:nvPr>
            <p:ph type="ctrTitle" idx="18"/>
          </p:nvPr>
        </p:nvSpPr>
        <p:spPr>
          <a:xfrm>
            <a:off x="6811558" y="2799095"/>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59" name="Google Shape;59;p13"/>
          <p:cNvSpPr txBox="1">
            <a:spLocks noGrp="1"/>
          </p:cNvSpPr>
          <p:nvPr>
            <p:ph type="subTitle" idx="19"/>
          </p:nvPr>
        </p:nvSpPr>
        <p:spPr>
          <a:xfrm>
            <a:off x="6811558" y="3177717"/>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60" name="Google Shape;60;p13"/>
          <p:cNvSpPr txBox="1">
            <a:spLocks noGrp="1"/>
          </p:cNvSpPr>
          <p:nvPr>
            <p:ph type="ctrTitle" idx="20"/>
          </p:nvPr>
        </p:nvSpPr>
        <p:spPr>
          <a:xfrm>
            <a:off x="6811558" y="3811353"/>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61" name="Google Shape;61;p13"/>
          <p:cNvSpPr txBox="1">
            <a:spLocks noGrp="1"/>
          </p:cNvSpPr>
          <p:nvPr>
            <p:ph type="subTitle" idx="21"/>
          </p:nvPr>
        </p:nvSpPr>
        <p:spPr>
          <a:xfrm>
            <a:off x="6811558" y="4189973"/>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CUSTOM_3">
    <p:bg>
      <p:bgPr>
        <a:blipFill>
          <a:blip r:embed="rId2">
            <a:alphaModFix/>
          </a:blip>
          <a:stretch>
            <a:fillRect/>
          </a:stretch>
        </a:blipFill>
        <a:effectLst/>
      </p:bgPr>
    </p:bg>
    <p:spTree>
      <p:nvGrpSpPr>
        <p:cNvPr id="1" name="Shape 62"/>
        <p:cNvGrpSpPr/>
        <p:nvPr/>
      </p:nvGrpSpPr>
      <p:grpSpPr>
        <a:xfrm>
          <a:off x="0" y="0"/>
          <a:ext cx="0" cy="0"/>
          <a:chOff x="0" y="0"/>
          <a:chExt cx="0" cy="0"/>
        </a:xfrm>
      </p:grpSpPr>
      <p:sp>
        <p:nvSpPr>
          <p:cNvPr id="63" name="Google Shape;63;p14"/>
          <p:cNvSpPr txBox="1">
            <a:spLocks noGrp="1"/>
          </p:cNvSpPr>
          <p:nvPr>
            <p:ph type="ctrTitle"/>
          </p:nvPr>
        </p:nvSpPr>
        <p:spPr>
          <a:xfrm flipH="1">
            <a:off x="2747779" y="2635675"/>
            <a:ext cx="5195700" cy="192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3600"/>
            </a:lvl1pPr>
            <a:lvl2pPr lvl="1" algn="r" rtl="0">
              <a:spcBef>
                <a:spcPts val="0"/>
              </a:spcBef>
              <a:spcAft>
                <a:spcPts val="0"/>
              </a:spcAft>
              <a:buClr>
                <a:srgbClr val="FFFFFF"/>
              </a:buClr>
              <a:buSzPts val="6500"/>
              <a:buNone/>
              <a:defRPr sz="6500">
                <a:solidFill>
                  <a:srgbClr val="FFFFFF"/>
                </a:solidFill>
              </a:defRPr>
            </a:lvl2pPr>
            <a:lvl3pPr lvl="2" algn="r" rtl="0">
              <a:spcBef>
                <a:spcPts val="0"/>
              </a:spcBef>
              <a:spcAft>
                <a:spcPts val="0"/>
              </a:spcAft>
              <a:buClr>
                <a:srgbClr val="FFFFFF"/>
              </a:buClr>
              <a:buSzPts val="6500"/>
              <a:buNone/>
              <a:defRPr sz="6500">
                <a:solidFill>
                  <a:srgbClr val="FFFFFF"/>
                </a:solidFill>
              </a:defRPr>
            </a:lvl3pPr>
            <a:lvl4pPr lvl="3" algn="r" rtl="0">
              <a:spcBef>
                <a:spcPts val="0"/>
              </a:spcBef>
              <a:spcAft>
                <a:spcPts val="0"/>
              </a:spcAft>
              <a:buClr>
                <a:srgbClr val="FFFFFF"/>
              </a:buClr>
              <a:buSzPts val="6500"/>
              <a:buNone/>
              <a:defRPr sz="6500">
                <a:solidFill>
                  <a:srgbClr val="FFFFFF"/>
                </a:solidFill>
              </a:defRPr>
            </a:lvl4pPr>
            <a:lvl5pPr lvl="4" algn="r" rtl="0">
              <a:spcBef>
                <a:spcPts val="0"/>
              </a:spcBef>
              <a:spcAft>
                <a:spcPts val="0"/>
              </a:spcAft>
              <a:buClr>
                <a:srgbClr val="FFFFFF"/>
              </a:buClr>
              <a:buSzPts val="6500"/>
              <a:buNone/>
              <a:defRPr sz="6500">
                <a:solidFill>
                  <a:srgbClr val="FFFFFF"/>
                </a:solidFill>
              </a:defRPr>
            </a:lvl5pPr>
            <a:lvl6pPr lvl="5" algn="r" rtl="0">
              <a:spcBef>
                <a:spcPts val="0"/>
              </a:spcBef>
              <a:spcAft>
                <a:spcPts val="0"/>
              </a:spcAft>
              <a:buClr>
                <a:srgbClr val="FFFFFF"/>
              </a:buClr>
              <a:buSzPts val="6500"/>
              <a:buNone/>
              <a:defRPr sz="6500">
                <a:solidFill>
                  <a:srgbClr val="FFFFFF"/>
                </a:solidFill>
              </a:defRPr>
            </a:lvl6pPr>
            <a:lvl7pPr lvl="6" algn="r" rtl="0">
              <a:spcBef>
                <a:spcPts val="0"/>
              </a:spcBef>
              <a:spcAft>
                <a:spcPts val="0"/>
              </a:spcAft>
              <a:buClr>
                <a:srgbClr val="FFFFFF"/>
              </a:buClr>
              <a:buSzPts val="6500"/>
              <a:buNone/>
              <a:defRPr sz="6500">
                <a:solidFill>
                  <a:srgbClr val="FFFFFF"/>
                </a:solidFill>
              </a:defRPr>
            </a:lvl7pPr>
            <a:lvl8pPr lvl="7" algn="r" rtl="0">
              <a:spcBef>
                <a:spcPts val="0"/>
              </a:spcBef>
              <a:spcAft>
                <a:spcPts val="0"/>
              </a:spcAft>
              <a:buClr>
                <a:srgbClr val="FFFFFF"/>
              </a:buClr>
              <a:buSzPts val="6500"/>
              <a:buNone/>
              <a:defRPr sz="6500">
                <a:solidFill>
                  <a:srgbClr val="FFFFFF"/>
                </a:solidFill>
              </a:defRPr>
            </a:lvl8pPr>
            <a:lvl9pPr lvl="8" algn="r" rtl="0">
              <a:spcBef>
                <a:spcPts val="0"/>
              </a:spcBef>
              <a:spcAft>
                <a:spcPts val="0"/>
              </a:spcAft>
              <a:buClr>
                <a:srgbClr val="FFFFFF"/>
              </a:buClr>
              <a:buSzPts val="6500"/>
              <a:buNone/>
              <a:defRPr sz="6500">
                <a:solidFill>
                  <a:srgbClr val="FFFFFF"/>
                </a:solidFill>
              </a:defRPr>
            </a:lvl9pPr>
          </a:lstStyle>
          <a:p>
            <a:endParaRPr/>
          </a:p>
        </p:txBody>
      </p:sp>
      <p:sp>
        <p:nvSpPr>
          <p:cNvPr id="64" name="Google Shape;64;p14"/>
          <p:cNvSpPr txBox="1">
            <a:spLocks noGrp="1"/>
          </p:cNvSpPr>
          <p:nvPr>
            <p:ph type="title" idx="2" hasCustomPrompt="1"/>
          </p:nvPr>
        </p:nvSpPr>
        <p:spPr>
          <a:xfrm flipH="1">
            <a:off x="4964179" y="2323850"/>
            <a:ext cx="29793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9600"/>
            </a:lvl1pPr>
            <a:lvl2pPr lvl="1"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3718579" y="4030481"/>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3">
  <p:cSld name="CUSTOM_37">
    <p:bg>
      <p:bgPr>
        <a:blipFill>
          <a:blip r:embed="rId2">
            <a:alphaModFix/>
          </a:blip>
          <a:stretch>
            <a:fillRect/>
          </a:stretch>
        </a:blipFill>
        <a:effectLst/>
      </p:bgPr>
    </p:bg>
    <p:spTree>
      <p:nvGrpSpPr>
        <p:cNvPr id="1" name="Shape 82"/>
        <p:cNvGrpSpPr/>
        <p:nvPr/>
      </p:nvGrpSpPr>
      <p:grpSpPr>
        <a:xfrm>
          <a:off x="0" y="0"/>
          <a:ext cx="0" cy="0"/>
          <a:chOff x="0" y="0"/>
          <a:chExt cx="0" cy="0"/>
        </a:xfrm>
      </p:grpSpPr>
      <p:sp>
        <p:nvSpPr>
          <p:cNvPr id="83" name="Google Shape;83;p19"/>
          <p:cNvSpPr txBox="1">
            <a:spLocks noGrp="1"/>
          </p:cNvSpPr>
          <p:nvPr>
            <p:ph type="body" idx="1"/>
          </p:nvPr>
        </p:nvSpPr>
        <p:spPr>
          <a:xfrm>
            <a:off x="722375" y="1447800"/>
            <a:ext cx="3589200" cy="3156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400"/>
            </a:lvl1pPr>
            <a:lvl2pPr marL="914400" lvl="1" indent="-304800" rtl="0">
              <a:spcBef>
                <a:spcPts val="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4" name="Google Shape;84;p19"/>
          <p:cNvSpPr txBox="1">
            <a:spLocks noGrp="1"/>
          </p:cNvSpPr>
          <p:nvPr>
            <p:ph type="body" idx="2"/>
          </p:nvPr>
        </p:nvSpPr>
        <p:spPr>
          <a:xfrm>
            <a:off x="4832400" y="1447800"/>
            <a:ext cx="3589200" cy="3156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5" name="Google Shape;85;p19"/>
          <p:cNvSpPr txBox="1">
            <a:spLocks noGrp="1"/>
          </p:cNvSpPr>
          <p:nvPr>
            <p:ph type="subTitle" idx="3"/>
          </p:nvPr>
        </p:nvSpPr>
        <p:spPr>
          <a:xfrm>
            <a:off x="723900" y="952500"/>
            <a:ext cx="7699200" cy="399900"/>
          </a:xfrm>
          <a:prstGeom prst="rect">
            <a:avLst/>
          </a:prstGeom>
        </p:spPr>
        <p:txBody>
          <a:bodyPr spcFirstLastPara="1" wrap="square" lIns="91425" tIns="91425" rIns="91425" bIns="91425" anchor="t" anchorCtr="0">
            <a:noAutofit/>
          </a:bodyPr>
          <a:lstStyle>
            <a:lvl1pPr lvl="0" rtl="0">
              <a:lnSpc>
                <a:spcPct val="100000"/>
              </a:lnSpc>
              <a:spcBef>
                <a:spcPts val="300"/>
              </a:spcBef>
              <a:spcAft>
                <a:spcPts val="0"/>
              </a:spcAft>
              <a:buSzPts val="1200"/>
              <a:buNone/>
              <a:defRPr>
                <a:solidFill>
                  <a:schemeClr val="hlink"/>
                </a:solidFill>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a:endParaRPr/>
          </a:p>
        </p:txBody>
      </p:sp>
      <p:sp>
        <p:nvSpPr>
          <p:cNvPr id="86" name="Google Shape;86;p19"/>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6">
    <p:bg>
      <p:bgPr>
        <a:blipFill>
          <a:blip r:embed="rId2">
            <a:alphaModFix/>
          </a:blip>
          <a:stretch>
            <a:fillRect/>
          </a:stretch>
        </a:blipFill>
        <a:effectLst/>
      </p:bgPr>
    </p:bg>
    <p:spTree>
      <p:nvGrpSpPr>
        <p:cNvPr id="1" name="Shape 119"/>
        <p:cNvGrpSpPr/>
        <p:nvPr/>
      </p:nvGrpSpPr>
      <p:grpSpPr>
        <a:xfrm>
          <a:off x="0" y="0"/>
          <a:ext cx="0" cy="0"/>
          <a:chOff x="0" y="0"/>
          <a:chExt cx="0" cy="0"/>
        </a:xfrm>
      </p:grpSpPr>
      <p:sp>
        <p:nvSpPr>
          <p:cNvPr id="120" name="Google Shape;120;p23"/>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a:endParaRPr/>
          </a:p>
        </p:txBody>
      </p:sp>
      <p:sp>
        <p:nvSpPr>
          <p:cNvPr id="13" name="Google Shape;13;p3"/>
          <p:cNvSpPr txBox="1">
            <a:spLocks noGrp="1"/>
          </p:cNvSpPr>
          <p:nvPr>
            <p:ph type="title" idx="2" hasCustomPrompt="1"/>
          </p:nvPr>
        </p:nvSpPr>
        <p:spPr>
          <a:xfrm flipH="1">
            <a:off x="1147579" y="2323850"/>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4" name="Google Shape;14;p3"/>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870650" y="1144200"/>
            <a:ext cx="6919200" cy="35106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Clr>
                <a:srgbClr val="434343"/>
              </a:buClr>
              <a:buSzPts val="800"/>
              <a:buFont typeface="Nunito Light"/>
              <a:buAutoNum type="arabicPeriod"/>
              <a:defRPr>
                <a:solidFill>
                  <a:srgbClr val="000000"/>
                </a:solidFill>
              </a:defRPr>
            </a:lvl1pPr>
            <a:lvl2pPr marL="914400" lvl="1" indent="-304800" rtl="0">
              <a:spcBef>
                <a:spcPts val="1600"/>
              </a:spcBef>
              <a:spcAft>
                <a:spcPts val="0"/>
              </a:spcAft>
              <a:buClr>
                <a:srgbClr val="434343"/>
              </a:buClr>
              <a:buSzPts val="1200"/>
              <a:buFont typeface="Nunito Light"/>
              <a:buAutoNum type="alphaLcPeriod"/>
              <a:defRPr>
                <a:solidFill>
                  <a:srgbClr val="000000"/>
                </a:solidFill>
              </a:defRPr>
            </a:lvl2pPr>
            <a:lvl3pPr marL="1371600" lvl="2" indent="-304800" rtl="0">
              <a:spcBef>
                <a:spcPts val="1600"/>
              </a:spcBef>
              <a:spcAft>
                <a:spcPts val="0"/>
              </a:spcAft>
              <a:buClr>
                <a:srgbClr val="434343"/>
              </a:buClr>
              <a:buSzPts val="1200"/>
              <a:buFont typeface="Nunito Light"/>
              <a:buAutoNum type="romanLcPeriod"/>
              <a:defRPr>
                <a:solidFill>
                  <a:srgbClr val="000000"/>
                </a:solidFill>
              </a:defRPr>
            </a:lvl3pPr>
            <a:lvl4pPr marL="1828800" lvl="3" indent="-304800" rtl="0">
              <a:spcBef>
                <a:spcPts val="1600"/>
              </a:spcBef>
              <a:spcAft>
                <a:spcPts val="0"/>
              </a:spcAft>
              <a:buClr>
                <a:srgbClr val="434343"/>
              </a:buClr>
              <a:buSzPts val="1200"/>
              <a:buFont typeface="Nunito Light"/>
              <a:buAutoNum type="arabicPeriod"/>
              <a:defRPr>
                <a:solidFill>
                  <a:srgbClr val="000000"/>
                </a:solidFill>
              </a:defRPr>
            </a:lvl4pPr>
            <a:lvl5pPr marL="2286000" lvl="4" indent="-304800" rtl="0">
              <a:spcBef>
                <a:spcPts val="1600"/>
              </a:spcBef>
              <a:spcAft>
                <a:spcPts val="0"/>
              </a:spcAft>
              <a:buClr>
                <a:srgbClr val="434343"/>
              </a:buClr>
              <a:buSzPts val="1200"/>
              <a:buFont typeface="Nunito Light"/>
              <a:buAutoNum type="alphaLcPeriod"/>
              <a:defRPr>
                <a:solidFill>
                  <a:srgbClr val="000000"/>
                </a:solidFill>
              </a:defRPr>
            </a:lvl5pPr>
            <a:lvl6pPr marL="2743200" lvl="5" indent="-304800" rtl="0">
              <a:spcBef>
                <a:spcPts val="1600"/>
              </a:spcBef>
              <a:spcAft>
                <a:spcPts val="0"/>
              </a:spcAft>
              <a:buClr>
                <a:srgbClr val="434343"/>
              </a:buClr>
              <a:buSzPts val="1200"/>
              <a:buFont typeface="Nunito Light"/>
              <a:buAutoNum type="romanLcPeriod"/>
              <a:defRPr>
                <a:solidFill>
                  <a:srgbClr val="000000"/>
                </a:solidFill>
              </a:defRPr>
            </a:lvl6pPr>
            <a:lvl7pPr marL="3200400" lvl="6" indent="-304800" rtl="0">
              <a:spcBef>
                <a:spcPts val="1600"/>
              </a:spcBef>
              <a:spcAft>
                <a:spcPts val="0"/>
              </a:spcAft>
              <a:buClr>
                <a:srgbClr val="434343"/>
              </a:buClr>
              <a:buSzPts val="1200"/>
              <a:buFont typeface="Nunito Light"/>
              <a:buAutoNum type="arabicPeriod"/>
              <a:defRPr>
                <a:solidFill>
                  <a:srgbClr val="000000"/>
                </a:solidFill>
              </a:defRPr>
            </a:lvl7pPr>
            <a:lvl8pPr marL="3657600" lvl="7" indent="-304800" rtl="0">
              <a:spcBef>
                <a:spcPts val="1600"/>
              </a:spcBef>
              <a:spcAft>
                <a:spcPts val="0"/>
              </a:spcAft>
              <a:buClr>
                <a:srgbClr val="434343"/>
              </a:buClr>
              <a:buSzPts val="1200"/>
              <a:buFont typeface="Nunito Light"/>
              <a:buAutoNum type="alphaLcPeriod"/>
              <a:defRPr>
                <a:solidFill>
                  <a:srgbClr val="000000"/>
                </a:solidFill>
              </a:defRPr>
            </a:lvl8pPr>
            <a:lvl9pPr marL="4114800" lvl="8" indent="-304800" rtl="0">
              <a:spcBef>
                <a:spcPts val="1600"/>
              </a:spcBef>
              <a:spcAft>
                <a:spcPts val="1600"/>
              </a:spcAft>
              <a:buClr>
                <a:srgbClr val="434343"/>
              </a:buClr>
              <a:buSzPts val="1200"/>
              <a:buFont typeface="Nunito Light"/>
              <a:buAutoNum type="romanLcPeriod"/>
              <a:defRPr>
                <a:solidFill>
                  <a:srgbClr val="000000"/>
                </a:solidFill>
              </a:defRPr>
            </a:lvl9pPr>
          </a:lstStyle>
          <a:p>
            <a:endParaRPr/>
          </a:p>
        </p:txBody>
      </p:sp>
      <p:sp>
        <p:nvSpPr>
          <p:cNvPr id="17" name="Google Shape;17;p4"/>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20" name="Google Shape;20;p5"/>
          <p:cNvSpPr txBox="1">
            <a:spLocks noGrp="1"/>
          </p:cNvSpPr>
          <p:nvPr>
            <p:ph type="ctrTitle" idx="2"/>
          </p:nvPr>
        </p:nvSpPr>
        <p:spPr>
          <a:xfrm>
            <a:off x="1741950" y="2846700"/>
            <a:ext cx="12579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1" name="Google Shape;21;p5"/>
          <p:cNvSpPr txBox="1">
            <a:spLocks noGrp="1"/>
          </p:cNvSpPr>
          <p:nvPr>
            <p:ph type="subTitle" idx="1"/>
          </p:nvPr>
        </p:nvSpPr>
        <p:spPr>
          <a:xfrm>
            <a:off x="1741950" y="1650025"/>
            <a:ext cx="2157300" cy="10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22" name="Google Shape;22;p5"/>
          <p:cNvSpPr txBox="1">
            <a:spLocks noGrp="1"/>
          </p:cNvSpPr>
          <p:nvPr>
            <p:ph type="ctrTitle" idx="3"/>
          </p:nvPr>
        </p:nvSpPr>
        <p:spPr>
          <a:xfrm>
            <a:off x="5633751" y="3635300"/>
            <a:ext cx="1780500" cy="42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3" name="Google Shape;23;p5"/>
          <p:cNvSpPr txBox="1">
            <a:spLocks noGrp="1"/>
          </p:cNvSpPr>
          <p:nvPr>
            <p:ph type="subTitle" idx="4"/>
          </p:nvPr>
        </p:nvSpPr>
        <p:spPr>
          <a:xfrm>
            <a:off x="5256958" y="2440056"/>
            <a:ext cx="2157300" cy="100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6"/>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ctrTitle"/>
          </p:nvPr>
        </p:nvSpPr>
        <p:spPr>
          <a:xfrm>
            <a:off x="2638350" y="376498"/>
            <a:ext cx="3867300" cy="20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
        <p:nvSpPr>
          <p:cNvPr id="28" name="Google Shape;28;p7"/>
          <p:cNvSpPr txBox="1">
            <a:spLocks noGrp="1"/>
          </p:cNvSpPr>
          <p:nvPr>
            <p:ph type="subTitle" idx="1"/>
          </p:nvPr>
        </p:nvSpPr>
        <p:spPr>
          <a:xfrm>
            <a:off x="2580225" y="2314225"/>
            <a:ext cx="3983400" cy="10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9"/>
          <p:cNvSpPr txBox="1">
            <a:spLocks noGrp="1"/>
          </p:cNvSpPr>
          <p:nvPr>
            <p:ph type="ctrTitle"/>
          </p:nvPr>
        </p:nvSpPr>
        <p:spPr>
          <a:xfrm>
            <a:off x="1600733" y="985228"/>
            <a:ext cx="2673600" cy="2054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2000"/>
            </a:lvl1pPr>
            <a:lvl2pPr lvl="1" algn="r" rtl="0">
              <a:spcBef>
                <a:spcPts val="0"/>
              </a:spcBef>
              <a:spcAft>
                <a:spcPts val="0"/>
              </a:spcAft>
              <a:buClr>
                <a:srgbClr val="000000"/>
              </a:buClr>
              <a:buSzPts val="2000"/>
              <a:buNone/>
              <a:defRPr sz="2000">
                <a:solidFill>
                  <a:srgbClr val="000000"/>
                </a:solidFill>
              </a:defRPr>
            </a:lvl2pPr>
            <a:lvl3pPr lvl="2" algn="r" rtl="0">
              <a:spcBef>
                <a:spcPts val="0"/>
              </a:spcBef>
              <a:spcAft>
                <a:spcPts val="0"/>
              </a:spcAft>
              <a:buClr>
                <a:srgbClr val="000000"/>
              </a:buClr>
              <a:buSzPts val="2000"/>
              <a:buNone/>
              <a:defRPr sz="2000">
                <a:solidFill>
                  <a:srgbClr val="000000"/>
                </a:solidFill>
              </a:defRPr>
            </a:lvl3pPr>
            <a:lvl4pPr lvl="3" algn="r" rtl="0">
              <a:spcBef>
                <a:spcPts val="0"/>
              </a:spcBef>
              <a:spcAft>
                <a:spcPts val="0"/>
              </a:spcAft>
              <a:buClr>
                <a:srgbClr val="000000"/>
              </a:buClr>
              <a:buSzPts val="2000"/>
              <a:buNone/>
              <a:defRPr sz="2000">
                <a:solidFill>
                  <a:srgbClr val="000000"/>
                </a:solidFill>
              </a:defRPr>
            </a:lvl4pPr>
            <a:lvl5pPr lvl="4" algn="r" rtl="0">
              <a:spcBef>
                <a:spcPts val="0"/>
              </a:spcBef>
              <a:spcAft>
                <a:spcPts val="0"/>
              </a:spcAft>
              <a:buClr>
                <a:srgbClr val="000000"/>
              </a:buClr>
              <a:buSzPts val="2000"/>
              <a:buNone/>
              <a:defRPr sz="2000">
                <a:solidFill>
                  <a:srgbClr val="000000"/>
                </a:solidFill>
              </a:defRPr>
            </a:lvl5pPr>
            <a:lvl6pPr lvl="5" algn="r" rtl="0">
              <a:spcBef>
                <a:spcPts val="0"/>
              </a:spcBef>
              <a:spcAft>
                <a:spcPts val="0"/>
              </a:spcAft>
              <a:buClr>
                <a:srgbClr val="000000"/>
              </a:buClr>
              <a:buSzPts val="2000"/>
              <a:buNone/>
              <a:defRPr sz="2000">
                <a:solidFill>
                  <a:srgbClr val="000000"/>
                </a:solidFill>
              </a:defRPr>
            </a:lvl6pPr>
            <a:lvl7pPr lvl="6" algn="r" rtl="0">
              <a:spcBef>
                <a:spcPts val="0"/>
              </a:spcBef>
              <a:spcAft>
                <a:spcPts val="0"/>
              </a:spcAft>
              <a:buClr>
                <a:srgbClr val="000000"/>
              </a:buClr>
              <a:buSzPts val="2000"/>
              <a:buNone/>
              <a:defRPr sz="2000">
                <a:solidFill>
                  <a:srgbClr val="000000"/>
                </a:solidFill>
              </a:defRPr>
            </a:lvl7pPr>
            <a:lvl8pPr lvl="7" algn="r" rtl="0">
              <a:spcBef>
                <a:spcPts val="0"/>
              </a:spcBef>
              <a:spcAft>
                <a:spcPts val="0"/>
              </a:spcAft>
              <a:buClr>
                <a:srgbClr val="000000"/>
              </a:buClr>
              <a:buSzPts val="2000"/>
              <a:buNone/>
              <a:defRPr sz="2000">
                <a:solidFill>
                  <a:srgbClr val="000000"/>
                </a:solidFill>
              </a:defRPr>
            </a:lvl8pPr>
            <a:lvl9pPr lvl="8" algn="r" rtl="0">
              <a:spcBef>
                <a:spcPts val="0"/>
              </a:spcBef>
              <a:spcAft>
                <a:spcPts val="0"/>
              </a:spcAft>
              <a:buClr>
                <a:srgbClr val="000000"/>
              </a:buClr>
              <a:buSzPts val="2000"/>
              <a:buNone/>
              <a:defRPr sz="2000">
                <a:solidFill>
                  <a:srgbClr val="000000"/>
                </a:solidFill>
              </a:defRPr>
            </a:lvl9pPr>
          </a:lstStyle>
          <a:p>
            <a:endParaRPr/>
          </a:p>
        </p:txBody>
      </p:sp>
      <p:sp>
        <p:nvSpPr>
          <p:cNvPr id="33" name="Google Shape;33;p9"/>
          <p:cNvSpPr txBox="1">
            <a:spLocks noGrp="1"/>
          </p:cNvSpPr>
          <p:nvPr>
            <p:ph type="subTitle" idx="1"/>
          </p:nvPr>
        </p:nvSpPr>
        <p:spPr>
          <a:xfrm>
            <a:off x="1665825" y="3058425"/>
            <a:ext cx="2608500" cy="178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400">
                <a:solidFill>
                  <a:schemeClr val="dk1"/>
                </a:solidFill>
              </a:defRPr>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
        <p:nvSpPr>
          <p:cNvPr id="34" name="Google Shape;34;p9"/>
          <p:cNvSpPr txBox="1">
            <a:spLocks noGrp="1"/>
          </p:cNvSpPr>
          <p:nvPr>
            <p:ph type="ctrTitle" idx="2"/>
          </p:nvPr>
        </p:nvSpPr>
        <p:spPr>
          <a:xfrm>
            <a:off x="1964850"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0"/>
          <p:cNvSpPr txBox="1">
            <a:spLocks noGrp="1"/>
          </p:cNvSpPr>
          <p:nvPr>
            <p:ph type="ctrTitle"/>
          </p:nvPr>
        </p:nvSpPr>
        <p:spPr>
          <a:xfrm flipH="1">
            <a:off x="695425" y="1514475"/>
            <a:ext cx="3559800" cy="780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37" name="Google Shape;37;p10"/>
          <p:cNvSpPr txBox="1">
            <a:spLocks noGrp="1"/>
          </p:cNvSpPr>
          <p:nvPr>
            <p:ph type="subTitle" idx="1"/>
          </p:nvPr>
        </p:nvSpPr>
        <p:spPr>
          <a:xfrm flipH="1">
            <a:off x="1581025" y="2559200"/>
            <a:ext cx="2674200" cy="87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2250675" y="1001350"/>
            <a:ext cx="6191100" cy="1963500"/>
          </a:xfrm>
          <a:prstGeom prst="rect">
            <a:avLst/>
          </a:prstGeom>
        </p:spPr>
        <p:txBody>
          <a:bodyPr spcFirstLastPara="1" wrap="square" lIns="91425" tIns="91425" rIns="91425" bIns="91425" anchor="b" anchorCtr="0">
            <a:noAutofit/>
          </a:bodyPr>
          <a:lstStyle>
            <a:lvl1pPr lvl="0" algn="r">
              <a:spcBef>
                <a:spcPts val="0"/>
              </a:spcBef>
              <a:spcAft>
                <a:spcPts val="0"/>
              </a:spcAft>
              <a:buSzPts val="12000"/>
              <a:buNone/>
              <a:defRPr sz="9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0" name="Google Shape;40;p11"/>
          <p:cNvSpPr txBox="1">
            <a:spLocks noGrp="1"/>
          </p:cNvSpPr>
          <p:nvPr>
            <p:ph type="body" idx="1"/>
          </p:nvPr>
        </p:nvSpPr>
        <p:spPr>
          <a:xfrm>
            <a:off x="2107950" y="2895050"/>
            <a:ext cx="6191100" cy="696000"/>
          </a:xfrm>
          <a:prstGeom prst="rect">
            <a:avLst/>
          </a:prstGeom>
        </p:spPr>
        <p:txBody>
          <a:bodyPr spcFirstLastPara="1" wrap="square" lIns="91425" tIns="91425" rIns="91425" bIns="91425" anchor="t" anchorCtr="0">
            <a:noAutofit/>
          </a:bodyPr>
          <a:lstStyle>
            <a:lvl1pPr marL="457200" lvl="0" indent="-304800" algn="r">
              <a:lnSpc>
                <a:spcPct val="100000"/>
              </a:lnSpc>
              <a:spcBef>
                <a:spcPts val="0"/>
              </a:spcBef>
              <a:spcAft>
                <a:spcPts val="0"/>
              </a:spcAft>
              <a:buSzPts val="1200"/>
              <a:buChar char="●"/>
              <a:defRPr sz="1600"/>
            </a:lvl1pPr>
            <a:lvl2pPr marL="914400" lvl="1" indent="-304800" algn="ctr">
              <a:spcBef>
                <a:spcPts val="0"/>
              </a:spcBef>
              <a:spcAft>
                <a:spcPts val="0"/>
              </a:spcAft>
              <a:buSzPts val="1200"/>
              <a:buChar char="○"/>
              <a:defRPr/>
            </a:lvl2pPr>
            <a:lvl3pPr marL="1371600" lvl="2" indent="-304800" algn="ctr">
              <a:spcBef>
                <a:spcPts val="1600"/>
              </a:spcBef>
              <a:spcAft>
                <a:spcPts val="0"/>
              </a:spcAft>
              <a:buSzPts val="1200"/>
              <a:buChar char="■"/>
              <a:defRPr/>
            </a:lvl3pPr>
            <a:lvl4pPr marL="1828800" lvl="3" indent="-304800" algn="ctr">
              <a:spcBef>
                <a:spcPts val="1600"/>
              </a:spcBef>
              <a:spcAft>
                <a:spcPts val="0"/>
              </a:spcAft>
              <a:buSzPts val="1200"/>
              <a:buChar char="●"/>
              <a:defRPr/>
            </a:lvl4pPr>
            <a:lvl5pPr marL="2286000" lvl="4" indent="-304800" algn="ctr">
              <a:spcBef>
                <a:spcPts val="1600"/>
              </a:spcBef>
              <a:spcAft>
                <a:spcPts val="0"/>
              </a:spcAft>
              <a:buSzPts val="1200"/>
              <a:buChar char="○"/>
              <a:defRPr/>
            </a:lvl5pPr>
            <a:lvl6pPr marL="2743200" lvl="5" indent="-304800" algn="ctr">
              <a:spcBef>
                <a:spcPts val="1600"/>
              </a:spcBef>
              <a:spcAft>
                <a:spcPts val="0"/>
              </a:spcAft>
              <a:buSzPts val="1200"/>
              <a:buChar char="■"/>
              <a:defRPr/>
            </a:lvl6pPr>
            <a:lvl7pPr marL="3200400" lvl="6" indent="-304800" algn="ctr">
              <a:spcBef>
                <a:spcPts val="1600"/>
              </a:spcBef>
              <a:spcAft>
                <a:spcPts val="0"/>
              </a:spcAft>
              <a:buSzPts val="1200"/>
              <a:buChar char="●"/>
              <a:defRPr/>
            </a:lvl7pPr>
            <a:lvl8pPr marL="3657600" lvl="7" indent="-304800" algn="ctr">
              <a:spcBef>
                <a:spcPts val="1600"/>
              </a:spcBef>
              <a:spcAft>
                <a:spcPts val="0"/>
              </a:spcAft>
              <a:buSzPts val="1200"/>
              <a:buChar char="○"/>
              <a:defRPr/>
            </a:lvl8pPr>
            <a:lvl9pPr marL="4114800" lvl="8" indent="-304800" algn="ctr">
              <a:spcBef>
                <a:spcPts val="1600"/>
              </a:spcBef>
              <a:spcAft>
                <a:spcPts val="1600"/>
              </a:spcAft>
              <a:buSzPts val="12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Exo 2"/>
              <a:buNone/>
              <a:defRPr sz="2800" b="1">
                <a:solidFill>
                  <a:srgbClr val="434343"/>
                </a:solidFill>
                <a:latin typeface="Exo 2"/>
                <a:ea typeface="Exo 2"/>
                <a:cs typeface="Exo 2"/>
                <a:sym typeface="Exo 2"/>
              </a:defRPr>
            </a:lvl1pPr>
            <a:lvl2pPr lvl="1">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2pPr>
            <a:lvl3pPr lvl="2">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3pPr>
            <a:lvl4pPr lvl="3">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4pPr>
            <a:lvl5pPr lvl="4">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5pPr>
            <a:lvl6pPr lvl="5">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6pPr>
            <a:lvl7pPr lvl="6">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7pPr>
            <a:lvl8pPr lvl="7">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8pPr>
            <a:lvl9pPr lvl="8">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1pPr>
            <a:lvl2pPr marL="914400" lvl="1"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2pPr>
            <a:lvl3pPr marL="1371600" lvl="2"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3pPr>
            <a:lvl4pPr marL="1828800" lvl="3"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4pPr>
            <a:lvl5pPr marL="2286000" lvl="4"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5pPr>
            <a:lvl6pPr marL="2743200" lvl="5"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6pPr>
            <a:lvl7pPr marL="3200400" lvl="6"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7pPr>
            <a:lvl8pPr marL="3657600" lvl="7"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8pPr>
            <a:lvl9pPr marL="4114800" lvl="8" indent="-304800">
              <a:lnSpc>
                <a:spcPct val="115000"/>
              </a:lnSpc>
              <a:spcBef>
                <a:spcPts val="1600"/>
              </a:spcBef>
              <a:spcAft>
                <a:spcPts val="160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 id="2147483660" r:id="rId12"/>
    <p:sldLayoutId id="2147483665" r:id="rId13"/>
    <p:sldLayoutId id="2147483669"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slide" Target="slide16.xml"/><Relationship Id="rId5" Type="http://schemas.openxmlformats.org/officeDocument/2006/relationships/slide" Target="slide5.xml"/><Relationship Id="rId4" Type="http://schemas.openxmlformats.org/officeDocument/2006/relationships/slide" Target="slide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6.png"/><Relationship Id="rId7" Type="http://schemas.openxmlformats.org/officeDocument/2006/relationships/hyperlink" Target="https://www.la-forezienne.fr/commande/"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hyperlink" Target="https://codepen.io/artkabis/pen/aboeyqa" TargetMode="Externa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hyperlink" Target="https://codepen.io/artkabis/pen/abWpoEg" TargetMode="Externa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https://developer.mozilla.org/fr/docs/Web/HTTP/Cookies#eu_cookie_directive"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jfif"/><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3"/>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dirty="0"/>
              <a:t>Stockage</a:t>
            </a:r>
            <a:endParaRPr dirty="0"/>
          </a:p>
          <a:p>
            <a:pPr marL="0" lvl="0" indent="0" algn="r" rtl="0">
              <a:spcBef>
                <a:spcPts val="0"/>
              </a:spcBef>
              <a:spcAft>
                <a:spcPts val="0"/>
              </a:spcAft>
              <a:buClr>
                <a:schemeClr val="dk1"/>
              </a:buClr>
              <a:buSzPts val="1100"/>
              <a:buFont typeface="Arial"/>
              <a:buNone/>
            </a:pPr>
            <a:r>
              <a:rPr lang="fr-FR" dirty="0"/>
              <a:t>Côté client</a:t>
            </a:r>
            <a:endParaRPr dirty="0"/>
          </a:p>
        </p:txBody>
      </p:sp>
      <p:sp>
        <p:nvSpPr>
          <p:cNvPr id="152" name="Google Shape;152;p33"/>
          <p:cNvSpPr txBox="1">
            <a:spLocks noGrp="1"/>
          </p:cNvSpPr>
          <p:nvPr>
            <p:ph type="subTitle" idx="1"/>
          </p:nvPr>
        </p:nvSpPr>
        <p:spPr>
          <a:xfrm>
            <a:off x="3670681" y="3175999"/>
            <a:ext cx="4352100" cy="717000"/>
          </a:xfrm>
          <a:prstGeom prst="rect">
            <a:avLst/>
          </a:prstGeom>
        </p:spPr>
        <p:txBody>
          <a:bodyPr spcFirstLastPara="1" wrap="square" lIns="91425" tIns="91425" rIns="91425" bIns="91425" anchor="b" anchorCtr="0">
            <a:noAutofit/>
          </a:bodyPr>
          <a:lstStyle/>
          <a:p>
            <a:pPr marL="0" indent="0"/>
            <a:r>
              <a:rPr lang="fr-FR" dirty="0"/>
              <a:t>Stockage historique et stockage moderne.</a:t>
            </a:r>
            <a:br>
              <a:rPr lang="fr-FR" dirty="0"/>
            </a:br>
            <a:r>
              <a:rPr lang="fr-FR" dirty="0"/>
              <a:t>Comprendre et manipuler des données persistantes.</a:t>
            </a:r>
          </a:p>
        </p:txBody>
      </p:sp>
      <p:cxnSp>
        <p:nvCxnSpPr>
          <p:cNvPr id="153" name="Google Shape;153;p33"/>
          <p:cNvCxnSpPr/>
          <p:nvPr/>
        </p:nvCxnSpPr>
        <p:spPr>
          <a:xfrm>
            <a:off x="6677025" y="3176000"/>
            <a:ext cx="2460000" cy="0"/>
          </a:xfrm>
          <a:prstGeom prst="straightConnector1">
            <a:avLst/>
          </a:prstGeom>
          <a:noFill/>
          <a:ln w="9525" cap="flat" cmpd="sng">
            <a:solidFill>
              <a:srgbClr val="434343"/>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53"/>
                                        </p:tgtEl>
                                        <p:attrNameLst>
                                          <p:attrName>style.visibility</p:attrName>
                                        </p:attrNameLst>
                                      </p:cBhvr>
                                      <p:to>
                                        <p:strVal val="visible"/>
                                      </p:to>
                                    </p:set>
                                    <p:anim calcmode="lin" valueType="num">
                                      <p:cBhvr additive="base">
                                        <p:cTn id="7" dur="750"/>
                                        <p:tgtEl>
                                          <p:spTgt spid="153"/>
                                        </p:tgtEl>
                                        <p:attrNameLst>
                                          <p:attrName>ppt_x</p:attrName>
                                        </p:attrNameLst>
                                      </p:cBhvr>
                                      <p:tavLst>
                                        <p:tav tm="0">
                                          <p:val>
                                            <p:strVal val="#ppt_x+1"/>
                                          </p:val>
                                        </p:tav>
                                        <p:tav tm="100000">
                                          <p:val>
                                            <p:strVal val="#ppt_x"/>
                                          </p:val>
                                        </p:tav>
                                      </p:tavLst>
                                    </p:anim>
                                  </p:childTnLst>
                                </p:cTn>
                              </p:par>
                              <p:par>
                                <p:cTn id="8" presetID="10" presetClass="entr" presetSubtype="0" fill="hold" grpId="0" nodeType="withEffect">
                                  <p:stCondLst>
                                    <p:cond delay="1000"/>
                                  </p:stCondLst>
                                  <p:childTnLst>
                                    <p:set>
                                      <p:cBhvr>
                                        <p:cTn id="9" dur="1" fill="hold">
                                          <p:stCondLst>
                                            <p:cond delay="0"/>
                                          </p:stCondLst>
                                        </p:cTn>
                                        <p:tgtEl>
                                          <p:spTgt spid="152">
                                            <p:txEl>
                                              <p:pRg st="0" end="0"/>
                                            </p:txEl>
                                          </p:spTgt>
                                        </p:tgtEl>
                                        <p:attrNameLst>
                                          <p:attrName>style.visibility</p:attrName>
                                        </p:attrNameLst>
                                      </p:cBhvr>
                                      <p:to>
                                        <p:strVal val="visible"/>
                                      </p:to>
                                    </p:set>
                                    <p:animEffect transition="in" filter="fade">
                                      <p:cBhvr>
                                        <p:cTn id="10" dur="500"/>
                                        <p:tgtEl>
                                          <p:spTgt spid="1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6" name="Google Shape;166;p35">
            <a:hlinkClick r:id="rId3" action="ppaction://hlinksldjump"/>
          </p:cNvPr>
          <p:cNvSpPr txBox="1">
            <a:spLocks noGrp="1"/>
          </p:cNvSpPr>
          <p:nvPr>
            <p:ph type="title" idx="5"/>
          </p:nvPr>
        </p:nvSpPr>
        <p:spPr>
          <a:xfrm>
            <a:off x="2105406" y="2513715"/>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
        <p:nvSpPr>
          <p:cNvPr id="167" name="Google Shape;167;p35"/>
          <p:cNvSpPr txBox="1">
            <a:spLocks noGrp="1"/>
          </p:cNvSpPr>
          <p:nvPr>
            <p:ph type="ctrTitle" idx="2"/>
          </p:nvPr>
        </p:nvSpPr>
        <p:spPr>
          <a:xfrm>
            <a:off x="390296" y="201653"/>
            <a:ext cx="1974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dirty="0"/>
              <a:t>Stockage</a:t>
            </a:r>
            <a:endParaRPr dirty="0"/>
          </a:p>
        </p:txBody>
      </p:sp>
      <p:sp>
        <p:nvSpPr>
          <p:cNvPr id="168" name="Google Shape;168;p35"/>
          <p:cNvSpPr txBox="1">
            <a:spLocks noGrp="1"/>
          </p:cNvSpPr>
          <p:nvPr>
            <p:ph type="subTitle" idx="1"/>
          </p:nvPr>
        </p:nvSpPr>
        <p:spPr>
          <a:xfrm>
            <a:off x="690446" y="613462"/>
            <a:ext cx="1674300" cy="57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Il stock de 5 à 10 MO de données (selon les navigateurs)</a:t>
            </a:r>
            <a:endParaRPr dirty="0"/>
          </a:p>
        </p:txBody>
      </p:sp>
      <p:sp>
        <p:nvSpPr>
          <p:cNvPr id="169" name="Google Shape;169;p35">
            <a:hlinkClick r:id="rId4" action="ppaction://hlinksldjump"/>
          </p:cNvPr>
          <p:cNvSpPr txBox="1">
            <a:spLocks noGrp="1"/>
          </p:cNvSpPr>
          <p:nvPr>
            <p:ph type="title" idx="3"/>
          </p:nvPr>
        </p:nvSpPr>
        <p:spPr>
          <a:xfrm>
            <a:off x="2118448" y="570995"/>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170" name="Google Shape;170;p35">
            <a:hlinkClick r:id="rId5" action="ppaction://hlinksldjump"/>
          </p:cNvPr>
          <p:cNvSpPr txBox="1">
            <a:spLocks noGrp="1"/>
          </p:cNvSpPr>
          <p:nvPr>
            <p:ph type="title" idx="4"/>
          </p:nvPr>
        </p:nvSpPr>
        <p:spPr>
          <a:xfrm>
            <a:off x="2105406" y="1542355"/>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171" name="Google Shape;171;p35">
            <a:hlinkClick r:id="rId6" action="ppaction://hlinksldjump"/>
          </p:cNvPr>
          <p:cNvSpPr txBox="1">
            <a:spLocks noGrp="1"/>
          </p:cNvSpPr>
          <p:nvPr>
            <p:ph type="title" idx="6"/>
          </p:nvPr>
        </p:nvSpPr>
        <p:spPr>
          <a:xfrm>
            <a:off x="5922008" y="2119185"/>
            <a:ext cx="1072200" cy="577800"/>
          </a:xfrm>
          <a:prstGeom prst="rect">
            <a:avLst/>
          </a:prstGeom>
        </p:spPr>
        <p:txBody>
          <a:bodyPr spcFirstLastPara="1" wrap="square" lIns="91425" tIns="91425" rIns="91425" bIns="91425" anchor="ctr" anchorCtr="0">
            <a:noAutofit/>
          </a:bodyPr>
          <a:lstStyle/>
          <a:p>
            <a:pPr lvl="0"/>
            <a:r>
              <a:rPr lang="en" dirty="0"/>
              <a:t>01</a:t>
            </a:r>
            <a:endParaRPr dirty="0"/>
          </a:p>
        </p:txBody>
      </p:sp>
      <p:sp>
        <p:nvSpPr>
          <p:cNvPr id="172" name="Google Shape;172;p35">
            <a:hlinkClick r:id="" action="ppaction://noaction"/>
          </p:cNvPr>
          <p:cNvSpPr txBox="1">
            <a:spLocks noGrp="1"/>
          </p:cNvSpPr>
          <p:nvPr>
            <p:ph type="title" idx="7"/>
          </p:nvPr>
        </p:nvSpPr>
        <p:spPr>
          <a:xfrm>
            <a:off x="5922008" y="3138883"/>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173" name="Google Shape;173;p35">
            <a:hlinkClick r:id="" action="ppaction://noaction"/>
          </p:cNvPr>
          <p:cNvSpPr txBox="1">
            <a:spLocks noGrp="1"/>
          </p:cNvSpPr>
          <p:nvPr>
            <p:ph type="title" idx="8"/>
          </p:nvPr>
        </p:nvSpPr>
        <p:spPr>
          <a:xfrm>
            <a:off x="5922008" y="4158581"/>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174" name="Google Shape;174;p35"/>
          <p:cNvSpPr txBox="1">
            <a:spLocks noGrp="1"/>
          </p:cNvSpPr>
          <p:nvPr>
            <p:ph type="ctrTitle" idx="9"/>
          </p:nvPr>
        </p:nvSpPr>
        <p:spPr>
          <a:xfrm>
            <a:off x="277508" y="1167854"/>
            <a:ext cx="2087088"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Simple d’utilisation</a:t>
            </a:r>
            <a:endParaRPr dirty="0"/>
          </a:p>
        </p:txBody>
      </p:sp>
      <p:sp>
        <p:nvSpPr>
          <p:cNvPr id="175" name="Google Shape;175;p35"/>
          <p:cNvSpPr txBox="1">
            <a:spLocks noGrp="1"/>
          </p:cNvSpPr>
          <p:nvPr>
            <p:ph type="subTitle" idx="13"/>
          </p:nvPr>
        </p:nvSpPr>
        <p:spPr>
          <a:xfrm>
            <a:off x="690446" y="1579661"/>
            <a:ext cx="1674300" cy="57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Pas besoin de serveur ou de BDD principale</a:t>
            </a:r>
            <a:endParaRPr dirty="0"/>
          </a:p>
        </p:txBody>
      </p:sp>
      <p:sp>
        <p:nvSpPr>
          <p:cNvPr id="176" name="Google Shape;176;p35"/>
          <p:cNvSpPr txBox="1">
            <a:spLocks noGrp="1"/>
          </p:cNvSpPr>
          <p:nvPr>
            <p:ph type="ctrTitle" idx="14"/>
          </p:nvPr>
        </p:nvSpPr>
        <p:spPr>
          <a:xfrm>
            <a:off x="390296" y="2141336"/>
            <a:ext cx="1974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Tests facilités</a:t>
            </a:r>
            <a:endParaRPr dirty="0"/>
          </a:p>
        </p:txBody>
      </p:sp>
      <p:sp>
        <p:nvSpPr>
          <p:cNvPr id="177" name="Google Shape;177;p35"/>
          <p:cNvSpPr txBox="1">
            <a:spLocks noGrp="1"/>
          </p:cNvSpPr>
          <p:nvPr>
            <p:ph type="subTitle" idx="15"/>
          </p:nvPr>
        </p:nvSpPr>
        <p:spPr>
          <a:xfrm>
            <a:off x="690446" y="2553139"/>
            <a:ext cx="1674300" cy="6577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Il est idéal pour mettre en place des idées à des fins de test depuis le web tools Google</a:t>
            </a:r>
            <a:endParaRPr dirty="0"/>
          </a:p>
        </p:txBody>
      </p:sp>
      <p:sp>
        <p:nvSpPr>
          <p:cNvPr id="178" name="Google Shape;178;p35"/>
          <p:cNvSpPr txBox="1">
            <a:spLocks noGrp="1"/>
          </p:cNvSpPr>
          <p:nvPr>
            <p:ph type="ctrTitle" idx="16"/>
          </p:nvPr>
        </p:nvSpPr>
        <p:spPr>
          <a:xfrm>
            <a:off x="6811558" y="1775180"/>
            <a:ext cx="19743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stockage</a:t>
            </a:r>
            <a:endParaRPr dirty="0"/>
          </a:p>
        </p:txBody>
      </p:sp>
      <p:sp>
        <p:nvSpPr>
          <p:cNvPr id="179" name="Google Shape;179;p35"/>
          <p:cNvSpPr txBox="1">
            <a:spLocks noGrp="1"/>
          </p:cNvSpPr>
          <p:nvPr>
            <p:ph type="subTitle" idx="17"/>
          </p:nvPr>
        </p:nvSpPr>
        <p:spPr>
          <a:xfrm>
            <a:off x="6811558" y="2186988"/>
            <a:ext cx="1816862"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Dans des projets plus complexes, il peut s’avérer être un désavantage</a:t>
            </a:r>
            <a:endParaRPr dirty="0"/>
          </a:p>
        </p:txBody>
      </p:sp>
      <p:sp>
        <p:nvSpPr>
          <p:cNvPr id="180" name="Google Shape;180;p35"/>
          <p:cNvSpPr txBox="1">
            <a:spLocks noGrp="1"/>
          </p:cNvSpPr>
          <p:nvPr>
            <p:ph type="ctrTitle" idx="18"/>
          </p:nvPr>
        </p:nvSpPr>
        <p:spPr>
          <a:xfrm>
            <a:off x="6811558" y="2799095"/>
            <a:ext cx="19743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Type de stockage</a:t>
            </a:r>
            <a:endParaRPr dirty="0"/>
          </a:p>
        </p:txBody>
      </p:sp>
      <p:sp>
        <p:nvSpPr>
          <p:cNvPr id="181" name="Google Shape;181;p35"/>
          <p:cNvSpPr txBox="1">
            <a:spLocks noGrp="1"/>
          </p:cNvSpPr>
          <p:nvPr>
            <p:ph type="subTitle" idx="19"/>
          </p:nvPr>
        </p:nvSpPr>
        <p:spPr>
          <a:xfrm>
            <a:off x="6811558" y="3210901"/>
            <a:ext cx="16743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a:t>Seules les chaînes peuvent être stockées</a:t>
            </a:r>
            <a:endParaRPr dirty="0"/>
          </a:p>
        </p:txBody>
      </p:sp>
      <p:sp>
        <p:nvSpPr>
          <p:cNvPr id="182" name="Google Shape;182;p35"/>
          <p:cNvSpPr txBox="1">
            <a:spLocks noGrp="1"/>
          </p:cNvSpPr>
          <p:nvPr>
            <p:ph type="ctrTitle" idx="20"/>
          </p:nvPr>
        </p:nvSpPr>
        <p:spPr>
          <a:xfrm>
            <a:off x="6811558" y="3811353"/>
            <a:ext cx="19743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Environnement</a:t>
            </a:r>
            <a:endParaRPr dirty="0"/>
          </a:p>
        </p:txBody>
      </p:sp>
      <p:sp>
        <p:nvSpPr>
          <p:cNvPr id="183" name="Google Shape;183;p35"/>
          <p:cNvSpPr txBox="1">
            <a:spLocks noGrp="1"/>
          </p:cNvSpPr>
          <p:nvPr>
            <p:ph type="subTitle" idx="21"/>
          </p:nvPr>
        </p:nvSpPr>
        <p:spPr>
          <a:xfrm>
            <a:off x="6811558" y="4223157"/>
            <a:ext cx="1816862" cy="858150"/>
          </a:xfrm>
          <a:prstGeom prst="rect">
            <a:avLst/>
          </a:prstGeom>
        </p:spPr>
        <p:txBody>
          <a:bodyPr spcFirstLastPara="1" wrap="square" lIns="91425" tIns="91425" rIns="91425" bIns="91425" anchor="t" anchorCtr="0">
            <a:noAutofit/>
          </a:bodyPr>
          <a:lstStyle/>
          <a:p>
            <a:pPr marL="0" indent="0"/>
            <a:r>
              <a:rPr lang="fr-FR" dirty="0"/>
              <a:t>Ces données étant local au navigateur (par domaine et protocole), il n'y a aucune garantie de persistance.</a:t>
            </a:r>
          </a:p>
        </p:txBody>
      </p:sp>
      <p:cxnSp>
        <p:nvCxnSpPr>
          <p:cNvPr id="184" name="Google Shape;184;p35"/>
          <p:cNvCxnSpPr/>
          <p:nvPr/>
        </p:nvCxnSpPr>
        <p:spPr>
          <a:xfrm>
            <a:off x="3297225" y="0"/>
            <a:ext cx="0" cy="2393700"/>
          </a:xfrm>
          <a:prstGeom prst="straightConnector1">
            <a:avLst/>
          </a:prstGeom>
          <a:noFill/>
          <a:ln w="9525" cap="flat" cmpd="sng">
            <a:solidFill>
              <a:srgbClr val="595959"/>
            </a:solidFill>
            <a:prstDash val="solid"/>
            <a:round/>
            <a:headEnd type="none" w="med" len="med"/>
            <a:tailEnd type="none" w="med" len="med"/>
          </a:ln>
        </p:spPr>
      </p:cxnSp>
      <p:cxnSp>
        <p:nvCxnSpPr>
          <p:cNvPr id="185" name="Google Shape;185;p35"/>
          <p:cNvCxnSpPr/>
          <p:nvPr/>
        </p:nvCxnSpPr>
        <p:spPr>
          <a:xfrm>
            <a:off x="5861950" y="3131400"/>
            <a:ext cx="0" cy="2030100"/>
          </a:xfrm>
          <a:prstGeom prst="straightConnector1">
            <a:avLst/>
          </a:prstGeom>
          <a:noFill/>
          <a:ln w="9525" cap="flat" cmpd="sng">
            <a:solidFill>
              <a:srgbClr val="595959"/>
            </a:solidFill>
            <a:prstDash val="solid"/>
            <a:round/>
            <a:headEnd type="none" w="med" len="med"/>
            <a:tailEnd type="none" w="med" len="med"/>
          </a:ln>
        </p:spPr>
      </p:cxnSp>
      <p:sp>
        <p:nvSpPr>
          <p:cNvPr id="25" name="Google Shape;167;p35">
            <a:extLst>
              <a:ext uri="{FF2B5EF4-FFF2-40B4-BE49-F238E27FC236}">
                <a16:creationId xmlns:a16="http://schemas.microsoft.com/office/drawing/2014/main" id="{DA2F27D0-0B02-4306-8D7E-B5398C91192E}"/>
              </a:ext>
            </a:extLst>
          </p:cNvPr>
          <p:cNvSpPr txBox="1">
            <a:spLocks/>
          </p:cNvSpPr>
          <p:nvPr/>
        </p:nvSpPr>
        <p:spPr>
          <a:xfrm>
            <a:off x="3308262" y="306405"/>
            <a:ext cx="921371" cy="1757675"/>
          </a:xfrm>
          <a:prstGeom prst="rect">
            <a:avLst/>
          </a:prstGeom>
          <a:noFill/>
          <a:ln>
            <a:noFill/>
          </a:ln>
        </p:spPr>
        <p:txBody>
          <a:bodyPr spcFirstLastPara="1" vert="vert"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34343"/>
              </a:buClr>
              <a:buSzPts val="1400"/>
              <a:buFont typeface="Exo 2"/>
              <a:buNone/>
              <a:defRPr sz="1400" b="1" i="0" u="none" strike="noStrike" cap="none">
                <a:solidFill>
                  <a:srgbClr val="434343"/>
                </a:solidFill>
                <a:latin typeface="Exo 2"/>
                <a:ea typeface="Exo 2"/>
                <a:cs typeface="Exo 2"/>
                <a:sym typeface="Exo 2"/>
              </a:defRPr>
            </a:lvl1pPr>
            <a:lvl2pPr marR="0" lvl="1" algn="r"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2pPr>
            <a:lvl3pPr marR="0" lvl="2" algn="r"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3pPr>
            <a:lvl4pPr marR="0" lvl="3" algn="r"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4pPr>
            <a:lvl5pPr marR="0" lvl="4" algn="r"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5pPr>
            <a:lvl6pPr marR="0" lvl="5" algn="r"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6pPr>
            <a:lvl7pPr marR="0" lvl="6" algn="r"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7pPr>
            <a:lvl8pPr marR="0" lvl="7" algn="r"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8pPr>
            <a:lvl9pPr marR="0" lvl="8" algn="r"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9pPr>
          </a:lstStyle>
          <a:p>
            <a:pPr>
              <a:buClr>
                <a:schemeClr val="dk1"/>
              </a:buClr>
              <a:buSzPts val="1100"/>
              <a:buFont typeface="Arial"/>
              <a:buNone/>
            </a:pPr>
            <a:r>
              <a:rPr lang="fr-FR" sz="3600" dirty="0"/>
              <a:t>LE BON</a:t>
            </a:r>
          </a:p>
        </p:txBody>
      </p:sp>
      <p:sp>
        <p:nvSpPr>
          <p:cNvPr id="28" name="Google Shape;167;p35">
            <a:extLst>
              <a:ext uri="{FF2B5EF4-FFF2-40B4-BE49-F238E27FC236}">
                <a16:creationId xmlns:a16="http://schemas.microsoft.com/office/drawing/2014/main" id="{9936B8CA-F5AE-4DD0-81E8-9ADFF1A145D8}"/>
              </a:ext>
            </a:extLst>
          </p:cNvPr>
          <p:cNvSpPr txBox="1">
            <a:spLocks/>
          </p:cNvSpPr>
          <p:nvPr/>
        </p:nvSpPr>
        <p:spPr>
          <a:xfrm>
            <a:off x="5125125" y="1921046"/>
            <a:ext cx="669806" cy="3303137"/>
          </a:xfrm>
          <a:prstGeom prst="rect">
            <a:avLst/>
          </a:prstGeom>
          <a:noFill/>
          <a:ln>
            <a:noFill/>
          </a:ln>
        </p:spPr>
        <p:txBody>
          <a:bodyPr spcFirstLastPara="1" vert="vert"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34343"/>
              </a:buClr>
              <a:buSzPts val="1400"/>
              <a:buFont typeface="Exo 2"/>
              <a:buNone/>
              <a:defRPr sz="1400" b="1" i="0" u="none" strike="noStrike" cap="none">
                <a:solidFill>
                  <a:srgbClr val="434343"/>
                </a:solidFill>
                <a:latin typeface="Exo 2"/>
                <a:ea typeface="Exo 2"/>
                <a:cs typeface="Exo 2"/>
                <a:sym typeface="Exo 2"/>
              </a:defRPr>
            </a:lvl1pPr>
            <a:lvl2pPr marR="0" lvl="1" algn="r"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2pPr>
            <a:lvl3pPr marR="0" lvl="2" algn="r"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3pPr>
            <a:lvl4pPr marR="0" lvl="3" algn="r"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4pPr>
            <a:lvl5pPr marR="0" lvl="4" algn="r"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5pPr>
            <a:lvl6pPr marR="0" lvl="5" algn="r"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6pPr>
            <a:lvl7pPr marR="0" lvl="6" algn="r"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7pPr>
            <a:lvl8pPr marR="0" lvl="7" algn="r"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8pPr>
            <a:lvl9pPr marR="0" lvl="8" algn="r" rtl="0">
              <a:lnSpc>
                <a:spcPct val="100000"/>
              </a:lnSpc>
              <a:spcBef>
                <a:spcPts val="0"/>
              </a:spcBef>
              <a:spcAft>
                <a:spcPts val="0"/>
              </a:spcAft>
              <a:buClr>
                <a:schemeClr val="dk1"/>
              </a:buClr>
              <a:buSzPts val="1400"/>
              <a:buFont typeface="Exo 2"/>
              <a:buNone/>
              <a:defRPr sz="1400" b="0" i="0" u="none" strike="noStrike" cap="none">
                <a:solidFill>
                  <a:schemeClr val="dk1"/>
                </a:solidFill>
                <a:latin typeface="Exo 2"/>
                <a:ea typeface="Exo 2"/>
                <a:cs typeface="Exo 2"/>
                <a:sym typeface="Exo 2"/>
              </a:defRPr>
            </a:lvl9pPr>
          </a:lstStyle>
          <a:p>
            <a:pPr>
              <a:buClr>
                <a:schemeClr val="dk1"/>
              </a:buClr>
              <a:buSzPts val="1100"/>
              <a:buFont typeface="Arial"/>
              <a:buNone/>
            </a:pPr>
            <a:r>
              <a:rPr lang="fr-FR" sz="3600" dirty="0"/>
              <a:t>LE MOINS BON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5"/>
                                        </p:tgtEl>
                                        <p:attrNameLst>
                                          <p:attrName>style.visibility</p:attrName>
                                        </p:attrNameLst>
                                      </p:cBhvr>
                                      <p:to>
                                        <p:strVal val="visible"/>
                                      </p:to>
                                    </p:set>
                                    <p:anim calcmode="lin" valueType="num">
                                      <p:cBhvr additive="base">
                                        <p:cTn id="7" dur="500" fill="hold"/>
                                        <p:tgtEl>
                                          <p:spTgt spid="185"/>
                                        </p:tgtEl>
                                        <p:attrNameLst>
                                          <p:attrName>ppt_x</p:attrName>
                                        </p:attrNameLst>
                                      </p:cBhvr>
                                      <p:tavLst>
                                        <p:tav tm="0">
                                          <p:val>
                                            <p:strVal val="#ppt_x"/>
                                          </p:val>
                                        </p:tav>
                                        <p:tav tm="100000">
                                          <p:val>
                                            <p:strVal val="#ppt_x"/>
                                          </p:val>
                                        </p:tav>
                                      </p:tavLst>
                                    </p:anim>
                                    <p:anim calcmode="lin" valueType="num">
                                      <p:cBhvr additive="base">
                                        <p:cTn id="8" dur="500" fill="hold"/>
                                        <p:tgtEl>
                                          <p:spTgt spid="18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184"/>
                                        </p:tgtEl>
                                        <p:attrNameLst>
                                          <p:attrName>style.visibility</p:attrName>
                                        </p:attrNameLst>
                                      </p:cBhvr>
                                      <p:to>
                                        <p:strVal val="visible"/>
                                      </p:to>
                                    </p:set>
                                    <p:anim calcmode="lin" valueType="num">
                                      <p:cBhvr additive="base">
                                        <p:cTn id="13" dur="500" fill="hold"/>
                                        <p:tgtEl>
                                          <p:spTgt spid="184"/>
                                        </p:tgtEl>
                                        <p:attrNameLst>
                                          <p:attrName>ppt_x</p:attrName>
                                        </p:attrNameLst>
                                      </p:cBhvr>
                                      <p:tavLst>
                                        <p:tav tm="0">
                                          <p:val>
                                            <p:strVal val="#ppt_x"/>
                                          </p:val>
                                        </p:tav>
                                        <p:tav tm="100000">
                                          <p:val>
                                            <p:strVal val="#ppt_x"/>
                                          </p:val>
                                        </p:tav>
                                      </p:tavLst>
                                    </p:anim>
                                    <p:anim calcmode="lin" valueType="num">
                                      <p:cBhvr additive="base">
                                        <p:cTn id="14" dur="500" fill="hold"/>
                                        <p:tgtEl>
                                          <p:spTgt spid="184"/>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ppt_x"/>
                                          </p:val>
                                        </p:tav>
                                        <p:tav tm="100000">
                                          <p:val>
                                            <p:strVal val="#ppt_x"/>
                                          </p:val>
                                        </p:tav>
                                      </p:tavLst>
                                    </p:anim>
                                    <p:anim calcmode="lin" valueType="num">
                                      <p:cBhvr additive="base">
                                        <p:cTn id="20"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9"/>
                                        </p:tgtEl>
                                        <p:attrNameLst>
                                          <p:attrName>style.visibility</p:attrName>
                                        </p:attrNameLst>
                                      </p:cBhvr>
                                      <p:to>
                                        <p:strVal val="visible"/>
                                      </p:to>
                                    </p:set>
                                    <p:animEffect transition="in" filter="fade">
                                      <p:cBhvr>
                                        <p:cTn id="25" dur="500"/>
                                        <p:tgtEl>
                                          <p:spTgt spid="169"/>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67"/>
                                        </p:tgtEl>
                                        <p:attrNameLst>
                                          <p:attrName>style.visibility</p:attrName>
                                        </p:attrNameLst>
                                      </p:cBhvr>
                                      <p:to>
                                        <p:strVal val="visible"/>
                                      </p:to>
                                    </p:set>
                                    <p:animEffect transition="in" filter="fade">
                                      <p:cBhvr>
                                        <p:cTn id="30" dur="750"/>
                                        <p:tgtEl>
                                          <p:spTgt spid="167"/>
                                        </p:tgtEl>
                                      </p:cBhvr>
                                    </p:animEffect>
                                    <p:anim calcmode="lin" valueType="num">
                                      <p:cBhvr>
                                        <p:cTn id="31" dur="750" fill="hold"/>
                                        <p:tgtEl>
                                          <p:spTgt spid="167"/>
                                        </p:tgtEl>
                                        <p:attrNameLst>
                                          <p:attrName>ppt_x</p:attrName>
                                        </p:attrNameLst>
                                      </p:cBhvr>
                                      <p:tavLst>
                                        <p:tav tm="0">
                                          <p:val>
                                            <p:strVal val="#ppt_x"/>
                                          </p:val>
                                        </p:tav>
                                        <p:tav tm="100000">
                                          <p:val>
                                            <p:strVal val="#ppt_x"/>
                                          </p:val>
                                        </p:tav>
                                      </p:tavLst>
                                    </p:anim>
                                    <p:anim calcmode="lin" valueType="num">
                                      <p:cBhvr>
                                        <p:cTn id="32" dur="750" fill="hold"/>
                                        <p:tgtEl>
                                          <p:spTgt spid="167"/>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68">
                                            <p:txEl>
                                              <p:pRg st="0" end="0"/>
                                            </p:txEl>
                                          </p:spTgt>
                                        </p:tgtEl>
                                        <p:attrNameLst>
                                          <p:attrName>style.visibility</p:attrName>
                                        </p:attrNameLst>
                                      </p:cBhvr>
                                      <p:to>
                                        <p:strVal val="visible"/>
                                      </p:to>
                                    </p:set>
                                    <p:animEffect transition="in" filter="fade">
                                      <p:cBhvr>
                                        <p:cTn id="35" dur="750"/>
                                        <p:tgtEl>
                                          <p:spTgt spid="168">
                                            <p:txEl>
                                              <p:pRg st="0" end="0"/>
                                            </p:txEl>
                                          </p:spTgt>
                                        </p:tgtEl>
                                      </p:cBhvr>
                                    </p:animEffect>
                                    <p:anim calcmode="lin" valueType="num">
                                      <p:cBhvr>
                                        <p:cTn id="36" dur="750" fill="hold"/>
                                        <p:tgtEl>
                                          <p:spTgt spid="168">
                                            <p:txEl>
                                              <p:pRg st="0" end="0"/>
                                            </p:txEl>
                                          </p:spTgt>
                                        </p:tgtEl>
                                        <p:attrNameLst>
                                          <p:attrName>ppt_x</p:attrName>
                                        </p:attrNameLst>
                                      </p:cBhvr>
                                      <p:tavLst>
                                        <p:tav tm="0">
                                          <p:val>
                                            <p:strVal val="#ppt_x"/>
                                          </p:val>
                                        </p:tav>
                                        <p:tav tm="100000">
                                          <p:val>
                                            <p:strVal val="#ppt_x"/>
                                          </p:val>
                                        </p:tav>
                                      </p:tavLst>
                                    </p:anim>
                                    <p:anim calcmode="lin" valueType="num">
                                      <p:cBhvr>
                                        <p:cTn id="37" dur="750" fill="hold"/>
                                        <p:tgtEl>
                                          <p:spTgt spid="16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0"/>
                                        </p:tgtEl>
                                        <p:attrNameLst>
                                          <p:attrName>style.visibility</p:attrName>
                                        </p:attrNameLst>
                                      </p:cBhvr>
                                      <p:to>
                                        <p:strVal val="visible"/>
                                      </p:to>
                                    </p:set>
                                    <p:animEffect transition="in" filter="fade">
                                      <p:cBhvr>
                                        <p:cTn id="42" dur="500"/>
                                        <p:tgtEl>
                                          <p:spTgt spid="170"/>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74"/>
                                        </p:tgtEl>
                                        <p:attrNameLst>
                                          <p:attrName>style.visibility</p:attrName>
                                        </p:attrNameLst>
                                      </p:cBhvr>
                                      <p:to>
                                        <p:strVal val="visible"/>
                                      </p:to>
                                    </p:set>
                                    <p:animEffect transition="in" filter="fade">
                                      <p:cBhvr>
                                        <p:cTn id="47" dur="500"/>
                                        <p:tgtEl>
                                          <p:spTgt spid="174"/>
                                        </p:tgtEl>
                                      </p:cBhvr>
                                    </p:animEffect>
                                    <p:anim calcmode="lin" valueType="num">
                                      <p:cBhvr>
                                        <p:cTn id="48" dur="500" fill="hold"/>
                                        <p:tgtEl>
                                          <p:spTgt spid="174"/>
                                        </p:tgtEl>
                                        <p:attrNameLst>
                                          <p:attrName>ppt_x</p:attrName>
                                        </p:attrNameLst>
                                      </p:cBhvr>
                                      <p:tavLst>
                                        <p:tav tm="0">
                                          <p:val>
                                            <p:strVal val="#ppt_x"/>
                                          </p:val>
                                        </p:tav>
                                        <p:tav tm="100000">
                                          <p:val>
                                            <p:strVal val="#ppt_x"/>
                                          </p:val>
                                        </p:tav>
                                      </p:tavLst>
                                    </p:anim>
                                    <p:anim calcmode="lin" valueType="num">
                                      <p:cBhvr>
                                        <p:cTn id="49" dur="500" fill="hold"/>
                                        <p:tgtEl>
                                          <p:spTgt spid="17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75">
                                            <p:txEl>
                                              <p:pRg st="0" end="0"/>
                                            </p:txEl>
                                          </p:spTgt>
                                        </p:tgtEl>
                                        <p:attrNameLst>
                                          <p:attrName>style.visibility</p:attrName>
                                        </p:attrNameLst>
                                      </p:cBhvr>
                                      <p:to>
                                        <p:strVal val="visible"/>
                                      </p:to>
                                    </p:set>
                                    <p:animEffect transition="in" filter="fade">
                                      <p:cBhvr>
                                        <p:cTn id="52" dur="500"/>
                                        <p:tgtEl>
                                          <p:spTgt spid="175">
                                            <p:txEl>
                                              <p:pRg st="0" end="0"/>
                                            </p:txEl>
                                          </p:spTgt>
                                        </p:tgtEl>
                                      </p:cBhvr>
                                    </p:animEffect>
                                    <p:anim calcmode="lin" valueType="num">
                                      <p:cBhvr>
                                        <p:cTn id="53" dur="500" fill="hold"/>
                                        <p:tgtEl>
                                          <p:spTgt spid="175">
                                            <p:txEl>
                                              <p:pRg st="0" end="0"/>
                                            </p:txEl>
                                          </p:spTgt>
                                        </p:tgtEl>
                                        <p:attrNameLst>
                                          <p:attrName>ppt_x</p:attrName>
                                        </p:attrNameLst>
                                      </p:cBhvr>
                                      <p:tavLst>
                                        <p:tav tm="0">
                                          <p:val>
                                            <p:strVal val="#ppt_x"/>
                                          </p:val>
                                        </p:tav>
                                        <p:tav tm="100000">
                                          <p:val>
                                            <p:strVal val="#ppt_x"/>
                                          </p:val>
                                        </p:tav>
                                      </p:tavLst>
                                    </p:anim>
                                    <p:anim calcmode="lin" valueType="num">
                                      <p:cBhvr>
                                        <p:cTn id="54" dur="500" fill="hold"/>
                                        <p:tgtEl>
                                          <p:spTgt spid="1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66"/>
                                        </p:tgtEl>
                                        <p:attrNameLst>
                                          <p:attrName>style.visibility</p:attrName>
                                        </p:attrNameLst>
                                      </p:cBhvr>
                                      <p:to>
                                        <p:strVal val="visible"/>
                                      </p:to>
                                    </p:set>
                                    <p:animEffect transition="in" filter="fade">
                                      <p:cBhvr>
                                        <p:cTn id="59" dur="500"/>
                                        <p:tgtEl>
                                          <p:spTgt spid="166"/>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176"/>
                                        </p:tgtEl>
                                        <p:attrNameLst>
                                          <p:attrName>style.visibility</p:attrName>
                                        </p:attrNameLst>
                                      </p:cBhvr>
                                      <p:to>
                                        <p:strVal val="visible"/>
                                      </p:to>
                                    </p:set>
                                    <p:animEffect transition="in" filter="fade">
                                      <p:cBhvr>
                                        <p:cTn id="64" dur="500"/>
                                        <p:tgtEl>
                                          <p:spTgt spid="176"/>
                                        </p:tgtEl>
                                      </p:cBhvr>
                                    </p:animEffect>
                                    <p:anim calcmode="lin" valueType="num">
                                      <p:cBhvr>
                                        <p:cTn id="65" dur="500" fill="hold"/>
                                        <p:tgtEl>
                                          <p:spTgt spid="176"/>
                                        </p:tgtEl>
                                        <p:attrNameLst>
                                          <p:attrName>ppt_x</p:attrName>
                                        </p:attrNameLst>
                                      </p:cBhvr>
                                      <p:tavLst>
                                        <p:tav tm="0">
                                          <p:val>
                                            <p:strVal val="#ppt_x"/>
                                          </p:val>
                                        </p:tav>
                                        <p:tav tm="100000">
                                          <p:val>
                                            <p:strVal val="#ppt_x"/>
                                          </p:val>
                                        </p:tav>
                                      </p:tavLst>
                                    </p:anim>
                                    <p:anim calcmode="lin" valueType="num">
                                      <p:cBhvr>
                                        <p:cTn id="66" dur="500" fill="hold"/>
                                        <p:tgtEl>
                                          <p:spTgt spid="17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77">
                                            <p:txEl>
                                              <p:pRg st="0" end="0"/>
                                            </p:txEl>
                                          </p:spTgt>
                                        </p:tgtEl>
                                        <p:attrNameLst>
                                          <p:attrName>style.visibility</p:attrName>
                                        </p:attrNameLst>
                                      </p:cBhvr>
                                      <p:to>
                                        <p:strVal val="visible"/>
                                      </p:to>
                                    </p:set>
                                    <p:animEffect transition="in" filter="fade">
                                      <p:cBhvr>
                                        <p:cTn id="69" dur="500"/>
                                        <p:tgtEl>
                                          <p:spTgt spid="177">
                                            <p:txEl>
                                              <p:pRg st="0" end="0"/>
                                            </p:txEl>
                                          </p:spTgt>
                                        </p:tgtEl>
                                      </p:cBhvr>
                                    </p:animEffect>
                                    <p:anim calcmode="lin" valueType="num">
                                      <p:cBhvr>
                                        <p:cTn id="70" dur="500" fill="hold"/>
                                        <p:tgtEl>
                                          <p:spTgt spid="177">
                                            <p:txEl>
                                              <p:pRg st="0" end="0"/>
                                            </p:txEl>
                                          </p:spTgt>
                                        </p:tgtEl>
                                        <p:attrNameLst>
                                          <p:attrName>ppt_x</p:attrName>
                                        </p:attrNameLst>
                                      </p:cBhvr>
                                      <p:tavLst>
                                        <p:tav tm="0">
                                          <p:val>
                                            <p:strVal val="#ppt_x"/>
                                          </p:val>
                                        </p:tav>
                                        <p:tav tm="100000">
                                          <p:val>
                                            <p:strVal val="#ppt_x"/>
                                          </p:val>
                                        </p:tav>
                                      </p:tavLst>
                                    </p:anim>
                                    <p:anim calcmode="lin" valueType="num">
                                      <p:cBhvr>
                                        <p:cTn id="71" dur="500" fill="hold"/>
                                        <p:tgtEl>
                                          <p:spTgt spid="17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28"/>
                                        </p:tgtEl>
                                        <p:attrNameLst>
                                          <p:attrName>style.visibility</p:attrName>
                                        </p:attrNameLst>
                                      </p:cBhvr>
                                      <p:to>
                                        <p:strVal val="visible"/>
                                      </p:to>
                                    </p:set>
                                    <p:anim calcmode="lin" valueType="num">
                                      <p:cBhvr additive="base">
                                        <p:cTn id="76" dur="500" fill="hold"/>
                                        <p:tgtEl>
                                          <p:spTgt spid="28"/>
                                        </p:tgtEl>
                                        <p:attrNameLst>
                                          <p:attrName>ppt_x</p:attrName>
                                        </p:attrNameLst>
                                      </p:cBhvr>
                                      <p:tavLst>
                                        <p:tav tm="0">
                                          <p:val>
                                            <p:strVal val="#ppt_x"/>
                                          </p:val>
                                        </p:tav>
                                        <p:tav tm="100000">
                                          <p:val>
                                            <p:strVal val="#ppt_x"/>
                                          </p:val>
                                        </p:tav>
                                      </p:tavLst>
                                    </p:anim>
                                    <p:anim calcmode="lin" valueType="num">
                                      <p:cBhvr additive="base">
                                        <p:cTn id="7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71"/>
                                        </p:tgtEl>
                                        <p:attrNameLst>
                                          <p:attrName>style.visibility</p:attrName>
                                        </p:attrNameLst>
                                      </p:cBhvr>
                                      <p:to>
                                        <p:strVal val="visible"/>
                                      </p:to>
                                    </p:set>
                                    <p:animEffect transition="in" filter="fade">
                                      <p:cBhvr>
                                        <p:cTn id="82" dur="500"/>
                                        <p:tgtEl>
                                          <p:spTgt spid="171"/>
                                        </p:tgtEl>
                                      </p:cBhvr>
                                    </p:animEffect>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178"/>
                                        </p:tgtEl>
                                        <p:attrNameLst>
                                          <p:attrName>style.visibility</p:attrName>
                                        </p:attrNameLst>
                                      </p:cBhvr>
                                      <p:to>
                                        <p:strVal val="visible"/>
                                      </p:to>
                                    </p:set>
                                    <p:animEffect transition="in" filter="fade">
                                      <p:cBhvr>
                                        <p:cTn id="87" dur="500"/>
                                        <p:tgtEl>
                                          <p:spTgt spid="178"/>
                                        </p:tgtEl>
                                      </p:cBhvr>
                                    </p:animEffect>
                                    <p:anim calcmode="lin" valueType="num">
                                      <p:cBhvr>
                                        <p:cTn id="88" dur="500" fill="hold"/>
                                        <p:tgtEl>
                                          <p:spTgt spid="178"/>
                                        </p:tgtEl>
                                        <p:attrNameLst>
                                          <p:attrName>ppt_x</p:attrName>
                                        </p:attrNameLst>
                                      </p:cBhvr>
                                      <p:tavLst>
                                        <p:tav tm="0">
                                          <p:val>
                                            <p:strVal val="#ppt_x"/>
                                          </p:val>
                                        </p:tav>
                                        <p:tav tm="100000">
                                          <p:val>
                                            <p:strVal val="#ppt_x"/>
                                          </p:val>
                                        </p:tav>
                                      </p:tavLst>
                                    </p:anim>
                                    <p:anim calcmode="lin" valueType="num">
                                      <p:cBhvr>
                                        <p:cTn id="89" dur="500" fill="hold"/>
                                        <p:tgtEl>
                                          <p:spTgt spid="178"/>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179">
                                            <p:txEl>
                                              <p:pRg st="0" end="0"/>
                                            </p:txEl>
                                          </p:spTgt>
                                        </p:tgtEl>
                                        <p:attrNameLst>
                                          <p:attrName>style.visibility</p:attrName>
                                        </p:attrNameLst>
                                      </p:cBhvr>
                                      <p:to>
                                        <p:strVal val="visible"/>
                                      </p:to>
                                    </p:set>
                                    <p:animEffect transition="in" filter="fade">
                                      <p:cBhvr>
                                        <p:cTn id="92" dur="500"/>
                                        <p:tgtEl>
                                          <p:spTgt spid="179">
                                            <p:txEl>
                                              <p:pRg st="0" end="0"/>
                                            </p:txEl>
                                          </p:spTgt>
                                        </p:tgtEl>
                                      </p:cBhvr>
                                    </p:animEffect>
                                    <p:anim calcmode="lin" valueType="num">
                                      <p:cBhvr>
                                        <p:cTn id="93" dur="500" fill="hold"/>
                                        <p:tgtEl>
                                          <p:spTgt spid="179">
                                            <p:txEl>
                                              <p:pRg st="0" end="0"/>
                                            </p:txEl>
                                          </p:spTgt>
                                        </p:tgtEl>
                                        <p:attrNameLst>
                                          <p:attrName>ppt_x</p:attrName>
                                        </p:attrNameLst>
                                      </p:cBhvr>
                                      <p:tavLst>
                                        <p:tav tm="0">
                                          <p:val>
                                            <p:strVal val="#ppt_x"/>
                                          </p:val>
                                        </p:tav>
                                        <p:tav tm="100000">
                                          <p:val>
                                            <p:strVal val="#ppt_x"/>
                                          </p:val>
                                        </p:tav>
                                      </p:tavLst>
                                    </p:anim>
                                    <p:anim calcmode="lin" valueType="num">
                                      <p:cBhvr>
                                        <p:cTn id="94" dur="500" fill="hold"/>
                                        <p:tgtEl>
                                          <p:spTgt spid="1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172"/>
                                        </p:tgtEl>
                                        <p:attrNameLst>
                                          <p:attrName>style.visibility</p:attrName>
                                        </p:attrNameLst>
                                      </p:cBhvr>
                                      <p:to>
                                        <p:strVal val="visible"/>
                                      </p:to>
                                    </p:set>
                                    <p:animEffect transition="in" filter="fade">
                                      <p:cBhvr>
                                        <p:cTn id="99" dur="500"/>
                                        <p:tgtEl>
                                          <p:spTgt spid="172"/>
                                        </p:tgtEl>
                                      </p:cBhvr>
                                    </p:animEffect>
                                  </p:childTnLst>
                                </p:cTn>
                              </p:par>
                            </p:childTnLst>
                          </p:cTn>
                        </p:par>
                      </p:childTnLst>
                    </p:cTn>
                  </p:par>
                  <p:par>
                    <p:cTn id="100" fill="hold">
                      <p:stCondLst>
                        <p:cond delay="indefinite"/>
                      </p:stCondLst>
                      <p:childTnLst>
                        <p:par>
                          <p:cTn id="101" fill="hold">
                            <p:stCondLst>
                              <p:cond delay="0"/>
                            </p:stCondLst>
                            <p:childTnLst>
                              <p:par>
                                <p:cTn id="102" presetID="42" presetClass="entr" presetSubtype="0" fill="hold" grpId="0" nodeType="clickEffect">
                                  <p:stCondLst>
                                    <p:cond delay="0"/>
                                  </p:stCondLst>
                                  <p:childTnLst>
                                    <p:set>
                                      <p:cBhvr>
                                        <p:cTn id="103" dur="1" fill="hold">
                                          <p:stCondLst>
                                            <p:cond delay="0"/>
                                          </p:stCondLst>
                                        </p:cTn>
                                        <p:tgtEl>
                                          <p:spTgt spid="180"/>
                                        </p:tgtEl>
                                        <p:attrNameLst>
                                          <p:attrName>style.visibility</p:attrName>
                                        </p:attrNameLst>
                                      </p:cBhvr>
                                      <p:to>
                                        <p:strVal val="visible"/>
                                      </p:to>
                                    </p:set>
                                    <p:animEffect transition="in" filter="fade">
                                      <p:cBhvr>
                                        <p:cTn id="104" dur="500"/>
                                        <p:tgtEl>
                                          <p:spTgt spid="180"/>
                                        </p:tgtEl>
                                      </p:cBhvr>
                                    </p:animEffect>
                                    <p:anim calcmode="lin" valueType="num">
                                      <p:cBhvr>
                                        <p:cTn id="105" dur="500" fill="hold"/>
                                        <p:tgtEl>
                                          <p:spTgt spid="180"/>
                                        </p:tgtEl>
                                        <p:attrNameLst>
                                          <p:attrName>ppt_x</p:attrName>
                                        </p:attrNameLst>
                                      </p:cBhvr>
                                      <p:tavLst>
                                        <p:tav tm="0">
                                          <p:val>
                                            <p:strVal val="#ppt_x"/>
                                          </p:val>
                                        </p:tav>
                                        <p:tav tm="100000">
                                          <p:val>
                                            <p:strVal val="#ppt_x"/>
                                          </p:val>
                                        </p:tav>
                                      </p:tavLst>
                                    </p:anim>
                                    <p:anim calcmode="lin" valueType="num">
                                      <p:cBhvr>
                                        <p:cTn id="106" dur="500" fill="hold"/>
                                        <p:tgtEl>
                                          <p:spTgt spid="180"/>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181">
                                            <p:txEl>
                                              <p:pRg st="0" end="0"/>
                                            </p:txEl>
                                          </p:spTgt>
                                        </p:tgtEl>
                                        <p:attrNameLst>
                                          <p:attrName>style.visibility</p:attrName>
                                        </p:attrNameLst>
                                      </p:cBhvr>
                                      <p:to>
                                        <p:strVal val="visible"/>
                                      </p:to>
                                    </p:set>
                                    <p:animEffect transition="in" filter="fade">
                                      <p:cBhvr>
                                        <p:cTn id="109" dur="500"/>
                                        <p:tgtEl>
                                          <p:spTgt spid="181">
                                            <p:txEl>
                                              <p:pRg st="0" end="0"/>
                                            </p:txEl>
                                          </p:spTgt>
                                        </p:tgtEl>
                                      </p:cBhvr>
                                    </p:animEffect>
                                    <p:anim calcmode="lin" valueType="num">
                                      <p:cBhvr>
                                        <p:cTn id="110" dur="500" fill="hold"/>
                                        <p:tgtEl>
                                          <p:spTgt spid="181">
                                            <p:txEl>
                                              <p:pRg st="0" end="0"/>
                                            </p:txEl>
                                          </p:spTgt>
                                        </p:tgtEl>
                                        <p:attrNameLst>
                                          <p:attrName>ppt_x</p:attrName>
                                        </p:attrNameLst>
                                      </p:cBhvr>
                                      <p:tavLst>
                                        <p:tav tm="0">
                                          <p:val>
                                            <p:strVal val="#ppt_x"/>
                                          </p:val>
                                        </p:tav>
                                        <p:tav tm="100000">
                                          <p:val>
                                            <p:strVal val="#ppt_x"/>
                                          </p:val>
                                        </p:tav>
                                      </p:tavLst>
                                    </p:anim>
                                    <p:anim calcmode="lin" valueType="num">
                                      <p:cBhvr>
                                        <p:cTn id="111" dur="500" fill="hold"/>
                                        <p:tgtEl>
                                          <p:spTgt spid="18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173"/>
                                        </p:tgtEl>
                                        <p:attrNameLst>
                                          <p:attrName>style.visibility</p:attrName>
                                        </p:attrNameLst>
                                      </p:cBhvr>
                                      <p:to>
                                        <p:strVal val="visible"/>
                                      </p:to>
                                    </p:set>
                                    <p:animEffect transition="in" filter="fade">
                                      <p:cBhvr>
                                        <p:cTn id="116" dur="500"/>
                                        <p:tgtEl>
                                          <p:spTgt spid="173"/>
                                        </p:tgtEl>
                                      </p:cBhvr>
                                    </p:animEffect>
                                  </p:childTnLst>
                                </p:cTn>
                              </p:par>
                            </p:childTnLst>
                          </p:cTn>
                        </p:par>
                      </p:childTnLst>
                    </p:cTn>
                  </p:par>
                  <p:par>
                    <p:cTn id="117" fill="hold">
                      <p:stCondLst>
                        <p:cond delay="indefinite"/>
                      </p:stCondLst>
                      <p:childTnLst>
                        <p:par>
                          <p:cTn id="118" fill="hold">
                            <p:stCondLst>
                              <p:cond delay="0"/>
                            </p:stCondLst>
                            <p:childTnLst>
                              <p:par>
                                <p:cTn id="119" presetID="42" presetClass="entr" presetSubtype="0" fill="hold" grpId="0" nodeType="clickEffect">
                                  <p:stCondLst>
                                    <p:cond delay="0"/>
                                  </p:stCondLst>
                                  <p:childTnLst>
                                    <p:set>
                                      <p:cBhvr>
                                        <p:cTn id="120" dur="1" fill="hold">
                                          <p:stCondLst>
                                            <p:cond delay="0"/>
                                          </p:stCondLst>
                                        </p:cTn>
                                        <p:tgtEl>
                                          <p:spTgt spid="182"/>
                                        </p:tgtEl>
                                        <p:attrNameLst>
                                          <p:attrName>style.visibility</p:attrName>
                                        </p:attrNameLst>
                                      </p:cBhvr>
                                      <p:to>
                                        <p:strVal val="visible"/>
                                      </p:to>
                                    </p:set>
                                    <p:animEffect transition="in" filter="fade">
                                      <p:cBhvr>
                                        <p:cTn id="121" dur="500"/>
                                        <p:tgtEl>
                                          <p:spTgt spid="182"/>
                                        </p:tgtEl>
                                      </p:cBhvr>
                                    </p:animEffect>
                                    <p:anim calcmode="lin" valueType="num">
                                      <p:cBhvr>
                                        <p:cTn id="122" dur="500" fill="hold"/>
                                        <p:tgtEl>
                                          <p:spTgt spid="182"/>
                                        </p:tgtEl>
                                        <p:attrNameLst>
                                          <p:attrName>ppt_x</p:attrName>
                                        </p:attrNameLst>
                                      </p:cBhvr>
                                      <p:tavLst>
                                        <p:tav tm="0">
                                          <p:val>
                                            <p:strVal val="#ppt_x"/>
                                          </p:val>
                                        </p:tav>
                                        <p:tav tm="100000">
                                          <p:val>
                                            <p:strVal val="#ppt_x"/>
                                          </p:val>
                                        </p:tav>
                                      </p:tavLst>
                                    </p:anim>
                                    <p:anim calcmode="lin" valueType="num">
                                      <p:cBhvr>
                                        <p:cTn id="123" dur="500" fill="hold"/>
                                        <p:tgtEl>
                                          <p:spTgt spid="182"/>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183">
                                            <p:txEl>
                                              <p:pRg st="0" end="0"/>
                                            </p:txEl>
                                          </p:spTgt>
                                        </p:tgtEl>
                                        <p:attrNameLst>
                                          <p:attrName>style.visibility</p:attrName>
                                        </p:attrNameLst>
                                      </p:cBhvr>
                                      <p:to>
                                        <p:strVal val="visible"/>
                                      </p:to>
                                    </p:set>
                                    <p:animEffect transition="in" filter="fade">
                                      <p:cBhvr>
                                        <p:cTn id="126" dur="500"/>
                                        <p:tgtEl>
                                          <p:spTgt spid="183">
                                            <p:txEl>
                                              <p:pRg st="0" end="0"/>
                                            </p:txEl>
                                          </p:spTgt>
                                        </p:tgtEl>
                                      </p:cBhvr>
                                    </p:animEffect>
                                    <p:anim calcmode="lin" valueType="num">
                                      <p:cBhvr>
                                        <p:cTn id="127" dur="500" fill="hold"/>
                                        <p:tgtEl>
                                          <p:spTgt spid="183">
                                            <p:txEl>
                                              <p:pRg st="0" end="0"/>
                                            </p:txEl>
                                          </p:spTgt>
                                        </p:tgtEl>
                                        <p:attrNameLst>
                                          <p:attrName>ppt_x</p:attrName>
                                        </p:attrNameLst>
                                      </p:cBhvr>
                                      <p:tavLst>
                                        <p:tav tm="0">
                                          <p:val>
                                            <p:strVal val="#ppt_x"/>
                                          </p:val>
                                        </p:tav>
                                        <p:tav tm="100000">
                                          <p:val>
                                            <p:strVal val="#ppt_x"/>
                                          </p:val>
                                        </p:tav>
                                      </p:tavLst>
                                    </p:anim>
                                    <p:anim calcmode="lin" valueType="num">
                                      <p:cBhvr>
                                        <p:cTn id="128" dur="500" fill="hold"/>
                                        <p:tgtEl>
                                          <p:spTgt spid="18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0"/>
      <p:bldP spid="167" grpId="0"/>
      <p:bldP spid="168" grpId="0" build="p"/>
      <p:bldP spid="169" grpId="0"/>
      <p:bldP spid="170" grpId="0"/>
      <p:bldP spid="171" grpId="0"/>
      <p:bldP spid="172" grpId="0"/>
      <p:bldP spid="173" grpId="0"/>
      <p:bldP spid="174" grpId="0"/>
      <p:bldP spid="175" grpId="0" build="p"/>
      <p:bldP spid="176" grpId="0"/>
      <p:bldP spid="177" grpId="0" build="p"/>
      <p:bldP spid="178" grpId="0"/>
      <p:bldP spid="179" grpId="0" build="p"/>
      <p:bldP spid="180" grpId="0"/>
      <p:bldP spid="181" grpId="0" build="p"/>
      <p:bldP spid="182" grpId="0"/>
      <p:bldP spid="183" grpId="0" build="p"/>
      <p:bldP spid="25"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ctrTitle" idx="2"/>
          </p:nvPr>
        </p:nvSpPr>
        <p:spPr>
          <a:xfrm>
            <a:off x="2085873" y="421403"/>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Utilisation de localStorage</a:t>
            </a:r>
            <a:endParaRPr dirty="0"/>
          </a:p>
        </p:txBody>
      </p:sp>
      <p:sp>
        <p:nvSpPr>
          <p:cNvPr id="249" name="Google Shape;249;p40"/>
          <p:cNvSpPr txBox="1">
            <a:spLocks noGrp="1"/>
          </p:cNvSpPr>
          <p:nvPr>
            <p:ph type="subTitle" idx="1"/>
          </p:nvPr>
        </p:nvSpPr>
        <p:spPr>
          <a:xfrm>
            <a:off x="1665825" y="3058425"/>
            <a:ext cx="2608500" cy="1784400"/>
          </a:xfrm>
          <a:prstGeom prst="rect">
            <a:avLst/>
          </a:prstGeom>
        </p:spPr>
        <p:txBody>
          <a:bodyPr spcFirstLastPara="1" wrap="square" lIns="91425" tIns="91425" rIns="91425" bIns="91425" anchor="t" anchorCtr="0">
            <a:noAutofit/>
          </a:bodyPr>
          <a:lstStyle/>
          <a:p>
            <a:pPr marL="0" indent="0"/>
            <a:r>
              <a:rPr lang="fr-FR" dirty="0"/>
              <a:t>Il existe quatre méthodes JavaScript utilisables qui vous permettrons d’accéder et de travailler avec </a:t>
            </a:r>
            <a:r>
              <a:rPr lang="fr-FR" dirty="0" err="1"/>
              <a:t>localStorage</a:t>
            </a:r>
            <a:r>
              <a:rPr lang="fr-FR" dirty="0"/>
              <a:t>.</a:t>
            </a:r>
          </a:p>
        </p:txBody>
      </p:sp>
      <p:sp>
        <p:nvSpPr>
          <p:cNvPr id="250" name="Google Shape;250;p40"/>
          <p:cNvSpPr txBox="1">
            <a:spLocks noGrp="1"/>
          </p:cNvSpPr>
          <p:nvPr>
            <p:ph type="ctrTitle"/>
          </p:nvPr>
        </p:nvSpPr>
        <p:spPr>
          <a:xfrm>
            <a:off x="1600733" y="985228"/>
            <a:ext cx="2673600" cy="2054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LES 4 METHODES</a:t>
            </a:r>
            <a:endParaRPr dirty="0"/>
          </a:p>
        </p:txBody>
      </p:sp>
      <p:cxnSp>
        <p:nvCxnSpPr>
          <p:cNvPr id="251" name="Google Shape;251;p40"/>
          <p:cNvCxnSpPr/>
          <p:nvPr/>
        </p:nvCxnSpPr>
        <p:spPr>
          <a:xfrm>
            <a:off x="3957600" y="3045275"/>
            <a:ext cx="1368000" cy="0"/>
          </a:xfrm>
          <a:prstGeom prst="straightConnector1">
            <a:avLst/>
          </a:prstGeom>
          <a:noFill/>
          <a:ln w="9525" cap="flat" cmpd="sng">
            <a:solidFill>
              <a:srgbClr val="434343"/>
            </a:solidFill>
            <a:prstDash val="solid"/>
            <a:round/>
            <a:headEnd type="none" w="med" len="med"/>
            <a:tailEnd type="none" w="med" len="med"/>
          </a:ln>
        </p:spPr>
      </p:cxnSp>
      <p:pic>
        <p:nvPicPr>
          <p:cNvPr id="3" name="Image 2" descr="Une image contenant texte&#10;&#10;Description générée automatiquement">
            <a:extLst>
              <a:ext uri="{FF2B5EF4-FFF2-40B4-BE49-F238E27FC236}">
                <a16:creationId xmlns:a16="http://schemas.microsoft.com/office/drawing/2014/main" id="{901F0EDA-C03F-401A-91CD-C1FB05BA644B}"/>
              </a:ext>
            </a:extLst>
          </p:cNvPr>
          <p:cNvPicPr>
            <a:picLocks noChangeAspect="1"/>
          </p:cNvPicPr>
          <p:nvPr/>
        </p:nvPicPr>
        <p:blipFill>
          <a:blip r:embed="rId3"/>
          <a:stretch>
            <a:fillRect/>
          </a:stretch>
        </p:blipFill>
        <p:spPr>
          <a:xfrm>
            <a:off x="4527100" y="1386700"/>
            <a:ext cx="4861010" cy="30321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8"/>
                                        </p:tgtEl>
                                        <p:attrNameLst>
                                          <p:attrName>style.visibility</p:attrName>
                                        </p:attrNameLst>
                                      </p:cBhvr>
                                      <p:to>
                                        <p:strVal val="visible"/>
                                      </p:to>
                                    </p:set>
                                    <p:animEffect transition="in" filter="fade">
                                      <p:cBhvr>
                                        <p:cTn id="7" dur="500"/>
                                        <p:tgtEl>
                                          <p:spTgt spid="24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50"/>
                                        </p:tgtEl>
                                        <p:attrNameLst>
                                          <p:attrName>style.visibility</p:attrName>
                                        </p:attrNameLst>
                                      </p:cBhvr>
                                      <p:to>
                                        <p:strVal val="visible"/>
                                      </p:to>
                                    </p:set>
                                    <p:animEffect transition="in" filter="fade">
                                      <p:cBhvr>
                                        <p:cTn id="12" dur="750"/>
                                        <p:tgtEl>
                                          <p:spTgt spid="250"/>
                                        </p:tgtEl>
                                      </p:cBhvr>
                                    </p:animEffect>
                                    <p:anim calcmode="lin" valueType="num">
                                      <p:cBhvr>
                                        <p:cTn id="13" dur="750" fill="hold"/>
                                        <p:tgtEl>
                                          <p:spTgt spid="250"/>
                                        </p:tgtEl>
                                        <p:attrNameLst>
                                          <p:attrName>ppt_x</p:attrName>
                                        </p:attrNameLst>
                                      </p:cBhvr>
                                      <p:tavLst>
                                        <p:tav tm="0">
                                          <p:val>
                                            <p:strVal val="#ppt_x"/>
                                          </p:val>
                                        </p:tav>
                                        <p:tav tm="100000">
                                          <p:val>
                                            <p:strVal val="#ppt_x"/>
                                          </p:val>
                                        </p:tav>
                                      </p:tavLst>
                                    </p:anim>
                                    <p:anim calcmode="lin" valueType="num">
                                      <p:cBhvr>
                                        <p:cTn id="14" dur="750" fill="hold"/>
                                        <p:tgtEl>
                                          <p:spTgt spid="25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49">
                                            <p:txEl>
                                              <p:pRg st="0" end="0"/>
                                            </p:txEl>
                                          </p:spTgt>
                                        </p:tgtEl>
                                        <p:attrNameLst>
                                          <p:attrName>style.visibility</p:attrName>
                                        </p:attrNameLst>
                                      </p:cBhvr>
                                      <p:to>
                                        <p:strVal val="visible"/>
                                      </p:to>
                                    </p:set>
                                    <p:animEffect transition="in" filter="fade">
                                      <p:cBhvr>
                                        <p:cTn id="19" dur="750"/>
                                        <p:tgtEl>
                                          <p:spTgt spid="249">
                                            <p:txEl>
                                              <p:pRg st="0" end="0"/>
                                            </p:txEl>
                                          </p:spTgt>
                                        </p:tgtEl>
                                      </p:cBhvr>
                                    </p:animEffect>
                                    <p:anim calcmode="lin" valueType="num">
                                      <p:cBhvr>
                                        <p:cTn id="20" dur="750" fill="hold"/>
                                        <p:tgtEl>
                                          <p:spTgt spid="249">
                                            <p:txEl>
                                              <p:pRg st="0" end="0"/>
                                            </p:txEl>
                                          </p:spTgt>
                                        </p:tgtEl>
                                        <p:attrNameLst>
                                          <p:attrName>ppt_x</p:attrName>
                                        </p:attrNameLst>
                                      </p:cBhvr>
                                      <p:tavLst>
                                        <p:tav tm="0">
                                          <p:val>
                                            <p:strVal val="#ppt_x"/>
                                          </p:val>
                                        </p:tav>
                                        <p:tav tm="100000">
                                          <p:val>
                                            <p:strVal val="#ppt_x"/>
                                          </p:val>
                                        </p:tav>
                                      </p:tavLst>
                                    </p:anim>
                                    <p:anim calcmode="lin" valueType="num">
                                      <p:cBhvr>
                                        <p:cTn id="21" dur="750" fill="hold"/>
                                        <p:tgtEl>
                                          <p:spTgt spid="24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251"/>
                                        </p:tgtEl>
                                        <p:attrNameLst>
                                          <p:attrName>style.visibility</p:attrName>
                                        </p:attrNameLst>
                                      </p:cBhvr>
                                      <p:to>
                                        <p:strVal val="visible"/>
                                      </p:to>
                                    </p:set>
                                    <p:anim calcmode="lin" valueType="num">
                                      <p:cBhvr additive="base">
                                        <p:cTn id="26" dur="500" fill="hold"/>
                                        <p:tgtEl>
                                          <p:spTgt spid="251"/>
                                        </p:tgtEl>
                                        <p:attrNameLst>
                                          <p:attrName>ppt_x</p:attrName>
                                        </p:attrNameLst>
                                      </p:cBhvr>
                                      <p:tavLst>
                                        <p:tav tm="0">
                                          <p:val>
                                            <p:strVal val="0-#ppt_w/2"/>
                                          </p:val>
                                        </p:tav>
                                        <p:tav tm="100000">
                                          <p:val>
                                            <p:strVal val="#ppt_x"/>
                                          </p:val>
                                        </p:tav>
                                      </p:tavLst>
                                    </p:anim>
                                    <p:anim calcmode="lin" valueType="num">
                                      <p:cBhvr additive="base">
                                        <p:cTn id="27" dur="500" fill="hold"/>
                                        <p:tgtEl>
                                          <p:spTgt spid="251"/>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additive="base">
                                        <p:cTn id="32" dur="750" fill="hold"/>
                                        <p:tgtEl>
                                          <p:spTgt spid="3"/>
                                        </p:tgtEl>
                                        <p:attrNameLst>
                                          <p:attrName>ppt_x</p:attrName>
                                        </p:attrNameLst>
                                      </p:cBhvr>
                                      <p:tavLst>
                                        <p:tav tm="0">
                                          <p:val>
                                            <p:strVal val="1+#ppt_w/2"/>
                                          </p:val>
                                        </p:tav>
                                        <p:tav tm="100000">
                                          <p:val>
                                            <p:strVal val="#ppt_x"/>
                                          </p:val>
                                        </p:tav>
                                      </p:tavLst>
                                    </p:anim>
                                    <p:anim calcmode="lin" valueType="num">
                                      <p:cBhvr additive="base">
                                        <p:cTn id="33" dur="75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 grpId="0"/>
      <p:bldP spid="249" grpId="0" build="p"/>
      <p:bldP spid="25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6"/>
          <p:cNvSpPr/>
          <p:nvPr/>
        </p:nvSpPr>
        <p:spPr>
          <a:xfrm rot="-5400000" flipH="1">
            <a:off x="5255394" y="1040950"/>
            <a:ext cx="1975500" cy="2628900"/>
          </a:xfrm>
          <a:prstGeom prst="snip1Rect">
            <a:avLst>
              <a:gd name="adj" fmla="val 16667"/>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6"/>
          <p:cNvSpPr/>
          <p:nvPr/>
        </p:nvSpPr>
        <p:spPr>
          <a:xfrm rot="5400000">
            <a:off x="1759800" y="1039900"/>
            <a:ext cx="1975500" cy="2631000"/>
          </a:xfrm>
          <a:prstGeom prst="snip1Rect">
            <a:avLst>
              <a:gd name="adj" fmla="val 16667"/>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46"/>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Cas concrets via le webtools de Google (console)</a:t>
            </a:r>
            <a:endParaRPr dirty="0"/>
          </a:p>
        </p:txBody>
      </p:sp>
      <p:sp>
        <p:nvSpPr>
          <p:cNvPr id="416" name="Google Shape;416;p46"/>
          <p:cNvSpPr txBox="1">
            <a:spLocks noGrp="1"/>
          </p:cNvSpPr>
          <p:nvPr>
            <p:ph type="ctrTitle" idx="2"/>
          </p:nvPr>
        </p:nvSpPr>
        <p:spPr>
          <a:xfrm>
            <a:off x="1432050" y="1377657"/>
            <a:ext cx="1934085"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1"/>
                </a:solidFill>
              </a:rPr>
              <a:t>LA CONSOLE</a:t>
            </a:r>
            <a:endParaRPr dirty="0"/>
          </a:p>
        </p:txBody>
      </p:sp>
      <p:sp>
        <p:nvSpPr>
          <p:cNvPr id="417" name="Google Shape;417;p46"/>
          <p:cNvSpPr txBox="1">
            <a:spLocks noGrp="1"/>
          </p:cNvSpPr>
          <p:nvPr>
            <p:ph type="subTitle" idx="1"/>
          </p:nvPr>
        </p:nvSpPr>
        <p:spPr>
          <a:xfrm>
            <a:off x="1442192" y="1885749"/>
            <a:ext cx="2620858" cy="1372001"/>
          </a:xfrm>
          <a:prstGeom prst="rect">
            <a:avLst/>
          </a:prstGeom>
        </p:spPr>
        <p:txBody>
          <a:bodyPr spcFirstLastPara="1" wrap="square" lIns="91425" tIns="91425" rIns="91425" bIns="91425" anchor="t" anchorCtr="0">
            <a:noAutofit/>
          </a:bodyPr>
          <a:lstStyle/>
          <a:p>
            <a:pPr marL="0" indent="0"/>
            <a:r>
              <a:rPr lang="fr-FR" dirty="0">
                <a:solidFill>
                  <a:schemeClr val="lt1"/>
                </a:solidFill>
              </a:rPr>
              <a:t>Vous pouvez débuter vos tests en utilisant simplement la console du </a:t>
            </a:r>
            <a:r>
              <a:rPr lang="fr-FR" dirty="0" err="1">
                <a:solidFill>
                  <a:schemeClr val="lt1"/>
                </a:solidFill>
              </a:rPr>
              <a:t>WebTools</a:t>
            </a:r>
            <a:r>
              <a:rPr lang="fr-FR" dirty="0">
                <a:solidFill>
                  <a:schemeClr val="lt1"/>
                </a:solidFill>
              </a:rPr>
              <a:t>.</a:t>
            </a:r>
          </a:p>
          <a:p>
            <a:pPr marL="0" lvl="0" indent="0" algn="l" rtl="0">
              <a:spcBef>
                <a:spcPts val="0"/>
              </a:spcBef>
              <a:spcAft>
                <a:spcPts val="0"/>
              </a:spcAft>
              <a:buNone/>
            </a:pPr>
            <a:r>
              <a:rPr lang="fr-FR" dirty="0">
                <a:solidFill>
                  <a:schemeClr val="lt1"/>
                </a:solidFill>
              </a:rPr>
              <a:t>Création d’un item :</a:t>
            </a:r>
          </a:p>
        </p:txBody>
      </p:sp>
      <p:sp>
        <p:nvSpPr>
          <p:cNvPr id="418" name="Google Shape;418;p46"/>
          <p:cNvSpPr txBox="1">
            <a:spLocks noGrp="1"/>
          </p:cNvSpPr>
          <p:nvPr>
            <p:ph type="ctrTitle" idx="3"/>
          </p:nvPr>
        </p:nvSpPr>
        <p:spPr>
          <a:xfrm>
            <a:off x="5351434" y="1364416"/>
            <a:ext cx="2206160" cy="427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lt1"/>
                </a:solidFill>
              </a:rPr>
              <a:t>APPLICATION STORAGE</a:t>
            </a:r>
            <a:endParaRPr dirty="0"/>
          </a:p>
        </p:txBody>
      </p:sp>
      <p:sp>
        <p:nvSpPr>
          <p:cNvPr id="419" name="Google Shape;419;p46"/>
          <p:cNvSpPr txBox="1">
            <a:spLocks noGrp="1"/>
          </p:cNvSpPr>
          <p:nvPr>
            <p:ph type="subTitle" idx="4"/>
          </p:nvPr>
        </p:nvSpPr>
        <p:spPr>
          <a:xfrm>
            <a:off x="5385054" y="1874829"/>
            <a:ext cx="2157300" cy="56116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lt1"/>
                </a:solidFill>
              </a:rPr>
              <a:t>Dans la partie “Application”, nous pouvons voir ceci :</a:t>
            </a:r>
            <a:endParaRPr dirty="0"/>
          </a:p>
        </p:txBody>
      </p:sp>
      <p:pic>
        <p:nvPicPr>
          <p:cNvPr id="4" name="Image 3">
            <a:extLst>
              <a:ext uri="{FF2B5EF4-FFF2-40B4-BE49-F238E27FC236}">
                <a16:creationId xmlns:a16="http://schemas.microsoft.com/office/drawing/2014/main" id="{84367518-F344-468D-97D8-A29D1094B33D}"/>
              </a:ext>
            </a:extLst>
          </p:cNvPr>
          <p:cNvPicPr>
            <a:picLocks noChangeAspect="1"/>
          </p:cNvPicPr>
          <p:nvPr/>
        </p:nvPicPr>
        <p:blipFill>
          <a:blip r:embed="rId3"/>
          <a:stretch>
            <a:fillRect/>
          </a:stretch>
        </p:blipFill>
        <p:spPr>
          <a:xfrm>
            <a:off x="1462364" y="2820630"/>
            <a:ext cx="2608729" cy="190500"/>
          </a:xfrm>
          <a:prstGeom prst="rect">
            <a:avLst/>
          </a:prstGeom>
        </p:spPr>
      </p:pic>
      <p:pic>
        <p:nvPicPr>
          <p:cNvPr id="5" name="Image 4">
            <a:extLst>
              <a:ext uri="{FF2B5EF4-FFF2-40B4-BE49-F238E27FC236}">
                <a16:creationId xmlns:a16="http://schemas.microsoft.com/office/drawing/2014/main" id="{56B55F75-5704-4F17-B3FF-263460C80254}"/>
              </a:ext>
            </a:extLst>
          </p:cNvPr>
          <p:cNvPicPr>
            <a:picLocks noChangeAspect="1"/>
          </p:cNvPicPr>
          <p:nvPr/>
        </p:nvPicPr>
        <p:blipFill>
          <a:blip r:embed="rId4"/>
          <a:stretch>
            <a:fillRect/>
          </a:stretch>
        </p:blipFill>
        <p:spPr>
          <a:xfrm>
            <a:off x="6350720" y="2422944"/>
            <a:ext cx="1215839" cy="599704"/>
          </a:xfrm>
          <a:prstGeom prst="rect">
            <a:avLst/>
          </a:prstGeom>
        </p:spPr>
      </p:pic>
      <p:pic>
        <p:nvPicPr>
          <p:cNvPr id="6" name="Image 5">
            <a:extLst>
              <a:ext uri="{FF2B5EF4-FFF2-40B4-BE49-F238E27FC236}">
                <a16:creationId xmlns:a16="http://schemas.microsoft.com/office/drawing/2014/main" id="{19BF3C58-A039-46F6-B0F9-7DA08FFB48D2}"/>
              </a:ext>
            </a:extLst>
          </p:cNvPr>
          <p:cNvPicPr>
            <a:picLocks noChangeAspect="1"/>
          </p:cNvPicPr>
          <p:nvPr/>
        </p:nvPicPr>
        <p:blipFill>
          <a:blip r:embed="rId5"/>
          <a:stretch>
            <a:fillRect/>
          </a:stretch>
        </p:blipFill>
        <p:spPr>
          <a:xfrm>
            <a:off x="5036759" y="2422507"/>
            <a:ext cx="1272521" cy="620354"/>
          </a:xfrm>
          <a:prstGeom prst="rect">
            <a:avLst/>
          </a:prstGeom>
        </p:spPr>
      </p:pic>
      <p:sp>
        <p:nvSpPr>
          <p:cNvPr id="16" name="Google Shape;413;p46">
            <a:extLst>
              <a:ext uri="{FF2B5EF4-FFF2-40B4-BE49-F238E27FC236}">
                <a16:creationId xmlns:a16="http://schemas.microsoft.com/office/drawing/2014/main" id="{BC22FC2F-A66C-441B-90F8-B698B2C98C72}"/>
              </a:ext>
            </a:extLst>
          </p:cNvPr>
          <p:cNvSpPr/>
          <p:nvPr/>
        </p:nvSpPr>
        <p:spPr>
          <a:xfrm rot="5400000">
            <a:off x="4096206" y="2925375"/>
            <a:ext cx="1749705" cy="2631000"/>
          </a:xfrm>
          <a:prstGeom prst="snip1Rect">
            <a:avLst>
              <a:gd name="adj" fmla="val 16667"/>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411;p46">
            <a:extLst>
              <a:ext uri="{FF2B5EF4-FFF2-40B4-BE49-F238E27FC236}">
                <a16:creationId xmlns:a16="http://schemas.microsoft.com/office/drawing/2014/main" id="{A847D947-F7EB-462F-8254-C5D498A5F099}"/>
              </a:ext>
            </a:extLst>
          </p:cNvPr>
          <p:cNvSpPr/>
          <p:nvPr/>
        </p:nvSpPr>
        <p:spPr>
          <a:xfrm rot="16200000" flipH="1">
            <a:off x="3034363" y="2926403"/>
            <a:ext cx="1749748" cy="2628900"/>
          </a:xfrm>
          <a:prstGeom prst="snip1Rect">
            <a:avLst>
              <a:gd name="adj" fmla="val 16667"/>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17;p46">
            <a:extLst>
              <a:ext uri="{FF2B5EF4-FFF2-40B4-BE49-F238E27FC236}">
                <a16:creationId xmlns:a16="http://schemas.microsoft.com/office/drawing/2014/main" id="{54E3D1BE-9032-4E0C-8F53-D9397CC8B1FF}"/>
              </a:ext>
            </a:extLst>
          </p:cNvPr>
          <p:cNvSpPr txBox="1">
            <a:spLocks/>
          </p:cNvSpPr>
          <p:nvPr/>
        </p:nvSpPr>
        <p:spPr>
          <a:xfrm>
            <a:off x="2803712" y="3673452"/>
            <a:ext cx="3200399" cy="13720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100"/>
              <a:buFont typeface="Roboto Condensed Light"/>
              <a:buNone/>
              <a:defRPr sz="1300" b="0" i="0" u="none" strike="noStrike" cap="none">
                <a:solidFill>
                  <a:srgbClr val="434343"/>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0" indent="0"/>
            <a:r>
              <a:rPr lang="fr-FR" dirty="0">
                <a:solidFill>
                  <a:schemeClr val="lt1"/>
                </a:solidFill>
              </a:rPr>
              <a:t>Exemple </a:t>
            </a:r>
            <a:r>
              <a:rPr lang="fr-FR" dirty="0" err="1">
                <a:solidFill>
                  <a:schemeClr val="lt1"/>
                </a:solidFill>
              </a:rPr>
              <a:t>todo</a:t>
            </a:r>
            <a:r>
              <a:rPr lang="fr-FR" dirty="0">
                <a:solidFill>
                  <a:schemeClr val="lt1"/>
                </a:solidFill>
              </a:rPr>
              <a:t> </a:t>
            </a:r>
            <a:r>
              <a:rPr lang="fr-FR" dirty="0" err="1">
                <a:solidFill>
                  <a:schemeClr val="lt1"/>
                </a:solidFill>
              </a:rPr>
              <a:t>list</a:t>
            </a:r>
            <a:r>
              <a:rPr lang="fr-FR" dirty="0">
                <a:solidFill>
                  <a:schemeClr val="lt1"/>
                </a:solidFill>
              </a:rPr>
              <a:t> sur </a:t>
            </a:r>
            <a:r>
              <a:rPr lang="fr-FR" dirty="0" err="1">
                <a:solidFill>
                  <a:schemeClr val="lt1"/>
                </a:solidFill>
              </a:rPr>
              <a:t>Codepen</a:t>
            </a:r>
            <a:r>
              <a:rPr lang="fr-FR" dirty="0">
                <a:solidFill>
                  <a:schemeClr val="lt1"/>
                </a:solidFill>
              </a:rPr>
              <a:t> : </a:t>
            </a:r>
            <a:br>
              <a:rPr lang="fr-FR" dirty="0">
                <a:solidFill>
                  <a:schemeClr val="lt1"/>
                </a:solidFill>
              </a:rPr>
            </a:br>
            <a:r>
              <a:rPr lang="fr-FR" dirty="0" err="1">
                <a:solidFill>
                  <a:srgbClr val="857C55"/>
                </a:solidFill>
                <a:hlinkClick r:id="rId6">
                  <a:extLst>
                    <a:ext uri="{A12FA001-AC4F-418D-AE19-62706E023703}">
                      <ahyp:hlinkClr xmlns:ahyp="http://schemas.microsoft.com/office/drawing/2018/hyperlinkcolor" val="tx"/>
                    </a:ext>
                  </a:extLst>
                </a:hlinkClick>
              </a:rPr>
              <a:t>Todo</a:t>
            </a:r>
            <a:r>
              <a:rPr lang="fr-FR" dirty="0">
                <a:solidFill>
                  <a:srgbClr val="857C55"/>
                </a:solidFill>
                <a:hlinkClick r:id="rId6">
                  <a:extLst>
                    <a:ext uri="{A12FA001-AC4F-418D-AE19-62706E023703}">
                      <ahyp:hlinkClr xmlns:ahyp="http://schemas.microsoft.com/office/drawing/2018/hyperlinkcolor" val="tx"/>
                    </a:ext>
                  </a:extLst>
                </a:hlinkClick>
              </a:rPr>
              <a:t> </a:t>
            </a:r>
            <a:r>
              <a:rPr lang="fr-FR" dirty="0" err="1">
                <a:solidFill>
                  <a:srgbClr val="857C55"/>
                </a:solidFill>
                <a:hlinkClick r:id="rId6">
                  <a:extLst>
                    <a:ext uri="{A12FA001-AC4F-418D-AE19-62706E023703}">
                      <ahyp:hlinkClr xmlns:ahyp="http://schemas.microsoft.com/office/drawing/2018/hyperlinkcolor" val="tx"/>
                    </a:ext>
                  </a:extLst>
                </a:hlinkClick>
              </a:rPr>
              <a:t>localStorage</a:t>
            </a:r>
            <a:r>
              <a:rPr lang="fr-FR" dirty="0">
                <a:solidFill>
                  <a:srgbClr val="857C55"/>
                </a:solidFill>
                <a:hlinkClick r:id="rId6">
                  <a:extLst>
                    <a:ext uri="{A12FA001-AC4F-418D-AE19-62706E023703}">
                      <ahyp:hlinkClr xmlns:ahyp="http://schemas.microsoft.com/office/drawing/2018/hyperlinkcolor" val="tx"/>
                    </a:ext>
                  </a:extLst>
                </a:hlinkClick>
              </a:rPr>
              <a:t> </a:t>
            </a:r>
            <a:r>
              <a:rPr lang="fr-FR" dirty="0" err="1">
                <a:solidFill>
                  <a:srgbClr val="857C55"/>
                </a:solidFill>
                <a:hlinkClick r:id="rId6">
                  <a:extLst>
                    <a:ext uri="{A12FA001-AC4F-418D-AE19-62706E023703}">
                      <ahyp:hlinkClr xmlns:ahyp="http://schemas.microsoft.com/office/drawing/2018/hyperlinkcolor" val="tx"/>
                    </a:ext>
                  </a:extLst>
                </a:hlinkClick>
              </a:rPr>
              <a:t>Codepen</a:t>
            </a:r>
            <a:endParaRPr lang="fr-FR" dirty="0">
              <a:solidFill>
                <a:srgbClr val="857C55"/>
              </a:solidFill>
            </a:endParaRPr>
          </a:p>
          <a:p>
            <a:pPr marL="0" indent="0"/>
            <a:endParaRPr lang="fr-FR" dirty="0">
              <a:solidFill>
                <a:schemeClr val="lt1"/>
              </a:solidFill>
            </a:endParaRPr>
          </a:p>
          <a:p>
            <a:pPr marL="0" indent="0"/>
            <a:r>
              <a:rPr lang="fr-FR" dirty="0">
                <a:solidFill>
                  <a:schemeClr val="lt1"/>
                </a:solidFill>
              </a:rPr>
              <a:t>Un exemple de gestionnaire de panier </a:t>
            </a:r>
            <a:r>
              <a:rPr lang="fr-FR" dirty="0" err="1">
                <a:solidFill>
                  <a:schemeClr val="lt1"/>
                </a:solidFill>
              </a:rPr>
              <a:t>Woocommerce</a:t>
            </a:r>
            <a:r>
              <a:rPr lang="fr-FR" dirty="0">
                <a:solidFill>
                  <a:schemeClr val="lt1"/>
                </a:solidFill>
              </a:rPr>
              <a:t> géré avec </a:t>
            </a:r>
            <a:r>
              <a:rPr lang="fr-FR" dirty="0" err="1">
                <a:solidFill>
                  <a:schemeClr val="lt1"/>
                </a:solidFill>
              </a:rPr>
              <a:t>localStorage</a:t>
            </a:r>
            <a:r>
              <a:rPr lang="fr-FR" dirty="0">
                <a:solidFill>
                  <a:schemeClr val="lt1"/>
                </a:solidFill>
              </a:rPr>
              <a:t> (SPR)</a:t>
            </a:r>
            <a:br>
              <a:rPr lang="fr-FR" dirty="0">
                <a:solidFill>
                  <a:schemeClr val="lt1"/>
                </a:solidFill>
              </a:rPr>
            </a:br>
            <a:r>
              <a:rPr lang="fr-FR" dirty="0">
                <a:solidFill>
                  <a:srgbClr val="857C55"/>
                </a:solidFill>
                <a:hlinkClick r:id="rId7">
                  <a:extLst>
                    <a:ext uri="{A12FA001-AC4F-418D-AE19-62706E023703}">
                      <ahyp:hlinkClr xmlns:ahyp="http://schemas.microsoft.com/office/drawing/2018/hyperlinkcolor" val="tx"/>
                    </a:ext>
                  </a:extLst>
                </a:hlinkClick>
              </a:rPr>
              <a:t>https://www.la-forezienne.fr</a:t>
            </a:r>
            <a:endParaRPr lang="en" dirty="0">
              <a:solidFill>
                <a:srgbClr val="857C55"/>
              </a:solidFill>
            </a:endParaRPr>
          </a:p>
        </p:txBody>
      </p:sp>
      <p:sp>
        <p:nvSpPr>
          <p:cNvPr id="19" name="Google Shape;416;p46">
            <a:extLst>
              <a:ext uri="{FF2B5EF4-FFF2-40B4-BE49-F238E27FC236}">
                <a16:creationId xmlns:a16="http://schemas.microsoft.com/office/drawing/2014/main" id="{3CE5822C-5797-4C03-A39C-856D011979BC}"/>
              </a:ext>
            </a:extLst>
          </p:cNvPr>
          <p:cNvSpPr txBox="1">
            <a:spLocks/>
          </p:cNvSpPr>
          <p:nvPr/>
        </p:nvSpPr>
        <p:spPr>
          <a:xfrm>
            <a:off x="2707697" y="3386151"/>
            <a:ext cx="3578862" cy="42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000"/>
              <a:buFont typeface="Exo 2"/>
              <a:buNone/>
              <a:defRPr sz="1400" b="1" i="0" u="none" strike="noStrike" cap="none">
                <a:solidFill>
                  <a:srgbClr val="434343"/>
                </a:solidFill>
                <a:latin typeface="Exo 2"/>
                <a:ea typeface="Exo 2"/>
                <a:cs typeface="Exo 2"/>
                <a:sym typeface="Exo 2"/>
              </a:defRPr>
            </a:lvl1pPr>
            <a:lvl2pPr marR="0" lvl="1" algn="l" rtl="0">
              <a:lnSpc>
                <a:spcPct val="100000"/>
              </a:lnSpc>
              <a:spcBef>
                <a:spcPts val="0"/>
              </a:spcBef>
              <a:spcAft>
                <a:spcPts val="0"/>
              </a:spcAft>
              <a:buClr>
                <a:schemeClr val="dk1"/>
              </a:buClr>
              <a:buSzPts val="2000"/>
              <a:buFont typeface="Exo 2"/>
              <a:buNone/>
              <a:defRPr sz="2000" b="0" i="0" u="none" strike="noStrike" cap="none">
                <a:solidFill>
                  <a:schemeClr val="dk1"/>
                </a:solidFill>
                <a:latin typeface="Exo 2"/>
                <a:ea typeface="Exo 2"/>
                <a:cs typeface="Exo 2"/>
                <a:sym typeface="Exo 2"/>
              </a:defRPr>
            </a:lvl2pPr>
            <a:lvl3pPr marR="0" lvl="2" algn="l" rtl="0">
              <a:lnSpc>
                <a:spcPct val="100000"/>
              </a:lnSpc>
              <a:spcBef>
                <a:spcPts val="0"/>
              </a:spcBef>
              <a:spcAft>
                <a:spcPts val="0"/>
              </a:spcAft>
              <a:buClr>
                <a:schemeClr val="dk1"/>
              </a:buClr>
              <a:buSzPts val="2000"/>
              <a:buFont typeface="Exo 2"/>
              <a:buNone/>
              <a:defRPr sz="2000" b="0" i="0" u="none" strike="noStrike" cap="none">
                <a:solidFill>
                  <a:schemeClr val="dk1"/>
                </a:solidFill>
                <a:latin typeface="Exo 2"/>
                <a:ea typeface="Exo 2"/>
                <a:cs typeface="Exo 2"/>
                <a:sym typeface="Exo 2"/>
              </a:defRPr>
            </a:lvl3pPr>
            <a:lvl4pPr marR="0" lvl="3" algn="l" rtl="0">
              <a:lnSpc>
                <a:spcPct val="100000"/>
              </a:lnSpc>
              <a:spcBef>
                <a:spcPts val="0"/>
              </a:spcBef>
              <a:spcAft>
                <a:spcPts val="0"/>
              </a:spcAft>
              <a:buClr>
                <a:schemeClr val="dk1"/>
              </a:buClr>
              <a:buSzPts val="2000"/>
              <a:buFont typeface="Exo 2"/>
              <a:buNone/>
              <a:defRPr sz="2000" b="0" i="0" u="none" strike="noStrike" cap="none">
                <a:solidFill>
                  <a:schemeClr val="dk1"/>
                </a:solidFill>
                <a:latin typeface="Exo 2"/>
                <a:ea typeface="Exo 2"/>
                <a:cs typeface="Exo 2"/>
                <a:sym typeface="Exo 2"/>
              </a:defRPr>
            </a:lvl4pPr>
            <a:lvl5pPr marR="0" lvl="4" algn="l" rtl="0">
              <a:lnSpc>
                <a:spcPct val="100000"/>
              </a:lnSpc>
              <a:spcBef>
                <a:spcPts val="0"/>
              </a:spcBef>
              <a:spcAft>
                <a:spcPts val="0"/>
              </a:spcAft>
              <a:buClr>
                <a:schemeClr val="dk1"/>
              </a:buClr>
              <a:buSzPts val="2000"/>
              <a:buFont typeface="Exo 2"/>
              <a:buNone/>
              <a:defRPr sz="2000" b="0" i="0" u="none" strike="noStrike" cap="none">
                <a:solidFill>
                  <a:schemeClr val="dk1"/>
                </a:solidFill>
                <a:latin typeface="Exo 2"/>
                <a:ea typeface="Exo 2"/>
                <a:cs typeface="Exo 2"/>
                <a:sym typeface="Exo 2"/>
              </a:defRPr>
            </a:lvl5pPr>
            <a:lvl6pPr marR="0" lvl="5" algn="l" rtl="0">
              <a:lnSpc>
                <a:spcPct val="100000"/>
              </a:lnSpc>
              <a:spcBef>
                <a:spcPts val="0"/>
              </a:spcBef>
              <a:spcAft>
                <a:spcPts val="0"/>
              </a:spcAft>
              <a:buClr>
                <a:schemeClr val="dk1"/>
              </a:buClr>
              <a:buSzPts val="2000"/>
              <a:buFont typeface="Exo 2"/>
              <a:buNone/>
              <a:defRPr sz="2000" b="0" i="0" u="none" strike="noStrike" cap="none">
                <a:solidFill>
                  <a:schemeClr val="dk1"/>
                </a:solidFill>
                <a:latin typeface="Exo 2"/>
                <a:ea typeface="Exo 2"/>
                <a:cs typeface="Exo 2"/>
                <a:sym typeface="Exo 2"/>
              </a:defRPr>
            </a:lvl6pPr>
            <a:lvl7pPr marR="0" lvl="6" algn="l" rtl="0">
              <a:lnSpc>
                <a:spcPct val="100000"/>
              </a:lnSpc>
              <a:spcBef>
                <a:spcPts val="0"/>
              </a:spcBef>
              <a:spcAft>
                <a:spcPts val="0"/>
              </a:spcAft>
              <a:buClr>
                <a:schemeClr val="dk1"/>
              </a:buClr>
              <a:buSzPts val="2000"/>
              <a:buFont typeface="Exo 2"/>
              <a:buNone/>
              <a:defRPr sz="2000" b="0" i="0" u="none" strike="noStrike" cap="none">
                <a:solidFill>
                  <a:schemeClr val="dk1"/>
                </a:solidFill>
                <a:latin typeface="Exo 2"/>
                <a:ea typeface="Exo 2"/>
                <a:cs typeface="Exo 2"/>
                <a:sym typeface="Exo 2"/>
              </a:defRPr>
            </a:lvl7pPr>
            <a:lvl8pPr marR="0" lvl="7" algn="l" rtl="0">
              <a:lnSpc>
                <a:spcPct val="100000"/>
              </a:lnSpc>
              <a:spcBef>
                <a:spcPts val="0"/>
              </a:spcBef>
              <a:spcAft>
                <a:spcPts val="0"/>
              </a:spcAft>
              <a:buClr>
                <a:schemeClr val="dk1"/>
              </a:buClr>
              <a:buSzPts val="2000"/>
              <a:buFont typeface="Exo 2"/>
              <a:buNone/>
              <a:defRPr sz="2000" b="0" i="0" u="none" strike="noStrike" cap="none">
                <a:solidFill>
                  <a:schemeClr val="dk1"/>
                </a:solidFill>
                <a:latin typeface="Exo 2"/>
                <a:ea typeface="Exo 2"/>
                <a:cs typeface="Exo 2"/>
                <a:sym typeface="Exo 2"/>
              </a:defRPr>
            </a:lvl8pPr>
            <a:lvl9pPr marR="0" lvl="8" algn="l" rtl="0">
              <a:lnSpc>
                <a:spcPct val="100000"/>
              </a:lnSpc>
              <a:spcBef>
                <a:spcPts val="0"/>
              </a:spcBef>
              <a:spcAft>
                <a:spcPts val="0"/>
              </a:spcAft>
              <a:buClr>
                <a:schemeClr val="dk1"/>
              </a:buClr>
              <a:buSzPts val="2000"/>
              <a:buFont typeface="Exo 2"/>
              <a:buNone/>
              <a:defRPr sz="2000" b="0" i="0" u="none" strike="noStrike" cap="none">
                <a:solidFill>
                  <a:schemeClr val="dk1"/>
                </a:solidFill>
                <a:latin typeface="Exo 2"/>
                <a:ea typeface="Exo 2"/>
                <a:cs typeface="Exo 2"/>
                <a:sym typeface="Exo 2"/>
              </a:defRPr>
            </a:lvl9pPr>
          </a:lstStyle>
          <a:p>
            <a:pPr algn="ctr"/>
            <a:r>
              <a:rPr lang="fr-FR" dirty="0">
                <a:solidFill>
                  <a:schemeClr val="lt1"/>
                </a:solidFill>
              </a:rPr>
              <a:t>EXEMPLES D’UTILISATION</a:t>
            </a:r>
            <a:endParaRPr lang="fr-FR" dirty="0"/>
          </a:p>
        </p:txBody>
      </p:sp>
      <p:pic>
        <p:nvPicPr>
          <p:cNvPr id="2" name="Image 2" descr="Une image contenant texte, clipart&#10;&#10;Description générée automatiquement">
            <a:extLst>
              <a:ext uri="{FF2B5EF4-FFF2-40B4-BE49-F238E27FC236}">
                <a16:creationId xmlns:a16="http://schemas.microsoft.com/office/drawing/2014/main" id="{704176CA-E5A3-40EC-8506-5B52CAF1BC8A}"/>
              </a:ext>
            </a:extLst>
          </p:cNvPr>
          <p:cNvPicPr>
            <a:picLocks noChangeAspect="1"/>
          </p:cNvPicPr>
          <p:nvPr/>
        </p:nvPicPr>
        <p:blipFill>
          <a:blip r:embed="rId8"/>
          <a:stretch>
            <a:fillRect/>
          </a:stretch>
        </p:blipFill>
        <p:spPr>
          <a:xfrm>
            <a:off x="5138057" y="3812042"/>
            <a:ext cx="262618" cy="24084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5"/>
                                        </p:tgtEl>
                                        <p:attrNameLst>
                                          <p:attrName>style.visibility</p:attrName>
                                        </p:attrNameLst>
                                      </p:cBhvr>
                                      <p:to>
                                        <p:strVal val="visible"/>
                                      </p:to>
                                    </p:set>
                                    <p:animEffect transition="in" filter="fade">
                                      <p:cBhvr>
                                        <p:cTn id="7" dur="500"/>
                                        <p:tgtEl>
                                          <p:spTgt spid="4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3"/>
                                        </p:tgtEl>
                                        <p:attrNameLst>
                                          <p:attrName>style.visibility</p:attrName>
                                        </p:attrNameLst>
                                      </p:cBhvr>
                                      <p:to>
                                        <p:strVal val="visible"/>
                                      </p:to>
                                    </p:set>
                                    <p:animEffect transition="in" filter="fade">
                                      <p:cBhvr>
                                        <p:cTn id="12" dur="500"/>
                                        <p:tgtEl>
                                          <p:spTgt spid="4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6"/>
                                        </p:tgtEl>
                                        <p:attrNameLst>
                                          <p:attrName>style.visibility</p:attrName>
                                        </p:attrNameLst>
                                      </p:cBhvr>
                                      <p:to>
                                        <p:strVal val="visible"/>
                                      </p:to>
                                    </p:set>
                                    <p:animEffect transition="in" filter="fade">
                                      <p:cBhvr>
                                        <p:cTn id="17" dur="500"/>
                                        <p:tgtEl>
                                          <p:spTgt spid="4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7"/>
                                        </p:tgtEl>
                                        <p:attrNameLst>
                                          <p:attrName>style.visibility</p:attrName>
                                        </p:attrNameLst>
                                      </p:cBhvr>
                                      <p:to>
                                        <p:strVal val="visible"/>
                                      </p:to>
                                    </p:set>
                                    <p:animEffect transition="in" filter="fade">
                                      <p:cBhvr>
                                        <p:cTn id="22" dur="750"/>
                                        <p:tgtEl>
                                          <p:spTgt spid="417"/>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750"/>
                                        <p:tgtEl>
                                          <p:spTgt spid="4"/>
                                        </p:tgtEl>
                                      </p:cBhvr>
                                    </p:animEffect>
                                    <p:anim calcmode="lin" valueType="num">
                                      <p:cBhvr>
                                        <p:cTn id="28" dur="750" fill="hold"/>
                                        <p:tgtEl>
                                          <p:spTgt spid="4"/>
                                        </p:tgtEl>
                                        <p:attrNameLst>
                                          <p:attrName>ppt_x</p:attrName>
                                        </p:attrNameLst>
                                      </p:cBhvr>
                                      <p:tavLst>
                                        <p:tav tm="0">
                                          <p:val>
                                            <p:strVal val="#ppt_x"/>
                                          </p:val>
                                        </p:tav>
                                        <p:tav tm="100000">
                                          <p:val>
                                            <p:strVal val="#ppt_x"/>
                                          </p:val>
                                        </p:tav>
                                      </p:tavLst>
                                    </p:anim>
                                    <p:anim calcmode="lin" valueType="num">
                                      <p:cBhvr>
                                        <p:cTn id="29" dur="75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11"/>
                                        </p:tgtEl>
                                        <p:attrNameLst>
                                          <p:attrName>style.visibility</p:attrName>
                                        </p:attrNameLst>
                                      </p:cBhvr>
                                      <p:to>
                                        <p:strVal val="visible"/>
                                      </p:to>
                                    </p:set>
                                    <p:animEffect transition="in" filter="fade">
                                      <p:cBhvr>
                                        <p:cTn id="34" dur="500"/>
                                        <p:tgtEl>
                                          <p:spTgt spid="41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18"/>
                                        </p:tgtEl>
                                        <p:attrNameLst>
                                          <p:attrName>style.visibility</p:attrName>
                                        </p:attrNameLst>
                                      </p:cBhvr>
                                      <p:to>
                                        <p:strVal val="visible"/>
                                      </p:to>
                                    </p:set>
                                    <p:animEffect transition="in" filter="fade">
                                      <p:cBhvr>
                                        <p:cTn id="39" dur="500"/>
                                        <p:tgtEl>
                                          <p:spTgt spid="41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19"/>
                                        </p:tgtEl>
                                        <p:attrNameLst>
                                          <p:attrName>style.visibility</p:attrName>
                                        </p:attrNameLst>
                                      </p:cBhvr>
                                      <p:to>
                                        <p:strVal val="visible"/>
                                      </p:to>
                                    </p:set>
                                    <p:animEffect transition="in" filter="fade">
                                      <p:cBhvr>
                                        <p:cTn id="44" dur="1000"/>
                                        <p:tgtEl>
                                          <p:spTgt spid="419"/>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750"/>
                                        <p:tgtEl>
                                          <p:spTgt spid="6"/>
                                        </p:tgtEl>
                                      </p:cBhvr>
                                    </p:animEffect>
                                    <p:anim calcmode="lin" valueType="num">
                                      <p:cBhvr>
                                        <p:cTn id="50" dur="750" fill="hold"/>
                                        <p:tgtEl>
                                          <p:spTgt spid="6"/>
                                        </p:tgtEl>
                                        <p:attrNameLst>
                                          <p:attrName>ppt_x</p:attrName>
                                        </p:attrNameLst>
                                      </p:cBhvr>
                                      <p:tavLst>
                                        <p:tav tm="0">
                                          <p:val>
                                            <p:strVal val="#ppt_x"/>
                                          </p:val>
                                        </p:tav>
                                        <p:tav tm="100000">
                                          <p:val>
                                            <p:strVal val="#ppt_x"/>
                                          </p:val>
                                        </p:tav>
                                      </p:tavLst>
                                    </p:anim>
                                    <p:anim calcmode="lin" valueType="num">
                                      <p:cBhvr>
                                        <p:cTn id="51" dur="750" fill="hold"/>
                                        <p:tgtEl>
                                          <p:spTgt spid="6"/>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750"/>
                                        <p:tgtEl>
                                          <p:spTgt spid="5"/>
                                        </p:tgtEl>
                                      </p:cBhvr>
                                    </p:animEffect>
                                    <p:anim calcmode="lin" valueType="num">
                                      <p:cBhvr>
                                        <p:cTn id="55" dur="750" fill="hold"/>
                                        <p:tgtEl>
                                          <p:spTgt spid="5"/>
                                        </p:tgtEl>
                                        <p:attrNameLst>
                                          <p:attrName>ppt_x</p:attrName>
                                        </p:attrNameLst>
                                      </p:cBhvr>
                                      <p:tavLst>
                                        <p:tav tm="0">
                                          <p:val>
                                            <p:strVal val="#ppt_x"/>
                                          </p:val>
                                        </p:tav>
                                        <p:tav tm="100000">
                                          <p:val>
                                            <p:strVal val="#ppt_x"/>
                                          </p:val>
                                        </p:tav>
                                      </p:tavLst>
                                    </p:anim>
                                    <p:anim calcmode="lin" valueType="num">
                                      <p:cBhvr>
                                        <p:cTn id="56" dur="75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500"/>
                                        <p:tgtEl>
                                          <p:spTgt spid="1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500"/>
                                        <p:tgtEl>
                                          <p:spTgt spid="1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fade">
                                      <p:cBhvr>
                                        <p:cTn id="69" dur="500"/>
                                        <p:tgtEl>
                                          <p:spTgt spid="19"/>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fade">
                                      <p:cBhvr>
                                        <p:cTn id="74" dur="750"/>
                                        <p:tgtEl>
                                          <p:spTgt spid="18"/>
                                        </p:tgtEl>
                                      </p:cBhvr>
                                    </p:animEffect>
                                    <p:anim calcmode="lin" valueType="num">
                                      <p:cBhvr>
                                        <p:cTn id="75" dur="750" fill="hold"/>
                                        <p:tgtEl>
                                          <p:spTgt spid="18"/>
                                        </p:tgtEl>
                                        <p:attrNameLst>
                                          <p:attrName>ppt_x</p:attrName>
                                        </p:attrNameLst>
                                      </p:cBhvr>
                                      <p:tavLst>
                                        <p:tav tm="0">
                                          <p:val>
                                            <p:strVal val="#ppt_x"/>
                                          </p:val>
                                        </p:tav>
                                        <p:tav tm="100000">
                                          <p:val>
                                            <p:strVal val="#ppt_x"/>
                                          </p:val>
                                        </p:tav>
                                      </p:tavLst>
                                    </p:anim>
                                    <p:anim calcmode="lin" valueType="num">
                                      <p:cBhvr>
                                        <p:cTn id="76" dur="75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 grpId="0" animBg="1"/>
      <p:bldP spid="413" grpId="0" animBg="1"/>
      <p:bldP spid="415" grpId="0"/>
      <p:bldP spid="416" grpId="0"/>
      <p:bldP spid="418" grpId="0"/>
      <p:bldP spid="16" grpId="0" animBg="1"/>
      <p:bldP spid="17" grpId="0" animBg="1"/>
      <p:bldP spid="18"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8" name="Google Shape;258;p41"/>
          <p:cNvSpPr txBox="1"/>
          <p:nvPr/>
        </p:nvSpPr>
        <p:spPr>
          <a:xfrm>
            <a:off x="5403774" y="2137597"/>
            <a:ext cx="3282073" cy="2340243"/>
          </a:xfrm>
          <a:prstGeom prst="rect">
            <a:avLst/>
          </a:prstGeom>
          <a:noFill/>
          <a:ln>
            <a:noFill/>
          </a:ln>
        </p:spPr>
        <p:txBody>
          <a:bodyPr spcFirstLastPara="1" wrap="square" lIns="91425" tIns="91425" rIns="91425" bIns="91425" anchor="t" anchorCtr="0">
            <a:noAutofit/>
          </a:bodyPr>
          <a:lstStyle/>
          <a:p>
            <a:r>
              <a:rPr lang="fr-FR" dirty="0">
                <a:latin typeface="Roboto Condensed Light"/>
                <a:ea typeface="Roboto Condensed Light"/>
                <a:cs typeface="Roboto Condensed Light"/>
                <a:sym typeface="Roboto Condensed Light"/>
              </a:rPr>
              <a:t>L’API </a:t>
            </a:r>
            <a:r>
              <a:rPr lang="fr-FR" dirty="0" err="1">
                <a:latin typeface="Roboto Condensed Light"/>
                <a:ea typeface="Roboto Condensed Light"/>
                <a:cs typeface="Roboto Condensed Light"/>
                <a:sym typeface="Roboto Condensed Light"/>
              </a:rPr>
              <a:t>InexedDB</a:t>
            </a:r>
            <a:r>
              <a:rPr lang="fr-FR" dirty="0">
                <a:latin typeface="Roboto Condensed Light"/>
                <a:ea typeface="Roboto Condensed Light"/>
                <a:cs typeface="Roboto Condensed Light"/>
                <a:sym typeface="Roboto Condensed Light"/>
              </a:rPr>
              <a:t> permet de stocker une grande quantité de données de manière persistante tout en offrant la possibilité de créer des applications web avec requêtes indépendantes du réseau (offline). Cette API est principalement asynchrone qui est donc rattaché à des événements du DOM « </a:t>
            </a:r>
            <a:r>
              <a:rPr lang="fr-FR" dirty="0" err="1">
                <a:latin typeface="Roboto Condensed Light"/>
                <a:ea typeface="Roboto Condensed Light"/>
                <a:cs typeface="Roboto Condensed Light"/>
                <a:sym typeface="Roboto Condensed Light"/>
              </a:rPr>
              <a:t>success</a:t>
            </a:r>
            <a:r>
              <a:rPr lang="fr-FR" dirty="0">
                <a:latin typeface="Roboto Condensed Light"/>
                <a:ea typeface="Roboto Condensed Light"/>
                <a:cs typeface="Roboto Condensed Light"/>
                <a:sym typeface="Roboto Condensed Light"/>
              </a:rPr>
              <a:t> », « </a:t>
            </a:r>
            <a:r>
              <a:rPr lang="fr-FR" dirty="0" err="1">
                <a:latin typeface="Roboto Condensed Light"/>
                <a:ea typeface="Roboto Condensed Light"/>
                <a:cs typeface="Roboto Condensed Light"/>
                <a:sym typeface="Roboto Condensed Light"/>
              </a:rPr>
              <a:t>error</a:t>
            </a:r>
            <a:r>
              <a:rPr lang="fr-FR" dirty="0">
                <a:latin typeface="Roboto Condensed Light"/>
                <a:ea typeface="Roboto Condensed Light"/>
                <a:cs typeface="Roboto Condensed Light"/>
                <a:sym typeface="Roboto Condensed Light"/>
              </a:rPr>
              <a:t> ».  Exemples d’applications : Catalogue vidéos, client de messagerie, éditeur de texte …</a:t>
            </a:r>
            <a:br>
              <a:rPr lang="fr-FR" dirty="0">
                <a:latin typeface="Roboto Condensed Light"/>
                <a:ea typeface="Roboto Condensed Light"/>
                <a:cs typeface="Roboto Condensed Light"/>
              </a:rPr>
            </a:br>
            <a:r>
              <a:rPr lang="fr-FR" dirty="0">
                <a:latin typeface="Roboto Condensed Light"/>
                <a:ea typeface="Roboto Condensed Light"/>
                <a:cs typeface="Roboto Condensed Light"/>
              </a:rPr>
              <a:t>C'est en fait une base de données </a:t>
            </a:r>
            <a:r>
              <a:rPr lang="fr-FR" dirty="0" err="1">
                <a:latin typeface="Roboto Condensed Light"/>
                <a:ea typeface="Roboto Condensed Light"/>
                <a:cs typeface="Roboto Condensed Light"/>
              </a:rPr>
              <a:t>noSQL</a:t>
            </a:r>
            <a:r>
              <a:rPr lang="fr-FR" dirty="0">
                <a:latin typeface="Roboto Condensed Light"/>
                <a:ea typeface="Roboto Condensed Light"/>
                <a:cs typeface="Roboto Condensed Light"/>
              </a:rPr>
              <a:t> tout comme MongoDB</a:t>
            </a:r>
          </a:p>
        </p:txBody>
      </p:sp>
      <p:sp>
        <p:nvSpPr>
          <p:cNvPr id="259" name="Google Shape;259;p41"/>
          <p:cNvSpPr txBox="1"/>
          <p:nvPr/>
        </p:nvSpPr>
        <p:spPr>
          <a:xfrm>
            <a:off x="5439358" y="1493594"/>
            <a:ext cx="3079353"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rgbClr val="434343"/>
                </a:solidFill>
                <a:latin typeface="Exo 2"/>
                <a:ea typeface="Exo 2"/>
                <a:cs typeface="Exo 2"/>
                <a:sym typeface="Exo 2"/>
              </a:rPr>
              <a:t>Une API robuste et puissante</a:t>
            </a:r>
            <a:endParaRPr sz="2000" b="1" dirty="0">
              <a:solidFill>
                <a:srgbClr val="434343"/>
              </a:solidFill>
              <a:latin typeface="Exo 2"/>
              <a:ea typeface="Exo 2"/>
              <a:cs typeface="Exo 2"/>
              <a:sym typeface="Exo 2"/>
            </a:endParaRPr>
          </a:p>
        </p:txBody>
      </p:sp>
      <p:cxnSp>
        <p:nvCxnSpPr>
          <p:cNvPr id="21" name="Google Shape;260;p41">
            <a:extLst>
              <a:ext uri="{FF2B5EF4-FFF2-40B4-BE49-F238E27FC236}">
                <a16:creationId xmlns:a16="http://schemas.microsoft.com/office/drawing/2014/main" id="{110B97D6-34C2-440B-BCBF-25499E329D62}"/>
              </a:ext>
            </a:extLst>
          </p:cNvPr>
          <p:cNvCxnSpPr/>
          <p:nvPr/>
        </p:nvCxnSpPr>
        <p:spPr>
          <a:xfrm>
            <a:off x="3712197" y="2130875"/>
            <a:ext cx="2093100" cy="0"/>
          </a:xfrm>
          <a:prstGeom prst="straightConnector1">
            <a:avLst/>
          </a:prstGeom>
          <a:noFill/>
          <a:ln w="9525" cap="flat" cmpd="sng">
            <a:solidFill>
              <a:srgbClr val="434343"/>
            </a:solidFill>
            <a:prstDash val="solid"/>
            <a:round/>
            <a:headEnd type="none" w="med" len="med"/>
            <a:tailEnd type="none" w="med" len="med"/>
          </a:ln>
        </p:spPr>
      </p:cxnSp>
      <p:pic>
        <p:nvPicPr>
          <p:cNvPr id="3" name="Image 2">
            <a:extLst>
              <a:ext uri="{FF2B5EF4-FFF2-40B4-BE49-F238E27FC236}">
                <a16:creationId xmlns:a16="http://schemas.microsoft.com/office/drawing/2014/main" id="{8D9821C6-C780-4B51-87BD-278C01EBB4DB}"/>
              </a:ext>
            </a:extLst>
          </p:cNvPr>
          <p:cNvPicPr>
            <a:picLocks noChangeAspect="1"/>
          </p:cNvPicPr>
          <p:nvPr/>
        </p:nvPicPr>
        <p:blipFill>
          <a:blip r:embed="rId3"/>
          <a:stretch>
            <a:fillRect/>
          </a:stretch>
        </p:blipFill>
        <p:spPr>
          <a:xfrm>
            <a:off x="884037" y="1293925"/>
            <a:ext cx="2661024" cy="3247658"/>
          </a:xfrm>
          <a:prstGeom prst="rect">
            <a:avLst/>
          </a:prstGeom>
        </p:spPr>
      </p:pic>
      <p:sp>
        <p:nvSpPr>
          <p:cNvPr id="9" name="Google Shape;257;p41">
            <a:extLst>
              <a:ext uri="{FF2B5EF4-FFF2-40B4-BE49-F238E27FC236}">
                <a16:creationId xmlns:a16="http://schemas.microsoft.com/office/drawing/2014/main" id="{C7443C25-57C7-4327-9A85-67AFC802A408}"/>
              </a:ext>
            </a:extLst>
          </p:cNvPr>
          <p:cNvSpPr txBox="1">
            <a:spLocks/>
          </p:cNvSpPr>
          <p:nvPr/>
        </p:nvSpPr>
        <p:spPr>
          <a:xfrm>
            <a:off x="183115" y="420086"/>
            <a:ext cx="5214300" cy="8381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2400"/>
              <a:buFont typeface="Exo 2"/>
              <a:buNone/>
              <a:defRPr sz="2400" b="1" i="0" u="none" strike="noStrike" cap="none">
                <a:solidFill>
                  <a:srgbClr val="434343"/>
                </a:solidFill>
                <a:latin typeface="Exo 2"/>
                <a:ea typeface="Exo 2"/>
                <a:cs typeface="Exo 2"/>
                <a:sym typeface="Exo 2"/>
              </a:defRPr>
            </a:lvl1pPr>
            <a:lvl2pPr marR="0" lvl="1"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2pPr>
            <a:lvl3pPr marR="0" lvl="2"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3pPr>
            <a:lvl4pPr marR="0" lvl="3"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4pPr>
            <a:lvl5pPr marR="0" lvl="4"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5pPr>
            <a:lvl6pPr marR="0" lvl="5"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6pPr>
            <a:lvl7pPr marR="0" lvl="6"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7pPr>
            <a:lvl8pPr marR="0" lvl="7"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8pPr>
            <a:lvl9pPr marR="0" lvl="8"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9pPr>
          </a:lstStyle>
          <a:p>
            <a:r>
              <a:rPr lang="fr-FR" sz="3500" dirty="0"/>
              <a:t>Le Web Storage avec </a:t>
            </a:r>
          </a:p>
        </p:txBody>
      </p:sp>
      <p:cxnSp>
        <p:nvCxnSpPr>
          <p:cNvPr id="10" name="Google Shape;260;p41">
            <a:extLst>
              <a:ext uri="{FF2B5EF4-FFF2-40B4-BE49-F238E27FC236}">
                <a16:creationId xmlns:a16="http://schemas.microsoft.com/office/drawing/2014/main" id="{52C82EDB-4745-40EB-AEA9-34467656B747}"/>
              </a:ext>
            </a:extLst>
          </p:cNvPr>
          <p:cNvCxnSpPr/>
          <p:nvPr/>
        </p:nvCxnSpPr>
        <p:spPr>
          <a:xfrm>
            <a:off x="7044810" y="1258222"/>
            <a:ext cx="2093100" cy="0"/>
          </a:xfrm>
          <a:prstGeom prst="straightConnector1">
            <a:avLst/>
          </a:prstGeom>
          <a:noFill/>
          <a:ln w="9525" cap="flat" cmpd="sng">
            <a:solidFill>
              <a:srgbClr val="434343"/>
            </a:solidFill>
            <a:prstDash val="solid"/>
            <a:round/>
            <a:headEnd type="none" w="med" len="med"/>
            <a:tailEnd type="none" w="med" len="med"/>
          </a:ln>
        </p:spPr>
      </p:cxnSp>
      <p:sp>
        <p:nvSpPr>
          <p:cNvPr id="11" name="Google Shape;235;p39">
            <a:extLst>
              <a:ext uri="{FF2B5EF4-FFF2-40B4-BE49-F238E27FC236}">
                <a16:creationId xmlns:a16="http://schemas.microsoft.com/office/drawing/2014/main" id="{DBA93228-2B02-4B82-B794-DFD732995A9C}"/>
              </a:ext>
            </a:extLst>
          </p:cNvPr>
          <p:cNvSpPr txBox="1">
            <a:spLocks/>
          </p:cNvSpPr>
          <p:nvPr/>
        </p:nvSpPr>
        <p:spPr>
          <a:xfrm flipH="1">
            <a:off x="6353736" y="11508"/>
            <a:ext cx="1952814" cy="95760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9600" b="1" dirty="0">
                <a:solidFill>
                  <a:srgbClr val="434343"/>
                </a:solidFill>
                <a:latin typeface="Exo 2" panose="020B0604020202020204" charset="0"/>
              </a:rPr>
              <a:t>04</a:t>
            </a:r>
          </a:p>
        </p:txBody>
      </p:sp>
    </p:spTree>
    <p:extLst>
      <p:ext uri="{BB962C8B-B14F-4D97-AF65-F5344CB8AC3E}">
        <p14:creationId xmlns:p14="http://schemas.microsoft.com/office/powerpoint/2010/main" val="203503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7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59"/>
                                        </p:tgtEl>
                                        <p:attrNameLst>
                                          <p:attrName>style.visibility</p:attrName>
                                        </p:attrNameLst>
                                      </p:cBhvr>
                                      <p:to>
                                        <p:strVal val="visible"/>
                                      </p:to>
                                    </p:set>
                                    <p:anim calcmode="lin" valueType="num">
                                      <p:cBhvr additive="base">
                                        <p:cTn id="23" dur="500" fill="hold"/>
                                        <p:tgtEl>
                                          <p:spTgt spid="259"/>
                                        </p:tgtEl>
                                        <p:attrNameLst>
                                          <p:attrName>ppt_x</p:attrName>
                                        </p:attrNameLst>
                                      </p:cBhvr>
                                      <p:tavLst>
                                        <p:tav tm="0">
                                          <p:val>
                                            <p:strVal val="#ppt_x"/>
                                          </p:val>
                                        </p:tav>
                                        <p:tav tm="100000">
                                          <p:val>
                                            <p:strVal val="#ppt_x"/>
                                          </p:val>
                                        </p:tav>
                                      </p:tavLst>
                                    </p:anim>
                                    <p:anim calcmode="lin" valueType="num">
                                      <p:cBhvr additive="base">
                                        <p:cTn id="24" dur="500" fill="hold"/>
                                        <p:tgtEl>
                                          <p:spTgt spid="25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58"/>
                                        </p:tgtEl>
                                        <p:attrNameLst>
                                          <p:attrName>style.visibility</p:attrName>
                                        </p:attrNameLst>
                                      </p:cBhvr>
                                      <p:to>
                                        <p:strVal val="visible"/>
                                      </p:to>
                                    </p:set>
                                    <p:animEffect transition="in" filter="fade">
                                      <p:cBhvr>
                                        <p:cTn id="29" dur="1000"/>
                                        <p:tgtEl>
                                          <p:spTgt spid="258"/>
                                        </p:tgtEl>
                                      </p:cBhvr>
                                    </p:animEffect>
                                    <p:anim calcmode="lin" valueType="num">
                                      <p:cBhvr>
                                        <p:cTn id="30" dur="1000" fill="hold"/>
                                        <p:tgtEl>
                                          <p:spTgt spid="258"/>
                                        </p:tgtEl>
                                        <p:attrNameLst>
                                          <p:attrName>ppt_x</p:attrName>
                                        </p:attrNameLst>
                                      </p:cBhvr>
                                      <p:tavLst>
                                        <p:tav tm="0">
                                          <p:val>
                                            <p:strVal val="#ppt_x"/>
                                          </p:val>
                                        </p:tav>
                                        <p:tav tm="100000">
                                          <p:val>
                                            <p:strVal val="#ppt_x"/>
                                          </p:val>
                                        </p:tav>
                                      </p:tavLst>
                                    </p:anim>
                                    <p:anim calcmode="lin" valueType="num">
                                      <p:cBhvr>
                                        <p:cTn id="31" dur="1000" fill="hold"/>
                                        <p:tgtEl>
                                          <p:spTgt spid="2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 grpId="0"/>
      <p:bldP spid="259"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subTitle" idx="1"/>
          </p:nvPr>
        </p:nvSpPr>
        <p:spPr>
          <a:xfrm>
            <a:off x="2306171" y="3046260"/>
            <a:ext cx="5130053" cy="1082701"/>
          </a:xfrm>
          <a:prstGeom prst="rect">
            <a:avLst/>
          </a:prstGeom>
        </p:spPr>
        <p:txBody>
          <a:bodyPr spcFirstLastPara="1" wrap="square" lIns="91425" tIns="91425" rIns="91425" bIns="91425" anchor="t" anchorCtr="0">
            <a:noAutofit/>
          </a:bodyPr>
          <a:lstStyle/>
          <a:p>
            <a:pPr marL="285750" lvl="0" indent="-285750" algn="l">
              <a:buFont typeface="Wingdings" panose="05000000000000000000" pitchFamily="2" charset="2"/>
              <a:buChar char="§"/>
            </a:pPr>
            <a:r>
              <a:rPr lang="fr-FR" dirty="0"/>
              <a:t>Ouvrir une base de données.</a:t>
            </a:r>
          </a:p>
          <a:p>
            <a:pPr marL="285750" lvl="0" indent="-285750" algn="l">
              <a:buFont typeface="Wingdings" panose="05000000000000000000" pitchFamily="2" charset="2"/>
              <a:buChar char="§"/>
            </a:pPr>
            <a:r>
              <a:rPr lang="fr-FR" dirty="0"/>
              <a:t>Créer un objet de stockage dans la base de données. </a:t>
            </a:r>
          </a:p>
          <a:p>
            <a:pPr marL="285750" indent="-285750" algn="l">
              <a:buFont typeface="Wingdings" panose="05000000000000000000" pitchFamily="2" charset="2"/>
              <a:buChar char="§"/>
            </a:pPr>
            <a:r>
              <a:rPr lang="fr-FR" dirty="0"/>
              <a:t>Démarrer une transaction, et faire des requêtes.</a:t>
            </a:r>
          </a:p>
          <a:p>
            <a:pPr marL="285750" indent="-285750" algn="l">
              <a:buFont typeface="Wingdings" panose="05000000000000000000" pitchFamily="2" charset="2"/>
              <a:buChar char="§"/>
            </a:pPr>
            <a:r>
              <a:rPr lang="fr-FR" dirty="0"/>
              <a:t>Attendre que l'exécution soit terminée, écoute d'événement DOM.</a:t>
            </a:r>
          </a:p>
          <a:p>
            <a:pPr marL="285750" indent="-285750" algn="l">
              <a:buFont typeface="Wingdings" panose="05000000000000000000" pitchFamily="2" charset="2"/>
              <a:buChar char="§"/>
            </a:pPr>
            <a:r>
              <a:rPr lang="fr-FR" dirty="0"/>
              <a:t>Effectuer une action avec les résultats.</a:t>
            </a:r>
          </a:p>
          <a:p>
            <a:pPr marL="285750" indent="-285750" algn="l">
              <a:buFont typeface="Wingdings" panose="05000000000000000000" pitchFamily="2" charset="2"/>
              <a:buChar char="§"/>
            </a:pPr>
            <a:endParaRPr lang="fr-FR" dirty="0"/>
          </a:p>
          <a:p>
            <a:pPr marL="285750" indent="-285750" algn="l">
              <a:buFont typeface="Wingdings" panose="05000000000000000000" pitchFamily="2" charset="2"/>
              <a:buChar char="§"/>
            </a:pPr>
            <a:endParaRPr b="1" dirty="0"/>
          </a:p>
        </p:txBody>
      </p:sp>
      <p:sp>
        <p:nvSpPr>
          <p:cNvPr id="206" name="Google Shape;206;p37"/>
          <p:cNvSpPr txBox="1">
            <a:spLocks noGrp="1"/>
          </p:cNvSpPr>
          <p:nvPr>
            <p:ph type="ctrTitle"/>
          </p:nvPr>
        </p:nvSpPr>
        <p:spPr>
          <a:xfrm>
            <a:off x="2517327" y="119830"/>
            <a:ext cx="3867300" cy="2054100"/>
          </a:xfrm>
          <a:prstGeom prst="rect">
            <a:avLst/>
          </a:prstGeom>
        </p:spPr>
        <p:txBody>
          <a:bodyPr spcFirstLastPara="1" wrap="square" lIns="91425" tIns="91425" rIns="91425" bIns="91425" anchor="b" anchorCtr="0">
            <a:noAutofit/>
          </a:bodyPr>
          <a:lstStyle/>
          <a:p>
            <a:pPr lvl="0" algn="l"/>
            <a:r>
              <a:rPr lang="fr-FR" dirty="0"/>
              <a:t>API </a:t>
            </a:r>
            <a:r>
              <a:rPr lang="fr-FR" dirty="0" err="1"/>
              <a:t>IndexDB</a:t>
            </a:r>
            <a:endParaRPr dirty="0"/>
          </a:p>
        </p:txBody>
      </p:sp>
      <p:cxnSp>
        <p:nvCxnSpPr>
          <p:cNvPr id="207" name="Google Shape;207;p37"/>
          <p:cNvCxnSpPr/>
          <p:nvPr/>
        </p:nvCxnSpPr>
        <p:spPr>
          <a:xfrm>
            <a:off x="4569600" y="1494500"/>
            <a:ext cx="4574400" cy="0"/>
          </a:xfrm>
          <a:prstGeom prst="straightConnector1">
            <a:avLst/>
          </a:prstGeom>
          <a:noFill/>
          <a:ln w="9525" cap="flat" cmpd="sng">
            <a:solidFill>
              <a:srgbClr val="434343"/>
            </a:solidFill>
            <a:prstDash val="solid"/>
            <a:round/>
            <a:headEnd type="none" w="med" len="med"/>
            <a:tailEnd type="none" w="med" len="med"/>
          </a:ln>
        </p:spPr>
      </p:cxnSp>
      <p:cxnSp>
        <p:nvCxnSpPr>
          <p:cNvPr id="208" name="Google Shape;208;p37"/>
          <p:cNvCxnSpPr/>
          <p:nvPr/>
        </p:nvCxnSpPr>
        <p:spPr>
          <a:xfrm>
            <a:off x="5523" y="4704452"/>
            <a:ext cx="4574400" cy="0"/>
          </a:xfrm>
          <a:prstGeom prst="straightConnector1">
            <a:avLst/>
          </a:prstGeom>
          <a:noFill/>
          <a:ln w="9525" cap="flat" cmpd="sng">
            <a:solidFill>
              <a:srgbClr val="434343"/>
            </a:solidFill>
            <a:prstDash val="solid"/>
            <a:round/>
            <a:headEnd type="none" w="med" len="med"/>
            <a:tailEnd type="none" w="med" len="med"/>
          </a:ln>
        </p:spPr>
      </p:cxnSp>
      <p:sp>
        <p:nvSpPr>
          <p:cNvPr id="6" name="Google Shape;205;p37">
            <a:extLst>
              <a:ext uri="{FF2B5EF4-FFF2-40B4-BE49-F238E27FC236}">
                <a16:creationId xmlns:a16="http://schemas.microsoft.com/office/drawing/2014/main" id="{5BCABA4F-9418-45FE-899C-35BDE6B67D99}"/>
              </a:ext>
            </a:extLst>
          </p:cNvPr>
          <p:cNvSpPr txBox="1">
            <a:spLocks/>
          </p:cNvSpPr>
          <p:nvPr/>
        </p:nvSpPr>
        <p:spPr>
          <a:xfrm>
            <a:off x="2638350" y="2366831"/>
            <a:ext cx="3983400" cy="6441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2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9pPr>
          </a:lstStyle>
          <a:p>
            <a:pPr marL="0" indent="0" algn="l"/>
            <a:r>
              <a:rPr lang="fr-FR" b="1" dirty="0"/>
              <a:t>Le modèle de base qu'</a:t>
            </a:r>
            <a:r>
              <a:rPr lang="fr-FR" b="1" dirty="0" err="1"/>
              <a:t>IndexedDB</a:t>
            </a:r>
            <a:r>
              <a:rPr lang="fr-FR" b="1" dirty="0"/>
              <a:t> utilise est le suivant :</a:t>
            </a:r>
          </a:p>
        </p:txBody>
      </p:sp>
    </p:spTree>
    <p:extLst>
      <p:ext uri="{BB962C8B-B14F-4D97-AF65-F5344CB8AC3E}">
        <p14:creationId xmlns:p14="http://schemas.microsoft.com/office/powerpoint/2010/main" val="334177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07"/>
                                        </p:tgtEl>
                                        <p:attrNameLst>
                                          <p:attrName>style.visibility</p:attrName>
                                        </p:attrNameLst>
                                      </p:cBhvr>
                                      <p:to>
                                        <p:strVal val="visible"/>
                                      </p:to>
                                    </p:set>
                                    <p:anim calcmode="lin" valueType="num">
                                      <p:cBhvr additive="base">
                                        <p:cTn id="7" dur="1000"/>
                                        <p:tgtEl>
                                          <p:spTgt spid="20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08"/>
                                        </p:tgtEl>
                                        <p:attrNameLst>
                                          <p:attrName>style.visibility</p:attrName>
                                        </p:attrNameLst>
                                      </p:cBhvr>
                                      <p:to>
                                        <p:strVal val="visible"/>
                                      </p:to>
                                    </p:set>
                                    <p:anim calcmode="lin" valueType="num">
                                      <p:cBhvr additive="base">
                                        <p:cTn id="10" dur="1000"/>
                                        <p:tgtEl>
                                          <p:spTgt spid="208"/>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6"/>
                                        </p:tgtEl>
                                        <p:attrNameLst>
                                          <p:attrName>style.visibility</p:attrName>
                                        </p:attrNameLst>
                                      </p:cBhvr>
                                      <p:to>
                                        <p:strVal val="visible"/>
                                      </p:to>
                                    </p:set>
                                    <p:animEffect transition="in" filter="fade">
                                      <p:cBhvr>
                                        <p:cTn id="15" dur="500"/>
                                        <p:tgtEl>
                                          <p:spTgt spid="206"/>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anim calcmode="lin" valueType="num">
                                      <p:cBhvr>
                                        <p:cTn id="21" dur="500" fill="hold"/>
                                        <p:tgtEl>
                                          <p:spTgt spid="6"/>
                                        </p:tgtEl>
                                        <p:attrNameLst>
                                          <p:attrName>ppt_x</p:attrName>
                                        </p:attrNameLst>
                                      </p:cBhvr>
                                      <p:tavLst>
                                        <p:tav tm="0">
                                          <p:val>
                                            <p:strVal val="#ppt_x"/>
                                          </p:val>
                                        </p:tav>
                                        <p:tav tm="100000">
                                          <p:val>
                                            <p:strVal val="#ppt_x"/>
                                          </p:val>
                                        </p:tav>
                                      </p:tavLst>
                                    </p:anim>
                                    <p:anim calcmode="lin" valueType="num">
                                      <p:cBhvr>
                                        <p:cTn id="22"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05">
                                            <p:txEl>
                                              <p:pRg st="0" end="0"/>
                                            </p:txEl>
                                          </p:spTgt>
                                        </p:tgtEl>
                                        <p:attrNameLst>
                                          <p:attrName>style.visibility</p:attrName>
                                        </p:attrNameLst>
                                      </p:cBhvr>
                                      <p:to>
                                        <p:strVal val="visible"/>
                                      </p:to>
                                    </p:set>
                                    <p:animEffect transition="in" filter="fade">
                                      <p:cBhvr>
                                        <p:cTn id="27" dur="750"/>
                                        <p:tgtEl>
                                          <p:spTgt spid="205">
                                            <p:txEl>
                                              <p:pRg st="0" end="0"/>
                                            </p:txEl>
                                          </p:spTgt>
                                        </p:tgtEl>
                                      </p:cBhvr>
                                    </p:animEffect>
                                    <p:anim calcmode="lin" valueType="num">
                                      <p:cBhvr>
                                        <p:cTn id="28" dur="750" fill="hold"/>
                                        <p:tgtEl>
                                          <p:spTgt spid="205">
                                            <p:txEl>
                                              <p:pRg st="0" end="0"/>
                                            </p:txEl>
                                          </p:spTgt>
                                        </p:tgtEl>
                                        <p:attrNameLst>
                                          <p:attrName>ppt_x</p:attrName>
                                        </p:attrNameLst>
                                      </p:cBhvr>
                                      <p:tavLst>
                                        <p:tav tm="0">
                                          <p:val>
                                            <p:strVal val="#ppt_x"/>
                                          </p:val>
                                        </p:tav>
                                        <p:tav tm="100000">
                                          <p:val>
                                            <p:strVal val="#ppt_x"/>
                                          </p:val>
                                        </p:tav>
                                      </p:tavLst>
                                    </p:anim>
                                    <p:anim calcmode="lin" valueType="num">
                                      <p:cBhvr>
                                        <p:cTn id="29" dur="750" fill="hold"/>
                                        <p:tgtEl>
                                          <p:spTgt spid="20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05">
                                            <p:txEl>
                                              <p:pRg st="1" end="1"/>
                                            </p:txEl>
                                          </p:spTgt>
                                        </p:tgtEl>
                                        <p:attrNameLst>
                                          <p:attrName>style.visibility</p:attrName>
                                        </p:attrNameLst>
                                      </p:cBhvr>
                                      <p:to>
                                        <p:strVal val="visible"/>
                                      </p:to>
                                    </p:set>
                                    <p:animEffect transition="in" filter="fade">
                                      <p:cBhvr>
                                        <p:cTn id="34" dur="750"/>
                                        <p:tgtEl>
                                          <p:spTgt spid="205">
                                            <p:txEl>
                                              <p:pRg st="1" end="1"/>
                                            </p:txEl>
                                          </p:spTgt>
                                        </p:tgtEl>
                                      </p:cBhvr>
                                    </p:animEffect>
                                    <p:anim calcmode="lin" valueType="num">
                                      <p:cBhvr>
                                        <p:cTn id="35" dur="750" fill="hold"/>
                                        <p:tgtEl>
                                          <p:spTgt spid="205">
                                            <p:txEl>
                                              <p:pRg st="1" end="1"/>
                                            </p:txEl>
                                          </p:spTgt>
                                        </p:tgtEl>
                                        <p:attrNameLst>
                                          <p:attrName>ppt_x</p:attrName>
                                        </p:attrNameLst>
                                      </p:cBhvr>
                                      <p:tavLst>
                                        <p:tav tm="0">
                                          <p:val>
                                            <p:strVal val="#ppt_x"/>
                                          </p:val>
                                        </p:tav>
                                        <p:tav tm="100000">
                                          <p:val>
                                            <p:strVal val="#ppt_x"/>
                                          </p:val>
                                        </p:tav>
                                      </p:tavLst>
                                    </p:anim>
                                    <p:anim calcmode="lin" valueType="num">
                                      <p:cBhvr>
                                        <p:cTn id="36" dur="750" fill="hold"/>
                                        <p:tgtEl>
                                          <p:spTgt spid="20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05">
                                            <p:txEl>
                                              <p:pRg st="2" end="2"/>
                                            </p:txEl>
                                          </p:spTgt>
                                        </p:tgtEl>
                                        <p:attrNameLst>
                                          <p:attrName>style.visibility</p:attrName>
                                        </p:attrNameLst>
                                      </p:cBhvr>
                                      <p:to>
                                        <p:strVal val="visible"/>
                                      </p:to>
                                    </p:set>
                                    <p:animEffect transition="in" filter="fade">
                                      <p:cBhvr>
                                        <p:cTn id="41" dur="750"/>
                                        <p:tgtEl>
                                          <p:spTgt spid="205">
                                            <p:txEl>
                                              <p:pRg st="2" end="2"/>
                                            </p:txEl>
                                          </p:spTgt>
                                        </p:tgtEl>
                                      </p:cBhvr>
                                    </p:animEffect>
                                    <p:anim calcmode="lin" valueType="num">
                                      <p:cBhvr>
                                        <p:cTn id="42" dur="750" fill="hold"/>
                                        <p:tgtEl>
                                          <p:spTgt spid="205">
                                            <p:txEl>
                                              <p:pRg st="2" end="2"/>
                                            </p:txEl>
                                          </p:spTgt>
                                        </p:tgtEl>
                                        <p:attrNameLst>
                                          <p:attrName>ppt_x</p:attrName>
                                        </p:attrNameLst>
                                      </p:cBhvr>
                                      <p:tavLst>
                                        <p:tav tm="0">
                                          <p:val>
                                            <p:strVal val="#ppt_x"/>
                                          </p:val>
                                        </p:tav>
                                        <p:tav tm="100000">
                                          <p:val>
                                            <p:strVal val="#ppt_x"/>
                                          </p:val>
                                        </p:tav>
                                      </p:tavLst>
                                    </p:anim>
                                    <p:anim calcmode="lin" valueType="num">
                                      <p:cBhvr>
                                        <p:cTn id="43" dur="750" fill="hold"/>
                                        <p:tgtEl>
                                          <p:spTgt spid="20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205">
                                            <p:txEl>
                                              <p:pRg st="3" end="3"/>
                                            </p:txEl>
                                          </p:spTgt>
                                        </p:tgtEl>
                                        <p:attrNameLst>
                                          <p:attrName>style.visibility</p:attrName>
                                        </p:attrNameLst>
                                      </p:cBhvr>
                                      <p:to>
                                        <p:strVal val="visible"/>
                                      </p:to>
                                    </p:set>
                                    <p:animEffect transition="in" filter="fade">
                                      <p:cBhvr>
                                        <p:cTn id="48" dur="750"/>
                                        <p:tgtEl>
                                          <p:spTgt spid="205">
                                            <p:txEl>
                                              <p:pRg st="3" end="3"/>
                                            </p:txEl>
                                          </p:spTgt>
                                        </p:tgtEl>
                                      </p:cBhvr>
                                    </p:animEffect>
                                    <p:anim calcmode="lin" valueType="num">
                                      <p:cBhvr>
                                        <p:cTn id="49" dur="750" fill="hold"/>
                                        <p:tgtEl>
                                          <p:spTgt spid="205">
                                            <p:txEl>
                                              <p:pRg st="3" end="3"/>
                                            </p:txEl>
                                          </p:spTgt>
                                        </p:tgtEl>
                                        <p:attrNameLst>
                                          <p:attrName>ppt_x</p:attrName>
                                        </p:attrNameLst>
                                      </p:cBhvr>
                                      <p:tavLst>
                                        <p:tav tm="0">
                                          <p:val>
                                            <p:strVal val="#ppt_x"/>
                                          </p:val>
                                        </p:tav>
                                        <p:tav tm="100000">
                                          <p:val>
                                            <p:strVal val="#ppt_x"/>
                                          </p:val>
                                        </p:tav>
                                      </p:tavLst>
                                    </p:anim>
                                    <p:anim calcmode="lin" valueType="num">
                                      <p:cBhvr>
                                        <p:cTn id="50" dur="750" fill="hold"/>
                                        <p:tgtEl>
                                          <p:spTgt spid="20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205">
                                            <p:txEl>
                                              <p:pRg st="4" end="4"/>
                                            </p:txEl>
                                          </p:spTgt>
                                        </p:tgtEl>
                                        <p:attrNameLst>
                                          <p:attrName>style.visibility</p:attrName>
                                        </p:attrNameLst>
                                      </p:cBhvr>
                                      <p:to>
                                        <p:strVal val="visible"/>
                                      </p:to>
                                    </p:set>
                                    <p:animEffect transition="in" filter="fade">
                                      <p:cBhvr>
                                        <p:cTn id="55" dur="750"/>
                                        <p:tgtEl>
                                          <p:spTgt spid="205">
                                            <p:txEl>
                                              <p:pRg st="4" end="4"/>
                                            </p:txEl>
                                          </p:spTgt>
                                        </p:tgtEl>
                                      </p:cBhvr>
                                    </p:animEffect>
                                    <p:anim calcmode="lin" valueType="num">
                                      <p:cBhvr>
                                        <p:cTn id="56" dur="750" fill="hold"/>
                                        <p:tgtEl>
                                          <p:spTgt spid="205">
                                            <p:txEl>
                                              <p:pRg st="4" end="4"/>
                                            </p:txEl>
                                          </p:spTgt>
                                        </p:tgtEl>
                                        <p:attrNameLst>
                                          <p:attrName>ppt_x</p:attrName>
                                        </p:attrNameLst>
                                      </p:cBhvr>
                                      <p:tavLst>
                                        <p:tav tm="0">
                                          <p:val>
                                            <p:strVal val="#ppt_x"/>
                                          </p:val>
                                        </p:tav>
                                        <p:tav tm="100000">
                                          <p:val>
                                            <p:strVal val="#ppt_x"/>
                                          </p:val>
                                        </p:tav>
                                      </p:tavLst>
                                    </p:anim>
                                    <p:anim calcmode="lin" valueType="num">
                                      <p:cBhvr>
                                        <p:cTn id="57" dur="750" fill="hold"/>
                                        <p:tgtEl>
                                          <p:spTgt spid="20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build="p"/>
      <p:bldP spid="206"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7"/>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lvl="0">
              <a:buClr>
                <a:schemeClr val="dk1"/>
              </a:buClr>
              <a:buSzPts val="1100"/>
            </a:pPr>
            <a:r>
              <a:rPr lang="fr-FR" dirty="0"/>
              <a:t>Espace disponible dans les différents navigateurs</a:t>
            </a:r>
            <a:endParaRPr dirty="0"/>
          </a:p>
        </p:txBody>
      </p:sp>
      <p:cxnSp>
        <p:nvCxnSpPr>
          <p:cNvPr id="427" name="Google Shape;427;p47"/>
          <p:cNvCxnSpPr/>
          <p:nvPr/>
        </p:nvCxnSpPr>
        <p:spPr>
          <a:xfrm rot="10800000">
            <a:off x="-54185" y="1905191"/>
            <a:ext cx="2062800" cy="0"/>
          </a:xfrm>
          <a:prstGeom prst="straightConnector1">
            <a:avLst/>
          </a:prstGeom>
          <a:noFill/>
          <a:ln w="9525" cap="flat" cmpd="sng">
            <a:solidFill>
              <a:srgbClr val="434343"/>
            </a:solidFill>
            <a:prstDash val="solid"/>
            <a:round/>
            <a:headEnd type="none" w="med" len="med"/>
            <a:tailEnd type="none" w="med" len="med"/>
          </a:ln>
        </p:spPr>
      </p:cxnSp>
      <p:cxnSp>
        <p:nvCxnSpPr>
          <p:cNvPr id="428" name="Google Shape;428;p47"/>
          <p:cNvCxnSpPr/>
          <p:nvPr/>
        </p:nvCxnSpPr>
        <p:spPr>
          <a:xfrm rot="10800000">
            <a:off x="0" y="4234351"/>
            <a:ext cx="2062800" cy="0"/>
          </a:xfrm>
          <a:prstGeom prst="straightConnector1">
            <a:avLst/>
          </a:prstGeom>
          <a:noFill/>
          <a:ln w="9525" cap="flat" cmpd="sng">
            <a:solidFill>
              <a:srgbClr val="434343"/>
            </a:solidFill>
            <a:prstDash val="solid"/>
            <a:round/>
            <a:headEnd type="none" w="med" len="med"/>
            <a:tailEnd type="none" w="med" len="med"/>
          </a:ln>
        </p:spPr>
      </p:cxnSp>
      <p:sp>
        <p:nvSpPr>
          <p:cNvPr id="11" name="Google Shape;258;p41">
            <a:extLst>
              <a:ext uri="{FF2B5EF4-FFF2-40B4-BE49-F238E27FC236}">
                <a16:creationId xmlns:a16="http://schemas.microsoft.com/office/drawing/2014/main" id="{F2819699-85F4-42F0-B7AC-D923F5B72351}"/>
              </a:ext>
            </a:extLst>
          </p:cNvPr>
          <p:cNvSpPr txBox="1"/>
          <p:nvPr/>
        </p:nvSpPr>
        <p:spPr>
          <a:xfrm>
            <a:off x="2418526" y="1905190"/>
            <a:ext cx="4244491" cy="2169267"/>
          </a:xfrm>
          <a:prstGeom prst="rect">
            <a:avLst/>
          </a:prstGeom>
          <a:noFill/>
          <a:ln>
            <a:noFill/>
          </a:ln>
        </p:spPr>
        <p:txBody>
          <a:bodyPr spcFirstLastPara="1" wrap="square" lIns="91425" tIns="91425" rIns="91425" bIns="91425" anchor="t" anchorCtr="0">
            <a:noAutofit/>
          </a:bodyPr>
          <a:lstStyle/>
          <a:p>
            <a:pPr lvl="0"/>
            <a:r>
              <a:rPr lang="fr-FR" dirty="0" err="1">
                <a:latin typeface="Roboto Condensed Light"/>
                <a:ea typeface="Roboto Condensed Light"/>
                <a:cs typeface="Roboto Condensed Light"/>
                <a:sym typeface="Roboto Condensed Light"/>
              </a:rPr>
              <a:t>IndexedDB</a:t>
            </a:r>
            <a:r>
              <a:rPr lang="fr-FR" dirty="0">
                <a:latin typeface="Roboto Condensed Light"/>
                <a:ea typeface="Roboto Condensed Light"/>
                <a:cs typeface="Roboto Condensed Light"/>
                <a:sym typeface="Roboto Condensed Light"/>
              </a:rPr>
              <a:t> reçoit de la mémoire du stockage "TEMPORAIRE" du navigateur. Le stockage temporaire sur ceux-ci possède un quota par défaut de 50% de l'espace disque disponible, dont 20% est disponible pour votre application hors ligne.</a:t>
            </a:r>
          </a:p>
          <a:p>
            <a:pPr lvl="0"/>
            <a:endParaRPr lang="fr-FR" dirty="0">
              <a:latin typeface="Roboto Condensed Light"/>
              <a:ea typeface="Roboto Condensed Light"/>
              <a:cs typeface="Roboto Condensed Light"/>
              <a:sym typeface="Roboto Condensed Light"/>
            </a:endParaRPr>
          </a:p>
          <a:p>
            <a:pPr lvl="0"/>
            <a:r>
              <a:rPr lang="fr-FR" dirty="0">
                <a:latin typeface="Roboto Condensed Light"/>
                <a:ea typeface="Roboto Condensed Light"/>
                <a:cs typeface="Roboto Condensed Light"/>
                <a:sym typeface="Roboto Condensed Light"/>
              </a:rPr>
              <a:t>Ex : disque dur de 500 Go offrira un stockage de 250 Go, mais aura aussi une limite dite de groupe (qui est définit à 20% de la limite globale par domaine « groupe »)</a:t>
            </a:r>
          </a:p>
        </p:txBody>
      </p:sp>
    </p:spTree>
    <p:extLst>
      <p:ext uri="{BB962C8B-B14F-4D97-AF65-F5344CB8AC3E}">
        <p14:creationId xmlns:p14="http://schemas.microsoft.com/office/powerpoint/2010/main" val="109887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4"/>
                                        </p:tgtEl>
                                        <p:attrNameLst>
                                          <p:attrName>style.visibility</p:attrName>
                                        </p:attrNameLst>
                                      </p:cBhvr>
                                      <p:to>
                                        <p:strVal val="visible"/>
                                      </p:to>
                                    </p:set>
                                    <p:animEffect transition="in" filter="fade">
                                      <p:cBhvr>
                                        <p:cTn id="7" dur="500"/>
                                        <p:tgtEl>
                                          <p:spTgt spid="4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28"/>
                                        </p:tgtEl>
                                        <p:attrNameLst>
                                          <p:attrName>style.visibility</p:attrName>
                                        </p:attrNameLst>
                                      </p:cBhvr>
                                      <p:to>
                                        <p:strVal val="visible"/>
                                      </p:to>
                                    </p:set>
                                    <p:anim calcmode="lin" valueType="num">
                                      <p:cBhvr additive="base">
                                        <p:cTn id="12" dur="500" fill="hold"/>
                                        <p:tgtEl>
                                          <p:spTgt spid="428"/>
                                        </p:tgtEl>
                                        <p:attrNameLst>
                                          <p:attrName>ppt_x</p:attrName>
                                        </p:attrNameLst>
                                      </p:cBhvr>
                                      <p:tavLst>
                                        <p:tav tm="0">
                                          <p:val>
                                            <p:strVal val="0-#ppt_w/2"/>
                                          </p:val>
                                        </p:tav>
                                        <p:tav tm="100000">
                                          <p:val>
                                            <p:strVal val="#ppt_x"/>
                                          </p:val>
                                        </p:tav>
                                      </p:tavLst>
                                    </p:anim>
                                    <p:anim calcmode="lin" valueType="num">
                                      <p:cBhvr additive="base">
                                        <p:cTn id="13" dur="500" fill="hold"/>
                                        <p:tgtEl>
                                          <p:spTgt spid="428"/>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427"/>
                                        </p:tgtEl>
                                        <p:attrNameLst>
                                          <p:attrName>style.visibility</p:attrName>
                                        </p:attrNameLst>
                                      </p:cBhvr>
                                      <p:to>
                                        <p:strVal val="visible"/>
                                      </p:to>
                                    </p:set>
                                    <p:anim calcmode="lin" valueType="num">
                                      <p:cBhvr additive="base">
                                        <p:cTn id="16" dur="500" fill="hold"/>
                                        <p:tgtEl>
                                          <p:spTgt spid="427"/>
                                        </p:tgtEl>
                                        <p:attrNameLst>
                                          <p:attrName>ppt_x</p:attrName>
                                        </p:attrNameLst>
                                      </p:cBhvr>
                                      <p:tavLst>
                                        <p:tav tm="0">
                                          <p:val>
                                            <p:strVal val="0-#ppt_w/2"/>
                                          </p:val>
                                        </p:tav>
                                        <p:tav tm="100000">
                                          <p:val>
                                            <p:strVal val="#ppt_x"/>
                                          </p:val>
                                        </p:tav>
                                      </p:tavLst>
                                    </p:anim>
                                    <p:anim calcmode="lin" valueType="num">
                                      <p:cBhvr additive="base">
                                        <p:cTn id="17" dur="500" fill="hold"/>
                                        <p:tgtEl>
                                          <p:spTgt spid="427"/>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ctrTitle" idx="2"/>
          </p:nvPr>
        </p:nvSpPr>
        <p:spPr>
          <a:xfrm>
            <a:off x="3166782" y="18521"/>
            <a:ext cx="5214300" cy="9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Utilisation d’IndexedDB</a:t>
            </a:r>
            <a:endParaRPr dirty="0"/>
          </a:p>
        </p:txBody>
      </p:sp>
      <p:sp>
        <p:nvSpPr>
          <p:cNvPr id="249" name="Google Shape;249;p40"/>
          <p:cNvSpPr txBox="1">
            <a:spLocks noGrp="1"/>
          </p:cNvSpPr>
          <p:nvPr>
            <p:ph type="subTitle" idx="1"/>
          </p:nvPr>
        </p:nvSpPr>
        <p:spPr>
          <a:xfrm>
            <a:off x="0" y="2610411"/>
            <a:ext cx="3025589" cy="7712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Dans ce Codepen         vous verrez comment il est possible de créer votre première indexedDB :</a:t>
            </a:r>
            <a:endParaRPr lang="fr-FR" sz="100" dirty="0"/>
          </a:p>
        </p:txBody>
      </p:sp>
      <p:sp>
        <p:nvSpPr>
          <p:cNvPr id="250" name="Google Shape;250;p40"/>
          <p:cNvSpPr txBox="1">
            <a:spLocks noGrp="1"/>
          </p:cNvSpPr>
          <p:nvPr>
            <p:ph type="ctrTitle"/>
          </p:nvPr>
        </p:nvSpPr>
        <p:spPr>
          <a:xfrm>
            <a:off x="0" y="2198743"/>
            <a:ext cx="2381126" cy="49467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Mise en situation :</a:t>
            </a:r>
            <a:endParaRPr dirty="0"/>
          </a:p>
        </p:txBody>
      </p:sp>
      <p:cxnSp>
        <p:nvCxnSpPr>
          <p:cNvPr id="251" name="Google Shape;251;p40"/>
          <p:cNvCxnSpPr/>
          <p:nvPr/>
        </p:nvCxnSpPr>
        <p:spPr>
          <a:xfrm>
            <a:off x="3957600" y="3045275"/>
            <a:ext cx="1368000" cy="0"/>
          </a:xfrm>
          <a:prstGeom prst="straightConnector1">
            <a:avLst/>
          </a:prstGeom>
          <a:noFill/>
          <a:ln w="9525" cap="flat" cmpd="sng">
            <a:solidFill>
              <a:srgbClr val="434343"/>
            </a:solidFill>
            <a:prstDash val="solid"/>
            <a:round/>
            <a:headEnd type="none" w="med" len="med"/>
            <a:tailEnd type="none" w="med" len="med"/>
          </a:ln>
        </p:spPr>
      </p:cxnSp>
      <p:pic>
        <p:nvPicPr>
          <p:cNvPr id="2" name="Image 1">
            <a:extLst>
              <a:ext uri="{FF2B5EF4-FFF2-40B4-BE49-F238E27FC236}">
                <a16:creationId xmlns:a16="http://schemas.microsoft.com/office/drawing/2014/main" id="{9FE34E8A-C7B2-4CE1-BFD1-E1A0565553FD}"/>
              </a:ext>
            </a:extLst>
          </p:cNvPr>
          <p:cNvPicPr>
            <a:picLocks noChangeAspect="1"/>
          </p:cNvPicPr>
          <p:nvPr/>
        </p:nvPicPr>
        <p:blipFill>
          <a:blip r:embed="rId3"/>
          <a:stretch>
            <a:fillRect/>
          </a:stretch>
        </p:blipFill>
        <p:spPr>
          <a:xfrm>
            <a:off x="3429000" y="604951"/>
            <a:ext cx="5715000" cy="4346541"/>
          </a:xfrm>
          <a:prstGeom prst="rect">
            <a:avLst/>
          </a:prstGeom>
        </p:spPr>
      </p:pic>
      <p:pic>
        <p:nvPicPr>
          <p:cNvPr id="4" name="Image 3">
            <a:extLst>
              <a:ext uri="{FF2B5EF4-FFF2-40B4-BE49-F238E27FC236}">
                <a16:creationId xmlns:a16="http://schemas.microsoft.com/office/drawing/2014/main" id="{805CFA5E-7ABC-404B-B850-CB8D04950025}"/>
              </a:ext>
            </a:extLst>
          </p:cNvPr>
          <p:cNvPicPr>
            <a:picLocks noChangeAspect="1"/>
          </p:cNvPicPr>
          <p:nvPr/>
        </p:nvPicPr>
        <p:blipFill>
          <a:blip r:embed="rId4"/>
          <a:stretch>
            <a:fillRect/>
          </a:stretch>
        </p:blipFill>
        <p:spPr>
          <a:xfrm>
            <a:off x="1" y="4418616"/>
            <a:ext cx="1418664" cy="601327"/>
          </a:xfrm>
          <a:prstGeom prst="rect">
            <a:avLst/>
          </a:prstGeom>
        </p:spPr>
      </p:pic>
      <p:pic>
        <p:nvPicPr>
          <p:cNvPr id="6" name="Image 5">
            <a:extLst>
              <a:ext uri="{FF2B5EF4-FFF2-40B4-BE49-F238E27FC236}">
                <a16:creationId xmlns:a16="http://schemas.microsoft.com/office/drawing/2014/main" id="{D26B7BEF-F50A-4E21-9896-C7174BE1D6ED}"/>
              </a:ext>
            </a:extLst>
          </p:cNvPr>
          <p:cNvPicPr>
            <a:picLocks noChangeAspect="1"/>
          </p:cNvPicPr>
          <p:nvPr/>
        </p:nvPicPr>
        <p:blipFill>
          <a:blip r:embed="rId5"/>
          <a:stretch>
            <a:fillRect/>
          </a:stretch>
        </p:blipFill>
        <p:spPr>
          <a:xfrm>
            <a:off x="1418665" y="4418615"/>
            <a:ext cx="1882588" cy="482837"/>
          </a:xfrm>
          <a:prstGeom prst="rect">
            <a:avLst/>
          </a:prstGeom>
        </p:spPr>
      </p:pic>
      <p:pic>
        <p:nvPicPr>
          <p:cNvPr id="7" name="Image 6">
            <a:hlinkClick r:id="rId6"/>
            <a:extLst>
              <a:ext uri="{FF2B5EF4-FFF2-40B4-BE49-F238E27FC236}">
                <a16:creationId xmlns:a16="http://schemas.microsoft.com/office/drawing/2014/main" id="{039FC7B5-E1C9-42AF-BCBE-21D7DCBF33D8}"/>
              </a:ext>
            </a:extLst>
          </p:cNvPr>
          <p:cNvPicPr>
            <a:picLocks noChangeAspect="1"/>
          </p:cNvPicPr>
          <p:nvPr/>
        </p:nvPicPr>
        <p:blipFill>
          <a:blip r:embed="rId7"/>
          <a:stretch>
            <a:fillRect/>
          </a:stretch>
        </p:blipFill>
        <p:spPr>
          <a:xfrm>
            <a:off x="1361142" y="2642964"/>
            <a:ext cx="262967" cy="276807"/>
          </a:xfrm>
          <a:prstGeom prst="rect">
            <a:avLst/>
          </a:prstGeom>
        </p:spPr>
      </p:pic>
      <p:sp>
        <p:nvSpPr>
          <p:cNvPr id="3" name="ZoneTexte 2">
            <a:extLst>
              <a:ext uri="{FF2B5EF4-FFF2-40B4-BE49-F238E27FC236}">
                <a16:creationId xmlns:a16="http://schemas.microsoft.com/office/drawing/2014/main" id="{A1098D32-357C-4369-A258-BBC2C01F33F3}"/>
              </a:ext>
            </a:extLst>
          </p:cNvPr>
          <p:cNvSpPr txBox="1"/>
          <p:nvPr/>
        </p:nvSpPr>
        <p:spPr>
          <a:xfrm>
            <a:off x="57968" y="4025213"/>
            <a:ext cx="1132595" cy="307777"/>
          </a:xfrm>
          <a:prstGeom prst="rect">
            <a:avLst/>
          </a:prstGeom>
          <a:noFill/>
        </p:spPr>
        <p:txBody>
          <a:bodyPr wrap="square" rtlCol="0">
            <a:spAutoFit/>
          </a:bodyPr>
          <a:lstStyle/>
          <a:p>
            <a:pPr lvl="0"/>
            <a:r>
              <a:rPr lang="fr-FR" b="1" u="sng" dirty="0"/>
              <a:t>Résultat :</a:t>
            </a:r>
          </a:p>
        </p:txBody>
      </p:sp>
      <p:sp>
        <p:nvSpPr>
          <p:cNvPr id="5" name="ZoneTexte 4">
            <a:extLst>
              <a:ext uri="{FF2B5EF4-FFF2-40B4-BE49-F238E27FC236}">
                <a16:creationId xmlns:a16="http://schemas.microsoft.com/office/drawing/2014/main" id="{E4C2071F-1045-431C-B089-A54E8A30AAFF}"/>
              </a:ext>
            </a:extLst>
          </p:cNvPr>
          <p:cNvSpPr txBox="1"/>
          <p:nvPr/>
        </p:nvSpPr>
        <p:spPr>
          <a:xfrm>
            <a:off x="107736" y="3115334"/>
            <a:ext cx="3321264" cy="954107"/>
          </a:xfrm>
          <a:prstGeom prst="rect">
            <a:avLst/>
          </a:prstGeom>
          <a:noFill/>
        </p:spPr>
        <p:txBody>
          <a:bodyPr wrap="square" rtlCol="0">
            <a:spAutoFit/>
          </a:bodyPr>
          <a:lstStyle/>
          <a:p>
            <a:pPr lvl="0"/>
            <a:endParaRPr lang="en" dirty="0">
              <a:latin typeface="Roboto Condensed" panose="020B0604020202020204" charset="0"/>
              <a:ea typeface="Roboto Condensed" panose="020B0604020202020204" charset="0"/>
            </a:endParaRPr>
          </a:p>
          <a:p>
            <a:pPr marL="285750" lvl="0" indent="-285750">
              <a:buFont typeface="Wingdings" panose="05000000000000000000" pitchFamily="2" charset="2"/>
              <a:buChar char="v"/>
            </a:pPr>
            <a:r>
              <a:rPr lang="en" dirty="0">
                <a:latin typeface="Roboto Condensed" panose="020B0604020202020204" charset="0"/>
                <a:ea typeface="Roboto Condensed" panose="020B0604020202020204" charset="0"/>
              </a:rPr>
              <a:t>Création d’une BDD</a:t>
            </a:r>
          </a:p>
          <a:p>
            <a:pPr marL="285750" lvl="0" indent="-285750">
              <a:buFont typeface="Wingdings" panose="05000000000000000000" pitchFamily="2" charset="2"/>
              <a:buChar char="v"/>
            </a:pPr>
            <a:r>
              <a:rPr lang="en" dirty="0">
                <a:latin typeface="Roboto Condensed" panose="020B0604020202020204" charset="0"/>
                <a:ea typeface="Roboto Condensed" panose="020B0604020202020204" charset="0"/>
              </a:rPr>
              <a:t>Gestionnaire d’événement : error, onupgradeneeded, onComplete</a:t>
            </a:r>
          </a:p>
        </p:txBody>
      </p:sp>
    </p:spTree>
    <p:extLst>
      <p:ext uri="{BB962C8B-B14F-4D97-AF65-F5344CB8AC3E}">
        <p14:creationId xmlns:p14="http://schemas.microsoft.com/office/powerpoint/2010/main" val="329507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8"/>
                                        </p:tgtEl>
                                        <p:attrNameLst>
                                          <p:attrName>style.visibility</p:attrName>
                                        </p:attrNameLst>
                                      </p:cBhvr>
                                      <p:to>
                                        <p:strVal val="visible"/>
                                      </p:to>
                                    </p:set>
                                    <p:animEffect transition="in" filter="fade">
                                      <p:cBhvr>
                                        <p:cTn id="7" dur="500"/>
                                        <p:tgtEl>
                                          <p:spTgt spid="2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0"/>
                                        </p:tgtEl>
                                        <p:attrNameLst>
                                          <p:attrName>style.visibility</p:attrName>
                                        </p:attrNameLst>
                                      </p:cBhvr>
                                      <p:to>
                                        <p:strVal val="visible"/>
                                      </p:to>
                                    </p:set>
                                    <p:animEffect transition="in" filter="fade">
                                      <p:cBhvr>
                                        <p:cTn id="12" dur="500"/>
                                        <p:tgtEl>
                                          <p:spTgt spid="25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49">
                                            <p:txEl>
                                              <p:pRg st="0" end="0"/>
                                            </p:txEl>
                                          </p:spTgt>
                                        </p:tgtEl>
                                        <p:attrNameLst>
                                          <p:attrName>style.visibility</p:attrName>
                                        </p:attrNameLst>
                                      </p:cBhvr>
                                      <p:to>
                                        <p:strVal val="visible"/>
                                      </p:to>
                                    </p:set>
                                    <p:animEffect transition="in" filter="fade">
                                      <p:cBhvr>
                                        <p:cTn id="17" dur="1000"/>
                                        <p:tgtEl>
                                          <p:spTgt spid="249">
                                            <p:txEl>
                                              <p:pRg st="0" end="0"/>
                                            </p:txEl>
                                          </p:spTgt>
                                        </p:tgtEl>
                                      </p:cBhvr>
                                    </p:animEffect>
                                    <p:anim calcmode="lin" valueType="num">
                                      <p:cBhvr>
                                        <p:cTn id="18" dur="1000" fill="hold"/>
                                        <p:tgtEl>
                                          <p:spTgt spid="249">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249">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1+#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additive="base">
                                        <p:cTn id="42" dur="500" fill="hold"/>
                                        <p:tgtEl>
                                          <p:spTgt spid="3"/>
                                        </p:tgtEl>
                                        <p:attrNameLst>
                                          <p:attrName>ppt_x</p:attrName>
                                        </p:attrNameLst>
                                      </p:cBhvr>
                                      <p:tavLst>
                                        <p:tav tm="0">
                                          <p:val>
                                            <p:strVal val="0-#ppt_w/2"/>
                                          </p:val>
                                        </p:tav>
                                        <p:tav tm="100000">
                                          <p:val>
                                            <p:strVal val="#ppt_x"/>
                                          </p:val>
                                        </p:tav>
                                      </p:tavLst>
                                    </p:anim>
                                    <p:anim calcmode="lin" valueType="num">
                                      <p:cBhvr additive="base">
                                        <p:cTn id="4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500"/>
                                        <p:tgtEl>
                                          <p:spTgt spid="4"/>
                                        </p:tgtEl>
                                      </p:cBhvr>
                                    </p:animEffect>
                                    <p:anim calcmode="lin" valueType="num">
                                      <p:cBhvr>
                                        <p:cTn id="49" dur="500" fill="hold"/>
                                        <p:tgtEl>
                                          <p:spTgt spid="4"/>
                                        </p:tgtEl>
                                        <p:attrNameLst>
                                          <p:attrName>ppt_x</p:attrName>
                                        </p:attrNameLst>
                                      </p:cBhvr>
                                      <p:tavLst>
                                        <p:tav tm="0">
                                          <p:val>
                                            <p:strVal val="#ppt_x"/>
                                          </p:val>
                                        </p:tav>
                                        <p:tav tm="100000">
                                          <p:val>
                                            <p:strVal val="#ppt_x"/>
                                          </p:val>
                                        </p:tav>
                                      </p:tavLst>
                                    </p:anim>
                                    <p:anim calcmode="lin" valueType="num">
                                      <p:cBhvr>
                                        <p:cTn id="50" dur="500" fill="hold"/>
                                        <p:tgtEl>
                                          <p:spTgt spid="4"/>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500"/>
                                        <p:tgtEl>
                                          <p:spTgt spid="6"/>
                                        </p:tgtEl>
                                      </p:cBhvr>
                                    </p:animEffect>
                                    <p:anim calcmode="lin" valueType="num">
                                      <p:cBhvr>
                                        <p:cTn id="54" dur="500" fill="hold"/>
                                        <p:tgtEl>
                                          <p:spTgt spid="6"/>
                                        </p:tgtEl>
                                        <p:attrNameLst>
                                          <p:attrName>ppt_x</p:attrName>
                                        </p:attrNameLst>
                                      </p:cBhvr>
                                      <p:tavLst>
                                        <p:tav tm="0">
                                          <p:val>
                                            <p:strVal val="#ppt_x"/>
                                          </p:val>
                                        </p:tav>
                                        <p:tav tm="100000">
                                          <p:val>
                                            <p:strVal val="#ppt_x"/>
                                          </p:val>
                                        </p:tav>
                                      </p:tavLst>
                                    </p:anim>
                                    <p:anim calcmode="lin" valueType="num">
                                      <p:cBhvr>
                                        <p:cTn id="55"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 grpId="0"/>
      <p:bldP spid="249" grpId="0" build="p"/>
      <p:bldP spid="250" grpId="0"/>
      <p:bldP spid="3"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4"/>
          <p:cNvSpPr txBox="1">
            <a:spLocks noGrp="1"/>
          </p:cNvSpPr>
          <p:nvPr>
            <p:ph type="body" idx="1"/>
          </p:nvPr>
        </p:nvSpPr>
        <p:spPr>
          <a:xfrm>
            <a:off x="1207534" y="1472533"/>
            <a:ext cx="6919200" cy="3510600"/>
          </a:xfrm>
          <a:prstGeom prst="rect">
            <a:avLst/>
          </a:prstGeom>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None/>
            </a:pPr>
            <a:r>
              <a:rPr lang="en" sz="1800" b="1" u="sng" dirty="0">
                <a:solidFill>
                  <a:srgbClr val="434343"/>
                </a:solidFill>
                <a:latin typeface="Roboto Condensed" panose="020B0604020202020204" charset="0"/>
                <a:ea typeface="Roboto Condensed" panose="020B0604020202020204" charset="0"/>
              </a:rPr>
              <a:t>Dans ce guide vous trouverez: </a:t>
            </a:r>
            <a:endParaRPr sz="1800" b="1" u="sng" dirty="0">
              <a:solidFill>
                <a:srgbClr val="434343"/>
              </a:solidFill>
              <a:latin typeface="Roboto Condensed" panose="020B0604020202020204" charset="0"/>
              <a:ea typeface="Roboto Condensed" panose="020B0604020202020204" charset="0"/>
            </a:endParaRPr>
          </a:p>
          <a:p>
            <a:pPr marL="457200" lvl="0" indent="-304800" algn="l" rtl="0">
              <a:lnSpc>
                <a:spcPct val="100000"/>
              </a:lnSpc>
              <a:spcBef>
                <a:spcPts val="1000"/>
              </a:spcBef>
              <a:spcAft>
                <a:spcPts val="0"/>
              </a:spcAft>
              <a:buSzPts val="1200"/>
              <a:buFont typeface="Roboto Condensed Light"/>
              <a:buAutoNum type="arabicPeriod"/>
            </a:pPr>
            <a:r>
              <a:rPr lang="en" dirty="0">
                <a:solidFill>
                  <a:srgbClr val="434343"/>
                </a:solidFill>
              </a:rPr>
              <a:t>Le stockage historique </a:t>
            </a:r>
            <a:br>
              <a:rPr lang="en" dirty="0">
                <a:solidFill>
                  <a:srgbClr val="434343"/>
                </a:solidFill>
              </a:rPr>
            </a:br>
            <a:r>
              <a:rPr lang="en" dirty="0">
                <a:solidFill>
                  <a:srgbClr val="434343"/>
                </a:solidFill>
              </a:rPr>
              <a:t>- Le stockage via l’utilisation de Cookies</a:t>
            </a:r>
            <a:r>
              <a:rPr lang="en" b="1" dirty="0">
                <a:solidFill>
                  <a:srgbClr val="434343"/>
                </a:solidFill>
                <a:latin typeface="Roboto Condensed"/>
                <a:ea typeface="Roboto Condensed"/>
                <a:cs typeface="Roboto Condensed"/>
                <a:sym typeface="Roboto Condensed"/>
              </a:rPr>
              <a:t>.</a:t>
            </a:r>
            <a:endParaRPr b="1" dirty="0">
              <a:solidFill>
                <a:srgbClr val="434343"/>
              </a:solidFill>
              <a:latin typeface="Roboto Condensed"/>
              <a:ea typeface="Roboto Condensed"/>
              <a:cs typeface="Roboto Condensed"/>
              <a:sym typeface="Roboto Condensed"/>
            </a:endParaRPr>
          </a:p>
          <a:p>
            <a:pPr marL="457200" lvl="0" indent="-304800" algn="l" rtl="0">
              <a:spcBef>
                <a:spcPts val="0"/>
              </a:spcBef>
              <a:spcAft>
                <a:spcPts val="0"/>
              </a:spcAft>
              <a:buSzPts val="1200"/>
              <a:buFont typeface="Roboto Condensed Light"/>
              <a:buAutoNum type="arabicPeriod"/>
            </a:pPr>
            <a:r>
              <a:rPr lang="en" dirty="0">
                <a:solidFill>
                  <a:srgbClr val="434343"/>
                </a:solidFill>
              </a:rPr>
              <a:t>Le stockage moderne </a:t>
            </a:r>
            <a:br>
              <a:rPr lang="en" dirty="0">
                <a:solidFill>
                  <a:srgbClr val="434343"/>
                </a:solidFill>
              </a:rPr>
            </a:br>
            <a:r>
              <a:rPr lang="en" dirty="0">
                <a:solidFill>
                  <a:srgbClr val="434343"/>
                </a:solidFill>
              </a:rPr>
              <a:t>- Le web Storage et IndexedDB</a:t>
            </a:r>
            <a:endParaRPr dirty="0">
              <a:solidFill>
                <a:srgbClr val="434343"/>
              </a:solidFill>
            </a:endParaRPr>
          </a:p>
          <a:p>
            <a:pPr lvl="0" indent="-304800">
              <a:buSzPts val="1200"/>
              <a:buFont typeface="Roboto Condensed Light"/>
              <a:buAutoNum type="arabicPeriod"/>
            </a:pPr>
            <a:r>
              <a:rPr lang="fr-FR" dirty="0">
                <a:solidFill>
                  <a:srgbClr val="434343"/>
                </a:solidFill>
              </a:rPr>
              <a:t>Guide concernant le Web Storage</a:t>
            </a:r>
            <a:br>
              <a:rPr lang="fr-FR" dirty="0">
                <a:solidFill>
                  <a:srgbClr val="434343"/>
                </a:solidFill>
              </a:rPr>
            </a:br>
            <a:r>
              <a:rPr lang="fr-FR" dirty="0">
                <a:solidFill>
                  <a:srgbClr val="434343"/>
                </a:solidFill>
              </a:rPr>
              <a:t>- </a:t>
            </a:r>
            <a:r>
              <a:rPr lang="en" dirty="0">
                <a:solidFill>
                  <a:srgbClr val="434343"/>
                </a:solidFill>
              </a:rPr>
              <a:t>Espace de stockage disponible.</a:t>
            </a:r>
            <a:br>
              <a:rPr lang="fr-FR" dirty="0">
                <a:solidFill>
                  <a:srgbClr val="434343"/>
                </a:solidFill>
              </a:rPr>
            </a:br>
            <a:r>
              <a:rPr lang="fr-FR" dirty="0">
                <a:solidFill>
                  <a:srgbClr val="434343"/>
                </a:solidFill>
              </a:rPr>
              <a:t>- </a:t>
            </a:r>
            <a:r>
              <a:rPr lang="fr-FR" dirty="0" err="1">
                <a:solidFill>
                  <a:srgbClr val="434343"/>
                </a:solidFill>
              </a:rPr>
              <a:t>LocalStorage</a:t>
            </a:r>
            <a:br>
              <a:rPr lang="fr-FR" dirty="0">
                <a:solidFill>
                  <a:srgbClr val="434343"/>
                </a:solidFill>
              </a:rPr>
            </a:br>
            <a:r>
              <a:rPr lang="fr-FR" dirty="0">
                <a:solidFill>
                  <a:srgbClr val="434343"/>
                </a:solidFill>
              </a:rPr>
              <a:t>- Avantages et inconvénient </a:t>
            </a:r>
            <a:br>
              <a:rPr lang="fr-FR" dirty="0">
                <a:solidFill>
                  <a:srgbClr val="434343"/>
                </a:solidFill>
              </a:rPr>
            </a:br>
            <a:r>
              <a:rPr lang="fr-FR" dirty="0">
                <a:solidFill>
                  <a:srgbClr val="434343"/>
                </a:solidFill>
              </a:rPr>
              <a:t>- Utilisation et fonctionnement</a:t>
            </a:r>
            <a:br>
              <a:rPr lang="fr-FR" dirty="0">
                <a:solidFill>
                  <a:srgbClr val="434343"/>
                </a:solidFill>
              </a:rPr>
            </a:br>
            <a:r>
              <a:rPr lang="fr-FR" dirty="0">
                <a:solidFill>
                  <a:srgbClr val="434343"/>
                </a:solidFill>
              </a:rPr>
              <a:t>- Cas pratiques</a:t>
            </a:r>
          </a:p>
          <a:p>
            <a:pPr lvl="0" indent="-304800">
              <a:buSzPts val="1200"/>
              <a:buFont typeface="Roboto Condensed Light"/>
              <a:buAutoNum type="arabicPeriod"/>
            </a:pPr>
            <a:r>
              <a:rPr lang="en" dirty="0">
                <a:solidFill>
                  <a:srgbClr val="434343"/>
                </a:solidFill>
              </a:rPr>
              <a:t>Un guide concernant l’API InedxedDB </a:t>
            </a:r>
            <a:r>
              <a:rPr lang="en" b="1" dirty="0">
                <a:solidFill>
                  <a:srgbClr val="434343"/>
                </a:solidFill>
                <a:uFill>
                  <a:noFill/>
                </a:uFill>
                <a:latin typeface="Roboto Condensed"/>
                <a:ea typeface="Roboto Condensed"/>
                <a:cs typeface="Roboto Condensed"/>
                <a:sym typeface="Roboto Condensed"/>
              </a:rPr>
              <a:t>Infos pratiques</a:t>
            </a:r>
            <a:r>
              <a:rPr lang="en" dirty="0">
                <a:solidFill>
                  <a:srgbClr val="434343"/>
                </a:solidFill>
              </a:rPr>
              <a:t>.</a:t>
            </a:r>
            <a:br>
              <a:rPr lang="en" dirty="0">
                <a:solidFill>
                  <a:srgbClr val="434343"/>
                </a:solidFill>
              </a:rPr>
            </a:br>
            <a:r>
              <a:rPr lang="en" dirty="0">
                <a:solidFill>
                  <a:srgbClr val="434343"/>
                </a:solidFill>
              </a:rPr>
              <a:t>- Espace de stockage disponible</a:t>
            </a:r>
            <a:br>
              <a:rPr lang="en" dirty="0">
                <a:solidFill>
                  <a:srgbClr val="434343"/>
                </a:solidFill>
              </a:rPr>
            </a:br>
            <a:r>
              <a:rPr lang="en" dirty="0">
                <a:solidFill>
                  <a:srgbClr val="434343"/>
                </a:solidFill>
              </a:rPr>
              <a:t>- Modèle de base d’IndexDB</a:t>
            </a:r>
            <a:br>
              <a:rPr lang="en" dirty="0">
                <a:solidFill>
                  <a:srgbClr val="434343"/>
                </a:solidFill>
              </a:rPr>
            </a:br>
            <a:r>
              <a:rPr lang="en" dirty="0">
                <a:solidFill>
                  <a:srgbClr val="434343"/>
                </a:solidFill>
              </a:rPr>
              <a:t>- Utilisation et fonctionnement</a:t>
            </a:r>
            <a:endParaRPr dirty="0">
              <a:solidFill>
                <a:srgbClr val="434343"/>
              </a:solidFill>
            </a:endParaRPr>
          </a:p>
        </p:txBody>
      </p:sp>
      <p:sp>
        <p:nvSpPr>
          <p:cNvPr id="159" name="Google Shape;159;p34"/>
          <p:cNvSpPr txBox="1">
            <a:spLocks noGrp="1"/>
          </p:cNvSpPr>
          <p:nvPr>
            <p:ph type="ctrTitle"/>
          </p:nvPr>
        </p:nvSpPr>
        <p:spPr>
          <a:xfrm>
            <a:off x="3929700" y="112218"/>
            <a:ext cx="5214300" cy="62966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4000" dirty="0"/>
              <a:t>PRESENTATION</a:t>
            </a:r>
            <a:r>
              <a:rPr lang="en" dirty="0"/>
              <a:t> </a:t>
            </a:r>
            <a:endParaRPr dirty="0"/>
          </a:p>
        </p:txBody>
      </p:sp>
      <p:cxnSp>
        <p:nvCxnSpPr>
          <p:cNvPr id="4" name="Google Shape;194;p36">
            <a:extLst>
              <a:ext uri="{FF2B5EF4-FFF2-40B4-BE49-F238E27FC236}">
                <a16:creationId xmlns:a16="http://schemas.microsoft.com/office/drawing/2014/main" id="{13223EA1-E1B1-42E6-962C-204D1C8A2FE9}"/>
              </a:ext>
            </a:extLst>
          </p:cNvPr>
          <p:cNvCxnSpPr>
            <a:cxnSpLocks/>
          </p:cNvCxnSpPr>
          <p:nvPr/>
        </p:nvCxnSpPr>
        <p:spPr>
          <a:xfrm>
            <a:off x="5983941" y="930430"/>
            <a:ext cx="3160059" cy="0"/>
          </a:xfrm>
          <a:prstGeom prst="straightConnector1">
            <a:avLst/>
          </a:prstGeom>
          <a:noFill/>
          <a:ln w="9525" cap="flat" cmpd="sng">
            <a:solidFill>
              <a:srgbClr val="434343"/>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animEffect transition="in" filter="fade">
                                      <p:cBhvr>
                                        <p:cTn id="7" dur="500"/>
                                        <p:tgtEl>
                                          <p:spTgt spid="158">
                                            <p:txEl>
                                              <p:pRg st="0" end="0"/>
                                            </p:txEl>
                                          </p:spTgt>
                                        </p:tgtEl>
                                      </p:cBhvr>
                                    </p:animEffect>
                                    <p:anim calcmode="lin" valueType="num">
                                      <p:cBhvr>
                                        <p:cTn id="8" dur="500" fill="hold"/>
                                        <p:tgtEl>
                                          <p:spTgt spid="158">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5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8">
                                            <p:txEl>
                                              <p:pRg st="1" end="1"/>
                                            </p:txEl>
                                          </p:spTgt>
                                        </p:tgtEl>
                                        <p:attrNameLst>
                                          <p:attrName>style.visibility</p:attrName>
                                        </p:attrNameLst>
                                      </p:cBhvr>
                                      <p:to>
                                        <p:strVal val="visible"/>
                                      </p:to>
                                    </p:set>
                                    <p:animEffect transition="in" filter="fade">
                                      <p:cBhvr>
                                        <p:cTn id="14" dur="500"/>
                                        <p:tgtEl>
                                          <p:spTgt spid="158">
                                            <p:txEl>
                                              <p:pRg st="1" end="1"/>
                                            </p:txEl>
                                          </p:spTgt>
                                        </p:tgtEl>
                                      </p:cBhvr>
                                    </p:animEffect>
                                    <p:anim calcmode="lin" valueType="num">
                                      <p:cBhvr>
                                        <p:cTn id="15" dur="500" fill="hold"/>
                                        <p:tgtEl>
                                          <p:spTgt spid="158">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15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8">
                                            <p:txEl>
                                              <p:pRg st="2" end="2"/>
                                            </p:txEl>
                                          </p:spTgt>
                                        </p:tgtEl>
                                        <p:attrNameLst>
                                          <p:attrName>style.visibility</p:attrName>
                                        </p:attrNameLst>
                                      </p:cBhvr>
                                      <p:to>
                                        <p:strVal val="visible"/>
                                      </p:to>
                                    </p:set>
                                    <p:animEffect transition="in" filter="fade">
                                      <p:cBhvr>
                                        <p:cTn id="21" dur="500"/>
                                        <p:tgtEl>
                                          <p:spTgt spid="158">
                                            <p:txEl>
                                              <p:pRg st="2" end="2"/>
                                            </p:txEl>
                                          </p:spTgt>
                                        </p:tgtEl>
                                      </p:cBhvr>
                                    </p:animEffect>
                                    <p:anim calcmode="lin" valueType="num">
                                      <p:cBhvr>
                                        <p:cTn id="22" dur="500" fill="hold"/>
                                        <p:tgtEl>
                                          <p:spTgt spid="158">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15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8">
                                            <p:txEl>
                                              <p:pRg st="3" end="3"/>
                                            </p:txEl>
                                          </p:spTgt>
                                        </p:tgtEl>
                                        <p:attrNameLst>
                                          <p:attrName>style.visibility</p:attrName>
                                        </p:attrNameLst>
                                      </p:cBhvr>
                                      <p:to>
                                        <p:strVal val="visible"/>
                                      </p:to>
                                    </p:set>
                                    <p:animEffect transition="in" filter="fade">
                                      <p:cBhvr>
                                        <p:cTn id="28" dur="500"/>
                                        <p:tgtEl>
                                          <p:spTgt spid="158">
                                            <p:txEl>
                                              <p:pRg st="3" end="3"/>
                                            </p:txEl>
                                          </p:spTgt>
                                        </p:tgtEl>
                                      </p:cBhvr>
                                    </p:animEffect>
                                    <p:anim calcmode="lin" valueType="num">
                                      <p:cBhvr>
                                        <p:cTn id="29" dur="500" fill="hold"/>
                                        <p:tgtEl>
                                          <p:spTgt spid="158">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15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58">
                                            <p:txEl>
                                              <p:pRg st="4" end="4"/>
                                            </p:txEl>
                                          </p:spTgt>
                                        </p:tgtEl>
                                        <p:attrNameLst>
                                          <p:attrName>style.visibility</p:attrName>
                                        </p:attrNameLst>
                                      </p:cBhvr>
                                      <p:to>
                                        <p:strVal val="visible"/>
                                      </p:to>
                                    </p:set>
                                    <p:animEffect transition="in" filter="fade">
                                      <p:cBhvr>
                                        <p:cTn id="35" dur="500"/>
                                        <p:tgtEl>
                                          <p:spTgt spid="158">
                                            <p:txEl>
                                              <p:pRg st="4" end="4"/>
                                            </p:txEl>
                                          </p:spTgt>
                                        </p:tgtEl>
                                      </p:cBhvr>
                                    </p:animEffect>
                                    <p:anim calcmode="lin" valueType="num">
                                      <p:cBhvr>
                                        <p:cTn id="36" dur="500" fill="hold"/>
                                        <p:tgtEl>
                                          <p:spTgt spid="158">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158">
                                            <p:txEl>
                                              <p:pRg st="4" end="4"/>
                                            </p:txEl>
                                          </p:spTgt>
                                        </p:tgtEl>
                                        <p:attrNameLst>
                                          <p:attrName>ppt_y</p:attrName>
                                        </p:attrNameLst>
                                      </p:cBhvr>
                                      <p:tavLst>
                                        <p:tav tm="0">
                                          <p:val>
                                            <p:strVal val="#ppt_y+.1"/>
                                          </p:val>
                                        </p:tav>
                                        <p:tav tm="100000">
                                          <p:val>
                                            <p:strVal val="#ppt_y"/>
                                          </p:val>
                                        </p:tav>
                                      </p:tavLst>
                                    </p:anim>
                                  </p:childTnLst>
                                </p:cTn>
                              </p:par>
                            </p:childTnLst>
                          </p:cTn>
                        </p:par>
                        <p:par>
                          <p:cTn id="38" fill="hold">
                            <p:stCondLst>
                              <p:cond delay="500"/>
                            </p:stCondLst>
                            <p:childTnLst>
                              <p:par>
                                <p:cTn id="39" presetID="2" presetClass="entr" presetSubtype="2" fill="hold" nodeType="after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1000" fill="hold"/>
                                        <p:tgtEl>
                                          <p:spTgt spid="4"/>
                                        </p:tgtEl>
                                        <p:attrNameLst>
                                          <p:attrName>ppt_x</p:attrName>
                                        </p:attrNameLst>
                                      </p:cBhvr>
                                      <p:tavLst>
                                        <p:tav tm="0">
                                          <p:val>
                                            <p:strVal val="1+#ppt_w/2"/>
                                          </p:val>
                                        </p:tav>
                                        <p:tav tm="100000">
                                          <p:val>
                                            <p:strVal val="#ppt_x"/>
                                          </p:val>
                                        </p:tav>
                                      </p:tavLst>
                                    </p:anim>
                                    <p:anim calcmode="lin" valueType="num">
                                      <p:cBhvr additive="base">
                                        <p:cTn id="42"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6">
            <a:hlinkClick r:id="rId3" action="ppaction://hlinksldjump"/>
          </p:cNvPr>
          <p:cNvSpPr/>
          <p:nvPr/>
        </p:nvSpPr>
        <p:spPr>
          <a:xfrm>
            <a:off x="7991475" y="463300"/>
            <a:ext cx="620100" cy="617400"/>
          </a:xfrm>
          <a:prstGeom prst="snip2DiagRect">
            <a:avLst>
              <a:gd name="adj1" fmla="val 0"/>
              <a:gd name="adj2" fmla="val 16667"/>
            </a:avLst>
          </a:prstGeom>
          <a:solidFill>
            <a:schemeClr val="accent1"/>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6"/>
          <p:cNvSpPr txBox="1">
            <a:spLocks noGrp="1"/>
          </p:cNvSpPr>
          <p:nvPr>
            <p:ph type="ctrTitle"/>
          </p:nvPr>
        </p:nvSpPr>
        <p:spPr>
          <a:xfrm flipH="1">
            <a:off x="1147648" y="3085150"/>
            <a:ext cx="5696904" cy="102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LE STOCKAGE HISTORIQUE</a:t>
            </a:r>
            <a:endParaRPr sz="3200" dirty="0"/>
          </a:p>
        </p:txBody>
      </p:sp>
      <p:sp>
        <p:nvSpPr>
          <p:cNvPr id="192" name="Google Shape;192;p36"/>
          <p:cNvSpPr txBox="1">
            <a:spLocks noGrp="1"/>
          </p:cNvSpPr>
          <p:nvPr>
            <p:ph type="title" idx="2"/>
          </p:nvPr>
        </p:nvSpPr>
        <p:spPr>
          <a:xfrm flipH="1">
            <a:off x="1147579" y="2323850"/>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193" name="Google Shape;193;p36"/>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Avant l’arrivée du stockage moderne de donnée sur les navigateurs, seuls les cookies étaient utilisés.</a:t>
            </a:r>
            <a:endParaRPr dirty="0"/>
          </a:p>
        </p:txBody>
      </p:sp>
      <p:cxnSp>
        <p:nvCxnSpPr>
          <p:cNvPr id="194" name="Google Shape;194;p36"/>
          <p:cNvCxnSpPr/>
          <p:nvPr/>
        </p:nvCxnSpPr>
        <p:spPr>
          <a:xfrm>
            <a:off x="0" y="4028275"/>
            <a:ext cx="1561500" cy="0"/>
          </a:xfrm>
          <a:prstGeom prst="straightConnector1">
            <a:avLst/>
          </a:prstGeom>
          <a:noFill/>
          <a:ln w="9525" cap="flat" cmpd="sng">
            <a:solidFill>
              <a:srgbClr val="434343"/>
            </a:solidFill>
            <a:prstDash val="solid"/>
            <a:round/>
            <a:headEnd type="none" w="med" len="med"/>
            <a:tailEnd type="none" w="med" len="med"/>
          </a:ln>
        </p:spPr>
      </p:cxnSp>
      <p:grpSp>
        <p:nvGrpSpPr>
          <p:cNvPr id="195" name="Google Shape;195;p36"/>
          <p:cNvGrpSpPr/>
          <p:nvPr/>
        </p:nvGrpSpPr>
        <p:grpSpPr>
          <a:xfrm>
            <a:off x="8089940" y="561326"/>
            <a:ext cx="423413" cy="421569"/>
            <a:chOff x="7703675" y="2541175"/>
            <a:chExt cx="499425" cy="497250"/>
          </a:xfrm>
        </p:grpSpPr>
        <p:sp>
          <p:nvSpPr>
            <p:cNvPr id="196" name="Google Shape;196;p36"/>
            <p:cNvSpPr/>
            <p:nvPr/>
          </p:nvSpPr>
          <p:spPr>
            <a:xfrm>
              <a:off x="7847475" y="2698600"/>
              <a:ext cx="355625" cy="339825"/>
            </a:xfrm>
            <a:custGeom>
              <a:avLst/>
              <a:gdLst/>
              <a:ahLst/>
              <a:cxnLst/>
              <a:rect l="l" t="t" r="r" b="b"/>
              <a:pathLst>
                <a:path w="14225" h="13593" extrusionOk="0">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6"/>
            <p:cNvSpPr/>
            <p:nvPr/>
          </p:nvSpPr>
          <p:spPr>
            <a:xfrm>
              <a:off x="7703675" y="2659275"/>
              <a:ext cx="323350" cy="87175"/>
            </a:xfrm>
            <a:custGeom>
              <a:avLst/>
              <a:gdLst/>
              <a:ahLst/>
              <a:cxnLst/>
              <a:rect l="l" t="t" r="r" b="b"/>
              <a:pathLst>
                <a:path w="12934" h="3487" extrusionOk="0">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6"/>
            <p:cNvSpPr/>
            <p:nvPr/>
          </p:nvSpPr>
          <p:spPr>
            <a:xfrm>
              <a:off x="7910650" y="2776925"/>
              <a:ext cx="116375" cy="87175"/>
            </a:xfrm>
            <a:custGeom>
              <a:avLst/>
              <a:gdLst/>
              <a:ahLst/>
              <a:cxnLst/>
              <a:rect l="l" t="t" r="r" b="b"/>
              <a:pathLst>
                <a:path w="4655" h="3487" extrusionOk="0">
                  <a:moveTo>
                    <a:pt x="872" y="1"/>
                  </a:moveTo>
                  <a:cubicBezTo>
                    <a:pt x="1" y="1029"/>
                    <a:pt x="1" y="2476"/>
                    <a:pt x="803" y="3487"/>
                  </a:cubicBezTo>
                  <a:lnTo>
                    <a:pt x="4655" y="3487"/>
                  </a:lnTo>
                  <a:lnTo>
                    <a:pt x="465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6"/>
            <p:cNvSpPr/>
            <p:nvPr/>
          </p:nvSpPr>
          <p:spPr>
            <a:xfrm>
              <a:off x="7703675" y="2776925"/>
              <a:ext cx="132925" cy="87175"/>
            </a:xfrm>
            <a:custGeom>
              <a:avLst/>
              <a:gdLst/>
              <a:ahLst/>
              <a:cxnLst/>
              <a:rect l="l" t="t" r="r" b="b"/>
              <a:pathLst>
                <a:path w="5317" h="3487" extrusionOk="0">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6"/>
            <p:cNvSpPr/>
            <p:nvPr/>
          </p:nvSpPr>
          <p:spPr>
            <a:xfrm>
              <a:off x="7703675" y="2541175"/>
              <a:ext cx="323350" cy="87175"/>
            </a:xfrm>
            <a:custGeom>
              <a:avLst/>
              <a:gdLst/>
              <a:ahLst/>
              <a:cxnLst/>
              <a:rect l="l" t="t" r="r" b="b"/>
              <a:pathLst>
                <a:path w="12934" h="3487" extrusionOk="0">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4"/>
                                        </p:tgtEl>
                                        <p:attrNameLst>
                                          <p:attrName>style.visibility</p:attrName>
                                        </p:attrNameLst>
                                      </p:cBhvr>
                                      <p:to>
                                        <p:strVal val="visible"/>
                                      </p:to>
                                    </p:set>
                                    <p:anim calcmode="lin" valueType="num">
                                      <p:cBhvr additive="base">
                                        <p:cTn id="7" dur="1000" fill="hold"/>
                                        <p:tgtEl>
                                          <p:spTgt spid="194"/>
                                        </p:tgtEl>
                                        <p:attrNameLst>
                                          <p:attrName>ppt_x</p:attrName>
                                        </p:attrNameLst>
                                      </p:cBhvr>
                                      <p:tavLst>
                                        <p:tav tm="0">
                                          <p:val>
                                            <p:strVal val="0-#ppt_w/2"/>
                                          </p:val>
                                        </p:tav>
                                        <p:tav tm="100000">
                                          <p:val>
                                            <p:strVal val="#ppt_x"/>
                                          </p:val>
                                        </p:tav>
                                      </p:tavLst>
                                    </p:anim>
                                    <p:anim calcmode="lin" valueType="num">
                                      <p:cBhvr additive="base">
                                        <p:cTn id="8" dur="1000" fill="hold"/>
                                        <p:tgtEl>
                                          <p:spTgt spid="19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192"/>
                                        </p:tgtEl>
                                        <p:attrNameLst>
                                          <p:attrName>style.visibility</p:attrName>
                                        </p:attrNameLst>
                                      </p:cBhvr>
                                      <p:to>
                                        <p:strVal val="visible"/>
                                      </p:to>
                                    </p:set>
                                    <p:animEffect transition="in" filter="fade">
                                      <p:cBhvr>
                                        <p:cTn id="12" dur="1000"/>
                                        <p:tgtEl>
                                          <p:spTgt spid="192"/>
                                        </p:tgtEl>
                                      </p:cBhvr>
                                    </p:animEffect>
                                  </p:childTnLst>
                                </p:cTn>
                              </p:par>
                              <p:par>
                                <p:cTn id="13" presetID="10" presetClass="entr" presetSubtype="0" fill="hold" grpId="0" nodeType="withEffect">
                                  <p:stCondLst>
                                    <p:cond delay="500"/>
                                  </p:stCondLst>
                                  <p:childTnLst>
                                    <p:set>
                                      <p:cBhvr>
                                        <p:cTn id="14" dur="1" fill="hold">
                                          <p:stCondLst>
                                            <p:cond delay="0"/>
                                          </p:stCondLst>
                                        </p:cTn>
                                        <p:tgtEl>
                                          <p:spTgt spid="193">
                                            <p:txEl>
                                              <p:pRg st="0" end="0"/>
                                            </p:txEl>
                                          </p:spTgt>
                                        </p:tgtEl>
                                        <p:attrNameLst>
                                          <p:attrName>style.visibility</p:attrName>
                                        </p:attrNameLst>
                                      </p:cBhvr>
                                      <p:to>
                                        <p:strVal val="visible"/>
                                      </p:to>
                                    </p:set>
                                    <p:animEffect transition="in" filter="fade">
                                      <p:cBhvr>
                                        <p:cTn id="15" dur="500"/>
                                        <p:tgtEl>
                                          <p:spTgt spid="19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1E30A642-4375-4D07-BFAD-6CD1CC5E2392}"/>
              </a:ext>
            </a:extLst>
          </p:cNvPr>
          <p:cNvSpPr>
            <a:spLocks noGrp="1"/>
          </p:cNvSpPr>
          <p:nvPr>
            <p:ph type="body" idx="1"/>
          </p:nvPr>
        </p:nvSpPr>
        <p:spPr/>
        <p:txBody>
          <a:bodyPr/>
          <a:lstStyle/>
          <a:p>
            <a:endParaRPr lang="fr-FR"/>
          </a:p>
        </p:txBody>
      </p:sp>
      <p:sp>
        <p:nvSpPr>
          <p:cNvPr id="3" name="Espace réservé du texte 2">
            <a:extLst>
              <a:ext uri="{FF2B5EF4-FFF2-40B4-BE49-F238E27FC236}">
                <a16:creationId xmlns:a16="http://schemas.microsoft.com/office/drawing/2014/main" id="{69B0C96B-F518-43A9-AF27-4D83BC10A951}"/>
              </a:ext>
            </a:extLst>
          </p:cNvPr>
          <p:cNvSpPr>
            <a:spLocks noGrp="1"/>
          </p:cNvSpPr>
          <p:nvPr>
            <p:ph type="body" idx="2"/>
          </p:nvPr>
        </p:nvSpPr>
        <p:spPr/>
        <p:txBody>
          <a:bodyPr/>
          <a:lstStyle/>
          <a:p>
            <a:r>
              <a:rPr lang="fr-FR" dirty="0"/>
              <a:t>RGPD empêchant parfois le stockage de données si l’utilisateur le refuse ou en utilisant une extension de blocage depuis son navigateur (</a:t>
            </a:r>
            <a:r>
              <a:rPr lang="fr-FR" dirty="0" err="1"/>
              <a:t>Adblock</a:t>
            </a:r>
            <a:r>
              <a:rPr lang="fr-FR" dirty="0"/>
              <a:t> par </a:t>
            </a:r>
            <a:r>
              <a:rPr lang="fr-FR" dirty="0" err="1"/>
              <a:t>exempe</a:t>
            </a:r>
            <a:r>
              <a:rPr lang="fr-FR" dirty="0"/>
              <a:t>).</a:t>
            </a:r>
          </a:p>
          <a:p>
            <a:r>
              <a:rPr lang="fr-FR" dirty="0"/>
              <a:t>La </a:t>
            </a:r>
            <a:r>
              <a:rPr lang="fr-FR" dirty="0">
                <a:solidFill>
                  <a:srgbClr val="857C55"/>
                </a:solidFill>
                <a:hlinkClick r:id="rId2">
                  <a:extLst>
                    <a:ext uri="{A12FA001-AC4F-418D-AE19-62706E023703}">
                      <ahyp:hlinkClr xmlns:ahyp="http://schemas.microsoft.com/office/drawing/2018/hyperlinkcolor" val="tx"/>
                    </a:ext>
                  </a:extLst>
                </a:hlinkClick>
              </a:rPr>
              <a:t>directive Cookie</a:t>
            </a:r>
            <a:r>
              <a:rPr lang="fr-FR" dirty="0">
                <a:hlinkClick r:id="rId2">
                  <a:extLst>
                    <a:ext uri="{A12FA001-AC4F-418D-AE19-62706E023703}">
                      <ahyp:hlinkClr xmlns:ahyp="http://schemas.microsoft.com/office/drawing/2018/hyperlinkcolor" val="tx"/>
                    </a:ext>
                  </a:extLst>
                </a:hlinkClick>
              </a:rPr>
              <a:t> </a:t>
            </a:r>
            <a:r>
              <a:rPr lang="fr-FR" dirty="0"/>
              <a:t>en Europe</a:t>
            </a:r>
          </a:p>
          <a:p>
            <a:pPr marL="152400" indent="0">
              <a:buNone/>
            </a:pPr>
            <a:endParaRPr lang="fr-FR" dirty="0"/>
          </a:p>
        </p:txBody>
      </p:sp>
      <p:sp>
        <p:nvSpPr>
          <p:cNvPr id="4" name="Sous-titre 3">
            <a:extLst>
              <a:ext uri="{FF2B5EF4-FFF2-40B4-BE49-F238E27FC236}">
                <a16:creationId xmlns:a16="http://schemas.microsoft.com/office/drawing/2014/main" id="{1BBF7342-21B2-4BCD-A254-2F8B0F001C46}"/>
              </a:ext>
            </a:extLst>
          </p:cNvPr>
          <p:cNvSpPr>
            <a:spLocks noGrp="1"/>
          </p:cNvSpPr>
          <p:nvPr>
            <p:ph type="subTitle" idx="3"/>
          </p:nvPr>
        </p:nvSpPr>
        <p:spPr/>
        <p:txBody>
          <a:bodyPr/>
          <a:lstStyle/>
          <a:p>
            <a:r>
              <a:rPr lang="fr-FR" dirty="0"/>
              <a:t>Celui-ci souffre de plusieurs problèmes qui peuvent parfois empêcher le stockage des données utilisateur.</a:t>
            </a:r>
          </a:p>
        </p:txBody>
      </p:sp>
      <p:sp>
        <p:nvSpPr>
          <p:cNvPr id="5" name="Titre 4">
            <a:extLst>
              <a:ext uri="{FF2B5EF4-FFF2-40B4-BE49-F238E27FC236}">
                <a16:creationId xmlns:a16="http://schemas.microsoft.com/office/drawing/2014/main" id="{6E0A560D-2383-4A08-8EEC-738FD7E17D08}"/>
              </a:ext>
            </a:extLst>
          </p:cNvPr>
          <p:cNvSpPr>
            <a:spLocks noGrp="1"/>
          </p:cNvSpPr>
          <p:nvPr>
            <p:ph type="ctrTitle"/>
          </p:nvPr>
        </p:nvSpPr>
        <p:spPr/>
        <p:txBody>
          <a:bodyPr/>
          <a:lstStyle/>
          <a:p>
            <a:r>
              <a:rPr lang="fr-FR" dirty="0"/>
              <a:t>Le stockage via les Cookies</a:t>
            </a:r>
          </a:p>
        </p:txBody>
      </p:sp>
      <p:pic>
        <p:nvPicPr>
          <p:cNvPr id="7" name="Image 6" descr="Une image contenant texte, appareil, capture d’écran, carte de visite&#10;&#10;Description générée automatiquement">
            <a:extLst>
              <a:ext uri="{FF2B5EF4-FFF2-40B4-BE49-F238E27FC236}">
                <a16:creationId xmlns:a16="http://schemas.microsoft.com/office/drawing/2014/main" id="{30B2DA02-6573-4C5C-8B00-23010455637F}"/>
              </a:ext>
            </a:extLst>
          </p:cNvPr>
          <p:cNvPicPr>
            <a:picLocks noChangeAspect="1"/>
          </p:cNvPicPr>
          <p:nvPr/>
        </p:nvPicPr>
        <p:blipFill>
          <a:blip r:embed="rId3"/>
          <a:stretch>
            <a:fillRect/>
          </a:stretch>
        </p:blipFill>
        <p:spPr>
          <a:xfrm>
            <a:off x="353081" y="1352400"/>
            <a:ext cx="4327788" cy="3294529"/>
          </a:xfrm>
          <a:prstGeom prst="rect">
            <a:avLst/>
          </a:prstGeom>
        </p:spPr>
      </p:pic>
    </p:spTree>
    <p:extLst>
      <p:ext uri="{BB962C8B-B14F-4D97-AF65-F5344CB8AC3E}">
        <p14:creationId xmlns:p14="http://schemas.microsoft.com/office/powerpoint/2010/main" val="364464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9"/>
          <p:cNvSpPr txBox="1">
            <a:spLocks noGrp="1"/>
          </p:cNvSpPr>
          <p:nvPr>
            <p:ph type="ctrTitle"/>
          </p:nvPr>
        </p:nvSpPr>
        <p:spPr>
          <a:xfrm flipH="1">
            <a:off x="2747779" y="2635675"/>
            <a:ext cx="5195700" cy="192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Le stockage moderne</a:t>
            </a:r>
            <a:endParaRPr dirty="0"/>
          </a:p>
        </p:txBody>
      </p:sp>
      <p:sp>
        <p:nvSpPr>
          <p:cNvPr id="234" name="Google Shape;234;p39"/>
          <p:cNvSpPr txBox="1">
            <a:spLocks noGrp="1"/>
          </p:cNvSpPr>
          <p:nvPr>
            <p:ph type="subTitle" idx="1"/>
          </p:nvPr>
        </p:nvSpPr>
        <p:spPr>
          <a:xfrm>
            <a:off x="3718579" y="4030480"/>
            <a:ext cx="4224900" cy="754499"/>
          </a:xfrm>
          <a:prstGeom prst="rect">
            <a:avLst/>
          </a:prstGeom>
        </p:spPr>
        <p:txBody>
          <a:bodyPr spcFirstLastPara="1" wrap="square" lIns="91425" tIns="91425" rIns="91425" bIns="91425" anchor="t" anchorCtr="0">
            <a:noAutofit/>
          </a:bodyPr>
          <a:lstStyle/>
          <a:p>
            <a:r>
              <a:rPr lang="fr-FR" dirty="0"/>
              <a:t>Actuellement le plus utilisé, le stockage moderne permet de corriger les restrictions et défaillances liées aux cookies</a:t>
            </a:r>
          </a:p>
        </p:txBody>
      </p:sp>
      <p:sp>
        <p:nvSpPr>
          <p:cNvPr id="235" name="Google Shape;235;p39"/>
          <p:cNvSpPr txBox="1">
            <a:spLocks noGrp="1"/>
          </p:cNvSpPr>
          <p:nvPr>
            <p:ph type="title" idx="2"/>
          </p:nvPr>
        </p:nvSpPr>
        <p:spPr>
          <a:xfrm flipH="1">
            <a:off x="4964179" y="2323850"/>
            <a:ext cx="2979300"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grpSp>
        <p:nvGrpSpPr>
          <p:cNvPr id="237" name="Google Shape;237;p39"/>
          <p:cNvGrpSpPr/>
          <p:nvPr/>
        </p:nvGrpSpPr>
        <p:grpSpPr>
          <a:xfrm>
            <a:off x="8089940" y="561326"/>
            <a:ext cx="423413" cy="421569"/>
            <a:chOff x="7703675" y="2541175"/>
            <a:chExt cx="499425" cy="497250"/>
          </a:xfrm>
        </p:grpSpPr>
        <p:sp>
          <p:nvSpPr>
            <p:cNvPr id="238" name="Google Shape;238;p39"/>
            <p:cNvSpPr/>
            <p:nvPr/>
          </p:nvSpPr>
          <p:spPr>
            <a:xfrm>
              <a:off x="7847475" y="2698600"/>
              <a:ext cx="355625" cy="339825"/>
            </a:xfrm>
            <a:custGeom>
              <a:avLst/>
              <a:gdLst/>
              <a:ahLst/>
              <a:cxnLst/>
              <a:rect l="l" t="t" r="r" b="b"/>
              <a:pathLst>
                <a:path w="14225" h="13593" extrusionOk="0">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9"/>
            <p:cNvSpPr/>
            <p:nvPr/>
          </p:nvSpPr>
          <p:spPr>
            <a:xfrm>
              <a:off x="7703675" y="2659275"/>
              <a:ext cx="323350" cy="87175"/>
            </a:xfrm>
            <a:custGeom>
              <a:avLst/>
              <a:gdLst/>
              <a:ahLst/>
              <a:cxnLst/>
              <a:rect l="l" t="t" r="r" b="b"/>
              <a:pathLst>
                <a:path w="12934" h="3487" extrusionOk="0">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9"/>
            <p:cNvSpPr/>
            <p:nvPr/>
          </p:nvSpPr>
          <p:spPr>
            <a:xfrm>
              <a:off x="7910650" y="2776925"/>
              <a:ext cx="116375" cy="87175"/>
            </a:xfrm>
            <a:custGeom>
              <a:avLst/>
              <a:gdLst/>
              <a:ahLst/>
              <a:cxnLst/>
              <a:rect l="l" t="t" r="r" b="b"/>
              <a:pathLst>
                <a:path w="4655" h="3487" extrusionOk="0">
                  <a:moveTo>
                    <a:pt x="872" y="1"/>
                  </a:moveTo>
                  <a:cubicBezTo>
                    <a:pt x="1" y="1029"/>
                    <a:pt x="1" y="2476"/>
                    <a:pt x="803" y="3487"/>
                  </a:cubicBezTo>
                  <a:lnTo>
                    <a:pt x="4655" y="3487"/>
                  </a:lnTo>
                  <a:lnTo>
                    <a:pt x="465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9"/>
            <p:cNvSpPr/>
            <p:nvPr/>
          </p:nvSpPr>
          <p:spPr>
            <a:xfrm>
              <a:off x="7703675" y="2776925"/>
              <a:ext cx="132925" cy="87175"/>
            </a:xfrm>
            <a:custGeom>
              <a:avLst/>
              <a:gdLst/>
              <a:ahLst/>
              <a:cxnLst/>
              <a:rect l="l" t="t" r="r" b="b"/>
              <a:pathLst>
                <a:path w="5317" h="3487" extrusionOk="0">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9"/>
            <p:cNvSpPr/>
            <p:nvPr/>
          </p:nvSpPr>
          <p:spPr>
            <a:xfrm>
              <a:off x="7703675" y="2541175"/>
              <a:ext cx="323350" cy="87175"/>
            </a:xfrm>
            <a:custGeom>
              <a:avLst/>
              <a:gdLst/>
              <a:ahLst/>
              <a:cxnLst/>
              <a:rect l="l" t="t" r="r" b="b"/>
              <a:pathLst>
                <a:path w="12934" h="3487" extrusionOk="0">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39">
            <a:hlinkClick r:id="rId3" action="ppaction://hlinksldjump"/>
          </p:cNvPr>
          <p:cNvSpPr/>
          <p:nvPr/>
        </p:nvSpPr>
        <p:spPr>
          <a:xfrm>
            <a:off x="7991475" y="463300"/>
            <a:ext cx="620100" cy="617400"/>
          </a:xfrm>
          <a:prstGeom prst="snip2DiagRect">
            <a:avLst>
              <a:gd name="adj1" fmla="val 0"/>
              <a:gd name="adj2" fmla="val 1666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 name="Google Shape;236;p39">
            <a:extLst>
              <a:ext uri="{FF2B5EF4-FFF2-40B4-BE49-F238E27FC236}">
                <a16:creationId xmlns:a16="http://schemas.microsoft.com/office/drawing/2014/main" id="{47088070-7552-46E9-9591-59FF1EE9517A}"/>
              </a:ext>
            </a:extLst>
          </p:cNvPr>
          <p:cNvCxnSpPr/>
          <p:nvPr/>
        </p:nvCxnSpPr>
        <p:spPr>
          <a:xfrm>
            <a:off x="7578325" y="4028400"/>
            <a:ext cx="1565700" cy="0"/>
          </a:xfrm>
          <a:prstGeom prst="straightConnector1">
            <a:avLst/>
          </a:prstGeom>
          <a:noFill/>
          <a:ln w="9525" cap="flat" cmpd="sng">
            <a:solidFill>
              <a:srgbClr val="434343"/>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5"/>
                                        </p:tgtEl>
                                        <p:attrNameLst>
                                          <p:attrName>style.visibility</p:attrName>
                                        </p:attrNameLst>
                                      </p:cBhvr>
                                      <p:to>
                                        <p:strVal val="visible"/>
                                      </p:to>
                                    </p:set>
                                    <p:animEffect transition="in" filter="fade">
                                      <p:cBhvr>
                                        <p:cTn id="7" dur="750"/>
                                        <p:tgtEl>
                                          <p:spTgt spid="235"/>
                                        </p:tgtEl>
                                      </p:cBhvr>
                                    </p:animEffect>
                                  </p:childTnLst>
                                </p:cTn>
                              </p:par>
                            </p:childTnLst>
                          </p:cTn>
                        </p:par>
                        <p:par>
                          <p:cTn id="8" fill="hold">
                            <p:stCondLst>
                              <p:cond delay="750"/>
                            </p:stCondLst>
                            <p:childTnLst>
                              <p:par>
                                <p:cTn id="9" presetID="2" presetClass="entr" presetSubtype="2"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000"/>
                                        <p:tgtEl>
                                          <p:spTgt spid="1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8"/>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02</a:t>
            </a:r>
            <a:endParaRPr dirty="0"/>
          </a:p>
        </p:txBody>
      </p:sp>
      <p:sp>
        <p:nvSpPr>
          <p:cNvPr id="214" name="Google Shape;214;p38"/>
          <p:cNvSpPr/>
          <p:nvPr/>
        </p:nvSpPr>
        <p:spPr>
          <a:xfrm>
            <a:off x="1660512" y="3673575"/>
            <a:ext cx="1486200" cy="946200"/>
          </a:xfrm>
          <a:prstGeom prst="snip2DiagRect">
            <a:avLst>
              <a:gd name="adj1" fmla="val 0"/>
              <a:gd name="adj2" fmla="val 16667"/>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8"/>
          <p:cNvSpPr txBox="1"/>
          <p:nvPr/>
        </p:nvSpPr>
        <p:spPr>
          <a:xfrm>
            <a:off x="1710015" y="3646563"/>
            <a:ext cx="1430700" cy="39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Exo 2"/>
                <a:ea typeface="Exo 2"/>
                <a:cs typeface="Exo 2"/>
                <a:sym typeface="Exo 2"/>
              </a:rPr>
              <a:t>Web Storage</a:t>
            </a:r>
            <a:endParaRPr b="1" dirty="0">
              <a:solidFill>
                <a:srgbClr val="FFFFFF"/>
              </a:solidFill>
              <a:latin typeface="Exo 2"/>
              <a:ea typeface="Exo 2"/>
              <a:cs typeface="Exo 2"/>
              <a:sym typeface="Exo 2"/>
            </a:endParaRPr>
          </a:p>
        </p:txBody>
      </p:sp>
      <p:sp>
        <p:nvSpPr>
          <p:cNvPr id="216" name="Google Shape;216;p38"/>
          <p:cNvSpPr txBox="1"/>
          <p:nvPr/>
        </p:nvSpPr>
        <p:spPr>
          <a:xfrm>
            <a:off x="1760588" y="3871750"/>
            <a:ext cx="1318962" cy="62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Roboto Condensed Light"/>
                <a:ea typeface="Roboto Condensed Light"/>
                <a:cs typeface="Roboto Condensed Light"/>
                <a:sym typeface="Roboto Condensed Light"/>
              </a:rPr>
              <a:t>Stocker des données simples</a:t>
            </a:r>
            <a:endParaRPr sz="1200" dirty="0">
              <a:solidFill>
                <a:srgbClr val="FFFFFF"/>
              </a:solidFill>
              <a:latin typeface="Roboto Condensed Light"/>
              <a:ea typeface="Roboto Condensed Light"/>
              <a:cs typeface="Roboto Condensed Light"/>
              <a:sym typeface="Roboto Condensed Light"/>
            </a:endParaRPr>
          </a:p>
        </p:txBody>
      </p:sp>
      <p:sp>
        <p:nvSpPr>
          <p:cNvPr id="217" name="Google Shape;217;p38"/>
          <p:cNvSpPr/>
          <p:nvPr/>
        </p:nvSpPr>
        <p:spPr>
          <a:xfrm>
            <a:off x="6046450" y="3673575"/>
            <a:ext cx="1486200" cy="946200"/>
          </a:xfrm>
          <a:prstGeom prst="snip2DiagRect">
            <a:avLst>
              <a:gd name="adj1" fmla="val 0"/>
              <a:gd name="adj2" fmla="val 16667"/>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8"/>
          <p:cNvSpPr txBox="1"/>
          <p:nvPr/>
        </p:nvSpPr>
        <p:spPr>
          <a:xfrm>
            <a:off x="6087111" y="3646563"/>
            <a:ext cx="1430700" cy="39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Exo 2"/>
                <a:ea typeface="Exo 2"/>
                <a:cs typeface="Exo 2"/>
                <a:sym typeface="Exo 2"/>
              </a:rPr>
              <a:t>IndexedDB</a:t>
            </a:r>
            <a:endParaRPr b="1" dirty="0">
              <a:solidFill>
                <a:srgbClr val="FFFFFF"/>
              </a:solidFill>
              <a:latin typeface="Exo 2"/>
              <a:ea typeface="Exo 2"/>
              <a:cs typeface="Exo 2"/>
              <a:sym typeface="Exo 2"/>
            </a:endParaRPr>
          </a:p>
        </p:txBody>
      </p:sp>
      <p:sp>
        <p:nvSpPr>
          <p:cNvPr id="219" name="Google Shape;219;p38"/>
          <p:cNvSpPr txBox="1"/>
          <p:nvPr/>
        </p:nvSpPr>
        <p:spPr>
          <a:xfrm>
            <a:off x="6040453" y="3871750"/>
            <a:ext cx="1486200" cy="62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434343"/>
              </a:buClr>
              <a:buSzPts val="1100"/>
              <a:buFont typeface="Arial"/>
              <a:buNone/>
            </a:pPr>
            <a:r>
              <a:rPr lang="en" sz="1200" dirty="0">
                <a:solidFill>
                  <a:srgbClr val="FFFFFF"/>
                </a:solidFill>
                <a:latin typeface="Roboto Condensed Light"/>
                <a:ea typeface="Roboto Condensed Light"/>
                <a:cs typeface="Roboto Condensed Light"/>
                <a:sym typeface="Roboto Condensed Light"/>
              </a:rPr>
              <a:t>Stocker des données structurées de grande taille</a:t>
            </a:r>
            <a:endParaRPr sz="1200" dirty="0">
              <a:solidFill>
                <a:srgbClr val="FFFFFF"/>
              </a:solidFill>
              <a:latin typeface="Roboto Condensed Light"/>
              <a:ea typeface="Roboto Condensed Light"/>
              <a:cs typeface="Roboto Condensed Light"/>
              <a:sym typeface="Roboto Condensed Light"/>
            </a:endParaRPr>
          </a:p>
        </p:txBody>
      </p:sp>
      <p:cxnSp>
        <p:nvCxnSpPr>
          <p:cNvPr id="220" name="Google Shape;220;p38"/>
          <p:cNvCxnSpPr/>
          <p:nvPr/>
        </p:nvCxnSpPr>
        <p:spPr>
          <a:xfrm rot="-5400000" flipH="1">
            <a:off x="4396930" y="2314525"/>
            <a:ext cx="360900" cy="600"/>
          </a:xfrm>
          <a:prstGeom prst="curvedConnector3">
            <a:avLst>
              <a:gd name="adj1" fmla="val 50000"/>
            </a:avLst>
          </a:prstGeom>
          <a:noFill/>
          <a:ln w="9525" cap="flat" cmpd="sng">
            <a:solidFill>
              <a:srgbClr val="434343"/>
            </a:solidFill>
            <a:prstDash val="solid"/>
            <a:round/>
            <a:headEnd type="none" w="med" len="med"/>
            <a:tailEnd type="none" w="med" len="med"/>
          </a:ln>
        </p:spPr>
      </p:cxnSp>
      <p:sp>
        <p:nvSpPr>
          <p:cNvPr id="221" name="Google Shape;221;p38"/>
          <p:cNvSpPr/>
          <p:nvPr/>
        </p:nvSpPr>
        <p:spPr>
          <a:xfrm>
            <a:off x="3079550" y="2572349"/>
            <a:ext cx="3055500" cy="946199"/>
          </a:xfrm>
          <a:prstGeom prst="snip2DiagRect">
            <a:avLst>
              <a:gd name="adj1" fmla="val 0"/>
              <a:gd name="adj2" fmla="val 16667"/>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8"/>
          <p:cNvSpPr/>
          <p:nvPr/>
        </p:nvSpPr>
        <p:spPr>
          <a:xfrm>
            <a:off x="3834350" y="1111125"/>
            <a:ext cx="1486200" cy="946200"/>
          </a:xfrm>
          <a:prstGeom prst="snip2DiagRect">
            <a:avLst>
              <a:gd name="adj1" fmla="val 0"/>
              <a:gd name="adj2" fmla="val 16667"/>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3" name="Google Shape;223;p38"/>
          <p:cNvCxnSpPr/>
          <p:nvPr/>
        </p:nvCxnSpPr>
        <p:spPr>
          <a:xfrm rot="5400000">
            <a:off x="2408400" y="3002475"/>
            <a:ext cx="611100" cy="584700"/>
          </a:xfrm>
          <a:prstGeom prst="bentConnector3">
            <a:avLst>
              <a:gd name="adj1" fmla="val -691"/>
            </a:avLst>
          </a:prstGeom>
          <a:noFill/>
          <a:ln w="9525" cap="flat" cmpd="sng">
            <a:solidFill>
              <a:srgbClr val="595959"/>
            </a:solidFill>
            <a:prstDash val="solid"/>
            <a:round/>
            <a:headEnd type="none" w="med" len="med"/>
            <a:tailEnd type="none" w="med" len="med"/>
          </a:ln>
        </p:spPr>
      </p:cxnSp>
      <p:cxnSp>
        <p:nvCxnSpPr>
          <p:cNvPr id="224" name="Google Shape;224;p38"/>
          <p:cNvCxnSpPr/>
          <p:nvPr/>
        </p:nvCxnSpPr>
        <p:spPr>
          <a:xfrm>
            <a:off x="6211750" y="3040275"/>
            <a:ext cx="577800" cy="560100"/>
          </a:xfrm>
          <a:prstGeom prst="bentConnector3">
            <a:avLst>
              <a:gd name="adj1" fmla="val 99749"/>
            </a:avLst>
          </a:prstGeom>
          <a:noFill/>
          <a:ln w="9525" cap="flat" cmpd="sng">
            <a:solidFill>
              <a:srgbClr val="595959"/>
            </a:solidFill>
            <a:prstDash val="solid"/>
            <a:round/>
            <a:headEnd type="none" w="med" len="med"/>
            <a:tailEnd type="none" w="med" len="med"/>
          </a:ln>
        </p:spPr>
      </p:cxnSp>
      <p:sp>
        <p:nvSpPr>
          <p:cNvPr id="225" name="Google Shape;225;p38"/>
          <p:cNvSpPr txBox="1"/>
          <p:nvPr/>
        </p:nvSpPr>
        <p:spPr>
          <a:xfrm>
            <a:off x="3856617" y="2581716"/>
            <a:ext cx="1430700" cy="39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434343"/>
                </a:solidFill>
                <a:latin typeface="Exo 2"/>
                <a:ea typeface="Exo 2"/>
                <a:cs typeface="Exo 2"/>
                <a:sym typeface="Exo 2"/>
              </a:rPr>
              <a:t>DOM HTML</a:t>
            </a:r>
            <a:endParaRPr b="1" dirty="0">
              <a:solidFill>
                <a:srgbClr val="434343"/>
              </a:solidFill>
              <a:latin typeface="Exo 2"/>
              <a:ea typeface="Exo 2"/>
              <a:cs typeface="Exo 2"/>
              <a:sym typeface="Exo 2"/>
            </a:endParaRPr>
          </a:p>
        </p:txBody>
      </p:sp>
      <p:sp>
        <p:nvSpPr>
          <p:cNvPr id="226" name="Google Shape;226;p38"/>
          <p:cNvSpPr txBox="1"/>
          <p:nvPr/>
        </p:nvSpPr>
        <p:spPr>
          <a:xfrm>
            <a:off x="3079550" y="2812313"/>
            <a:ext cx="3055500" cy="82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1200" dirty="0">
                <a:solidFill>
                  <a:srgbClr val="434343"/>
                </a:solidFill>
                <a:latin typeface="Roboto Condensed Light"/>
                <a:ea typeface="Roboto Condensed Light"/>
                <a:cs typeface="Roboto Condensed Light"/>
                <a:sym typeface="Roboto Condensed Light"/>
              </a:rPr>
              <a:t>Depuis votre navigateur, il est désormais possible de stocker et d’utiliser des données que vous pouvez réutiliser ensuite</a:t>
            </a:r>
            <a:endParaRPr sz="1200" dirty="0">
              <a:solidFill>
                <a:srgbClr val="434343"/>
              </a:solidFill>
              <a:latin typeface="Roboto Condensed Light"/>
              <a:ea typeface="Roboto Condensed Light"/>
              <a:cs typeface="Roboto Condensed Light"/>
              <a:sym typeface="Roboto Condensed Light"/>
            </a:endParaRPr>
          </a:p>
          <a:p>
            <a:pPr marL="0" lvl="0" indent="0" algn="ctr" rtl="0">
              <a:spcBef>
                <a:spcPts val="0"/>
              </a:spcBef>
              <a:spcAft>
                <a:spcPts val="0"/>
              </a:spcAft>
              <a:buNone/>
            </a:pPr>
            <a:endParaRPr sz="1200" dirty="0">
              <a:solidFill>
                <a:srgbClr val="434343"/>
              </a:solidFill>
              <a:latin typeface="Roboto Condensed Light"/>
              <a:ea typeface="Roboto Condensed Light"/>
              <a:cs typeface="Roboto Condensed Light"/>
              <a:sym typeface="Roboto Condensed Light"/>
            </a:endParaRPr>
          </a:p>
        </p:txBody>
      </p:sp>
      <p:sp>
        <p:nvSpPr>
          <p:cNvPr id="227" name="Google Shape;227;p38"/>
          <p:cNvSpPr txBox="1"/>
          <p:nvPr/>
        </p:nvSpPr>
        <p:spPr>
          <a:xfrm>
            <a:off x="3856617" y="1287813"/>
            <a:ext cx="1430700" cy="39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Exo 2"/>
                <a:ea typeface="Exo 2"/>
                <a:cs typeface="Exo 2"/>
                <a:sym typeface="Exo 2"/>
              </a:rPr>
              <a:t>Stockage moderne</a:t>
            </a:r>
            <a:endParaRPr b="1" dirty="0">
              <a:solidFill>
                <a:srgbClr val="FFFFFF"/>
              </a:solidFill>
              <a:latin typeface="Exo 2"/>
              <a:ea typeface="Exo 2"/>
              <a:cs typeface="Exo 2"/>
              <a:sym typeface="Exo 2"/>
            </a:endParaRPr>
          </a:p>
        </p:txBody>
      </p:sp>
      <p:sp>
        <p:nvSpPr>
          <p:cNvPr id="228" name="Google Shape;228;p38"/>
          <p:cNvSpPr txBox="1"/>
          <p:nvPr/>
        </p:nvSpPr>
        <p:spPr>
          <a:xfrm>
            <a:off x="3845479" y="1540856"/>
            <a:ext cx="1419562" cy="62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434343"/>
              </a:buClr>
              <a:buSzPts val="1100"/>
              <a:buFont typeface="Arial"/>
              <a:buNone/>
            </a:pPr>
            <a:r>
              <a:rPr lang="en" sz="1200" dirty="0">
                <a:solidFill>
                  <a:srgbClr val="FFFFFF"/>
                </a:solidFill>
                <a:latin typeface="Roboto Condensed Light"/>
                <a:ea typeface="Roboto Condensed Light"/>
                <a:cs typeface="Roboto Condensed Light"/>
                <a:sym typeface="Roboto Condensed Light"/>
              </a:rPr>
              <a:t>Rapidité et facilité d’utilisation</a:t>
            </a:r>
            <a:endParaRPr sz="1200" dirty="0">
              <a:solidFill>
                <a:srgbClr val="FFFFFF"/>
              </a:solidFill>
              <a:latin typeface="Roboto Condensed Light"/>
              <a:ea typeface="Roboto Condensed Light"/>
              <a:cs typeface="Roboto Condensed Light"/>
              <a:sym typeface="Roboto Condensed Light"/>
            </a:endParaRPr>
          </a:p>
        </p:txBody>
      </p:sp>
      <p:sp>
        <p:nvSpPr>
          <p:cNvPr id="18" name="Google Shape;213;p38">
            <a:extLst>
              <a:ext uri="{FF2B5EF4-FFF2-40B4-BE49-F238E27FC236}">
                <a16:creationId xmlns:a16="http://schemas.microsoft.com/office/drawing/2014/main" id="{0738A2AB-D65A-4934-8E04-FC8242E97568}"/>
              </a:ext>
            </a:extLst>
          </p:cNvPr>
          <p:cNvSpPr txBox="1">
            <a:spLocks/>
          </p:cNvSpPr>
          <p:nvPr/>
        </p:nvSpPr>
        <p:spPr>
          <a:xfrm>
            <a:off x="3099163" y="3842913"/>
            <a:ext cx="826524" cy="5072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2400"/>
              <a:buFont typeface="Exo 2"/>
              <a:buNone/>
              <a:defRPr sz="2400" b="1" i="0" u="none" strike="noStrike" cap="none">
                <a:solidFill>
                  <a:srgbClr val="434343"/>
                </a:solidFill>
                <a:latin typeface="Exo 2"/>
                <a:ea typeface="Exo 2"/>
                <a:cs typeface="Exo 2"/>
                <a:sym typeface="Exo 2"/>
              </a:defRPr>
            </a:lvl1pPr>
            <a:lvl2pPr marR="0" lvl="1"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2pPr>
            <a:lvl3pPr marR="0" lvl="2"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3pPr>
            <a:lvl4pPr marR="0" lvl="3"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4pPr>
            <a:lvl5pPr marR="0" lvl="4"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5pPr>
            <a:lvl6pPr marR="0" lvl="5"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6pPr>
            <a:lvl7pPr marR="0" lvl="6"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7pPr>
            <a:lvl8pPr marR="0" lvl="7"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8pPr>
            <a:lvl9pPr marR="0" lvl="8"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9pPr>
          </a:lstStyle>
          <a:p>
            <a:r>
              <a:rPr lang="en" dirty="0"/>
              <a:t>03</a:t>
            </a:r>
          </a:p>
        </p:txBody>
      </p:sp>
      <p:sp>
        <p:nvSpPr>
          <p:cNvPr id="19" name="Google Shape;213;p38">
            <a:extLst>
              <a:ext uri="{FF2B5EF4-FFF2-40B4-BE49-F238E27FC236}">
                <a16:creationId xmlns:a16="http://schemas.microsoft.com/office/drawing/2014/main" id="{99886EAF-C42A-44D6-8029-72393821CF44}"/>
              </a:ext>
            </a:extLst>
          </p:cNvPr>
          <p:cNvSpPr txBox="1">
            <a:spLocks/>
          </p:cNvSpPr>
          <p:nvPr/>
        </p:nvSpPr>
        <p:spPr>
          <a:xfrm>
            <a:off x="5219926" y="3787008"/>
            <a:ext cx="826524" cy="5072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2400"/>
              <a:buFont typeface="Exo 2"/>
              <a:buNone/>
              <a:defRPr sz="2400" b="1" i="0" u="none" strike="noStrike" cap="none">
                <a:solidFill>
                  <a:srgbClr val="434343"/>
                </a:solidFill>
                <a:latin typeface="Exo 2"/>
                <a:ea typeface="Exo 2"/>
                <a:cs typeface="Exo 2"/>
                <a:sym typeface="Exo 2"/>
              </a:defRPr>
            </a:lvl1pPr>
            <a:lvl2pPr marR="0" lvl="1"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2pPr>
            <a:lvl3pPr marR="0" lvl="2"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3pPr>
            <a:lvl4pPr marR="0" lvl="3"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4pPr>
            <a:lvl5pPr marR="0" lvl="4"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5pPr>
            <a:lvl6pPr marR="0" lvl="5"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6pPr>
            <a:lvl7pPr marR="0" lvl="6"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7pPr>
            <a:lvl8pPr marR="0" lvl="7"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8pPr>
            <a:lvl9pPr marR="0" lvl="8" algn="r" rtl="0">
              <a:lnSpc>
                <a:spcPct val="100000"/>
              </a:lnSpc>
              <a:spcBef>
                <a:spcPts val="0"/>
              </a:spcBef>
              <a:spcAft>
                <a:spcPts val="0"/>
              </a:spcAft>
              <a:buClr>
                <a:schemeClr val="dk1"/>
              </a:buClr>
              <a:buSzPts val="2400"/>
              <a:buFont typeface="Exo 2"/>
              <a:buNone/>
              <a:defRPr sz="2400" b="0" i="0" u="none" strike="noStrike" cap="none">
                <a:solidFill>
                  <a:schemeClr val="dk1"/>
                </a:solidFill>
                <a:latin typeface="Exo 2"/>
                <a:ea typeface="Exo 2"/>
                <a:cs typeface="Exo 2"/>
                <a:sym typeface="Exo 2"/>
              </a:defRPr>
            </a:lvl9pPr>
          </a:lstStyle>
          <a:p>
            <a:r>
              <a:rPr lang="en" dirty="0"/>
              <a:t>04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2"/>
                                        </p:tgtEl>
                                        <p:attrNameLst>
                                          <p:attrName>style.visibility</p:attrName>
                                        </p:attrNameLst>
                                      </p:cBhvr>
                                      <p:to>
                                        <p:strVal val="visible"/>
                                      </p:to>
                                    </p:set>
                                    <p:animEffect transition="in" filter="fade">
                                      <p:cBhvr>
                                        <p:cTn id="7" dur="750"/>
                                        <p:tgtEl>
                                          <p:spTgt spid="2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7"/>
                                        </p:tgtEl>
                                        <p:attrNameLst>
                                          <p:attrName>style.visibility</p:attrName>
                                        </p:attrNameLst>
                                      </p:cBhvr>
                                      <p:to>
                                        <p:strVal val="visible"/>
                                      </p:to>
                                    </p:set>
                                    <p:animEffect transition="in" filter="fade">
                                      <p:cBhvr>
                                        <p:cTn id="10" dur="750"/>
                                        <p:tgtEl>
                                          <p:spTgt spid="2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8"/>
                                        </p:tgtEl>
                                        <p:attrNameLst>
                                          <p:attrName>style.visibility</p:attrName>
                                        </p:attrNameLst>
                                      </p:cBhvr>
                                      <p:to>
                                        <p:strVal val="visible"/>
                                      </p:to>
                                    </p:set>
                                    <p:animEffect transition="in" filter="fade">
                                      <p:cBhvr>
                                        <p:cTn id="13" dur="750"/>
                                        <p:tgtEl>
                                          <p:spTgt spid="2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3"/>
                                        </p:tgtEl>
                                        <p:attrNameLst>
                                          <p:attrName>style.visibility</p:attrName>
                                        </p:attrNameLst>
                                      </p:cBhvr>
                                      <p:to>
                                        <p:strVal val="visible"/>
                                      </p:to>
                                    </p:set>
                                    <p:animEffect transition="in" filter="fade">
                                      <p:cBhvr>
                                        <p:cTn id="16" dur="750"/>
                                        <p:tgtEl>
                                          <p:spTgt spid="2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750"/>
                                  </p:stCondLst>
                                  <p:childTnLst>
                                    <p:set>
                                      <p:cBhvr>
                                        <p:cTn id="20" dur="1" fill="hold">
                                          <p:stCondLst>
                                            <p:cond delay="0"/>
                                          </p:stCondLst>
                                        </p:cTn>
                                        <p:tgtEl>
                                          <p:spTgt spid="225"/>
                                        </p:tgtEl>
                                        <p:attrNameLst>
                                          <p:attrName>style.visibility</p:attrName>
                                        </p:attrNameLst>
                                      </p:cBhvr>
                                      <p:to>
                                        <p:strVal val="visible"/>
                                      </p:to>
                                    </p:set>
                                    <p:animEffect transition="in" filter="fade">
                                      <p:cBhvr>
                                        <p:cTn id="21" dur="500"/>
                                        <p:tgtEl>
                                          <p:spTgt spid="225"/>
                                        </p:tgtEl>
                                      </p:cBhvr>
                                    </p:animEffect>
                                  </p:childTnLst>
                                </p:cTn>
                              </p:par>
                              <p:par>
                                <p:cTn id="22" presetID="10" presetClass="entr" presetSubtype="0" fill="hold" grpId="0" nodeType="withEffect">
                                  <p:stCondLst>
                                    <p:cond delay="750"/>
                                  </p:stCondLst>
                                  <p:childTnLst>
                                    <p:set>
                                      <p:cBhvr>
                                        <p:cTn id="23" dur="1" fill="hold">
                                          <p:stCondLst>
                                            <p:cond delay="0"/>
                                          </p:stCondLst>
                                        </p:cTn>
                                        <p:tgtEl>
                                          <p:spTgt spid="226"/>
                                        </p:tgtEl>
                                        <p:attrNameLst>
                                          <p:attrName>style.visibility</p:attrName>
                                        </p:attrNameLst>
                                      </p:cBhvr>
                                      <p:to>
                                        <p:strVal val="visible"/>
                                      </p:to>
                                    </p:set>
                                    <p:animEffect transition="in" filter="fade">
                                      <p:cBhvr>
                                        <p:cTn id="24" dur="500"/>
                                        <p:tgtEl>
                                          <p:spTgt spid="226"/>
                                        </p:tgtEl>
                                      </p:cBhvr>
                                    </p:animEffect>
                                  </p:childTnLst>
                                </p:cTn>
                              </p:par>
                              <p:par>
                                <p:cTn id="25" presetID="10" presetClass="entr" presetSubtype="0" fill="hold" grpId="0" nodeType="withEffect">
                                  <p:stCondLst>
                                    <p:cond delay="750"/>
                                  </p:stCondLst>
                                  <p:childTnLst>
                                    <p:set>
                                      <p:cBhvr>
                                        <p:cTn id="26" dur="1" fill="hold">
                                          <p:stCondLst>
                                            <p:cond delay="0"/>
                                          </p:stCondLst>
                                        </p:cTn>
                                        <p:tgtEl>
                                          <p:spTgt spid="221"/>
                                        </p:tgtEl>
                                        <p:attrNameLst>
                                          <p:attrName>style.visibility</p:attrName>
                                        </p:attrNameLst>
                                      </p:cBhvr>
                                      <p:to>
                                        <p:strVal val="visible"/>
                                      </p:to>
                                    </p:set>
                                    <p:animEffect transition="in" filter="fade">
                                      <p:cBhvr>
                                        <p:cTn id="27" dur="500"/>
                                        <p:tgtEl>
                                          <p:spTgt spid="2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75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215"/>
                                        </p:tgtEl>
                                        <p:attrNameLst>
                                          <p:attrName>style.visibility</p:attrName>
                                        </p:attrNameLst>
                                      </p:cBhvr>
                                      <p:to>
                                        <p:strVal val="visible"/>
                                      </p:to>
                                    </p:set>
                                    <p:animEffect transition="in" filter="fade">
                                      <p:cBhvr>
                                        <p:cTn id="35" dur="500"/>
                                        <p:tgtEl>
                                          <p:spTgt spid="215"/>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216"/>
                                        </p:tgtEl>
                                        <p:attrNameLst>
                                          <p:attrName>style.visibility</p:attrName>
                                        </p:attrNameLst>
                                      </p:cBhvr>
                                      <p:to>
                                        <p:strVal val="visible"/>
                                      </p:to>
                                    </p:set>
                                    <p:animEffect transition="in" filter="fade">
                                      <p:cBhvr>
                                        <p:cTn id="38" dur="500"/>
                                        <p:tgtEl>
                                          <p:spTgt spid="216"/>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214"/>
                                        </p:tgtEl>
                                        <p:attrNameLst>
                                          <p:attrName>style.visibility</p:attrName>
                                        </p:attrNameLst>
                                      </p:cBhvr>
                                      <p:to>
                                        <p:strVal val="visible"/>
                                      </p:to>
                                    </p:set>
                                    <p:animEffect transition="in" filter="fade">
                                      <p:cBhvr>
                                        <p:cTn id="41" dur="500"/>
                                        <p:tgtEl>
                                          <p:spTgt spid="21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100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grpId="0" nodeType="withEffect">
                                  <p:stCondLst>
                                    <p:cond delay="1000"/>
                                  </p:stCondLst>
                                  <p:childTnLst>
                                    <p:set>
                                      <p:cBhvr>
                                        <p:cTn id="48" dur="1" fill="hold">
                                          <p:stCondLst>
                                            <p:cond delay="0"/>
                                          </p:stCondLst>
                                        </p:cTn>
                                        <p:tgtEl>
                                          <p:spTgt spid="218"/>
                                        </p:tgtEl>
                                        <p:attrNameLst>
                                          <p:attrName>style.visibility</p:attrName>
                                        </p:attrNameLst>
                                      </p:cBhvr>
                                      <p:to>
                                        <p:strVal val="visible"/>
                                      </p:to>
                                    </p:set>
                                    <p:animEffect transition="in" filter="fade">
                                      <p:cBhvr>
                                        <p:cTn id="49" dur="500"/>
                                        <p:tgtEl>
                                          <p:spTgt spid="218"/>
                                        </p:tgtEl>
                                      </p:cBhvr>
                                    </p:animEffect>
                                  </p:childTnLst>
                                </p:cTn>
                              </p:par>
                              <p:par>
                                <p:cTn id="50" presetID="10" presetClass="entr" presetSubtype="0" fill="hold" grpId="0" nodeType="withEffect">
                                  <p:stCondLst>
                                    <p:cond delay="1000"/>
                                  </p:stCondLst>
                                  <p:childTnLst>
                                    <p:set>
                                      <p:cBhvr>
                                        <p:cTn id="51" dur="1" fill="hold">
                                          <p:stCondLst>
                                            <p:cond delay="0"/>
                                          </p:stCondLst>
                                        </p:cTn>
                                        <p:tgtEl>
                                          <p:spTgt spid="219"/>
                                        </p:tgtEl>
                                        <p:attrNameLst>
                                          <p:attrName>style.visibility</p:attrName>
                                        </p:attrNameLst>
                                      </p:cBhvr>
                                      <p:to>
                                        <p:strVal val="visible"/>
                                      </p:to>
                                    </p:set>
                                    <p:animEffect transition="in" filter="fade">
                                      <p:cBhvr>
                                        <p:cTn id="52" dur="500"/>
                                        <p:tgtEl>
                                          <p:spTgt spid="219"/>
                                        </p:tgtEl>
                                      </p:cBhvr>
                                    </p:animEffect>
                                  </p:childTnLst>
                                </p:cTn>
                              </p:par>
                              <p:par>
                                <p:cTn id="53" presetID="10" presetClass="entr" presetSubtype="0" fill="hold" grpId="0" nodeType="withEffect">
                                  <p:stCondLst>
                                    <p:cond delay="1000"/>
                                  </p:stCondLst>
                                  <p:childTnLst>
                                    <p:set>
                                      <p:cBhvr>
                                        <p:cTn id="54" dur="1" fill="hold">
                                          <p:stCondLst>
                                            <p:cond delay="0"/>
                                          </p:stCondLst>
                                        </p:cTn>
                                        <p:tgtEl>
                                          <p:spTgt spid="217"/>
                                        </p:tgtEl>
                                        <p:attrNameLst>
                                          <p:attrName>style.visibility</p:attrName>
                                        </p:attrNameLst>
                                      </p:cBhvr>
                                      <p:to>
                                        <p:strVal val="visible"/>
                                      </p:to>
                                    </p:set>
                                    <p:animEffect transition="in" filter="fade">
                                      <p:cBhvr>
                                        <p:cTn id="55" dur="500"/>
                                        <p:tgtEl>
                                          <p:spTgt spid="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P spid="214" grpId="0" animBg="1"/>
      <p:bldP spid="215" grpId="0"/>
      <p:bldP spid="216" grpId="0"/>
      <p:bldP spid="217" grpId="0" animBg="1"/>
      <p:bldP spid="218" grpId="0"/>
      <p:bldP spid="219" grpId="0"/>
      <p:bldP spid="221" grpId="0" animBg="1"/>
      <p:bldP spid="222" grpId="0" animBg="1"/>
      <p:bldP spid="225" grpId="0"/>
      <p:bldP spid="226" grpId="0"/>
      <p:bldP spid="227" grpId="0"/>
      <p:bldP spid="228" grpId="0"/>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xfrm>
            <a:off x="183115" y="420086"/>
            <a:ext cx="5214300" cy="83813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500" dirty="0"/>
              <a:t>Le Web Storage</a:t>
            </a:r>
            <a:endParaRPr sz="3500" dirty="0"/>
          </a:p>
        </p:txBody>
      </p:sp>
      <p:sp>
        <p:nvSpPr>
          <p:cNvPr id="258" name="Google Shape;258;p41"/>
          <p:cNvSpPr txBox="1"/>
          <p:nvPr/>
        </p:nvSpPr>
        <p:spPr>
          <a:xfrm>
            <a:off x="5403774" y="2130874"/>
            <a:ext cx="3282073" cy="1573761"/>
          </a:xfrm>
          <a:prstGeom prst="rect">
            <a:avLst/>
          </a:prstGeom>
          <a:noFill/>
          <a:ln>
            <a:noFill/>
          </a:ln>
        </p:spPr>
        <p:txBody>
          <a:bodyPr spcFirstLastPara="1" wrap="square" lIns="91425" tIns="91425" rIns="91425" bIns="91425" anchor="t" anchorCtr="0">
            <a:noAutofit/>
          </a:bodyPr>
          <a:lstStyle/>
          <a:p>
            <a:r>
              <a:rPr lang="fr-FR" dirty="0">
                <a:latin typeface="Roboto Condensed Light"/>
                <a:ea typeface="Roboto Condensed Light"/>
                <a:cs typeface="Roboto Condensed Light"/>
                <a:sym typeface="Roboto Condensed Light"/>
              </a:rPr>
              <a:t>L’API Web Storage est idéale pour le stockage de petite taille, il est rapide et simple à utiliser. Elle utilise deux méthodes de stockage, le </a:t>
            </a:r>
            <a:r>
              <a:rPr lang="fr-FR" dirty="0" err="1">
                <a:latin typeface="Roboto Condensed Light"/>
                <a:ea typeface="Roboto Condensed Light"/>
                <a:cs typeface="Roboto Condensed Light"/>
                <a:sym typeface="Roboto Condensed Light"/>
              </a:rPr>
              <a:t>localStorage</a:t>
            </a:r>
            <a:r>
              <a:rPr lang="fr-FR" dirty="0">
                <a:latin typeface="Roboto Condensed Light"/>
                <a:ea typeface="Roboto Condensed Light"/>
                <a:cs typeface="Roboto Condensed Light"/>
                <a:sym typeface="Roboto Condensed Light"/>
              </a:rPr>
              <a:t> et le </a:t>
            </a:r>
            <a:r>
              <a:rPr lang="fr-FR" dirty="0" err="1">
                <a:latin typeface="Roboto Condensed Light"/>
                <a:ea typeface="Roboto Condensed Light"/>
                <a:cs typeface="Roboto Condensed Light"/>
                <a:sym typeface="Roboto Condensed Light"/>
              </a:rPr>
              <a:t>sessionStorage</a:t>
            </a:r>
            <a:r>
              <a:rPr lang="fr-FR" dirty="0">
                <a:latin typeface="Roboto Condensed Light"/>
                <a:ea typeface="Roboto Condensed Light"/>
                <a:cs typeface="Roboto Condensed Light"/>
                <a:sym typeface="Roboto Condensed Light"/>
              </a:rPr>
              <a:t>, nous passerons principalement cette première méthode en revu.</a:t>
            </a:r>
          </a:p>
        </p:txBody>
      </p:sp>
      <p:sp>
        <p:nvSpPr>
          <p:cNvPr id="259" name="Google Shape;259;p41"/>
          <p:cNvSpPr txBox="1"/>
          <p:nvPr/>
        </p:nvSpPr>
        <p:spPr>
          <a:xfrm>
            <a:off x="5439358" y="1493594"/>
            <a:ext cx="3079353"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rgbClr val="434343"/>
                </a:solidFill>
                <a:latin typeface="Exo 2"/>
                <a:ea typeface="Exo 2"/>
                <a:cs typeface="Exo 2"/>
                <a:sym typeface="Exo 2"/>
              </a:rPr>
              <a:t>API de stockage simple et rapide</a:t>
            </a:r>
            <a:endParaRPr sz="2000" b="1" dirty="0">
              <a:solidFill>
                <a:srgbClr val="434343"/>
              </a:solidFill>
              <a:latin typeface="Exo 2"/>
              <a:ea typeface="Exo 2"/>
              <a:cs typeface="Exo 2"/>
              <a:sym typeface="Exo 2"/>
            </a:endParaRPr>
          </a:p>
        </p:txBody>
      </p:sp>
      <p:pic>
        <p:nvPicPr>
          <p:cNvPr id="4" name="Image 3">
            <a:extLst>
              <a:ext uri="{FF2B5EF4-FFF2-40B4-BE49-F238E27FC236}">
                <a16:creationId xmlns:a16="http://schemas.microsoft.com/office/drawing/2014/main" id="{D67EA5B0-89ED-437E-B9ED-306B6D4B41D6}"/>
              </a:ext>
            </a:extLst>
          </p:cNvPr>
          <p:cNvPicPr>
            <a:picLocks noChangeAspect="1"/>
          </p:cNvPicPr>
          <p:nvPr/>
        </p:nvPicPr>
        <p:blipFill>
          <a:blip r:embed="rId3"/>
          <a:stretch>
            <a:fillRect/>
          </a:stretch>
        </p:blipFill>
        <p:spPr>
          <a:xfrm>
            <a:off x="0" y="1526725"/>
            <a:ext cx="4973651" cy="2675481"/>
          </a:xfrm>
          <a:prstGeom prst="rect">
            <a:avLst/>
          </a:prstGeom>
        </p:spPr>
      </p:pic>
      <p:cxnSp>
        <p:nvCxnSpPr>
          <p:cNvPr id="21" name="Google Shape;260;p41">
            <a:extLst>
              <a:ext uri="{FF2B5EF4-FFF2-40B4-BE49-F238E27FC236}">
                <a16:creationId xmlns:a16="http://schemas.microsoft.com/office/drawing/2014/main" id="{110B97D6-34C2-440B-BCBF-25499E329D62}"/>
              </a:ext>
            </a:extLst>
          </p:cNvPr>
          <p:cNvCxnSpPr/>
          <p:nvPr/>
        </p:nvCxnSpPr>
        <p:spPr>
          <a:xfrm>
            <a:off x="7044810" y="1258222"/>
            <a:ext cx="2093100" cy="0"/>
          </a:xfrm>
          <a:prstGeom prst="straightConnector1">
            <a:avLst/>
          </a:prstGeom>
          <a:noFill/>
          <a:ln w="9525" cap="flat" cmpd="sng">
            <a:solidFill>
              <a:srgbClr val="434343"/>
            </a:solidFill>
            <a:prstDash val="solid"/>
            <a:round/>
            <a:headEnd type="none" w="med" len="med"/>
            <a:tailEnd type="none" w="med" len="med"/>
          </a:ln>
        </p:spPr>
      </p:cxnSp>
      <p:sp>
        <p:nvSpPr>
          <p:cNvPr id="23" name="Google Shape;235;p39">
            <a:extLst>
              <a:ext uri="{FF2B5EF4-FFF2-40B4-BE49-F238E27FC236}">
                <a16:creationId xmlns:a16="http://schemas.microsoft.com/office/drawing/2014/main" id="{D367645B-ACB7-41D9-970E-F0D09C80153F}"/>
              </a:ext>
            </a:extLst>
          </p:cNvPr>
          <p:cNvSpPr txBox="1">
            <a:spLocks/>
          </p:cNvSpPr>
          <p:nvPr/>
        </p:nvSpPr>
        <p:spPr>
          <a:xfrm flipH="1">
            <a:off x="6353736" y="11508"/>
            <a:ext cx="1952814" cy="95760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9600" b="1" dirty="0">
                <a:solidFill>
                  <a:srgbClr val="434343"/>
                </a:solidFill>
                <a:latin typeface="Exo 2" panose="020B0604020202020204" charset="0"/>
              </a:rPr>
              <a:t>03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fill="hold"/>
                                        <p:tgtEl>
                                          <p:spTgt spid="21"/>
                                        </p:tgtEl>
                                        <p:attrNameLst>
                                          <p:attrName>ppt_x</p:attrName>
                                        </p:attrNameLst>
                                      </p:cBhvr>
                                      <p:tavLst>
                                        <p:tav tm="0">
                                          <p:val>
                                            <p:strVal val="1+#ppt_w/2"/>
                                          </p:val>
                                        </p:tav>
                                        <p:tav tm="100000">
                                          <p:val>
                                            <p:strVal val="#ppt_x"/>
                                          </p:val>
                                        </p:tav>
                                      </p:tavLst>
                                    </p:anim>
                                    <p:anim calcmode="lin" valueType="num">
                                      <p:cBhvr additive="base">
                                        <p:cTn id="13"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250"/>
                                  </p:stCondLst>
                                  <p:childTnLst>
                                    <p:set>
                                      <p:cBhvr>
                                        <p:cTn id="17" dur="1" fill="hold">
                                          <p:stCondLst>
                                            <p:cond delay="0"/>
                                          </p:stCondLst>
                                        </p:cTn>
                                        <p:tgtEl>
                                          <p:spTgt spid="259"/>
                                        </p:tgtEl>
                                        <p:attrNameLst>
                                          <p:attrName>style.visibility</p:attrName>
                                        </p:attrNameLst>
                                      </p:cBhvr>
                                      <p:to>
                                        <p:strVal val="visible"/>
                                      </p:to>
                                    </p:set>
                                    <p:animEffect transition="in" filter="fade">
                                      <p:cBhvr>
                                        <p:cTn id="18" dur="500"/>
                                        <p:tgtEl>
                                          <p:spTgt spid="259"/>
                                        </p:tgtEl>
                                      </p:cBhvr>
                                    </p:animEffect>
                                  </p:childTnLst>
                                </p:cTn>
                              </p:par>
                            </p:childTnLst>
                          </p:cTn>
                        </p:par>
                        <p:par>
                          <p:cTn id="19" fill="hold">
                            <p:stCondLst>
                              <p:cond delay="750"/>
                            </p:stCondLst>
                            <p:childTnLst>
                              <p:par>
                                <p:cTn id="20" presetID="10" presetClass="entr" presetSubtype="0" fill="hold" grpId="0" nodeType="afterEffect">
                                  <p:stCondLst>
                                    <p:cond delay="500"/>
                                  </p:stCondLst>
                                  <p:childTnLst>
                                    <p:set>
                                      <p:cBhvr>
                                        <p:cTn id="21" dur="1" fill="hold">
                                          <p:stCondLst>
                                            <p:cond delay="0"/>
                                          </p:stCondLst>
                                        </p:cTn>
                                        <p:tgtEl>
                                          <p:spTgt spid="258"/>
                                        </p:tgtEl>
                                        <p:attrNameLst>
                                          <p:attrName>style.visibility</p:attrName>
                                        </p:attrNameLst>
                                      </p:cBhvr>
                                      <p:to>
                                        <p:strVal val="visible"/>
                                      </p:to>
                                    </p:set>
                                    <p:animEffect transition="in" filter="fade">
                                      <p:cBhvr>
                                        <p:cTn id="22" dur="500"/>
                                        <p:tgtEl>
                                          <p:spTgt spid="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 grpId="0"/>
      <p:bldP spid="2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7"/>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lvl="0">
              <a:buClr>
                <a:schemeClr val="dk1"/>
              </a:buClr>
              <a:buSzPts val="1100"/>
            </a:pPr>
            <a:r>
              <a:rPr lang="fr-FR" dirty="0"/>
              <a:t>Espace disponible dans les différents navigateurs</a:t>
            </a:r>
            <a:endParaRPr dirty="0"/>
          </a:p>
        </p:txBody>
      </p:sp>
      <p:cxnSp>
        <p:nvCxnSpPr>
          <p:cNvPr id="427" name="Google Shape;427;p47"/>
          <p:cNvCxnSpPr/>
          <p:nvPr/>
        </p:nvCxnSpPr>
        <p:spPr>
          <a:xfrm rot="10800000">
            <a:off x="-7117" y="1905191"/>
            <a:ext cx="2062800" cy="0"/>
          </a:xfrm>
          <a:prstGeom prst="straightConnector1">
            <a:avLst/>
          </a:prstGeom>
          <a:noFill/>
          <a:ln w="9525" cap="flat" cmpd="sng">
            <a:solidFill>
              <a:srgbClr val="434343"/>
            </a:solidFill>
            <a:prstDash val="solid"/>
            <a:round/>
            <a:headEnd type="none" w="med" len="med"/>
            <a:tailEnd type="none" w="med" len="med"/>
          </a:ln>
        </p:spPr>
      </p:cxnSp>
      <p:cxnSp>
        <p:nvCxnSpPr>
          <p:cNvPr id="428" name="Google Shape;428;p47"/>
          <p:cNvCxnSpPr/>
          <p:nvPr/>
        </p:nvCxnSpPr>
        <p:spPr>
          <a:xfrm rot="10800000">
            <a:off x="0" y="3327208"/>
            <a:ext cx="2062800" cy="0"/>
          </a:xfrm>
          <a:prstGeom prst="straightConnector1">
            <a:avLst/>
          </a:prstGeom>
          <a:noFill/>
          <a:ln w="9525" cap="flat" cmpd="sng">
            <a:solidFill>
              <a:srgbClr val="434343"/>
            </a:solidFill>
            <a:prstDash val="solid"/>
            <a:round/>
            <a:headEnd type="none" w="med" len="med"/>
            <a:tailEnd type="none" w="med" len="med"/>
          </a:ln>
        </p:spPr>
      </p:cxnSp>
      <p:cxnSp>
        <p:nvCxnSpPr>
          <p:cNvPr id="429" name="Google Shape;429;p47"/>
          <p:cNvCxnSpPr/>
          <p:nvPr/>
        </p:nvCxnSpPr>
        <p:spPr>
          <a:xfrm>
            <a:off x="1508225" y="2740825"/>
            <a:ext cx="5769000" cy="0"/>
          </a:xfrm>
          <a:prstGeom prst="straightConnector1">
            <a:avLst/>
          </a:prstGeom>
          <a:noFill/>
          <a:ln w="9525" cap="flat" cmpd="sng">
            <a:solidFill>
              <a:srgbClr val="FFFFFF"/>
            </a:solidFill>
            <a:prstDash val="solid"/>
            <a:round/>
            <a:headEnd type="none" w="med" len="med"/>
            <a:tailEnd type="none" w="med" len="med"/>
          </a:ln>
        </p:spPr>
      </p:cxnSp>
      <p:cxnSp>
        <p:nvCxnSpPr>
          <p:cNvPr id="430" name="Google Shape;430;p47"/>
          <p:cNvCxnSpPr/>
          <p:nvPr/>
        </p:nvCxnSpPr>
        <p:spPr>
          <a:xfrm>
            <a:off x="1508225" y="3439275"/>
            <a:ext cx="5769000" cy="0"/>
          </a:xfrm>
          <a:prstGeom prst="straightConnector1">
            <a:avLst/>
          </a:prstGeom>
          <a:noFill/>
          <a:ln w="9525" cap="flat" cmpd="sng">
            <a:solidFill>
              <a:srgbClr val="FFFFFF"/>
            </a:solidFill>
            <a:prstDash val="solid"/>
            <a:round/>
            <a:headEnd type="none" w="med" len="med"/>
            <a:tailEnd type="none" w="med" len="med"/>
          </a:ln>
        </p:spPr>
      </p:cxnSp>
      <p:graphicFrame>
        <p:nvGraphicFramePr>
          <p:cNvPr id="2" name="Tableau 1">
            <a:extLst>
              <a:ext uri="{FF2B5EF4-FFF2-40B4-BE49-F238E27FC236}">
                <a16:creationId xmlns:a16="http://schemas.microsoft.com/office/drawing/2014/main" id="{A36525A2-5AF5-45CC-B97A-31E70CC1ED13}"/>
              </a:ext>
            </a:extLst>
          </p:cNvPr>
          <p:cNvGraphicFramePr>
            <a:graphicFrameLocks noGrp="1"/>
          </p:cNvGraphicFramePr>
          <p:nvPr>
            <p:extLst>
              <p:ext uri="{D42A27DB-BD31-4B8C-83A1-F6EECF244321}">
                <p14:modId xmlns:p14="http://schemas.microsoft.com/office/powerpoint/2010/main" val="2064788307"/>
              </p:ext>
            </p:extLst>
          </p:nvPr>
        </p:nvGraphicFramePr>
        <p:xfrm>
          <a:off x="876565" y="2231281"/>
          <a:ext cx="7525340" cy="914400"/>
        </p:xfrm>
        <a:graphic>
          <a:graphicData uri="http://schemas.openxmlformats.org/drawingml/2006/table">
            <a:tbl>
              <a:tblPr/>
              <a:tblGrid>
                <a:gridCol w="1505068">
                  <a:extLst>
                    <a:ext uri="{9D8B030D-6E8A-4147-A177-3AD203B41FA5}">
                      <a16:colId xmlns:a16="http://schemas.microsoft.com/office/drawing/2014/main" val="2129838462"/>
                    </a:ext>
                  </a:extLst>
                </a:gridCol>
                <a:gridCol w="1505068">
                  <a:extLst>
                    <a:ext uri="{9D8B030D-6E8A-4147-A177-3AD203B41FA5}">
                      <a16:colId xmlns:a16="http://schemas.microsoft.com/office/drawing/2014/main" val="2938366831"/>
                    </a:ext>
                  </a:extLst>
                </a:gridCol>
                <a:gridCol w="1505068">
                  <a:extLst>
                    <a:ext uri="{9D8B030D-6E8A-4147-A177-3AD203B41FA5}">
                      <a16:colId xmlns:a16="http://schemas.microsoft.com/office/drawing/2014/main" val="2513619398"/>
                    </a:ext>
                  </a:extLst>
                </a:gridCol>
                <a:gridCol w="1505068">
                  <a:extLst>
                    <a:ext uri="{9D8B030D-6E8A-4147-A177-3AD203B41FA5}">
                      <a16:colId xmlns:a16="http://schemas.microsoft.com/office/drawing/2014/main" val="548666778"/>
                    </a:ext>
                  </a:extLst>
                </a:gridCol>
                <a:gridCol w="1505068">
                  <a:extLst>
                    <a:ext uri="{9D8B030D-6E8A-4147-A177-3AD203B41FA5}">
                      <a16:colId xmlns:a16="http://schemas.microsoft.com/office/drawing/2014/main" val="148060230"/>
                    </a:ext>
                  </a:extLst>
                </a:gridCol>
              </a:tblGrid>
              <a:tr h="0">
                <a:tc>
                  <a:txBody>
                    <a:bodyPr/>
                    <a:lstStyle/>
                    <a:p>
                      <a:pPr algn="l" fontAlgn="b"/>
                      <a:r>
                        <a:rPr lang="fr-FR" dirty="0">
                          <a:solidFill>
                            <a:srgbClr val="FFFFFF"/>
                          </a:solidFill>
                          <a:effectLst/>
                        </a:rPr>
                        <a:t>Browser</a:t>
                      </a:r>
                    </a:p>
                  </a:txBody>
                  <a:tcPr anchor="b">
                    <a:lnL w="9525" cap="flat" cmpd="sng" algn="ctr">
                      <a:solidFill>
                        <a:srgbClr val="454D55"/>
                      </a:solidFill>
                      <a:prstDash val="solid"/>
                      <a:round/>
                      <a:headEnd type="none" w="med" len="med"/>
                      <a:tailEnd type="none" w="med" len="med"/>
                    </a:lnL>
                    <a:lnR w="9525" cap="flat" cmpd="sng" algn="ctr">
                      <a:solidFill>
                        <a:srgbClr val="454D55"/>
                      </a:solidFill>
                      <a:prstDash val="solid"/>
                      <a:round/>
                      <a:headEnd type="none" w="med" len="med"/>
                      <a:tailEnd type="none" w="med" len="med"/>
                    </a:lnR>
                    <a:lnT w="9525" cap="flat" cmpd="sng" algn="ctr">
                      <a:solidFill>
                        <a:srgbClr val="454D55"/>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343A40"/>
                    </a:solidFill>
                  </a:tcPr>
                </a:tc>
                <a:tc>
                  <a:txBody>
                    <a:bodyPr/>
                    <a:lstStyle/>
                    <a:p>
                      <a:pPr algn="l" fontAlgn="b"/>
                      <a:r>
                        <a:rPr lang="fr-FR" dirty="0">
                          <a:solidFill>
                            <a:srgbClr val="FFFFFF"/>
                          </a:solidFill>
                          <a:effectLst/>
                        </a:rPr>
                        <a:t>Google Chrome</a:t>
                      </a:r>
                    </a:p>
                  </a:txBody>
                  <a:tcPr anchor="b">
                    <a:lnL w="9525" cap="flat" cmpd="sng" algn="ctr">
                      <a:solidFill>
                        <a:srgbClr val="454D55"/>
                      </a:solidFill>
                      <a:prstDash val="solid"/>
                      <a:round/>
                      <a:headEnd type="none" w="med" len="med"/>
                      <a:tailEnd type="none" w="med" len="med"/>
                    </a:lnL>
                    <a:lnR w="9525" cap="flat" cmpd="sng" algn="ctr">
                      <a:solidFill>
                        <a:srgbClr val="454D55"/>
                      </a:solidFill>
                      <a:prstDash val="solid"/>
                      <a:round/>
                      <a:headEnd type="none" w="med" len="med"/>
                      <a:tailEnd type="none" w="med" len="med"/>
                    </a:lnR>
                    <a:lnT w="9525" cap="flat" cmpd="sng" algn="ctr">
                      <a:solidFill>
                        <a:srgbClr val="454D55"/>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343A40"/>
                    </a:solidFill>
                  </a:tcPr>
                </a:tc>
                <a:tc>
                  <a:txBody>
                    <a:bodyPr/>
                    <a:lstStyle/>
                    <a:p>
                      <a:pPr algn="l" fontAlgn="b"/>
                      <a:r>
                        <a:rPr lang="fr-FR">
                          <a:solidFill>
                            <a:srgbClr val="FFFFFF"/>
                          </a:solidFill>
                          <a:effectLst/>
                        </a:rPr>
                        <a:t>Android Browser</a:t>
                      </a:r>
                    </a:p>
                  </a:txBody>
                  <a:tcPr anchor="b">
                    <a:lnL w="9525" cap="flat" cmpd="sng" algn="ctr">
                      <a:solidFill>
                        <a:srgbClr val="454D55"/>
                      </a:solidFill>
                      <a:prstDash val="solid"/>
                      <a:round/>
                      <a:headEnd type="none" w="med" len="med"/>
                      <a:tailEnd type="none" w="med" len="med"/>
                    </a:lnL>
                    <a:lnR w="9525" cap="flat" cmpd="sng" algn="ctr">
                      <a:solidFill>
                        <a:srgbClr val="454D55"/>
                      </a:solidFill>
                      <a:prstDash val="solid"/>
                      <a:round/>
                      <a:headEnd type="none" w="med" len="med"/>
                      <a:tailEnd type="none" w="med" len="med"/>
                    </a:lnR>
                    <a:lnT w="9525" cap="flat" cmpd="sng" algn="ctr">
                      <a:solidFill>
                        <a:srgbClr val="454D55"/>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343A40"/>
                    </a:solidFill>
                  </a:tcPr>
                </a:tc>
                <a:tc>
                  <a:txBody>
                    <a:bodyPr/>
                    <a:lstStyle/>
                    <a:p>
                      <a:pPr algn="l" fontAlgn="b"/>
                      <a:r>
                        <a:rPr lang="fr-FR" dirty="0">
                          <a:solidFill>
                            <a:srgbClr val="FFFFFF"/>
                          </a:solidFill>
                          <a:effectLst/>
                        </a:rPr>
                        <a:t>Firefox</a:t>
                      </a:r>
                    </a:p>
                  </a:txBody>
                  <a:tcPr anchor="b">
                    <a:lnL w="9525" cap="flat" cmpd="sng" algn="ctr">
                      <a:solidFill>
                        <a:srgbClr val="454D55"/>
                      </a:solidFill>
                      <a:prstDash val="solid"/>
                      <a:round/>
                      <a:headEnd type="none" w="med" len="med"/>
                      <a:tailEnd type="none" w="med" len="med"/>
                    </a:lnL>
                    <a:lnR w="9525" cap="flat" cmpd="sng" algn="ctr">
                      <a:solidFill>
                        <a:srgbClr val="454D55"/>
                      </a:solidFill>
                      <a:prstDash val="solid"/>
                      <a:round/>
                      <a:headEnd type="none" w="med" len="med"/>
                      <a:tailEnd type="none" w="med" len="med"/>
                    </a:lnR>
                    <a:lnT w="9525" cap="flat" cmpd="sng" algn="ctr">
                      <a:solidFill>
                        <a:srgbClr val="454D55"/>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343A40"/>
                    </a:solidFill>
                  </a:tcPr>
                </a:tc>
                <a:tc>
                  <a:txBody>
                    <a:bodyPr/>
                    <a:lstStyle/>
                    <a:p>
                      <a:pPr algn="l" fontAlgn="b"/>
                      <a:r>
                        <a:rPr lang="fr-FR">
                          <a:solidFill>
                            <a:srgbClr val="FFFFFF"/>
                          </a:solidFill>
                          <a:effectLst/>
                        </a:rPr>
                        <a:t>iOS Safari</a:t>
                      </a:r>
                    </a:p>
                  </a:txBody>
                  <a:tcPr anchor="b">
                    <a:lnL w="9525" cap="flat" cmpd="sng" algn="ctr">
                      <a:solidFill>
                        <a:srgbClr val="454D55"/>
                      </a:solidFill>
                      <a:prstDash val="solid"/>
                      <a:round/>
                      <a:headEnd type="none" w="med" len="med"/>
                      <a:tailEnd type="none" w="med" len="med"/>
                    </a:lnL>
                    <a:lnR w="9525" cap="flat" cmpd="sng" algn="ctr">
                      <a:solidFill>
                        <a:srgbClr val="454D55"/>
                      </a:solidFill>
                      <a:prstDash val="solid"/>
                      <a:round/>
                      <a:headEnd type="none" w="med" len="med"/>
                      <a:tailEnd type="none" w="med" len="med"/>
                    </a:lnR>
                    <a:lnT w="9525" cap="flat" cmpd="sng" algn="ctr">
                      <a:solidFill>
                        <a:srgbClr val="454D55"/>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343A40"/>
                    </a:solidFill>
                  </a:tcPr>
                </a:tc>
                <a:extLst>
                  <a:ext uri="{0D108BD9-81ED-4DB2-BD59-A6C34878D82A}">
                    <a16:rowId xmlns:a16="http://schemas.microsoft.com/office/drawing/2014/main" val="2474422395"/>
                  </a:ext>
                </a:extLst>
              </a:tr>
              <a:tr h="0">
                <a:tc>
                  <a:txBody>
                    <a:bodyPr/>
                    <a:lstStyle/>
                    <a:p>
                      <a:pPr algn="ctr" fontAlgn="t"/>
                      <a:r>
                        <a:rPr lang="fr-FR">
                          <a:effectLst/>
                        </a:rPr>
                        <a:t>Version</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fr-FR" dirty="0">
                          <a:effectLst/>
                        </a:rPr>
                        <a:t>40</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fr-FR">
                          <a:effectLst/>
                        </a:rPr>
                        <a:t>4.3</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fr-FR">
                          <a:effectLst/>
                        </a:rPr>
                        <a:t>34</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fr-FR">
                          <a:effectLst/>
                        </a:rPr>
                        <a:t>6-8</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777953585"/>
                  </a:ext>
                </a:extLst>
              </a:tr>
              <a:tr h="0">
                <a:tc>
                  <a:txBody>
                    <a:bodyPr/>
                    <a:lstStyle/>
                    <a:p>
                      <a:pPr algn="ctr" fontAlgn="t"/>
                      <a:r>
                        <a:rPr lang="fr-FR">
                          <a:effectLst/>
                        </a:rPr>
                        <a:t>Space available</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fr-FR">
                          <a:effectLst/>
                        </a:rPr>
                        <a:t>10MB</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fr-FR">
                          <a:effectLst/>
                        </a:rPr>
                        <a:t>2MB</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fr-FR">
                          <a:effectLst/>
                        </a:rPr>
                        <a:t>10MB</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fr-FR" dirty="0">
                          <a:effectLst/>
                        </a:rPr>
                        <a:t>5MB</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096985831"/>
                  </a:ext>
                </a:extLst>
              </a:tr>
            </a:tbl>
          </a:graphicData>
        </a:graphic>
      </p:graphicFrame>
      <p:graphicFrame>
        <p:nvGraphicFramePr>
          <p:cNvPr id="4" name="Tableau 3">
            <a:extLst>
              <a:ext uri="{FF2B5EF4-FFF2-40B4-BE49-F238E27FC236}">
                <a16:creationId xmlns:a16="http://schemas.microsoft.com/office/drawing/2014/main" id="{38844387-5216-4B09-893C-F1E955D7D813}"/>
              </a:ext>
            </a:extLst>
          </p:cNvPr>
          <p:cNvGraphicFramePr>
            <a:graphicFrameLocks noGrp="1"/>
          </p:cNvGraphicFramePr>
          <p:nvPr>
            <p:extLst>
              <p:ext uri="{D42A27DB-BD31-4B8C-83A1-F6EECF244321}">
                <p14:modId xmlns:p14="http://schemas.microsoft.com/office/powerpoint/2010/main" val="2335421400"/>
              </p:ext>
            </p:extLst>
          </p:nvPr>
        </p:nvGraphicFramePr>
        <p:xfrm>
          <a:off x="809332" y="3663410"/>
          <a:ext cx="7525338" cy="1341120"/>
        </p:xfrm>
        <a:graphic>
          <a:graphicData uri="http://schemas.openxmlformats.org/drawingml/2006/table">
            <a:tbl>
              <a:tblPr/>
              <a:tblGrid>
                <a:gridCol w="1254223">
                  <a:extLst>
                    <a:ext uri="{9D8B030D-6E8A-4147-A177-3AD203B41FA5}">
                      <a16:colId xmlns:a16="http://schemas.microsoft.com/office/drawing/2014/main" val="2684181755"/>
                    </a:ext>
                  </a:extLst>
                </a:gridCol>
                <a:gridCol w="1254223">
                  <a:extLst>
                    <a:ext uri="{9D8B030D-6E8A-4147-A177-3AD203B41FA5}">
                      <a16:colId xmlns:a16="http://schemas.microsoft.com/office/drawing/2014/main" val="4021471163"/>
                    </a:ext>
                  </a:extLst>
                </a:gridCol>
                <a:gridCol w="1254223">
                  <a:extLst>
                    <a:ext uri="{9D8B030D-6E8A-4147-A177-3AD203B41FA5}">
                      <a16:colId xmlns:a16="http://schemas.microsoft.com/office/drawing/2014/main" val="2616668297"/>
                    </a:ext>
                  </a:extLst>
                </a:gridCol>
                <a:gridCol w="1254223">
                  <a:extLst>
                    <a:ext uri="{9D8B030D-6E8A-4147-A177-3AD203B41FA5}">
                      <a16:colId xmlns:a16="http://schemas.microsoft.com/office/drawing/2014/main" val="2870964962"/>
                    </a:ext>
                  </a:extLst>
                </a:gridCol>
                <a:gridCol w="1254223">
                  <a:extLst>
                    <a:ext uri="{9D8B030D-6E8A-4147-A177-3AD203B41FA5}">
                      <a16:colId xmlns:a16="http://schemas.microsoft.com/office/drawing/2014/main" val="3376553241"/>
                    </a:ext>
                  </a:extLst>
                </a:gridCol>
                <a:gridCol w="1254223">
                  <a:extLst>
                    <a:ext uri="{9D8B030D-6E8A-4147-A177-3AD203B41FA5}">
                      <a16:colId xmlns:a16="http://schemas.microsoft.com/office/drawing/2014/main" val="147914105"/>
                    </a:ext>
                  </a:extLst>
                </a:gridCol>
              </a:tblGrid>
              <a:tr h="0">
                <a:tc>
                  <a:txBody>
                    <a:bodyPr/>
                    <a:lstStyle/>
                    <a:p>
                      <a:pPr algn="l" fontAlgn="b"/>
                      <a:r>
                        <a:rPr lang="fr-FR">
                          <a:solidFill>
                            <a:srgbClr val="FFFFFF"/>
                          </a:solidFill>
                          <a:effectLst/>
                        </a:rPr>
                        <a:t>Browser</a:t>
                      </a:r>
                    </a:p>
                  </a:txBody>
                  <a:tcPr anchor="b">
                    <a:lnL w="9525" cap="flat" cmpd="sng" algn="ctr">
                      <a:solidFill>
                        <a:srgbClr val="454D55"/>
                      </a:solidFill>
                      <a:prstDash val="solid"/>
                      <a:round/>
                      <a:headEnd type="none" w="med" len="med"/>
                      <a:tailEnd type="none" w="med" len="med"/>
                    </a:lnL>
                    <a:lnR w="9525" cap="flat" cmpd="sng" algn="ctr">
                      <a:solidFill>
                        <a:srgbClr val="454D55"/>
                      </a:solidFill>
                      <a:prstDash val="solid"/>
                      <a:round/>
                      <a:headEnd type="none" w="med" len="med"/>
                      <a:tailEnd type="none" w="med" len="med"/>
                    </a:lnR>
                    <a:lnT w="9525" cap="flat" cmpd="sng" algn="ctr">
                      <a:solidFill>
                        <a:srgbClr val="454D55"/>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343A40"/>
                    </a:solidFill>
                  </a:tcPr>
                </a:tc>
                <a:tc>
                  <a:txBody>
                    <a:bodyPr/>
                    <a:lstStyle/>
                    <a:p>
                      <a:pPr algn="l" fontAlgn="b"/>
                      <a:r>
                        <a:rPr lang="fr-FR">
                          <a:solidFill>
                            <a:srgbClr val="FFFFFF"/>
                          </a:solidFill>
                          <a:effectLst/>
                        </a:rPr>
                        <a:t>Google Chrome</a:t>
                      </a:r>
                    </a:p>
                  </a:txBody>
                  <a:tcPr anchor="b">
                    <a:lnL w="9525" cap="flat" cmpd="sng" algn="ctr">
                      <a:solidFill>
                        <a:srgbClr val="454D55"/>
                      </a:solidFill>
                      <a:prstDash val="solid"/>
                      <a:round/>
                      <a:headEnd type="none" w="med" len="med"/>
                      <a:tailEnd type="none" w="med" len="med"/>
                    </a:lnL>
                    <a:lnR w="9525" cap="flat" cmpd="sng" algn="ctr">
                      <a:solidFill>
                        <a:srgbClr val="454D55"/>
                      </a:solidFill>
                      <a:prstDash val="solid"/>
                      <a:round/>
                      <a:headEnd type="none" w="med" len="med"/>
                      <a:tailEnd type="none" w="med" len="med"/>
                    </a:lnR>
                    <a:lnT w="9525" cap="flat" cmpd="sng" algn="ctr">
                      <a:solidFill>
                        <a:srgbClr val="454D55"/>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343A40"/>
                    </a:solidFill>
                  </a:tcPr>
                </a:tc>
                <a:tc>
                  <a:txBody>
                    <a:bodyPr/>
                    <a:lstStyle/>
                    <a:p>
                      <a:pPr algn="l" fontAlgn="b"/>
                      <a:r>
                        <a:rPr lang="fr-FR" dirty="0">
                          <a:solidFill>
                            <a:srgbClr val="FFFFFF"/>
                          </a:solidFill>
                          <a:effectLst/>
                        </a:rPr>
                        <a:t>Opera</a:t>
                      </a:r>
                    </a:p>
                  </a:txBody>
                  <a:tcPr anchor="b">
                    <a:lnL w="9525" cap="flat" cmpd="sng" algn="ctr">
                      <a:solidFill>
                        <a:srgbClr val="454D55"/>
                      </a:solidFill>
                      <a:prstDash val="solid"/>
                      <a:round/>
                      <a:headEnd type="none" w="med" len="med"/>
                      <a:tailEnd type="none" w="med" len="med"/>
                    </a:lnL>
                    <a:lnR w="9525" cap="flat" cmpd="sng" algn="ctr">
                      <a:solidFill>
                        <a:srgbClr val="454D55"/>
                      </a:solidFill>
                      <a:prstDash val="solid"/>
                      <a:round/>
                      <a:headEnd type="none" w="med" len="med"/>
                      <a:tailEnd type="none" w="med" len="med"/>
                    </a:lnR>
                    <a:lnT w="9525" cap="flat" cmpd="sng" algn="ctr">
                      <a:solidFill>
                        <a:srgbClr val="454D55"/>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343A40"/>
                    </a:solidFill>
                  </a:tcPr>
                </a:tc>
                <a:tc>
                  <a:txBody>
                    <a:bodyPr/>
                    <a:lstStyle/>
                    <a:p>
                      <a:pPr algn="l" fontAlgn="b"/>
                      <a:r>
                        <a:rPr lang="fr-FR">
                          <a:solidFill>
                            <a:srgbClr val="FFFFFF"/>
                          </a:solidFill>
                          <a:effectLst/>
                        </a:rPr>
                        <a:t>Firefox</a:t>
                      </a:r>
                    </a:p>
                  </a:txBody>
                  <a:tcPr anchor="b">
                    <a:lnL w="9525" cap="flat" cmpd="sng" algn="ctr">
                      <a:solidFill>
                        <a:srgbClr val="454D55"/>
                      </a:solidFill>
                      <a:prstDash val="solid"/>
                      <a:round/>
                      <a:headEnd type="none" w="med" len="med"/>
                      <a:tailEnd type="none" w="med" len="med"/>
                    </a:lnL>
                    <a:lnR w="9525" cap="flat" cmpd="sng" algn="ctr">
                      <a:solidFill>
                        <a:srgbClr val="454D55"/>
                      </a:solidFill>
                      <a:prstDash val="solid"/>
                      <a:round/>
                      <a:headEnd type="none" w="med" len="med"/>
                      <a:tailEnd type="none" w="med" len="med"/>
                    </a:lnR>
                    <a:lnT w="9525" cap="flat" cmpd="sng" algn="ctr">
                      <a:solidFill>
                        <a:srgbClr val="454D55"/>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343A40"/>
                    </a:solidFill>
                  </a:tcPr>
                </a:tc>
                <a:tc>
                  <a:txBody>
                    <a:bodyPr/>
                    <a:lstStyle/>
                    <a:p>
                      <a:pPr algn="l" fontAlgn="b"/>
                      <a:r>
                        <a:rPr lang="fr-FR">
                          <a:solidFill>
                            <a:srgbClr val="FFFFFF"/>
                          </a:solidFill>
                          <a:effectLst/>
                        </a:rPr>
                        <a:t>Safari</a:t>
                      </a:r>
                    </a:p>
                  </a:txBody>
                  <a:tcPr anchor="b">
                    <a:lnL w="9525" cap="flat" cmpd="sng" algn="ctr">
                      <a:solidFill>
                        <a:srgbClr val="454D55"/>
                      </a:solidFill>
                      <a:prstDash val="solid"/>
                      <a:round/>
                      <a:headEnd type="none" w="med" len="med"/>
                      <a:tailEnd type="none" w="med" len="med"/>
                    </a:lnL>
                    <a:lnR w="9525" cap="flat" cmpd="sng" algn="ctr">
                      <a:solidFill>
                        <a:srgbClr val="454D55"/>
                      </a:solidFill>
                      <a:prstDash val="solid"/>
                      <a:round/>
                      <a:headEnd type="none" w="med" len="med"/>
                      <a:tailEnd type="none" w="med" len="med"/>
                    </a:lnR>
                    <a:lnT w="9525" cap="flat" cmpd="sng" algn="ctr">
                      <a:solidFill>
                        <a:srgbClr val="454D55"/>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343A40"/>
                    </a:solidFill>
                  </a:tcPr>
                </a:tc>
                <a:tc>
                  <a:txBody>
                    <a:bodyPr/>
                    <a:lstStyle/>
                    <a:p>
                      <a:pPr algn="l" fontAlgn="b"/>
                      <a:r>
                        <a:rPr lang="fr-FR">
                          <a:solidFill>
                            <a:srgbClr val="FFFFFF"/>
                          </a:solidFill>
                          <a:effectLst/>
                        </a:rPr>
                        <a:t>Internet Explorer</a:t>
                      </a:r>
                    </a:p>
                  </a:txBody>
                  <a:tcPr anchor="b">
                    <a:lnL w="9525" cap="flat" cmpd="sng" algn="ctr">
                      <a:solidFill>
                        <a:srgbClr val="454D55"/>
                      </a:solidFill>
                      <a:prstDash val="solid"/>
                      <a:round/>
                      <a:headEnd type="none" w="med" len="med"/>
                      <a:tailEnd type="none" w="med" len="med"/>
                    </a:lnL>
                    <a:lnR w="9525" cap="flat" cmpd="sng" algn="ctr">
                      <a:solidFill>
                        <a:srgbClr val="454D55"/>
                      </a:solidFill>
                      <a:prstDash val="solid"/>
                      <a:round/>
                      <a:headEnd type="none" w="med" len="med"/>
                      <a:tailEnd type="none" w="med" len="med"/>
                    </a:lnR>
                    <a:lnT w="9525" cap="flat" cmpd="sng" algn="ctr">
                      <a:solidFill>
                        <a:srgbClr val="454D55"/>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343A40"/>
                    </a:solidFill>
                  </a:tcPr>
                </a:tc>
                <a:extLst>
                  <a:ext uri="{0D108BD9-81ED-4DB2-BD59-A6C34878D82A}">
                    <a16:rowId xmlns:a16="http://schemas.microsoft.com/office/drawing/2014/main" val="2584000841"/>
                  </a:ext>
                </a:extLst>
              </a:tr>
              <a:tr h="0">
                <a:tc>
                  <a:txBody>
                    <a:bodyPr/>
                    <a:lstStyle/>
                    <a:p>
                      <a:pPr algn="ctr" fontAlgn="t"/>
                      <a:r>
                        <a:rPr lang="fr-FR">
                          <a:effectLst/>
                        </a:rPr>
                        <a:t>Version</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fr-FR" dirty="0">
                          <a:effectLst/>
                        </a:rPr>
                        <a:t>40</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fr-FR">
                          <a:effectLst/>
                        </a:rPr>
                        <a:t>27</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fr-FR">
                          <a:effectLst/>
                        </a:rPr>
                        <a:t>34</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fr-FR">
                          <a:effectLst/>
                        </a:rPr>
                        <a:t>6-8</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fr-FR">
                          <a:effectLst/>
                        </a:rPr>
                        <a:t>9-11</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778329429"/>
                  </a:ext>
                </a:extLst>
              </a:tr>
              <a:tr h="0">
                <a:tc>
                  <a:txBody>
                    <a:bodyPr/>
                    <a:lstStyle/>
                    <a:p>
                      <a:pPr algn="ctr" fontAlgn="t"/>
                      <a:r>
                        <a:rPr lang="fr-FR">
                          <a:effectLst/>
                        </a:rPr>
                        <a:t>Space available</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fr-FR" dirty="0">
                          <a:effectLst/>
                        </a:rPr>
                        <a:t>10MB</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fr-FR">
                          <a:effectLst/>
                        </a:rPr>
                        <a:t>10MB</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fr-FR">
                          <a:effectLst/>
                        </a:rPr>
                        <a:t>10MB</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fr-FR">
                          <a:effectLst/>
                        </a:rPr>
                        <a:t>5MB</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fr-FR" dirty="0">
                          <a:effectLst/>
                        </a:rPr>
                        <a:t>10MB</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956806722"/>
                  </a:ext>
                </a:extLst>
              </a:tr>
            </a:tbl>
          </a:graphicData>
        </a:graphic>
      </p:graphicFrame>
      <p:sp>
        <p:nvSpPr>
          <p:cNvPr id="6" name="Rectangle 5">
            <a:extLst>
              <a:ext uri="{FF2B5EF4-FFF2-40B4-BE49-F238E27FC236}">
                <a16:creationId xmlns:a16="http://schemas.microsoft.com/office/drawing/2014/main" id="{55CED8AE-6E12-4C7D-A2D1-7961CE1F911F}"/>
              </a:ext>
            </a:extLst>
          </p:cNvPr>
          <p:cNvSpPr/>
          <p:nvPr/>
        </p:nvSpPr>
        <p:spPr>
          <a:xfrm>
            <a:off x="753520" y="3386411"/>
            <a:ext cx="1455848" cy="276999"/>
          </a:xfrm>
          <a:prstGeom prst="rect">
            <a:avLst/>
          </a:prstGeom>
        </p:spPr>
        <p:txBody>
          <a:bodyPr wrap="none">
            <a:spAutoFit/>
          </a:bodyPr>
          <a:lstStyle/>
          <a:p>
            <a:pPr lvl="0" algn="just" eaLnBrk="0" fontAlgn="base" hangingPunct="0">
              <a:spcBef>
                <a:spcPct val="0"/>
              </a:spcBef>
              <a:spcAft>
                <a:spcPct val="0"/>
              </a:spcAft>
              <a:buClrTx/>
            </a:pPr>
            <a:r>
              <a:rPr lang="fr-FR" altLang="fr-FR" sz="1200" dirty="0">
                <a:solidFill>
                  <a:srgbClr val="14171A"/>
                </a:solidFill>
                <a:latin typeface="Arial" panose="020B0604020202020204" pitchFamily="34" charset="0"/>
                <a:cs typeface="Arial" panose="020B0604020202020204" pitchFamily="34" charset="0"/>
              </a:rPr>
              <a:t>Desktop browsers:</a:t>
            </a:r>
            <a:endParaRPr lang="fr-FR" altLang="fr-FR" sz="1200" dirty="0">
              <a:solidFill>
                <a:schemeClr val="tx1"/>
              </a:solidFill>
              <a:latin typeface="Arial" panose="020B0604020202020204" pitchFamily="34" charset="0"/>
            </a:endParaRPr>
          </a:p>
        </p:txBody>
      </p:sp>
      <p:sp>
        <p:nvSpPr>
          <p:cNvPr id="7" name="Rectangle 6">
            <a:extLst>
              <a:ext uri="{FF2B5EF4-FFF2-40B4-BE49-F238E27FC236}">
                <a16:creationId xmlns:a16="http://schemas.microsoft.com/office/drawing/2014/main" id="{E2F93AE7-45D8-4F98-83AD-28D6125D3364}"/>
              </a:ext>
            </a:extLst>
          </p:cNvPr>
          <p:cNvSpPr/>
          <p:nvPr/>
        </p:nvSpPr>
        <p:spPr>
          <a:xfrm>
            <a:off x="809330" y="1965123"/>
            <a:ext cx="1331260" cy="276999"/>
          </a:xfrm>
          <a:prstGeom prst="rect">
            <a:avLst/>
          </a:prstGeom>
        </p:spPr>
        <p:txBody>
          <a:bodyPr wrap="square">
            <a:spAutoFit/>
          </a:bodyPr>
          <a:lstStyle/>
          <a:p>
            <a:pPr lvl="0" eaLnBrk="0" fontAlgn="base" hangingPunct="0">
              <a:spcBef>
                <a:spcPct val="0"/>
              </a:spcBef>
              <a:spcAft>
                <a:spcPct val="0"/>
              </a:spcAft>
              <a:buClrTx/>
            </a:pPr>
            <a:r>
              <a:rPr lang="fr-FR" altLang="fr-FR" sz="1200" dirty="0">
                <a:solidFill>
                  <a:srgbClr val="14171A"/>
                </a:solidFill>
                <a:latin typeface="Arial" panose="020B0604020202020204" pitchFamily="34" charset="0"/>
                <a:cs typeface="Arial" panose="020B0604020202020204" pitchFamily="34" charset="0"/>
              </a:rPr>
              <a:t>Mobile browsers:</a:t>
            </a:r>
            <a:endParaRPr lang="fr-FR" altLang="fr-FR" sz="1200" dirty="0">
              <a:solidFill>
                <a:schemeClr val="tx1"/>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4"/>
                                        </p:tgtEl>
                                        <p:attrNameLst>
                                          <p:attrName>style.visibility</p:attrName>
                                        </p:attrNameLst>
                                      </p:cBhvr>
                                      <p:to>
                                        <p:strVal val="visible"/>
                                      </p:to>
                                    </p:set>
                                    <p:animEffect transition="in" filter="fade">
                                      <p:cBhvr>
                                        <p:cTn id="7" dur="500"/>
                                        <p:tgtEl>
                                          <p:spTgt spid="4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27"/>
                                        </p:tgtEl>
                                        <p:attrNameLst>
                                          <p:attrName>style.visibility</p:attrName>
                                        </p:attrNameLst>
                                      </p:cBhvr>
                                      <p:to>
                                        <p:strVal val="visible"/>
                                      </p:to>
                                    </p:set>
                                    <p:anim calcmode="lin" valueType="num">
                                      <p:cBhvr additive="base">
                                        <p:cTn id="12" dur="500" fill="hold"/>
                                        <p:tgtEl>
                                          <p:spTgt spid="427"/>
                                        </p:tgtEl>
                                        <p:attrNameLst>
                                          <p:attrName>ppt_x</p:attrName>
                                        </p:attrNameLst>
                                      </p:cBhvr>
                                      <p:tavLst>
                                        <p:tav tm="0">
                                          <p:val>
                                            <p:strVal val="0-#ppt_w/2"/>
                                          </p:val>
                                        </p:tav>
                                        <p:tav tm="100000">
                                          <p:val>
                                            <p:strVal val="#ppt_x"/>
                                          </p:val>
                                        </p:tav>
                                      </p:tavLst>
                                    </p:anim>
                                    <p:anim calcmode="lin" valueType="num">
                                      <p:cBhvr additive="base">
                                        <p:cTn id="13" dur="500" fill="hold"/>
                                        <p:tgtEl>
                                          <p:spTgt spid="42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anim calcmode="lin" valueType="num">
                                      <p:cBhvr>
                                        <p:cTn id="24" dur="1000" fill="hold"/>
                                        <p:tgtEl>
                                          <p:spTgt spid="2"/>
                                        </p:tgtEl>
                                        <p:attrNameLst>
                                          <p:attrName>ppt_x</p:attrName>
                                        </p:attrNameLst>
                                      </p:cBhvr>
                                      <p:tavLst>
                                        <p:tav tm="0">
                                          <p:val>
                                            <p:strVal val="#ppt_x"/>
                                          </p:val>
                                        </p:tav>
                                        <p:tav tm="100000">
                                          <p:val>
                                            <p:strVal val="#ppt_x"/>
                                          </p:val>
                                        </p:tav>
                                      </p:tavLst>
                                    </p:anim>
                                    <p:anim calcmode="lin" valueType="num">
                                      <p:cBhvr>
                                        <p:cTn id="2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428"/>
                                        </p:tgtEl>
                                        <p:attrNameLst>
                                          <p:attrName>style.visibility</p:attrName>
                                        </p:attrNameLst>
                                      </p:cBhvr>
                                      <p:to>
                                        <p:strVal val="visible"/>
                                      </p:to>
                                    </p:set>
                                    <p:anim calcmode="lin" valueType="num">
                                      <p:cBhvr additive="base">
                                        <p:cTn id="30" dur="500" fill="hold"/>
                                        <p:tgtEl>
                                          <p:spTgt spid="428"/>
                                        </p:tgtEl>
                                        <p:attrNameLst>
                                          <p:attrName>ppt_x</p:attrName>
                                        </p:attrNameLst>
                                      </p:cBhvr>
                                      <p:tavLst>
                                        <p:tav tm="0">
                                          <p:val>
                                            <p:strVal val="0-#ppt_w/2"/>
                                          </p:val>
                                        </p:tav>
                                        <p:tav tm="100000">
                                          <p:val>
                                            <p:strVal val="#ppt_x"/>
                                          </p:val>
                                        </p:tav>
                                      </p:tavLst>
                                    </p:anim>
                                    <p:anim calcmode="lin" valueType="num">
                                      <p:cBhvr additive="base">
                                        <p:cTn id="31" dur="500" fill="hold"/>
                                        <p:tgtEl>
                                          <p:spTgt spid="428"/>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1000"/>
                                        <p:tgtEl>
                                          <p:spTgt spid="4"/>
                                        </p:tgtEl>
                                      </p:cBhvr>
                                    </p:animEffect>
                                    <p:anim calcmode="lin" valueType="num">
                                      <p:cBhvr>
                                        <p:cTn id="42" dur="1000" fill="hold"/>
                                        <p:tgtEl>
                                          <p:spTgt spid="4"/>
                                        </p:tgtEl>
                                        <p:attrNameLst>
                                          <p:attrName>ppt_x</p:attrName>
                                        </p:attrNameLst>
                                      </p:cBhvr>
                                      <p:tavLst>
                                        <p:tav tm="0">
                                          <p:val>
                                            <p:strVal val="#ppt_x"/>
                                          </p:val>
                                        </p:tav>
                                        <p:tav tm="100000">
                                          <p:val>
                                            <p:strVal val="#ppt_x"/>
                                          </p:val>
                                        </p:tav>
                                      </p:tavLst>
                                    </p:anim>
                                    <p:anim calcmode="lin" valueType="num">
                                      <p:cBhvr>
                                        <p:cTn id="4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subTitle" idx="1"/>
          </p:nvPr>
        </p:nvSpPr>
        <p:spPr>
          <a:xfrm>
            <a:off x="2638350" y="3484834"/>
            <a:ext cx="3983400" cy="644127"/>
          </a:xfrm>
          <a:prstGeom prst="rect">
            <a:avLst/>
          </a:prstGeom>
        </p:spPr>
        <p:txBody>
          <a:bodyPr spcFirstLastPara="1" wrap="square" lIns="91425" tIns="91425" rIns="91425" bIns="91425" anchor="t" anchorCtr="0">
            <a:noAutofit/>
          </a:bodyPr>
          <a:lstStyle/>
          <a:p>
            <a:pPr marL="285750" lvl="0" indent="-285750" algn="l">
              <a:buFont typeface="Wingdings" panose="05000000000000000000" pitchFamily="2" charset="2"/>
              <a:buChar char="§"/>
            </a:pPr>
            <a:r>
              <a:rPr lang="fr-FR" dirty="0"/>
              <a:t>Fonctionnant avec une paire clé/valeur</a:t>
            </a:r>
          </a:p>
          <a:p>
            <a:pPr marL="285750" lvl="0" indent="-285750" algn="l">
              <a:buFont typeface="Wingdings" panose="05000000000000000000" pitchFamily="2" charset="2"/>
              <a:buChar char="§"/>
            </a:pPr>
            <a:r>
              <a:rPr lang="fr-FR" dirty="0"/>
              <a:t>Un contenu dans deux structures de type </a:t>
            </a:r>
            <a:r>
              <a:rPr lang="fr-FR" b="1" dirty="0"/>
              <a:t>Object</a:t>
            </a:r>
            <a:endParaRPr b="1" dirty="0"/>
          </a:p>
        </p:txBody>
      </p:sp>
      <p:sp>
        <p:nvSpPr>
          <p:cNvPr id="206" name="Google Shape;206;p37"/>
          <p:cNvSpPr txBox="1">
            <a:spLocks noGrp="1"/>
          </p:cNvSpPr>
          <p:nvPr>
            <p:ph type="ctrTitle"/>
          </p:nvPr>
        </p:nvSpPr>
        <p:spPr>
          <a:xfrm>
            <a:off x="2638350" y="376498"/>
            <a:ext cx="3867300" cy="2054100"/>
          </a:xfrm>
          <a:prstGeom prst="rect">
            <a:avLst/>
          </a:prstGeom>
        </p:spPr>
        <p:txBody>
          <a:bodyPr spcFirstLastPara="1" wrap="square" lIns="91425" tIns="91425" rIns="91425" bIns="91425" anchor="b" anchorCtr="0">
            <a:noAutofit/>
          </a:bodyPr>
          <a:lstStyle/>
          <a:p>
            <a:pPr lvl="0" algn="l"/>
            <a:r>
              <a:rPr lang="fr-FR" dirty="0"/>
              <a:t>Le </a:t>
            </a:r>
            <a:r>
              <a:rPr lang="fr-FR" dirty="0" err="1"/>
              <a:t>localStorage</a:t>
            </a:r>
            <a:endParaRPr dirty="0"/>
          </a:p>
        </p:txBody>
      </p:sp>
      <p:cxnSp>
        <p:nvCxnSpPr>
          <p:cNvPr id="207" name="Google Shape;207;p37"/>
          <p:cNvCxnSpPr/>
          <p:nvPr/>
        </p:nvCxnSpPr>
        <p:spPr>
          <a:xfrm>
            <a:off x="4569600" y="1494500"/>
            <a:ext cx="4574400" cy="0"/>
          </a:xfrm>
          <a:prstGeom prst="straightConnector1">
            <a:avLst/>
          </a:prstGeom>
          <a:noFill/>
          <a:ln w="9525" cap="flat" cmpd="sng">
            <a:solidFill>
              <a:srgbClr val="434343"/>
            </a:solidFill>
            <a:prstDash val="solid"/>
            <a:round/>
            <a:headEnd type="none" w="med" len="med"/>
            <a:tailEnd type="none" w="med" len="med"/>
          </a:ln>
        </p:spPr>
      </p:cxnSp>
      <p:cxnSp>
        <p:nvCxnSpPr>
          <p:cNvPr id="208" name="Google Shape;208;p37"/>
          <p:cNvCxnSpPr/>
          <p:nvPr/>
        </p:nvCxnSpPr>
        <p:spPr>
          <a:xfrm>
            <a:off x="-4800" y="4206910"/>
            <a:ext cx="4574400" cy="0"/>
          </a:xfrm>
          <a:prstGeom prst="straightConnector1">
            <a:avLst/>
          </a:prstGeom>
          <a:noFill/>
          <a:ln w="9525" cap="flat" cmpd="sng">
            <a:solidFill>
              <a:srgbClr val="434343"/>
            </a:solidFill>
            <a:prstDash val="solid"/>
            <a:round/>
            <a:headEnd type="none" w="med" len="med"/>
            <a:tailEnd type="none" w="med" len="med"/>
          </a:ln>
        </p:spPr>
      </p:cxnSp>
      <p:sp>
        <p:nvSpPr>
          <p:cNvPr id="6" name="Google Shape;205;p37">
            <a:extLst>
              <a:ext uri="{FF2B5EF4-FFF2-40B4-BE49-F238E27FC236}">
                <a16:creationId xmlns:a16="http://schemas.microsoft.com/office/drawing/2014/main" id="{5BCABA4F-9418-45FE-899C-35BDE6B67D99}"/>
              </a:ext>
            </a:extLst>
          </p:cNvPr>
          <p:cNvSpPr txBox="1">
            <a:spLocks/>
          </p:cNvSpPr>
          <p:nvPr/>
        </p:nvSpPr>
        <p:spPr>
          <a:xfrm>
            <a:off x="2638350" y="2366831"/>
            <a:ext cx="3983400" cy="9979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2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9pPr>
          </a:lstStyle>
          <a:p>
            <a:pPr marL="0" indent="0" algn="l"/>
            <a:r>
              <a:rPr lang="fr-FR" b="1" dirty="0"/>
              <a:t>Il permet de stocker des données localement dans le navigateur sans date d’expiration. Celles-ci ne seront pas supprimées même après la fermeture du navigateur.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07"/>
                                        </p:tgtEl>
                                        <p:attrNameLst>
                                          <p:attrName>style.visibility</p:attrName>
                                        </p:attrNameLst>
                                      </p:cBhvr>
                                      <p:to>
                                        <p:strVal val="visible"/>
                                      </p:to>
                                    </p:set>
                                    <p:anim calcmode="lin" valueType="num">
                                      <p:cBhvr additive="base">
                                        <p:cTn id="7" dur="1000"/>
                                        <p:tgtEl>
                                          <p:spTgt spid="20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08"/>
                                        </p:tgtEl>
                                        <p:attrNameLst>
                                          <p:attrName>style.visibility</p:attrName>
                                        </p:attrNameLst>
                                      </p:cBhvr>
                                      <p:to>
                                        <p:strVal val="visible"/>
                                      </p:to>
                                    </p:set>
                                    <p:anim calcmode="lin" valueType="num">
                                      <p:cBhvr additive="base">
                                        <p:cTn id="10" dur="1000"/>
                                        <p:tgtEl>
                                          <p:spTgt spid="208"/>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6"/>
                                        </p:tgtEl>
                                        <p:attrNameLst>
                                          <p:attrName>style.visibility</p:attrName>
                                        </p:attrNameLst>
                                      </p:cBhvr>
                                      <p:to>
                                        <p:strVal val="visible"/>
                                      </p:to>
                                    </p:set>
                                    <p:animEffect transition="in" filter="fade">
                                      <p:cBhvr>
                                        <p:cTn id="15" dur="500"/>
                                        <p:tgtEl>
                                          <p:spTgt spid="206"/>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05">
                                            <p:txEl>
                                              <p:pRg st="0" end="0"/>
                                            </p:txEl>
                                          </p:spTgt>
                                        </p:tgtEl>
                                        <p:attrNameLst>
                                          <p:attrName>style.visibility</p:attrName>
                                        </p:attrNameLst>
                                      </p:cBhvr>
                                      <p:to>
                                        <p:strVal val="visible"/>
                                      </p:to>
                                    </p:set>
                                    <p:animEffect transition="in" filter="fade">
                                      <p:cBhvr>
                                        <p:cTn id="27" dur="500"/>
                                        <p:tgtEl>
                                          <p:spTgt spid="205">
                                            <p:txEl>
                                              <p:pRg st="0" end="0"/>
                                            </p:txEl>
                                          </p:spTgt>
                                        </p:tgtEl>
                                      </p:cBhvr>
                                    </p:animEffect>
                                    <p:anim calcmode="lin" valueType="num">
                                      <p:cBhvr>
                                        <p:cTn id="28" dur="500" fill="hold"/>
                                        <p:tgtEl>
                                          <p:spTgt spid="205">
                                            <p:txEl>
                                              <p:pRg st="0" end="0"/>
                                            </p:txEl>
                                          </p:spTgt>
                                        </p:tgtEl>
                                        <p:attrNameLst>
                                          <p:attrName>ppt_x</p:attrName>
                                        </p:attrNameLst>
                                      </p:cBhvr>
                                      <p:tavLst>
                                        <p:tav tm="0">
                                          <p:val>
                                            <p:strVal val="#ppt_x"/>
                                          </p:val>
                                        </p:tav>
                                        <p:tav tm="100000">
                                          <p:val>
                                            <p:strVal val="#ppt_x"/>
                                          </p:val>
                                        </p:tav>
                                      </p:tavLst>
                                    </p:anim>
                                    <p:anim calcmode="lin" valueType="num">
                                      <p:cBhvr>
                                        <p:cTn id="29" dur="500" fill="hold"/>
                                        <p:tgtEl>
                                          <p:spTgt spid="20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05">
                                            <p:txEl>
                                              <p:pRg st="1" end="1"/>
                                            </p:txEl>
                                          </p:spTgt>
                                        </p:tgtEl>
                                        <p:attrNameLst>
                                          <p:attrName>style.visibility</p:attrName>
                                        </p:attrNameLst>
                                      </p:cBhvr>
                                      <p:to>
                                        <p:strVal val="visible"/>
                                      </p:to>
                                    </p:set>
                                    <p:animEffect transition="in" filter="fade">
                                      <p:cBhvr>
                                        <p:cTn id="34" dur="500"/>
                                        <p:tgtEl>
                                          <p:spTgt spid="205">
                                            <p:txEl>
                                              <p:pRg st="1" end="1"/>
                                            </p:txEl>
                                          </p:spTgt>
                                        </p:tgtEl>
                                      </p:cBhvr>
                                    </p:animEffect>
                                    <p:anim calcmode="lin" valueType="num">
                                      <p:cBhvr>
                                        <p:cTn id="35" dur="500" fill="hold"/>
                                        <p:tgtEl>
                                          <p:spTgt spid="205">
                                            <p:txEl>
                                              <p:pRg st="1" end="1"/>
                                            </p:txEl>
                                          </p:spTgt>
                                        </p:tgtEl>
                                        <p:attrNameLst>
                                          <p:attrName>ppt_x</p:attrName>
                                        </p:attrNameLst>
                                      </p:cBhvr>
                                      <p:tavLst>
                                        <p:tav tm="0">
                                          <p:val>
                                            <p:strVal val="#ppt_x"/>
                                          </p:val>
                                        </p:tav>
                                        <p:tav tm="100000">
                                          <p:val>
                                            <p:strVal val="#ppt_x"/>
                                          </p:val>
                                        </p:tav>
                                      </p:tavLst>
                                    </p:anim>
                                    <p:anim calcmode="lin" valueType="num">
                                      <p:cBhvr>
                                        <p:cTn id="36" dur="500" fill="hold"/>
                                        <p:tgtEl>
                                          <p:spTgt spid="20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build="p"/>
      <p:bldP spid="206" grpId="0"/>
      <p:bldP spid="6" grpId="0"/>
    </p:bldLst>
  </p:timing>
</p:sld>
</file>

<file path=ppt/theme/theme1.xml><?xml version="1.0" encoding="utf-8"?>
<a:theme xmlns:a="http://schemas.openxmlformats.org/drawingml/2006/main" name="Tech Newsletter XL by Slidesgo">
  <a:themeElements>
    <a:clrScheme name="Simple Light">
      <a:dk1>
        <a:srgbClr val="000000"/>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8716</TotalTime>
  <Words>822</Words>
  <Application>Microsoft Office PowerPoint</Application>
  <PresentationFormat>Affichage à l'écran (16:9)</PresentationFormat>
  <Paragraphs>129</Paragraphs>
  <Slides>16</Slides>
  <Notes>15</Notes>
  <HiddenSlides>0</HiddenSlides>
  <MMClips>0</MMClips>
  <ScaleCrop>false</ScaleCrop>
  <HeadingPairs>
    <vt:vector size="4" baseType="variant">
      <vt:variant>
        <vt:lpstr>Thème</vt:lpstr>
      </vt:variant>
      <vt:variant>
        <vt:i4>1</vt:i4>
      </vt:variant>
      <vt:variant>
        <vt:lpstr>Titres des diapositives</vt:lpstr>
      </vt:variant>
      <vt:variant>
        <vt:i4>16</vt:i4>
      </vt:variant>
    </vt:vector>
  </HeadingPairs>
  <TitlesOfParts>
    <vt:vector size="17" baseType="lpstr">
      <vt:lpstr>Tech Newsletter XL by Slidesgo</vt:lpstr>
      <vt:lpstr>Stockage Côté client</vt:lpstr>
      <vt:lpstr>PRESENTATION </vt:lpstr>
      <vt:lpstr>LE STOCKAGE HISTORIQUE</vt:lpstr>
      <vt:lpstr>Le stockage via les Cookies</vt:lpstr>
      <vt:lpstr>Le stockage moderne</vt:lpstr>
      <vt:lpstr>02</vt:lpstr>
      <vt:lpstr>Le Web Storage</vt:lpstr>
      <vt:lpstr>Espace disponible dans les différents navigateurs</vt:lpstr>
      <vt:lpstr>Le localStorage</vt:lpstr>
      <vt:lpstr>03</vt:lpstr>
      <vt:lpstr>Utilisation de localStorage</vt:lpstr>
      <vt:lpstr>Cas concrets via le webtools de Google (console)</vt:lpstr>
      <vt:lpstr>Présentation PowerPoint</vt:lpstr>
      <vt:lpstr>API IndexDB</vt:lpstr>
      <vt:lpstr>Espace disponible dans les différents navigateurs</vt:lpstr>
      <vt:lpstr>Utilisation d’IndexedDB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Stockage Côté client</dc:title>
  <cp:lastModifiedBy>Gregory NICOLLE</cp:lastModifiedBy>
  <cp:revision>101</cp:revision>
  <dcterms:modified xsi:type="dcterms:W3CDTF">2021-12-23T12:12:07Z</dcterms:modified>
</cp:coreProperties>
</file>