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62" r:id="rId3"/>
    <p:sldId id="263" r:id="rId4"/>
    <p:sldId id="257" r:id="rId5"/>
    <p:sldId id="258" r:id="rId6"/>
    <p:sldId id="261"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007A3-1677-4AE0-AD1F-9FD2145CC9D6}" type="datetimeFigureOut">
              <a:rPr lang="LID4096" smtClean="0"/>
              <a:t>01/10/2021</a:t>
            </a:fld>
            <a:endParaRPr lang="LID4096"/>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4D6F6-879D-4CA6-97E9-86EB226A1ED4}" type="slidenum">
              <a:rPr lang="LID4096" smtClean="0"/>
              <a:t>‹Nr.›</a:t>
            </a:fld>
            <a:endParaRPr lang="LID4096"/>
          </a:p>
        </p:txBody>
      </p:sp>
    </p:spTree>
    <p:extLst>
      <p:ext uri="{BB962C8B-B14F-4D97-AF65-F5344CB8AC3E}">
        <p14:creationId xmlns:p14="http://schemas.microsoft.com/office/powerpoint/2010/main" val="308335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A3C7B-B310-40C2-A947-CA38B902A7C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LID4096"/>
          </a:p>
        </p:txBody>
      </p:sp>
      <p:sp>
        <p:nvSpPr>
          <p:cNvPr id="3" name="Untertitel 2">
            <a:extLst>
              <a:ext uri="{FF2B5EF4-FFF2-40B4-BE49-F238E27FC236}">
                <a16:creationId xmlns:a16="http://schemas.microsoft.com/office/drawing/2014/main" id="{6212686D-9949-465C-AD6B-5C7E558DB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LID4096"/>
          </a:p>
        </p:txBody>
      </p:sp>
      <p:sp>
        <p:nvSpPr>
          <p:cNvPr id="4" name="Datumsplatzhalter 3">
            <a:extLst>
              <a:ext uri="{FF2B5EF4-FFF2-40B4-BE49-F238E27FC236}">
                <a16:creationId xmlns:a16="http://schemas.microsoft.com/office/drawing/2014/main" id="{D28F647C-0CB3-4FD1-8DFB-F805366F1262}"/>
              </a:ext>
            </a:extLst>
          </p:cNvPr>
          <p:cNvSpPr>
            <a:spLocks noGrp="1"/>
          </p:cNvSpPr>
          <p:nvPr>
            <p:ph type="dt" sz="half" idx="10"/>
          </p:nvPr>
        </p:nvSpPr>
        <p:spPr/>
        <p:txBody>
          <a:bodyPr/>
          <a:lstStyle/>
          <a:p>
            <a:fld id="{95049F23-A4C2-4678-9DBF-B541D005B4A2}" type="datetime4">
              <a:rPr lang="LID4096" smtClean="0"/>
              <a:t>10 January 2021</a:t>
            </a:fld>
            <a:endParaRPr lang="LID4096"/>
          </a:p>
        </p:txBody>
      </p:sp>
      <p:sp>
        <p:nvSpPr>
          <p:cNvPr id="5" name="Fußzeilenplatzhalter 4">
            <a:extLst>
              <a:ext uri="{FF2B5EF4-FFF2-40B4-BE49-F238E27FC236}">
                <a16:creationId xmlns:a16="http://schemas.microsoft.com/office/drawing/2014/main" id="{9FD27368-2958-4613-AED6-ADCB4AE4B940}"/>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D9E56060-04E8-40A2-8412-5048A38C17D3}"/>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283779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AF5B7-BD2D-4978-BCE7-659D8686B033}"/>
              </a:ext>
            </a:extLst>
          </p:cNvPr>
          <p:cNvSpPr>
            <a:spLocks noGrp="1"/>
          </p:cNvSpPr>
          <p:nvPr>
            <p:ph type="title"/>
          </p:nvPr>
        </p:nvSpPr>
        <p:spPr/>
        <p:txBody>
          <a:bodyPr/>
          <a:lstStyle/>
          <a:p>
            <a:r>
              <a:rPr lang="de-DE"/>
              <a:t>Mastertitelformat bearbeiten</a:t>
            </a:r>
            <a:endParaRPr lang="LID4096"/>
          </a:p>
        </p:txBody>
      </p:sp>
      <p:sp>
        <p:nvSpPr>
          <p:cNvPr id="3" name="Vertikaler Textplatzhalter 2">
            <a:extLst>
              <a:ext uri="{FF2B5EF4-FFF2-40B4-BE49-F238E27FC236}">
                <a16:creationId xmlns:a16="http://schemas.microsoft.com/office/drawing/2014/main" id="{40C1E644-FEBE-489F-9E17-BFE437B9342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F7F2F948-CA97-411B-B47A-2DB66BFF8461}"/>
              </a:ext>
            </a:extLst>
          </p:cNvPr>
          <p:cNvSpPr>
            <a:spLocks noGrp="1"/>
          </p:cNvSpPr>
          <p:nvPr>
            <p:ph type="dt" sz="half" idx="10"/>
          </p:nvPr>
        </p:nvSpPr>
        <p:spPr/>
        <p:txBody>
          <a:bodyPr/>
          <a:lstStyle/>
          <a:p>
            <a:fld id="{6BAFAB44-2030-4E4C-B897-1BE2B1AACA38}" type="datetime4">
              <a:rPr lang="LID4096" smtClean="0"/>
              <a:t>10 January 2021</a:t>
            </a:fld>
            <a:endParaRPr lang="LID4096"/>
          </a:p>
        </p:txBody>
      </p:sp>
      <p:sp>
        <p:nvSpPr>
          <p:cNvPr id="5" name="Fußzeilenplatzhalter 4">
            <a:extLst>
              <a:ext uri="{FF2B5EF4-FFF2-40B4-BE49-F238E27FC236}">
                <a16:creationId xmlns:a16="http://schemas.microsoft.com/office/drawing/2014/main" id="{8CF92C0B-AB04-47EC-B7D6-DF9FC53FCE36}"/>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DEF5F8C3-3AE0-42D2-B43F-B10E287E0687}"/>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89695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0A3C9C5-F285-4D97-9834-69C3BD5FD3B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LID4096"/>
          </a:p>
        </p:txBody>
      </p:sp>
      <p:sp>
        <p:nvSpPr>
          <p:cNvPr id="3" name="Vertikaler Textplatzhalter 2">
            <a:extLst>
              <a:ext uri="{FF2B5EF4-FFF2-40B4-BE49-F238E27FC236}">
                <a16:creationId xmlns:a16="http://schemas.microsoft.com/office/drawing/2014/main" id="{99A88780-01D4-4AF9-8BCC-F7A2228D73D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15D58B58-C754-4E4B-9B63-479D552240EE}"/>
              </a:ext>
            </a:extLst>
          </p:cNvPr>
          <p:cNvSpPr>
            <a:spLocks noGrp="1"/>
          </p:cNvSpPr>
          <p:nvPr>
            <p:ph type="dt" sz="half" idx="10"/>
          </p:nvPr>
        </p:nvSpPr>
        <p:spPr/>
        <p:txBody>
          <a:bodyPr/>
          <a:lstStyle/>
          <a:p>
            <a:fld id="{994F1367-2A77-4EFC-A98B-E3E7E1292636}" type="datetime4">
              <a:rPr lang="LID4096" smtClean="0"/>
              <a:t>10 January 2021</a:t>
            </a:fld>
            <a:endParaRPr lang="LID4096"/>
          </a:p>
        </p:txBody>
      </p:sp>
      <p:sp>
        <p:nvSpPr>
          <p:cNvPr id="5" name="Fußzeilenplatzhalter 4">
            <a:extLst>
              <a:ext uri="{FF2B5EF4-FFF2-40B4-BE49-F238E27FC236}">
                <a16:creationId xmlns:a16="http://schemas.microsoft.com/office/drawing/2014/main" id="{D15EA917-F353-46B0-B44A-EA3A9DA54F2B}"/>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21B40680-A63F-4371-884E-7DB6EA3775D5}"/>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8915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FAF8D-B155-40C6-8865-3D6F9F6F54D9}"/>
              </a:ext>
            </a:extLst>
          </p:cNvPr>
          <p:cNvSpPr>
            <a:spLocks noGrp="1"/>
          </p:cNvSpPr>
          <p:nvPr>
            <p:ph type="title"/>
          </p:nvPr>
        </p:nvSpPr>
        <p:spPr/>
        <p:txBody>
          <a:bodyPr/>
          <a:lstStyle/>
          <a:p>
            <a:r>
              <a:rPr lang="de-DE"/>
              <a:t>Mastertitelformat bearbeiten</a:t>
            </a:r>
            <a:endParaRPr lang="LID4096"/>
          </a:p>
        </p:txBody>
      </p:sp>
      <p:sp>
        <p:nvSpPr>
          <p:cNvPr id="3" name="Inhaltsplatzhalter 2">
            <a:extLst>
              <a:ext uri="{FF2B5EF4-FFF2-40B4-BE49-F238E27FC236}">
                <a16:creationId xmlns:a16="http://schemas.microsoft.com/office/drawing/2014/main" id="{2FB1B158-9D5E-4805-9079-CB3262A790B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B42E93B8-276A-40FB-8C7E-B71E82730389}"/>
              </a:ext>
            </a:extLst>
          </p:cNvPr>
          <p:cNvSpPr>
            <a:spLocks noGrp="1"/>
          </p:cNvSpPr>
          <p:nvPr>
            <p:ph type="dt" sz="half" idx="10"/>
          </p:nvPr>
        </p:nvSpPr>
        <p:spPr/>
        <p:txBody>
          <a:bodyPr/>
          <a:lstStyle/>
          <a:p>
            <a:fld id="{F215609F-6BB2-4977-A9AC-4C6DD5D0E385}" type="datetime4">
              <a:rPr lang="LID4096" smtClean="0"/>
              <a:t>10 January 2021</a:t>
            </a:fld>
            <a:endParaRPr lang="LID4096"/>
          </a:p>
        </p:txBody>
      </p:sp>
      <p:sp>
        <p:nvSpPr>
          <p:cNvPr id="5" name="Fußzeilenplatzhalter 4">
            <a:extLst>
              <a:ext uri="{FF2B5EF4-FFF2-40B4-BE49-F238E27FC236}">
                <a16:creationId xmlns:a16="http://schemas.microsoft.com/office/drawing/2014/main" id="{F2FDEDB3-D60E-4D80-B81C-4374E8521E4C}"/>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F6A897DD-7E4F-4E40-802F-48D597784027}"/>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140205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1646B-A026-4778-B94E-BC5EB4E119D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LID4096"/>
          </a:p>
        </p:txBody>
      </p:sp>
      <p:sp>
        <p:nvSpPr>
          <p:cNvPr id="3" name="Textplatzhalter 2">
            <a:extLst>
              <a:ext uri="{FF2B5EF4-FFF2-40B4-BE49-F238E27FC236}">
                <a16:creationId xmlns:a16="http://schemas.microsoft.com/office/drawing/2014/main" id="{EFE15FAE-C4DA-4F90-9951-47C5168CA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6466F66-1BE1-48D0-A4E1-33036E56DAF0}"/>
              </a:ext>
            </a:extLst>
          </p:cNvPr>
          <p:cNvSpPr>
            <a:spLocks noGrp="1"/>
          </p:cNvSpPr>
          <p:nvPr>
            <p:ph type="dt" sz="half" idx="10"/>
          </p:nvPr>
        </p:nvSpPr>
        <p:spPr/>
        <p:txBody>
          <a:bodyPr/>
          <a:lstStyle/>
          <a:p>
            <a:fld id="{C9C1090A-E1A9-47A6-8514-509D20EEBB61}" type="datetime4">
              <a:rPr lang="LID4096" smtClean="0"/>
              <a:t>10 January 2021</a:t>
            </a:fld>
            <a:endParaRPr lang="LID4096"/>
          </a:p>
        </p:txBody>
      </p:sp>
      <p:sp>
        <p:nvSpPr>
          <p:cNvPr id="5" name="Fußzeilenplatzhalter 4">
            <a:extLst>
              <a:ext uri="{FF2B5EF4-FFF2-40B4-BE49-F238E27FC236}">
                <a16:creationId xmlns:a16="http://schemas.microsoft.com/office/drawing/2014/main" id="{8D7F3E06-533E-4038-B7CA-F23F9675FB80}"/>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8B7C63C5-4199-44B5-AC5C-5DBDE6F40665}"/>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346036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B5221-152E-4127-9F97-011A13E51D0D}"/>
              </a:ext>
            </a:extLst>
          </p:cNvPr>
          <p:cNvSpPr>
            <a:spLocks noGrp="1"/>
          </p:cNvSpPr>
          <p:nvPr>
            <p:ph type="title"/>
          </p:nvPr>
        </p:nvSpPr>
        <p:spPr/>
        <p:txBody>
          <a:bodyPr/>
          <a:lstStyle/>
          <a:p>
            <a:r>
              <a:rPr lang="de-DE"/>
              <a:t>Mastertitelformat bearbeiten</a:t>
            </a:r>
            <a:endParaRPr lang="LID4096"/>
          </a:p>
        </p:txBody>
      </p:sp>
      <p:sp>
        <p:nvSpPr>
          <p:cNvPr id="3" name="Inhaltsplatzhalter 2">
            <a:extLst>
              <a:ext uri="{FF2B5EF4-FFF2-40B4-BE49-F238E27FC236}">
                <a16:creationId xmlns:a16="http://schemas.microsoft.com/office/drawing/2014/main" id="{ACA43850-5003-4379-AE1C-5AD4AFCE449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Inhaltsplatzhalter 3">
            <a:extLst>
              <a:ext uri="{FF2B5EF4-FFF2-40B4-BE49-F238E27FC236}">
                <a16:creationId xmlns:a16="http://schemas.microsoft.com/office/drawing/2014/main" id="{B4205F86-40F9-4645-8CC8-F432DC6207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5" name="Datumsplatzhalter 4">
            <a:extLst>
              <a:ext uri="{FF2B5EF4-FFF2-40B4-BE49-F238E27FC236}">
                <a16:creationId xmlns:a16="http://schemas.microsoft.com/office/drawing/2014/main" id="{3259BF4D-DD27-4BCC-BF3C-45673CC4F09B}"/>
              </a:ext>
            </a:extLst>
          </p:cNvPr>
          <p:cNvSpPr>
            <a:spLocks noGrp="1"/>
          </p:cNvSpPr>
          <p:nvPr>
            <p:ph type="dt" sz="half" idx="10"/>
          </p:nvPr>
        </p:nvSpPr>
        <p:spPr/>
        <p:txBody>
          <a:bodyPr/>
          <a:lstStyle/>
          <a:p>
            <a:fld id="{326AC1BF-7211-463A-B90C-0F13D7B55E1C}" type="datetime4">
              <a:rPr lang="LID4096" smtClean="0"/>
              <a:t>10 January 2021</a:t>
            </a:fld>
            <a:endParaRPr lang="LID4096"/>
          </a:p>
        </p:txBody>
      </p:sp>
      <p:sp>
        <p:nvSpPr>
          <p:cNvPr id="6" name="Fußzeilenplatzhalter 5">
            <a:extLst>
              <a:ext uri="{FF2B5EF4-FFF2-40B4-BE49-F238E27FC236}">
                <a16:creationId xmlns:a16="http://schemas.microsoft.com/office/drawing/2014/main" id="{C9CC06E1-732D-40C6-963C-3D14D35F179E}"/>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F7D4CD10-6422-46A6-997D-C12D1F2AA6C1}"/>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315170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012898-A97A-497E-BF6A-DEFC449F31CD}"/>
              </a:ext>
            </a:extLst>
          </p:cNvPr>
          <p:cNvSpPr>
            <a:spLocks noGrp="1"/>
          </p:cNvSpPr>
          <p:nvPr>
            <p:ph type="title"/>
          </p:nvPr>
        </p:nvSpPr>
        <p:spPr>
          <a:xfrm>
            <a:off x="839788" y="365125"/>
            <a:ext cx="10515600" cy="1325563"/>
          </a:xfrm>
        </p:spPr>
        <p:txBody>
          <a:bodyPr/>
          <a:lstStyle/>
          <a:p>
            <a:r>
              <a:rPr lang="de-DE"/>
              <a:t>Mastertitelformat bearbeiten</a:t>
            </a:r>
            <a:endParaRPr lang="LID4096"/>
          </a:p>
        </p:txBody>
      </p:sp>
      <p:sp>
        <p:nvSpPr>
          <p:cNvPr id="3" name="Textplatzhalter 2">
            <a:extLst>
              <a:ext uri="{FF2B5EF4-FFF2-40B4-BE49-F238E27FC236}">
                <a16:creationId xmlns:a16="http://schemas.microsoft.com/office/drawing/2014/main" id="{064B461C-7E54-4B92-946A-60F196F73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D84DE4A-6179-4DAF-8C4F-5E7225F12F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5" name="Textplatzhalter 4">
            <a:extLst>
              <a:ext uri="{FF2B5EF4-FFF2-40B4-BE49-F238E27FC236}">
                <a16:creationId xmlns:a16="http://schemas.microsoft.com/office/drawing/2014/main" id="{40578CB4-5E40-43E3-A40E-18D7A5009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ABD5013-CC8D-4920-9EDB-B0FD88D883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7" name="Datumsplatzhalter 6">
            <a:extLst>
              <a:ext uri="{FF2B5EF4-FFF2-40B4-BE49-F238E27FC236}">
                <a16:creationId xmlns:a16="http://schemas.microsoft.com/office/drawing/2014/main" id="{084A0A5F-902F-42C6-816C-FD5AD6FA6F6E}"/>
              </a:ext>
            </a:extLst>
          </p:cNvPr>
          <p:cNvSpPr>
            <a:spLocks noGrp="1"/>
          </p:cNvSpPr>
          <p:nvPr>
            <p:ph type="dt" sz="half" idx="10"/>
          </p:nvPr>
        </p:nvSpPr>
        <p:spPr/>
        <p:txBody>
          <a:bodyPr/>
          <a:lstStyle/>
          <a:p>
            <a:fld id="{FB5565BB-B529-4FDD-82A8-B03A3BE25B30}" type="datetime4">
              <a:rPr lang="LID4096" smtClean="0"/>
              <a:t>10 January 2021</a:t>
            </a:fld>
            <a:endParaRPr lang="LID4096"/>
          </a:p>
        </p:txBody>
      </p:sp>
      <p:sp>
        <p:nvSpPr>
          <p:cNvPr id="8" name="Fußzeilenplatzhalter 7">
            <a:extLst>
              <a:ext uri="{FF2B5EF4-FFF2-40B4-BE49-F238E27FC236}">
                <a16:creationId xmlns:a16="http://schemas.microsoft.com/office/drawing/2014/main" id="{F67F706F-473E-4D7F-9DE2-930D96B08EC4}"/>
              </a:ext>
            </a:extLst>
          </p:cNvPr>
          <p:cNvSpPr>
            <a:spLocks noGrp="1"/>
          </p:cNvSpPr>
          <p:nvPr>
            <p:ph type="ftr" sz="quarter" idx="11"/>
          </p:nvPr>
        </p:nvSpPr>
        <p:spPr/>
        <p:txBody>
          <a:bodyPr/>
          <a:lstStyle/>
          <a:p>
            <a:r>
              <a:rPr lang="de-DE"/>
              <a:t>DSPR-18 github.com/artkel/skillfactory_rds/tree/main/module_4</a:t>
            </a:r>
            <a:endParaRPr lang="LID4096"/>
          </a:p>
        </p:txBody>
      </p:sp>
      <p:sp>
        <p:nvSpPr>
          <p:cNvPr id="9" name="Foliennummernplatzhalter 8">
            <a:extLst>
              <a:ext uri="{FF2B5EF4-FFF2-40B4-BE49-F238E27FC236}">
                <a16:creationId xmlns:a16="http://schemas.microsoft.com/office/drawing/2014/main" id="{E1E8DBD2-8682-4228-9E23-AE638AB4EAB9}"/>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125526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C6907-8EE3-4053-81F0-3EB4EAD548FC}"/>
              </a:ext>
            </a:extLst>
          </p:cNvPr>
          <p:cNvSpPr>
            <a:spLocks noGrp="1"/>
          </p:cNvSpPr>
          <p:nvPr>
            <p:ph type="title"/>
          </p:nvPr>
        </p:nvSpPr>
        <p:spPr/>
        <p:txBody>
          <a:bodyPr/>
          <a:lstStyle/>
          <a:p>
            <a:r>
              <a:rPr lang="de-DE"/>
              <a:t>Mastertitelformat bearbeiten</a:t>
            </a:r>
            <a:endParaRPr lang="LID4096"/>
          </a:p>
        </p:txBody>
      </p:sp>
      <p:sp>
        <p:nvSpPr>
          <p:cNvPr id="3" name="Datumsplatzhalter 2">
            <a:extLst>
              <a:ext uri="{FF2B5EF4-FFF2-40B4-BE49-F238E27FC236}">
                <a16:creationId xmlns:a16="http://schemas.microsoft.com/office/drawing/2014/main" id="{A9218444-BAC8-48AD-963E-546713297A6B}"/>
              </a:ext>
            </a:extLst>
          </p:cNvPr>
          <p:cNvSpPr>
            <a:spLocks noGrp="1"/>
          </p:cNvSpPr>
          <p:nvPr>
            <p:ph type="dt" sz="half" idx="10"/>
          </p:nvPr>
        </p:nvSpPr>
        <p:spPr/>
        <p:txBody>
          <a:bodyPr/>
          <a:lstStyle/>
          <a:p>
            <a:fld id="{D68454FB-EDC2-4227-A2B0-6E45C017BA95}" type="datetime4">
              <a:rPr lang="LID4096" smtClean="0"/>
              <a:t>10 January 2021</a:t>
            </a:fld>
            <a:endParaRPr lang="LID4096"/>
          </a:p>
        </p:txBody>
      </p:sp>
      <p:sp>
        <p:nvSpPr>
          <p:cNvPr id="4" name="Fußzeilenplatzhalter 3">
            <a:extLst>
              <a:ext uri="{FF2B5EF4-FFF2-40B4-BE49-F238E27FC236}">
                <a16:creationId xmlns:a16="http://schemas.microsoft.com/office/drawing/2014/main" id="{9AC4D78D-1903-4008-A7F9-A43725AD219F}"/>
              </a:ext>
            </a:extLst>
          </p:cNvPr>
          <p:cNvSpPr>
            <a:spLocks noGrp="1"/>
          </p:cNvSpPr>
          <p:nvPr>
            <p:ph type="ftr" sz="quarter" idx="11"/>
          </p:nvPr>
        </p:nvSpPr>
        <p:spPr/>
        <p:txBody>
          <a:bodyPr/>
          <a:lstStyle/>
          <a:p>
            <a:r>
              <a:rPr lang="de-DE"/>
              <a:t>DSPR-18 github.com/artkel/skillfactory_rds/tree/main/module_4</a:t>
            </a:r>
            <a:endParaRPr lang="LID4096"/>
          </a:p>
        </p:txBody>
      </p:sp>
      <p:sp>
        <p:nvSpPr>
          <p:cNvPr id="5" name="Foliennummernplatzhalter 4">
            <a:extLst>
              <a:ext uri="{FF2B5EF4-FFF2-40B4-BE49-F238E27FC236}">
                <a16:creationId xmlns:a16="http://schemas.microsoft.com/office/drawing/2014/main" id="{FBDD841A-9B50-4F59-B3C0-58906E3E7E45}"/>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412495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70F7E8D-93D2-4E65-9D5C-5B3CDFFEF27E}"/>
              </a:ext>
            </a:extLst>
          </p:cNvPr>
          <p:cNvSpPr>
            <a:spLocks noGrp="1"/>
          </p:cNvSpPr>
          <p:nvPr>
            <p:ph type="dt" sz="half" idx="10"/>
          </p:nvPr>
        </p:nvSpPr>
        <p:spPr/>
        <p:txBody>
          <a:bodyPr/>
          <a:lstStyle/>
          <a:p>
            <a:fld id="{AD1861FF-DBE5-4C4E-B12A-0D5BCFE97C3A}" type="datetime4">
              <a:rPr lang="LID4096" smtClean="0"/>
              <a:t>10 January 2021</a:t>
            </a:fld>
            <a:endParaRPr lang="LID4096"/>
          </a:p>
        </p:txBody>
      </p:sp>
      <p:sp>
        <p:nvSpPr>
          <p:cNvPr id="3" name="Fußzeilenplatzhalter 2">
            <a:extLst>
              <a:ext uri="{FF2B5EF4-FFF2-40B4-BE49-F238E27FC236}">
                <a16:creationId xmlns:a16="http://schemas.microsoft.com/office/drawing/2014/main" id="{F4AA92A0-E45A-402A-9709-067F7611D8E8}"/>
              </a:ext>
            </a:extLst>
          </p:cNvPr>
          <p:cNvSpPr>
            <a:spLocks noGrp="1"/>
          </p:cNvSpPr>
          <p:nvPr>
            <p:ph type="ftr" sz="quarter" idx="11"/>
          </p:nvPr>
        </p:nvSpPr>
        <p:spPr/>
        <p:txBody>
          <a:bodyPr/>
          <a:lstStyle/>
          <a:p>
            <a:r>
              <a:rPr lang="de-DE"/>
              <a:t>DSPR-18 github.com/artkel/skillfactory_rds/tree/main/module_4</a:t>
            </a:r>
            <a:endParaRPr lang="LID4096"/>
          </a:p>
        </p:txBody>
      </p:sp>
      <p:sp>
        <p:nvSpPr>
          <p:cNvPr id="4" name="Foliennummernplatzhalter 3">
            <a:extLst>
              <a:ext uri="{FF2B5EF4-FFF2-40B4-BE49-F238E27FC236}">
                <a16:creationId xmlns:a16="http://schemas.microsoft.com/office/drawing/2014/main" id="{3FB2F7B0-860B-4184-8EB9-F936DA7AFE34}"/>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408504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AB189-37FD-4CA6-980B-66E1884A619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LID4096"/>
          </a:p>
        </p:txBody>
      </p:sp>
      <p:sp>
        <p:nvSpPr>
          <p:cNvPr id="3" name="Inhaltsplatzhalter 2">
            <a:extLst>
              <a:ext uri="{FF2B5EF4-FFF2-40B4-BE49-F238E27FC236}">
                <a16:creationId xmlns:a16="http://schemas.microsoft.com/office/drawing/2014/main" id="{159D7D89-E6C8-41F9-9F1B-29CB83CB5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Textplatzhalter 3">
            <a:extLst>
              <a:ext uri="{FF2B5EF4-FFF2-40B4-BE49-F238E27FC236}">
                <a16:creationId xmlns:a16="http://schemas.microsoft.com/office/drawing/2014/main" id="{449937E6-490A-4661-9707-9AF3C5ABE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17A8A03-3051-430E-A5E3-DDAFBC9E5DA1}"/>
              </a:ext>
            </a:extLst>
          </p:cNvPr>
          <p:cNvSpPr>
            <a:spLocks noGrp="1"/>
          </p:cNvSpPr>
          <p:nvPr>
            <p:ph type="dt" sz="half" idx="10"/>
          </p:nvPr>
        </p:nvSpPr>
        <p:spPr/>
        <p:txBody>
          <a:bodyPr/>
          <a:lstStyle/>
          <a:p>
            <a:fld id="{7DA094F9-8192-41B7-B56D-1740AC016510}" type="datetime4">
              <a:rPr lang="LID4096" smtClean="0"/>
              <a:t>10 January 2021</a:t>
            </a:fld>
            <a:endParaRPr lang="LID4096"/>
          </a:p>
        </p:txBody>
      </p:sp>
      <p:sp>
        <p:nvSpPr>
          <p:cNvPr id="6" name="Fußzeilenplatzhalter 5">
            <a:extLst>
              <a:ext uri="{FF2B5EF4-FFF2-40B4-BE49-F238E27FC236}">
                <a16:creationId xmlns:a16="http://schemas.microsoft.com/office/drawing/2014/main" id="{3A7A709D-07FE-4107-82B7-F1473DEE1EDA}"/>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850AAB75-2C3E-4747-9DA2-6E75BF60C70D}"/>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353804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66DFE-9459-45A0-933C-77063611FDE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LID4096"/>
          </a:p>
        </p:txBody>
      </p:sp>
      <p:sp>
        <p:nvSpPr>
          <p:cNvPr id="3" name="Bildplatzhalter 2">
            <a:extLst>
              <a:ext uri="{FF2B5EF4-FFF2-40B4-BE49-F238E27FC236}">
                <a16:creationId xmlns:a16="http://schemas.microsoft.com/office/drawing/2014/main" id="{A5D9F76F-5995-4F92-B44A-0982D506E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platzhalter 3">
            <a:extLst>
              <a:ext uri="{FF2B5EF4-FFF2-40B4-BE49-F238E27FC236}">
                <a16:creationId xmlns:a16="http://schemas.microsoft.com/office/drawing/2014/main" id="{93C33ACB-98EF-4458-8790-C8BDE29AA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F8E332C-2273-4086-80D4-9D5D3C1CFB60}"/>
              </a:ext>
            </a:extLst>
          </p:cNvPr>
          <p:cNvSpPr>
            <a:spLocks noGrp="1"/>
          </p:cNvSpPr>
          <p:nvPr>
            <p:ph type="dt" sz="half" idx="10"/>
          </p:nvPr>
        </p:nvSpPr>
        <p:spPr/>
        <p:txBody>
          <a:bodyPr/>
          <a:lstStyle/>
          <a:p>
            <a:fld id="{B7948747-7C25-419C-9581-5081F1DB26C7}" type="datetime4">
              <a:rPr lang="LID4096" smtClean="0"/>
              <a:t>10 January 2021</a:t>
            </a:fld>
            <a:endParaRPr lang="LID4096"/>
          </a:p>
        </p:txBody>
      </p:sp>
      <p:sp>
        <p:nvSpPr>
          <p:cNvPr id="6" name="Fußzeilenplatzhalter 5">
            <a:extLst>
              <a:ext uri="{FF2B5EF4-FFF2-40B4-BE49-F238E27FC236}">
                <a16:creationId xmlns:a16="http://schemas.microsoft.com/office/drawing/2014/main" id="{EAD07DFC-4D27-4A21-BF24-75108AFD9116}"/>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716C9998-3CF4-44CC-87F3-074409FCB696}"/>
              </a:ext>
            </a:extLst>
          </p:cNvPr>
          <p:cNvSpPr>
            <a:spLocks noGrp="1"/>
          </p:cNvSpPr>
          <p:nvPr>
            <p:ph type="sldNum" sz="quarter" idx="12"/>
          </p:nvPr>
        </p:nvSpPr>
        <p:spPr/>
        <p:txBody>
          <a:bodyPr/>
          <a:lstStyle/>
          <a:p>
            <a:fld id="{6FAFB7A9-1DCE-4C70-B3D3-BCEA2903C33B}" type="slidenum">
              <a:rPr lang="LID4096" smtClean="0"/>
              <a:t>‹Nr.›</a:t>
            </a:fld>
            <a:endParaRPr lang="LID4096"/>
          </a:p>
        </p:txBody>
      </p:sp>
    </p:spTree>
    <p:extLst>
      <p:ext uri="{BB962C8B-B14F-4D97-AF65-F5344CB8AC3E}">
        <p14:creationId xmlns:p14="http://schemas.microsoft.com/office/powerpoint/2010/main" val="115001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A74DE87-30B6-4628-938C-E08CA1FBB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LID4096"/>
          </a:p>
        </p:txBody>
      </p:sp>
      <p:sp>
        <p:nvSpPr>
          <p:cNvPr id="3" name="Textplatzhalter 2">
            <a:extLst>
              <a:ext uri="{FF2B5EF4-FFF2-40B4-BE49-F238E27FC236}">
                <a16:creationId xmlns:a16="http://schemas.microsoft.com/office/drawing/2014/main" id="{93BF2F78-ED14-4D5C-B0DA-1A44DEAD9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4" name="Datumsplatzhalter 3">
            <a:extLst>
              <a:ext uri="{FF2B5EF4-FFF2-40B4-BE49-F238E27FC236}">
                <a16:creationId xmlns:a16="http://schemas.microsoft.com/office/drawing/2014/main" id="{B0E76C74-0C3F-484A-BA93-0E918A11E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DE06D-4A31-47F4-82B6-7D722A425C38}" type="datetime4">
              <a:rPr lang="LID4096" smtClean="0"/>
              <a:t>10 January 2021</a:t>
            </a:fld>
            <a:endParaRPr lang="LID4096"/>
          </a:p>
        </p:txBody>
      </p:sp>
      <p:sp>
        <p:nvSpPr>
          <p:cNvPr id="5" name="Fußzeilenplatzhalter 4">
            <a:extLst>
              <a:ext uri="{FF2B5EF4-FFF2-40B4-BE49-F238E27FC236}">
                <a16:creationId xmlns:a16="http://schemas.microsoft.com/office/drawing/2014/main" id="{7117AADB-FC49-4AD0-8BD6-495AF69D4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EDF220B4-D0E8-4AD7-AD95-48CEC7C1A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FB7A9-1DCE-4C70-B3D3-BCEA2903C33B}" type="slidenum">
              <a:rPr lang="LID4096" smtClean="0"/>
              <a:t>‹Nr.›</a:t>
            </a:fld>
            <a:endParaRPr lang="LID4096"/>
          </a:p>
        </p:txBody>
      </p:sp>
    </p:spTree>
    <p:extLst>
      <p:ext uri="{BB962C8B-B14F-4D97-AF65-F5344CB8AC3E}">
        <p14:creationId xmlns:p14="http://schemas.microsoft.com/office/powerpoint/2010/main" val="244569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uel_economy_in_aircraf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statistics/591285/aviation-industry-fuel-cost/#:~:text=Fuel%20costs%20are%20a%20significant,of%20total%20expenditure%20in%202020." TargetMode="External"/><Relationship Id="rId2" Type="http://schemas.openxmlformats.org/officeDocument/2006/relationships/hyperlink" Target="https://favt.gov.ru/dejatelnost-ajeroporty-i-ajerodromy-ceny-na-aviagsm/" TargetMode="External"/><Relationship Id="rId1" Type="http://schemas.openxmlformats.org/officeDocument/2006/relationships/slideLayout" Target="../slideLayouts/slideLayout2.xml"/><Relationship Id="rId4" Type="http://schemas.openxmlformats.org/officeDocument/2006/relationships/hyperlink" Target="https://www.avjobs.com/history/airline-economics.asp#:~:text=Airline%20Revenue%20%2D%20Where%20the%20Money,from%20other%20transport%2Drelated%20service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rtkel/skillfactory_rds/blob/main/module_4/project_notebook.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9C9AB5-A494-4273-9E52-5583D620DC4D}"/>
              </a:ext>
            </a:extLst>
          </p:cNvPr>
          <p:cNvSpPr>
            <a:spLocks noGrp="1"/>
          </p:cNvSpPr>
          <p:nvPr>
            <p:ph type="ctrTitle"/>
          </p:nvPr>
        </p:nvSpPr>
        <p:spPr>
          <a:xfrm>
            <a:off x="1759975" y="1643477"/>
            <a:ext cx="9144000" cy="3193998"/>
          </a:xfrm>
        </p:spPr>
        <p:txBody>
          <a:bodyPr>
            <a:normAutofit/>
          </a:bodyPr>
          <a:lstStyle/>
          <a:p>
            <a:r>
              <a:rPr lang="ru-RU" b="1" dirty="0"/>
              <a:t>Проект 4. </a:t>
            </a:r>
            <a:br>
              <a:rPr lang="de-DE" b="1" dirty="0"/>
            </a:br>
            <a:r>
              <a:rPr lang="ru-RU" b="1" dirty="0"/>
              <a:t>Авиарейсы без потерь</a:t>
            </a:r>
            <a:br>
              <a:rPr lang="ru-RU" b="1" dirty="0"/>
            </a:br>
            <a:endParaRPr lang="LID4096" dirty="0"/>
          </a:p>
        </p:txBody>
      </p:sp>
    </p:spTree>
    <p:extLst>
      <p:ext uri="{BB962C8B-B14F-4D97-AF65-F5344CB8AC3E}">
        <p14:creationId xmlns:p14="http://schemas.microsoft.com/office/powerpoint/2010/main" val="163559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54C6B-3881-4548-964F-D4EF2C31A6C3}"/>
              </a:ext>
            </a:extLst>
          </p:cNvPr>
          <p:cNvSpPr>
            <a:spLocks noGrp="1"/>
          </p:cNvSpPr>
          <p:nvPr>
            <p:ph type="title"/>
          </p:nvPr>
        </p:nvSpPr>
        <p:spPr>
          <a:xfrm>
            <a:off x="838200" y="296301"/>
            <a:ext cx="10515600" cy="1001559"/>
          </a:xfrm>
        </p:spPr>
        <p:txBody>
          <a:bodyPr/>
          <a:lstStyle/>
          <a:p>
            <a:r>
              <a:rPr lang="ru-RU" sz="4000" dirty="0"/>
              <a:t>План выполнения проекта</a:t>
            </a:r>
            <a:endParaRPr lang="LID4096" dirty="0"/>
          </a:p>
        </p:txBody>
      </p:sp>
      <p:sp>
        <p:nvSpPr>
          <p:cNvPr id="3" name="Inhaltsplatzhalter 2">
            <a:extLst>
              <a:ext uri="{FF2B5EF4-FFF2-40B4-BE49-F238E27FC236}">
                <a16:creationId xmlns:a16="http://schemas.microsoft.com/office/drawing/2014/main" id="{937FF580-A98F-498A-AEBC-DA40B4F79A4C}"/>
              </a:ext>
            </a:extLst>
          </p:cNvPr>
          <p:cNvSpPr>
            <a:spLocks noGrp="1"/>
          </p:cNvSpPr>
          <p:nvPr>
            <p:ph idx="1"/>
          </p:nvPr>
        </p:nvSpPr>
        <p:spPr>
          <a:xfrm>
            <a:off x="838200" y="1825625"/>
            <a:ext cx="10515600" cy="3414969"/>
          </a:xfrm>
        </p:spPr>
        <p:txBody>
          <a:bodyPr>
            <a:normAutofit/>
          </a:bodyPr>
          <a:lstStyle/>
          <a:p>
            <a:pPr marL="514350" indent="-514350">
              <a:buAutoNum type="arabicParenR"/>
            </a:pPr>
            <a:r>
              <a:rPr lang="ru-RU" sz="2400" dirty="0"/>
              <a:t>Собрать данные из нескольких, связанных между собой таблиц, в один датасет</a:t>
            </a:r>
          </a:p>
          <a:p>
            <a:pPr marL="514350" indent="-514350">
              <a:buAutoNum type="arabicParenR"/>
            </a:pPr>
            <a:r>
              <a:rPr lang="ru-RU" sz="2400" dirty="0"/>
              <a:t>Дополнить данные необходимой информацией из внешних источников</a:t>
            </a:r>
          </a:p>
          <a:p>
            <a:pPr marL="514350" indent="-514350">
              <a:buAutoNum type="arabicParenR"/>
            </a:pPr>
            <a:r>
              <a:rPr lang="ru-RU" sz="2400" dirty="0"/>
              <a:t>Проанализировать полученные данные</a:t>
            </a:r>
          </a:p>
          <a:p>
            <a:pPr marL="514350" indent="-514350">
              <a:buAutoNum type="arabicParenR"/>
            </a:pPr>
            <a:r>
              <a:rPr lang="ru-RU" sz="2400" dirty="0"/>
              <a:t>На основе анализа выяснить, от каких самых малоприбыльных рейсов из Анапы мы можем отказаться в зимнее время</a:t>
            </a:r>
          </a:p>
          <a:p>
            <a:pPr marL="514350" indent="-514350">
              <a:buAutoNum type="arabicParenR"/>
            </a:pPr>
            <a:r>
              <a:rPr lang="ru-RU" sz="2400" dirty="0"/>
              <a:t>Презентовать полученные результаты</a:t>
            </a:r>
            <a:endParaRPr lang="LID4096" sz="2400" dirty="0"/>
          </a:p>
        </p:txBody>
      </p:sp>
      <p:sp>
        <p:nvSpPr>
          <p:cNvPr id="4" name="Datumsplatzhalter 3">
            <a:extLst>
              <a:ext uri="{FF2B5EF4-FFF2-40B4-BE49-F238E27FC236}">
                <a16:creationId xmlns:a16="http://schemas.microsoft.com/office/drawing/2014/main" id="{C36CBC33-300C-47E4-986D-9BF0D54BEC68}"/>
              </a:ext>
            </a:extLst>
          </p:cNvPr>
          <p:cNvSpPr>
            <a:spLocks noGrp="1"/>
          </p:cNvSpPr>
          <p:nvPr>
            <p:ph type="dt" sz="half" idx="10"/>
          </p:nvPr>
        </p:nvSpPr>
        <p:spPr/>
        <p:txBody>
          <a:bodyPr/>
          <a:lstStyle/>
          <a:p>
            <a:fld id="{68304540-CFD4-4D33-AEB8-B43EA95B13E1}" type="datetime4">
              <a:rPr lang="LID4096" smtClean="0"/>
              <a:t>10 January 2021</a:t>
            </a:fld>
            <a:endParaRPr lang="LID4096"/>
          </a:p>
        </p:txBody>
      </p:sp>
      <p:sp>
        <p:nvSpPr>
          <p:cNvPr id="5" name="Fußzeilenplatzhalter 4">
            <a:extLst>
              <a:ext uri="{FF2B5EF4-FFF2-40B4-BE49-F238E27FC236}">
                <a16:creationId xmlns:a16="http://schemas.microsoft.com/office/drawing/2014/main" id="{236831BB-A4BA-42D6-A397-300E1982F53F}"/>
              </a:ext>
            </a:extLst>
          </p:cNvPr>
          <p:cNvSpPr>
            <a:spLocks noGrp="1"/>
          </p:cNvSpPr>
          <p:nvPr>
            <p:ph type="ftr" sz="quarter" idx="11"/>
          </p:nvPr>
        </p:nvSpPr>
        <p:spPr/>
        <p:txBody>
          <a:bodyPr/>
          <a:lstStyle/>
          <a:p>
            <a:r>
              <a:rPr lang="de-DE" dirty="0"/>
              <a:t>DSPR-18 github.com/</a:t>
            </a:r>
            <a:r>
              <a:rPr lang="de-DE" dirty="0" err="1"/>
              <a:t>artkel</a:t>
            </a:r>
            <a:r>
              <a:rPr lang="de-DE" dirty="0"/>
              <a:t>/</a:t>
            </a:r>
            <a:r>
              <a:rPr lang="de-DE" dirty="0" err="1"/>
              <a:t>skillfactory_rds</a:t>
            </a:r>
            <a:r>
              <a:rPr lang="de-DE" dirty="0"/>
              <a:t>/</a:t>
            </a:r>
            <a:r>
              <a:rPr lang="de-DE" dirty="0" err="1"/>
              <a:t>tree</a:t>
            </a:r>
            <a:r>
              <a:rPr lang="de-DE" dirty="0"/>
              <a:t>/</a:t>
            </a:r>
            <a:r>
              <a:rPr lang="de-DE" dirty="0" err="1"/>
              <a:t>main</a:t>
            </a:r>
            <a:r>
              <a:rPr lang="de-DE" dirty="0"/>
              <a:t>/module_4</a:t>
            </a:r>
            <a:endParaRPr lang="LID4096" dirty="0"/>
          </a:p>
        </p:txBody>
      </p:sp>
      <p:sp>
        <p:nvSpPr>
          <p:cNvPr id="6" name="Foliennummernplatzhalter 5">
            <a:extLst>
              <a:ext uri="{FF2B5EF4-FFF2-40B4-BE49-F238E27FC236}">
                <a16:creationId xmlns:a16="http://schemas.microsoft.com/office/drawing/2014/main" id="{E9C0DB32-C2E4-483A-BA87-5D14C391AA5B}"/>
              </a:ext>
            </a:extLst>
          </p:cNvPr>
          <p:cNvSpPr>
            <a:spLocks noGrp="1"/>
          </p:cNvSpPr>
          <p:nvPr>
            <p:ph type="sldNum" sz="quarter" idx="12"/>
          </p:nvPr>
        </p:nvSpPr>
        <p:spPr/>
        <p:txBody>
          <a:bodyPr/>
          <a:lstStyle/>
          <a:p>
            <a:fld id="{6FAFB7A9-1DCE-4C70-B3D3-BCEA2903C33B}" type="slidenum">
              <a:rPr lang="LID4096" smtClean="0"/>
              <a:t>2</a:t>
            </a:fld>
            <a:endParaRPr lang="LID4096"/>
          </a:p>
        </p:txBody>
      </p:sp>
    </p:spTree>
    <p:extLst>
      <p:ext uri="{BB962C8B-B14F-4D97-AF65-F5344CB8AC3E}">
        <p14:creationId xmlns:p14="http://schemas.microsoft.com/office/powerpoint/2010/main" val="20987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D08BE-EBEA-4BFD-87C4-015A1D6EA5BB}"/>
              </a:ext>
            </a:extLst>
          </p:cNvPr>
          <p:cNvSpPr>
            <a:spLocks noGrp="1"/>
          </p:cNvSpPr>
          <p:nvPr>
            <p:ph type="title"/>
          </p:nvPr>
        </p:nvSpPr>
        <p:spPr>
          <a:xfrm>
            <a:off x="838200" y="261936"/>
            <a:ext cx="10515600" cy="745920"/>
          </a:xfrm>
        </p:spPr>
        <p:txBody>
          <a:bodyPr>
            <a:normAutofit/>
          </a:bodyPr>
          <a:lstStyle/>
          <a:p>
            <a:r>
              <a:rPr lang="ru-RU" sz="4000" dirty="0"/>
              <a:t>Структура датасета</a:t>
            </a:r>
            <a:r>
              <a:rPr lang="de-DE" sz="4000" dirty="0"/>
              <a:t> (1)</a:t>
            </a:r>
            <a:endParaRPr lang="LID4096" sz="4000" dirty="0"/>
          </a:p>
        </p:txBody>
      </p:sp>
      <p:sp>
        <p:nvSpPr>
          <p:cNvPr id="4" name="Datumsplatzhalter 3">
            <a:extLst>
              <a:ext uri="{FF2B5EF4-FFF2-40B4-BE49-F238E27FC236}">
                <a16:creationId xmlns:a16="http://schemas.microsoft.com/office/drawing/2014/main" id="{564E5F86-22E2-4FA6-BABD-5D1BB7937FC9}"/>
              </a:ext>
            </a:extLst>
          </p:cNvPr>
          <p:cNvSpPr>
            <a:spLocks noGrp="1"/>
          </p:cNvSpPr>
          <p:nvPr>
            <p:ph type="dt" sz="half" idx="10"/>
          </p:nvPr>
        </p:nvSpPr>
        <p:spPr/>
        <p:txBody>
          <a:bodyPr/>
          <a:lstStyle/>
          <a:p>
            <a:fld id="{F215609F-6BB2-4977-A9AC-4C6DD5D0E385}" type="datetime4">
              <a:rPr lang="LID4096" smtClean="0"/>
              <a:t>10 January 2021</a:t>
            </a:fld>
            <a:endParaRPr lang="LID4096"/>
          </a:p>
        </p:txBody>
      </p:sp>
      <p:sp>
        <p:nvSpPr>
          <p:cNvPr id="5" name="Fußzeilenplatzhalter 4">
            <a:extLst>
              <a:ext uri="{FF2B5EF4-FFF2-40B4-BE49-F238E27FC236}">
                <a16:creationId xmlns:a16="http://schemas.microsoft.com/office/drawing/2014/main" id="{70C83B92-0D8A-412F-83DE-683A4B2CE3AF}"/>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DBA474D3-19BE-4FA0-878C-EB8D95AD1C27}"/>
              </a:ext>
            </a:extLst>
          </p:cNvPr>
          <p:cNvSpPr>
            <a:spLocks noGrp="1"/>
          </p:cNvSpPr>
          <p:nvPr>
            <p:ph type="sldNum" sz="quarter" idx="12"/>
          </p:nvPr>
        </p:nvSpPr>
        <p:spPr/>
        <p:txBody>
          <a:bodyPr/>
          <a:lstStyle/>
          <a:p>
            <a:fld id="{6FAFB7A9-1DCE-4C70-B3D3-BCEA2903C33B}" type="slidenum">
              <a:rPr lang="LID4096" smtClean="0"/>
              <a:t>3</a:t>
            </a:fld>
            <a:endParaRPr lang="LID4096"/>
          </a:p>
        </p:txBody>
      </p:sp>
      <p:pic>
        <p:nvPicPr>
          <p:cNvPr id="7" name="Grafik 6">
            <a:extLst>
              <a:ext uri="{FF2B5EF4-FFF2-40B4-BE49-F238E27FC236}">
                <a16:creationId xmlns:a16="http://schemas.microsoft.com/office/drawing/2014/main" id="{53FC867F-5466-44F2-9AF6-7B8279940DCD}"/>
              </a:ext>
            </a:extLst>
          </p:cNvPr>
          <p:cNvPicPr>
            <a:picLocks noChangeAspect="1"/>
          </p:cNvPicPr>
          <p:nvPr/>
        </p:nvPicPr>
        <p:blipFill>
          <a:blip r:embed="rId2"/>
          <a:stretch>
            <a:fillRect/>
          </a:stretch>
        </p:blipFill>
        <p:spPr>
          <a:xfrm>
            <a:off x="978340" y="1425676"/>
            <a:ext cx="10387296" cy="4551619"/>
          </a:xfrm>
          <a:prstGeom prst="rect">
            <a:avLst/>
          </a:prstGeom>
        </p:spPr>
      </p:pic>
    </p:spTree>
    <p:extLst>
      <p:ext uri="{BB962C8B-B14F-4D97-AF65-F5344CB8AC3E}">
        <p14:creationId xmlns:p14="http://schemas.microsoft.com/office/powerpoint/2010/main" val="388736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0498F-9CC2-473B-A027-34F920EDA437}"/>
              </a:ext>
            </a:extLst>
          </p:cNvPr>
          <p:cNvSpPr>
            <a:spLocks noGrp="1"/>
          </p:cNvSpPr>
          <p:nvPr>
            <p:ph type="title"/>
          </p:nvPr>
        </p:nvSpPr>
        <p:spPr>
          <a:xfrm>
            <a:off x="838200" y="434574"/>
            <a:ext cx="10515600" cy="315912"/>
          </a:xfrm>
        </p:spPr>
        <p:txBody>
          <a:bodyPr>
            <a:normAutofit fontScale="90000"/>
          </a:bodyPr>
          <a:lstStyle/>
          <a:p>
            <a:r>
              <a:rPr lang="ru-RU" dirty="0"/>
              <a:t>Структура датасета (</a:t>
            </a:r>
            <a:r>
              <a:rPr lang="de-DE" dirty="0"/>
              <a:t>2</a:t>
            </a:r>
            <a:r>
              <a:rPr lang="ru-RU" dirty="0"/>
              <a:t>)</a:t>
            </a:r>
            <a:endParaRPr lang="LID4096" dirty="0"/>
          </a:p>
        </p:txBody>
      </p:sp>
      <p:graphicFrame>
        <p:nvGraphicFramePr>
          <p:cNvPr id="4" name="Inhaltsplatzhalter 3">
            <a:extLst>
              <a:ext uri="{FF2B5EF4-FFF2-40B4-BE49-F238E27FC236}">
                <a16:creationId xmlns:a16="http://schemas.microsoft.com/office/drawing/2014/main" id="{36AE1603-D104-4059-9D75-68C692196E93}"/>
              </a:ext>
            </a:extLst>
          </p:cNvPr>
          <p:cNvGraphicFramePr>
            <a:graphicFrameLocks noGrp="1"/>
          </p:cNvGraphicFramePr>
          <p:nvPr>
            <p:ph idx="1"/>
            <p:extLst>
              <p:ext uri="{D42A27DB-BD31-4B8C-83A1-F6EECF244321}">
                <p14:modId xmlns:p14="http://schemas.microsoft.com/office/powerpoint/2010/main" val="1359444480"/>
              </p:ext>
            </p:extLst>
          </p:nvPr>
        </p:nvGraphicFramePr>
        <p:xfrm>
          <a:off x="838200" y="1133451"/>
          <a:ext cx="10515600" cy="4892040"/>
        </p:xfrm>
        <a:graphic>
          <a:graphicData uri="http://schemas.openxmlformats.org/drawingml/2006/table">
            <a:tbl>
              <a:tblPr firstRow="1" bandRow="1">
                <a:tableStyleId>{5C22544A-7EE6-4342-B048-85BDC9FD1C3A}</a:tableStyleId>
              </a:tblPr>
              <a:tblGrid>
                <a:gridCol w="2072148">
                  <a:extLst>
                    <a:ext uri="{9D8B030D-6E8A-4147-A177-3AD203B41FA5}">
                      <a16:colId xmlns:a16="http://schemas.microsoft.com/office/drawing/2014/main" val="1341475959"/>
                    </a:ext>
                  </a:extLst>
                </a:gridCol>
                <a:gridCol w="8443452">
                  <a:extLst>
                    <a:ext uri="{9D8B030D-6E8A-4147-A177-3AD203B41FA5}">
                      <a16:colId xmlns:a16="http://schemas.microsoft.com/office/drawing/2014/main" val="2167783265"/>
                    </a:ext>
                  </a:extLst>
                </a:gridCol>
              </a:tblGrid>
              <a:tr h="370840">
                <a:tc>
                  <a:txBody>
                    <a:bodyPr/>
                    <a:lstStyle/>
                    <a:p>
                      <a:pPr algn="ctr"/>
                      <a:r>
                        <a:rPr lang="ru-RU" dirty="0">
                          <a:solidFill>
                            <a:schemeClr val="tx1"/>
                          </a:solidFill>
                        </a:rPr>
                        <a:t>Обозначение</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chemeClr val="tx1"/>
                          </a:solidFill>
                        </a:rPr>
                        <a:t>Описание</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076552"/>
                  </a:ext>
                </a:extLst>
              </a:tr>
              <a:tr h="370840">
                <a:tc>
                  <a:txBody>
                    <a:bodyPr/>
                    <a:lstStyle/>
                    <a:p>
                      <a:r>
                        <a:rPr lang="en-GB" dirty="0" err="1"/>
                        <a:t>flight_id</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Идентификационный номер рейса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0944327"/>
                  </a:ext>
                </a:extLst>
              </a:tr>
              <a:tr h="370840">
                <a:tc>
                  <a:txBody>
                    <a:bodyPr/>
                    <a:lstStyle/>
                    <a:p>
                      <a:r>
                        <a:rPr lang="en-GB" dirty="0" err="1"/>
                        <a:t>departure_city</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Город вылета – Анапа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7564441"/>
                  </a:ext>
                </a:extLst>
              </a:tr>
              <a:tr h="370840">
                <a:tc>
                  <a:txBody>
                    <a:bodyPr/>
                    <a:lstStyle/>
                    <a:p>
                      <a:r>
                        <a:rPr lang="en-GB" dirty="0"/>
                        <a:t>destination</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Город прилета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8902289"/>
                  </a:ext>
                </a:extLst>
              </a:tr>
              <a:tr h="370840">
                <a:tc>
                  <a:txBody>
                    <a:bodyPr/>
                    <a:lstStyle/>
                    <a:p>
                      <a:r>
                        <a:rPr lang="en-GB" dirty="0"/>
                        <a:t>model</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Модель самолета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308880"/>
                  </a:ext>
                </a:extLst>
              </a:tr>
              <a:tr h="370840">
                <a:tc>
                  <a:txBody>
                    <a:bodyPr/>
                    <a:lstStyle/>
                    <a:p>
                      <a:r>
                        <a:rPr lang="en-GB" dirty="0"/>
                        <a:t>distance</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Расстояние между Анапой и городом прилета в километрах</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8189132"/>
                  </a:ext>
                </a:extLst>
              </a:tr>
              <a:tr h="370840">
                <a:tc>
                  <a:txBody>
                    <a:bodyPr/>
                    <a:lstStyle/>
                    <a:p>
                      <a:r>
                        <a:rPr lang="de-DE" dirty="0" err="1"/>
                        <a:t>tickets_sold</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Количество проданых билетов на рейс</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126926"/>
                  </a:ext>
                </a:extLst>
              </a:tr>
              <a:tr h="370840">
                <a:tc>
                  <a:txBody>
                    <a:bodyPr/>
                    <a:lstStyle/>
                    <a:p>
                      <a:r>
                        <a:rPr lang="de-DE" dirty="0" err="1"/>
                        <a:t>max_seats</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Количество мест для модели самолета</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7042456"/>
                  </a:ext>
                </a:extLst>
              </a:tr>
              <a:tr h="370840">
                <a:tc>
                  <a:txBody>
                    <a:bodyPr/>
                    <a:lstStyle/>
                    <a:p>
                      <a:r>
                        <a:rPr lang="de-DE" dirty="0" err="1"/>
                        <a:t>load_factor</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Отношение проданых на рейс билетов к количеству мест в самолете – фактор загруженности</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1775027"/>
                  </a:ext>
                </a:extLst>
              </a:tr>
              <a:tr h="370840">
                <a:tc>
                  <a:txBody>
                    <a:bodyPr/>
                    <a:lstStyle/>
                    <a:p>
                      <a:r>
                        <a:rPr lang="de-DE" dirty="0" err="1"/>
                        <a:t>fuel_cons_total</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Расход керосина на км полета для конкретной модели самолета (для </a:t>
                      </a:r>
                      <a:r>
                        <a:rPr lang="de-DE" dirty="0"/>
                        <a:t>SSJ-100</a:t>
                      </a:r>
                      <a:r>
                        <a:rPr lang="ru-RU" dirty="0"/>
                        <a:t> </a:t>
                      </a:r>
                      <a:r>
                        <a:rPr lang="de-DE" dirty="0"/>
                        <a:t>– 2.81 </a:t>
                      </a:r>
                      <a:r>
                        <a:rPr lang="ru-RU" dirty="0"/>
                        <a:t>кг/км; для </a:t>
                      </a:r>
                      <a:r>
                        <a:rPr lang="de-DE" dirty="0"/>
                        <a:t>Boeing 737-300 – </a:t>
                      </a:r>
                      <a:r>
                        <a:rPr lang="ru-RU" dirty="0"/>
                        <a:t>3.49 кг/км </a:t>
                      </a:r>
                      <a:r>
                        <a:rPr lang="de-DE" dirty="0"/>
                        <a:t>-&gt;</a:t>
                      </a:r>
                      <a:r>
                        <a:rPr lang="ru-RU" dirty="0"/>
                        <a:t> </a:t>
                      </a:r>
                      <a:r>
                        <a:rPr lang="ru-RU" dirty="0">
                          <a:hlinkClick r:id="rId2"/>
                        </a:rPr>
                        <a:t>Источник</a:t>
                      </a:r>
                      <a:r>
                        <a:rPr lang="ru-RU" dirty="0"/>
                        <a:t>) умножить на дистанцию полета в км.</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488479"/>
                  </a:ext>
                </a:extLst>
              </a:tr>
              <a:tr h="370840">
                <a:tc>
                  <a:txBody>
                    <a:bodyPr/>
                    <a:lstStyle/>
                    <a:p>
                      <a:r>
                        <a:rPr lang="de-DE" dirty="0" err="1"/>
                        <a:t>revenue</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t>Суммарная стоимость проданных билетов на рейс в руб</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8864222"/>
                  </a:ext>
                </a:extLst>
              </a:tr>
            </a:tbl>
          </a:graphicData>
        </a:graphic>
      </p:graphicFrame>
      <p:sp>
        <p:nvSpPr>
          <p:cNvPr id="3" name="Datumsplatzhalter 2">
            <a:extLst>
              <a:ext uri="{FF2B5EF4-FFF2-40B4-BE49-F238E27FC236}">
                <a16:creationId xmlns:a16="http://schemas.microsoft.com/office/drawing/2014/main" id="{FCE7CC49-35CB-4B9B-8634-5E10B7847631}"/>
              </a:ext>
            </a:extLst>
          </p:cNvPr>
          <p:cNvSpPr>
            <a:spLocks noGrp="1"/>
          </p:cNvSpPr>
          <p:nvPr>
            <p:ph type="dt" sz="half" idx="10"/>
          </p:nvPr>
        </p:nvSpPr>
        <p:spPr/>
        <p:txBody>
          <a:bodyPr/>
          <a:lstStyle/>
          <a:p>
            <a:fld id="{728AD7F3-48EF-4145-A8C5-AE5A0BC0ABA2}" type="datetime4">
              <a:rPr lang="LID4096" smtClean="0"/>
              <a:t>10 January 2021</a:t>
            </a:fld>
            <a:endParaRPr lang="LID4096"/>
          </a:p>
        </p:txBody>
      </p:sp>
      <p:sp>
        <p:nvSpPr>
          <p:cNvPr id="5" name="Fußzeilenplatzhalter 4">
            <a:extLst>
              <a:ext uri="{FF2B5EF4-FFF2-40B4-BE49-F238E27FC236}">
                <a16:creationId xmlns:a16="http://schemas.microsoft.com/office/drawing/2014/main" id="{26E59A0D-1491-4922-98A1-0F863B9282E0}"/>
              </a:ext>
            </a:extLst>
          </p:cNvPr>
          <p:cNvSpPr>
            <a:spLocks noGrp="1"/>
          </p:cNvSpPr>
          <p:nvPr>
            <p:ph type="ftr" sz="quarter" idx="11"/>
          </p:nvPr>
        </p:nvSpPr>
        <p:spPr/>
        <p:txBody>
          <a:bodyPr/>
          <a:lstStyle/>
          <a:p>
            <a:r>
              <a:rPr lang="de-DE"/>
              <a:t>DSPR-18 github.com/artkel/skillfactory_rds/tree/main/module_4</a:t>
            </a:r>
            <a:endParaRPr lang="LID4096"/>
          </a:p>
        </p:txBody>
      </p:sp>
      <p:sp>
        <p:nvSpPr>
          <p:cNvPr id="6" name="Foliennummernplatzhalter 5">
            <a:extLst>
              <a:ext uri="{FF2B5EF4-FFF2-40B4-BE49-F238E27FC236}">
                <a16:creationId xmlns:a16="http://schemas.microsoft.com/office/drawing/2014/main" id="{541C74DB-55F7-421B-86CC-FC3C49B928E1}"/>
              </a:ext>
            </a:extLst>
          </p:cNvPr>
          <p:cNvSpPr>
            <a:spLocks noGrp="1"/>
          </p:cNvSpPr>
          <p:nvPr>
            <p:ph type="sldNum" sz="quarter" idx="12"/>
          </p:nvPr>
        </p:nvSpPr>
        <p:spPr/>
        <p:txBody>
          <a:bodyPr/>
          <a:lstStyle/>
          <a:p>
            <a:fld id="{6FAFB7A9-1DCE-4C70-B3D3-BCEA2903C33B}" type="slidenum">
              <a:rPr lang="LID4096" smtClean="0"/>
              <a:t>4</a:t>
            </a:fld>
            <a:endParaRPr lang="LID4096"/>
          </a:p>
        </p:txBody>
      </p:sp>
    </p:spTree>
    <p:extLst>
      <p:ext uri="{BB962C8B-B14F-4D97-AF65-F5344CB8AC3E}">
        <p14:creationId xmlns:p14="http://schemas.microsoft.com/office/powerpoint/2010/main" val="41086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1CAC9-F7B0-4536-876B-E6BDBBFD5701}"/>
              </a:ext>
            </a:extLst>
          </p:cNvPr>
          <p:cNvSpPr>
            <a:spLocks noGrp="1"/>
          </p:cNvSpPr>
          <p:nvPr>
            <p:ph type="title"/>
          </p:nvPr>
        </p:nvSpPr>
        <p:spPr>
          <a:xfrm>
            <a:off x="838200" y="318825"/>
            <a:ext cx="10515600" cy="479827"/>
          </a:xfrm>
        </p:spPr>
        <p:txBody>
          <a:bodyPr>
            <a:normAutofit fontScale="90000"/>
          </a:bodyPr>
          <a:lstStyle/>
          <a:p>
            <a:r>
              <a:rPr lang="ru-RU" dirty="0"/>
              <a:t>Структура датасета (</a:t>
            </a:r>
            <a:r>
              <a:rPr lang="de-DE" dirty="0"/>
              <a:t>3</a:t>
            </a:r>
            <a:r>
              <a:rPr lang="ru-RU" dirty="0"/>
              <a:t>)</a:t>
            </a:r>
            <a:endParaRPr lang="LID4096" dirty="0"/>
          </a:p>
        </p:txBody>
      </p:sp>
      <p:graphicFrame>
        <p:nvGraphicFramePr>
          <p:cNvPr id="7" name="Inhaltsplatzhalter 6">
            <a:extLst>
              <a:ext uri="{FF2B5EF4-FFF2-40B4-BE49-F238E27FC236}">
                <a16:creationId xmlns:a16="http://schemas.microsoft.com/office/drawing/2014/main" id="{0384069D-D527-448D-B806-567BD5B89C6D}"/>
              </a:ext>
            </a:extLst>
          </p:cNvPr>
          <p:cNvGraphicFramePr>
            <a:graphicFrameLocks noGrp="1"/>
          </p:cNvGraphicFramePr>
          <p:nvPr>
            <p:ph idx="1"/>
            <p:extLst>
              <p:ext uri="{D42A27DB-BD31-4B8C-83A1-F6EECF244321}">
                <p14:modId xmlns:p14="http://schemas.microsoft.com/office/powerpoint/2010/main" val="2693492676"/>
              </p:ext>
            </p:extLst>
          </p:nvPr>
        </p:nvGraphicFramePr>
        <p:xfrm>
          <a:off x="838200" y="1192192"/>
          <a:ext cx="10515600" cy="4765040"/>
        </p:xfrm>
        <a:graphic>
          <a:graphicData uri="http://schemas.openxmlformats.org/drawingml/2006/table">
            <a:tbl>
              <a:tblPr firstRow="1" bandRow="1">
                <a:tableStyleId>{5C22544A-7EE6-4342-B048-85BDC9FD1C3A}</a:tableStyleId>
              </a:tblPr>
              <a:tblGrid>
                <a:gridCol w="2020747">
                  <a:extLst>
                    <a:ext uri="{9D8B030D-6E8A-4147-A177-3AD203B41FA5}">
                      <a16:colId xmlns:a16="http://schemas.microsoft.com/office/drawing/2014/main" val="3199162118"/>
                    </a:ext>
                  </a:extLst>
                </a:gridCol>
                <a:gridCol w="8494853">
                  <a:extLst>
                    <a:ext uri="{9D8B030D-6E8A-4147-A177-3AD203B41FA5}">
                      <a16:colId xmlns:a16="http://schemas.microsoft.com/office/drawing/2014/main" val="617555921"/>
                    </a:ext>
                  </a:extLst>
                </a:gridCol>
              </a:tblGrid>
              <a:tr h="275068">
                <a:tc>
                  <a:txBody>
                    <a:bodyPr/>
                    <a:lstStyle/>
                    <a:p>
                      <a:r>
                        <a:rPr lang="de-DE" b="0">
                          <a:solidFill>
                            <a:schemeClr val="tx1"/>
                          </a:solidFill>
                        </a:rPr>
                        <a:t>fuel_</a:t>
                      </a:r>
                      <a:r>
                        <a:rPr lang="de-DE" b="0" dirty="0" err="1">
                          <a:solidFill>
                            <a:schemeClr val="tx1"/>
                          </a:solidFill>
                        </a:rPr>
                        <a:t>cost</a:t>
                      </a:r>
                      <a:endParaRPr lang="LID4096"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Общий расход топлива на полет в кг (</a:t>
                      </a:r>
                      <a:r>
                        <a:rPr lang="de-DE" b="0" dirty="0" err="1">
                          <a:solidFill>
                            <a:schemeClr val="tx1"/>
                          </a:solidFill>
                        </a:rPr>
                        <a:t>fuel_cons_total</a:t>
                      </a:r>
                      <a:r>
                        <a:rPr lang="ru-RU" b="0" dirty="0">
                          <a:solidFill>
                            <a:schemeClr val="tx1"/>
                          </a:solidFill>
                        </a:rPr>
                        <a:t>) делить на 1000 (получим расход в тоннах) умножить на стоимость одной тонны авиа керосина в рублях без НДС на декабрь 2020 года</a:t>
                      </a:r>
                      <a:r>
                        <a:rPr lang="de-DE" b="0" dirty="0">
                          <a:solidFill>
                            <a:schemeClr val="tx1"/>
                          </a:solidFill>
                        </a:rPr>
                        <a:t> </a:t>
                      </a:r>
                      <a:r>
                        <a:rPr lang="ru-RU" b="0" dirty="0">
                          <a:solidFill>
                            <a:schemeClr val="tx1"/>
                          </a:solidFill>
                        </a:rPr>
                        <a:t>умножить на дистанцию полета. </a:t>
                      </a:r>
                      <a:r>
                        <a:rPr lang="ru-RU" b="0" dirty="0">
                          <a:solidFill>
                            <a:schemeClr val="accent1"/>
                          </a:solidFill>
                          <a:hlinkClick r:id="rId2">
                            <a:extLst>
                              <a:ext uri="{A12FA001-AC4F-418D-AE19-62706E023703}">
                                <ahyp:hlinkClr xmlns:ahyp="http://schemas.microsoft.com/office/drawing/2018/hyperlinkcolor" val="tx"/>
                              </a:ext>
                            </a:extLst>
                          </a:hlinkClick>
                        </a:rPr>
                        <a:t>Источник</a:t>
                      </a:r>
                      <a:r>
                        <a:rPr lang="ru-RU" b="0" dirty="0">
                          <a:solidFill>
                            <a:schemeClr val="tx1"/>
                          </a:solidFill>
                        </a:rPr>
                        <a:t>. Взято значение 46 тыс рублей за тонну по данным на декабрь 2020 года. Скорее всего это существенно ниже цен 2017 года (к которому относятся данные) вследствие снижения спроса на авиаперевозки из-за пандемии.</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05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other_costs</a:t>
                      </a:r>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ru-RU" dirty="0"/>
                        <a:t>Помимо расходов на топливо, которые, согласно </a:t>
                      </a:r>
                      <a:r>
                        <a:rPr lang="ru-RU" dirty="0">
                          <a:hlinkClick r:id="rId3"/>
                        </a:rPr>
                        <a:t>Источнику</a:t>
                      </a:r>
                      <a:r>
                        <a:rPr lang="ru-RU" dirty="0"/>
                        <a:t> и </a:t>
                      </a:r>
                      <a:r>
                        <a:rPr lang="ru-RU" dirty="0">
                          <a:hlinkClick r:id="rId4"/>
                        </a:rPr>
                        <a:t>Источнику</a:t>
                      </a:r>
                      <a:r>
                        <a:rPr lang="ru-RU" dirty="0"/>
                        <a:t>, составляют от 10 до 13 % всех издержек авиакомпании, затраты авиаперевозчика складываются из: зп пилотам, расходов на обслуживание самолетов (зп специалистам и стоимость запасных частей), платежей службам воздушного контроля, стоимости пассажирских услуг (например, питание на борту), административных и аммортизационных расходов и пр. </a:t>
                      </a:r>
                    </a:p>
                    <a:p>
                      <a:r>
                        <a:rPr lang="ru-RU" dirty="0"/>
                        <a:t>Долю топливных расходов я взял за 12,7 % согласно </a:t>
                      </a:r>
                      <a:r>
                        <a:rPr lang="ru-RU" dirty="0">
                          <a:hlinkClick r:id="rId3"/>
                        </a:rPr>
                        <a:t>Источнику</a:t>
                      </a:r>
                      <a:r>
                        <a:rPr lang="ru-RU" dirty="0"/>
                        <a:t>. Соответственно, </a:t>
                      </a:r>
                      <a:r>
                        <a:rPr lang="de-DE" dirty="0" err="1"/>
                        <a:t>other_costs</a:t>
                      </a:r>
                      <a:r>
                        <a:rPr lang="de-DE" dirty="0"/>
                        <a:t> = </a:t>
                      </a:r>
                      <a:r>
                        <a:rPr lang="ru-RU" dirty="0"/>
                        <a:t> </a:t>
                      </a:r>
                      <a:r>
                        <a:rPr lang="de-DE" dirty="0" err="1"/>
                        <a:t>fuel_costs</a:t>
                      </a:r>
                      <a:r>
                        <a:rPr lang="de-DE" dirty="0"/>
                        <a:t> * 0.873 / 0.127</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625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total_costs</a:t>
                      </a:r>
                      <a:endParaRPr lang="en-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err="1"/>
                        <a:t>fuel_costs</a:t>
                      </a:r>
                      <a:r>
                        <a:rPr lang="de-DE" dirty="0"/>
                        <a:t> + </a:t>
                      </a:r>
                      <a:r>
                        <a:rPr lang="de-DE" dirty="0" err="1"/>
                        <a:t>other_costs</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3459012"/>
                  </a:ext>
                </a:extLst>
              </a:tr>
              <a:tr h="370840">
                <a:tc>
                  <a:txBody>
                    <a:bodyPr/>
                    <a:lstStyle/>
                    <a:p>
                      <a:r>
                        <a:rPr lang="de-DE" dirty="0" err="1"/>
                        <a:t>profit</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err="1"/>
                        <a:t>revenue</a:t>
                      </a:r>
                      <a:r>
                        <a:rPr lang="de-DE" dirty="0"/>
                        <a:t> – </a:t>
                      </a:r>
                      <a:r>
                        <a:rPr lang="de-DE" dirty="0" err="1"/>
                        <a:t>total_costs</a:t>
                      </a:r>
                      <a:endParaRPr lang="LID4096"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060609"/>
                  </a:ext>
                </a:extLst>
              </a:tr>
            </a:tbl>
          </a:graphicData>
        </a:graphic>
      </p:graphicFrame>
      <p:sp>
        <p:nvSpPr>
          <p:cNvPr id="3" name="Datumsplatzhalter 2">
            <a:extLst>
              <a:ext uri="{FF2B5EF4-FFF2-40B4-BE49-F238E27FC236}">
                <a16:creationId xmlns:a16="http://schemas.microsoft.com/office/drawing/2014/main" id="{5D28F2E4-A310-417A-9C7B-D504F269FA30}"/>
              </a:ext>
            </a:extLst>
          </p:cNvPr>
          <p:cNvSpPr>
            <a:spLocks noGrp="1"/>
          </p:cNvSpPr>
          <p:nvPr>
            <p:ph type="dt" sz="half" idx="10"/>
          </p:nvPr>
        </p:nvSpPr>
        <p:spPr/>
        <p:txBody>
          <a:bodyPr/>
          <a:lstStyle/>
          <a:p>
            <a:fld id="{B2DC278E-7D26-4F32-ACD0-812ACD05CBDD}" type="datetime4">
              <a:rPr lang="LID4096" smtClean="0"/>
              <a:t>10 January 2021</a:t>
            </a:fld>
            <a:endParaRPr lang="LID4096"/>
          </a:p>
        </p:txBody>
      </p:sp>
      <p:sp>
        <p:nvSpPr>
          <p:cNvPr id="4" name="Fußzeilenplatzhalter 3">
            <a:extLst>
              <a:ext uri="{FF2B5EF4-FFF2-40B4-BE49-F238E27FC236}">
                <a16:creationId xmlns:a16="http://schemas.microsoft.com/office/drawing/2014/main" id="{8F1C885D-E862-4B4E-996E-F40C7B8AEA9B}"/>
              </a:ext>
            </a:extLst>
          </p:cNvPr>
          <p:cNvSpPr>
            <a:spLocks noGrp="1"/>
          </p:cNvSpPr>
          <p:nvPr>
            <p:ph type="ftr" sz="quarter" idx="11"/>
          </p:nvPr>
        </p:nvSpPr>
        <p:spPr/>
        <p:txBody>
          <a:bodyPr/>
          <a:lstStyle/>
          <a:p>
            <a:r>
              <a:rPr lang="de-DE"/>
              <a:t>DSPR-18 github.com/artkel/skillfactory_rds/tree/main/module_4</a:t>
            </a:r>
            <a:endParaRPr lang="LID4096"/>
          </a:p>
        </p:txBody>
      </p:sp>
      <p:sp>
        <p:nvSpPr>
          <p:cNvPr id="5" name="Foliennummernplatzhalter 4">
            <a:extLst>
              <a:ext uri="{FF2B5EF4-FFF2-40B4-BE49-F238E27FC236}">
                <a16:creationId xmlns:a16="http://schemas.microsoft.com/office/drawing/2014/main" id="{01579F45-88D5-4FEB-A99F-D2EDBE37D96E}"/>
              </a:ext>
            </a:extLst>
          </p:cNvPr>
          <p:cNvSpPr>
            <a:spLocks noGrp="1"/>
          </p:cNvSpPr>
          <p:nvPr>
            <p:ph type="sldNum" sz="quarter" idx="12"/>
          </p:nvPr>
        </p:nvSpPr>
        <p:spPr/>
        <p:txBody>
          <a:bodyPr/>
          <a:lstStyle/>
          <a:p>
            <a:fld id="{6FAFB7A9-1DCE-4C70-B3D3-BCEA2903C33B}" type="slidenum">
              <a:rPr lang="LID4096" smtClean="0"/>
              <a:t>5</a:t>
            </a:fld>
            <a:endParaRPr lang="LID4096"/>
          </a:p>
        </p:txBody>
      </p:sp>
    </p:spTree>
    <p:extLst>
      <p:ext uri="{BB962C8B-B14F-4D97-AF65-F5344CB8AC3E}">
        <p14:creationId xmlns:p14="http://schemas.microsoft.com/office/powerpoint/2010/main" val="243644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6520A-0BD8-4FF5-9738-2AC423DD2954}"/>
              </a:ext>
            </a:extLst>
          </p:cNvPr>
          <p:cNvSpPr>
            <a:spLocks noGrp="1"/>
          </p:cNvSpPr>
          <p:nvPr>
            <p:ph type="title"/>
          </p:nvPr>
        </p:nvSpPr>
        <p:spPr>
          <a:xfrm>
            <a:off x="838200" y="330402"/>
            <a:ext cx="10515600" cy="607147"/>
          </a:xfrm>
        </p:spPr>
        <p:txBody>
          <a:bodyPr>
            <a:normAutofit fontScale="90000"/>
          </a:bodyPr>
          <a:lstStyle/>
          <a:p>
            <a:r>
              <a:rPr lang="ru-RU" dirty="0"/>
              <a:t>Оценка прибыльности рейсов</a:t>
            </a:r>
            <a:endParaRPr lang="LID4096" dirty="0"/>
          </a:p>
        </p:txBody>
      </p:sp>
      <p:sp>
        <p:nvSpPr>
          <p:cNvPr id="3" name="Inhaltsplatzhalter 2">
            <a:extLst>
              <a:ext uri="{FF2B5EF4-FFF2-40B4-BE49-F238E27FC236}">
                <a16:creationId xmlns:a16="http://schemas.microsoft.com/office/drawing/2014/main" id="{8BC30CBA-3E36-4432-BD31-53A34FAD2285}"/>
              </a:ext>
            </a:extLst>
          </p:cNvPr>
          <p:cNvSpPr>
            <a:spLocks noGrp="1"/>
          </p:cNvSpPr>
          <p:nvPr>
            <p:ph idx="1"/>
          </p:nvPr>
        </p:nvSpPr>
        <p:spPr>
          <a:xfrm>
            <a:off x="838200" y="1053296"/>
            <a:ext cx="10515600" cy="5123667"/>
          </a:xfrm>
        </p:spPr>
        <p:txBody>
          <a:bodyPr>
            <a:normAutofit/>
          </a:bodyPr>
          <a:lstStyle/>
          <a:p>
            <a:pPr marL="0" indent="0">
              <a:buNone/>
            </a:pPr>
            <a:r>
              <a:rPr lang="ru-RU" sz="2000" dirty="0"/>
              <a:t>Исходя из представленной выше информации, очевидным решением считаю отказаться от рейсов, для которых признак </a:t>
            </a:r>
            <a:r>
              <a:rPr lang="de-DE" sz="2000" b="1" dirty="0" err="1"/>
              <a:t>profit</a:t>
            </a:r>
            <a:r>
              <a:rPr lang="ru-RU" sz="2000" b="1" dirty="0"/>
              <a:t> </a:t>
            </a:r>
            <a:r>
              <a:rPr lang="ru-RU" sz="2000" dirty="0"/>
              <a:t>принимает отрицательные значения</a:t>
            </a:r>
            <a:r>
              <a:rPr lang="de-DE" sz="2000" dirty="0"/>
              <a:t>:</a:t>
            </a:r>
            <a:r>
              <a:rPr lang="ru-RU" sz="2000" dirty="0"/>
              <a:t> </a:t>
            </a:r>
          </a:p>
          <a:p>
            <a:pPr marL="0" indent="0">
              <a:buNone/>
            </a:pPr>
            <a:endParaRPr lang="ru-RU" sz="2000" dirty="0"/>
          </a:p>
          <a:p>
            <a:pPr marL="0" indent="0">
              <a:buNone/>
            </a:pPr>
            <a:endParaRPr lang="ru-RU" sz="2000" dirty="0"/>
          </a:p>
          <a:p>
            <a:pPr marL="0" indent="0">
              <a:buNone/>
            </a:pPr>
            <a:endParaRPr lang="ru-RU" sz="2000" dirty="0"/>
          </a:p>
          <a:p>
            <a:pPr marL="0" indent="0">
              <a:buNone/>
            </a:pPr>
            <a:endParaRPr lang="ru-RU" sz="2000" dirty="0"/>
          </a:p>
          <a:p>
            <a:pPr marL="0" indent="0">
              <a:buNone/>
            </a:pPr>
            <a:r>
              <a:rPr lang="ru-RU" sz="2000" dirty="0"/>
              <a:t>Данные по рейсам до Новокузнецка есть в таблице </a:t>
            </a:r>
            <a:r>
              <a:rPr lang="de-DE" sz="2000" b="1" dirty="0" err="1"/>
              <a:t>Flights</a:t>
            </a:r>
            <a:r>
              <a:rPr lang="de-DE" sz="2000" dirty="0"/>
              <a:t>, </a:t>
            </a:r>
            <a:r>
              <a:rPr lang="ru-RU" sz="2000" dirty="0"/>
              <a:t>но отсутствуют в таблице </a:t>
            </a:r>
            <a:r>
              <a:rPr lang="de-DE" sz="2000" b="1" dirty="0" err="1"/>
              <a:t>Ticket_flights</a:t>
            </a:r>
            <a:r>
              <a:rPr lang="de-DE" sz="2000" dirty="0"/>
              <a:t>, </a:t>
            </a:r>
            <a:r>
              <a:rPr lang="ru-RU" sz="2000" dirty="0"/>
              <a:t>вследствие чего мы не располагаем информацией о стоимости проданных на эти рейсы билетов, и не можем рассчитать их прибыльность.</a:t>
            </a:r>
            <a:endParaRPr lang="de-DE" sz="2000" dirty="0"/>
          </a:p>
          <a:p>
            <a:pPr marL="0" indent="0">
              <a:buNone/>
            </a:pPr>
            <a:r>
              <a:rPr lang="ru-RU" sz="2000" dirty="0"/>
              <a:t>Более подробный анализ по </a:t>
            </a:r>
            <a:r>
              <a:rPr lang="ru-RU" sz="2000" b="1" dirty="0">
                <a:hlinkClick r:id="rId2"/>
              </a:rPr>
              <a:t>ссылке</a:t>
            </a:r>
            <a:endParaRPr lang="ru-RU" sz="2000" b="1" dirty="0"/>
          </a:p>
          <a:p>
            <a:pPr marL="0" indent="0">
              <a:buNone/>
            </a:pPr>
            <a:endParaRPr lang="de-DE" sz="2000" dirty="0"/>
          </a:p>
          <a:p>
            <a:pPr marL="0" indent="0">
              <a:buNone/>
            </a:pPr>
            <a:r>
              <a:rPr lang="de-DE" sz="2000" dirty="0">
                <a:solidFill>
                  <a:schemeClr val="tx1">
                    <a:lumMod val="50000"/>
                    <a:lumOff val="50000"/>
                  </a:schemeClr>
                </a:solidFill>
              </a:rPr>
              <a:t>*</a:t>
            </a:r>
            <a:r>
              <a:rPr lang="ru-RU" sz="2000" dirty="0">
                <a:solidFill>
                  <a:schemeClr val="tx1">
                    <a:lumMod val="50000"/>
                    <a:lumOff val="50000"/>
                  </a:schemeClr>
                </a:solidFill>
              </a:rPr>
              <a:t>Существенную роль при принятии решения об отмене рейсов играет стоимость топлива и доля топливных расходов в общей структуре затрат. Напомню, что за неимением этих данных, из внешних источников были взяты значения 46.000 руб/т и 12,7 % соответственно. </a:t>
            </a:r>
          </a:p>
          <a:p>
            <a:pPr marL="0" indent="0">
              <a:buNone/>
            </a:pPr>
            <a:endParaRPr lang="LID4096" sz="2000" b="1" dirty="0"/>
          </a:p>
        </p:txBody>
      </p:sp>
      <p:graphicFrame>
        <p:nvGraphicFramePr>
          <p:cNvPr id="4" name="Tabelle 3">
            <a:extLst>
              <a:ext uri="{FF2B5EF4-FFF2-40B4-BE49-F238E27FC236}">
                <a16:creationId xmlns:a16="http://schemas.microsoft.com/office/drawing/2014/main" id="{34704498-D97F-4EB7-B53D-9A437C15AF9B}"/>
              </a:ext>
            </a:extLst>
          </p:cNvPr>
          <p:cNvGraphicFramePr>
            <a:graphicFrameLocks noGrp="1"/>
          </p:cNvGraphicFramePr>
          <p:nvPr>
            <p:extLst>
              <p:ext uri="{D42A27DB-BD31-4B8C-83A1-F6EECF244321}">
                <p14:modId xmlns:p14="http://schemas.microsoft.com/office/powerpoint/2010/main" val="351576938"/>
              </p:ext>
            </p:extLst>
          </p:nvPr>
        </p:nvGraphicFramePr>
        <p:xfrm>
          <a:off x="1013427" y="1819261"/>
          <a:ext cx="9936224" cy="1112520"/>
        </p:xfrm>
        <a:graphic>
          <a:graphicData uri="http://schemas.openxmlformats.org/drawingml/2006/table">
            <a:tbl>
              <a:tblPr firstRow="1" bandRow="1">
                <a:tableStyleId>{5C22544A-7EE6-4342-B048-85BDC9FD1C3A}</a:tableStyleId>
              </a:tblPr>
              <a:tblGrid>
                <a:gridCol w="7540264">
                  <a:extLst>
                    <a:ext uri="{9D8B030D-6E8A-4147-A177-3AD203B41FA5}">
                      <a16:colId xmlns:a16="http://schemas.microsoft.com/office/drawing/2014/main" val="379242831"/>
                    </a:ext>
                  </a:extLst>
                </a:gridCol>
                <a:gridCol w="2395960">
                  <a:extLst>
                    <a:ext uri="{9D8B030D-6E8A-4147-A177-3AD203B41FA5}">
                      <a16:colId xmlns:a16="http://schemas.microsoft.com/office/drawing/2014/main" val="1427826511"/>
                    </a:ext>
                  </a:extLst>
                </a:gridCol>
              </a:tblGrid>
              <a:tr h="370840">
                <a:tc>
                  <a:txBody>
                    <a:bodyPr/>
                    <a:lstStyle/>
                    <a:p>
                      <a:pPr algn="ctr"/>
                      <a:r>
                        <a:rPr lang="de-DE" dirty="0">
                          <a:solidFill>
                            <a:schemeClr val="tx1"/>
                          </a:solidFill>
                        </a:rPr>
                        <a:t>ID </a:t>
                      </a:r>
                      <a:r>
                        <a:rPr lang="ru-RU" dirty="0">
                          <a:solidFill>
                            <a:schemeClr val="tx1"/>
                          </a:solidFill>
                        </a:rPr>
                        <a:t>убыточных рейсов</a:t>
                      </a:r>
                      <a:r>
                        <a:rPr lang="de-DE" dirty="0">
                          <a:solidFill>
                            <a:schemeClr val="tx1"/>
                          </a:solidFill>
                        </a:rPr>
                        <a:t>*</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chemeClr val="tx1"/>
                          </a:solidFill>
                        </a:rPr>
                        <a:t>Город прилета</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7180541"/>
                  </a:ext>
                </a:extLst>
              </a:tr>
              <a:tr h="370840">
                <a:tc>
                  <a:txBody>
                    <a:bodyPr/>
                    <a:lstStyle/>
                    <a:p>
                      <a:r>
                        <a:rPr lang="de-DE" dirty="0">
                          <a:solidFill>
                            <a:schemeClr val="tx1"/>
                          </a:solidFill>
                        </a:rPr>
                        <a:t>136844, 136823, 136620, 136922, 136887, 136888, 136937, 136642, 136807</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solidFill>
                            <a:schemeClr val="tx1"/>
                          </a:solidFill>
                        </a:rPr>
                        <a:t>Белгород</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928250"/>
                  </a:ext>
                </a:extLst>
              </a:tr>
              <a:tr h="370840">
                <a:tc>
                  <a:txBody>
                    <a:bodyPr/>
                    <a:lstStyle/>
                    <a:p>
                      <a:r>
                        <a:rPr lang="de-DE" dirty="0">
                          <a:solidFill>
                            <a:schemeClr val="tx1"/>
                          </a:solidFill>
                        </a:rPr>
                        <a:t>136204, 136178, 136122, 136383, 136202, 136486, 136250, 136360, 136464</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solidFill>
                            <a:schemeClr val="tx1"/>
                          </a:solidFill>
                        </a:rPr>
                        <a:t>Москва</a:t>
                      </a:r>
                      <a:endParaRPr lang="LID4096"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0221523"/>
                  </a:ext>
                </a:extLst>
              </a:tr>
            </a:tbl>
          </a:graphicData>
        </a:graphic>
      </p:graphicFrame>
      <p:sp>
        <p:nvSpPr>
          <p:cNvPr id="5" name="Datumsplatzhalter 4">
            <a:extLst>
              <a:ext uri="{FF2B5EF4-FFF2-40B4-BE49-F238E27FC236}">
                <a16:creationId xmlns:a16="http://schemas.microsoft.com/office/drawing/2014/main" id="{DDFCDD2B-DDBA-47F1-BD2F-49F0F70C6063}"/>
              </a:ext>
            </a:extLst>
          </p:cNvPr>
          <p:cNvSpPr>
            <a:spLocks noGrp="1"/>
          </p:cNvSpPr>
          <p:nvPr>
            <p:ph type="dt" sz="half" idx="10"/>
          </p:nvPr>
        </p:nvSpPr>
        <p:spPr/>
        <p:txBody>
          <a:bodyPr/>
          <a:lstStyle/>
          <a:p>
            <a:fld id="{62800441-A893-4219-8A86-B670EE52514F}" type="datetime4">
              <a:rPr lang="LID4096" smtClean="0"/>
              <a:t>10 January 2021</a:t>
            </a:fld>
            <a:endParaRPr lang="LID4096"/>
          </a:p>
        </p:txBody>
      </p:sp>
      <p:sp>
        <p:nvSpPr>
          <p:cNvPr id="6" name="Fußzeilenplatzhalter 5">
            <a:extLst>
              <a:ext uri="{FF2B5EF4-FFF2-40B4-BE49-F238E27FC236}">
                <a16:creationId xmlns:a16="http://schemas.microsoft.com/office/drawing/2014/main" id="{DA92EDB9-0723-41E0-A69E-34A83A053647}"/>
              </a:ext>
            </a:extLst>
          </p:cNvPr>
          <p:cNvSpPr>
            <a:spLocks noGrp="1"/>
          </p:cNvSpPr>
          <p:nvPr>
            <p:ph type="ftr" sz="quarter" idx="11"/>
          </p:nvPr>
        </p:nvSpPr>
        <p:spPr/>
        <p:txBody>
          <a:bodyPr/>
          <a:lstStyle/>
          <a:p>
            <a:r>
              <a:rPr lang="de-DE"/>
              <a:t>DSPR-18 github.com/artkel/skillfactory_rds/tree/main/module_4</a:t>
            </a:r>
            <a:endParaRPr lang="LID4096"/>
          </a:p>
        </p:txBody>
      </p:sp>
      <p:sp>
        <p:nvSpPr>
          <p:cNvPr id="7" name="Foliennummernplatzhalter 6">
            <a:extLst>
              <a:ext uri="{FF2B5EF4-FFF2-40B4-BE49-F238E27FC236}">
                <a16:creationId xmlns:a16="http://schemas.microsoft.com/office/drawing/2014/main" id="{C0020314-0D4F-42CC-A76D-903140367BD9}"/>
              </a:ext>
            </a:extLst>
          </p:cNvPr>
          <p:cNvSpPr>
            <a:spLocks noGrp="1"/>
          </p:cNvSpPr>
          <p:nvPr>
            <p:ph type="sldNum" sz="quarter" idx="12"/>
          </p:nvPr>
        </p:nvSpPr>
        <p:spPr/>
        <p:txBody>
          <a:bodyPr/>
          <a:lstStyle/>
          <a:p>
            <a:fld id="{6FAFB7A9-1DCE-4C70-B3D3-BCEA2903C33B}" type="slidenum">
              <a:rPr lang="LID4096" smtClean="0"/>
              <a:t>6</a:t>
            </a:fld>
            <a:endParaRPr lang="LID4096"/>
          </a:p>
        </p:txBody>
      </p:sp>
    </p:spTree>
    <p:extLst>
      <p:ext uri="{BB962C8B-B14F-4D97-AF65-F5344CB8AC3E}">
        <p14:creationId xmlns:p14="http://schemas.microsoft.com/office/powerpoint/2010/main" val="28020140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Breitbild</PresentationFormat>
  <Paragraphs>72</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Проект 4.  Авиарейсы без потерь </vt:lpstr>
      <vt:lpstr>План выполнения проекта</vt:lpstr>
      <vt:lpstr>Структура датасета (1)</vt:lpstr>
      <vt:lpstr>Структура датасета (2)</vt:lpstr>
      <vt:lpstr>Структура датасета (3)</vt:lpstr>
      <vt:lpstr>Оценка прибыльности рейсов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Artem Kel</dc:creator>
  <cp:lastModifiedBy>Artem Kel</cp:lastModifiedBy>
  <cp:revision>17</cp:revision>
  <dcterms:created xsi:type="dcterms:W3CDTF">2021-01-09T10:48:51Z</dcterms:created>
  <dcterms:modified xsi:type="dcterms:W3CDTF">2021-01-10T13:04:57Z</dcterms:modified>
</cp:coreProperties>
</file>