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74" r:id="rId9"/>
    <p:sldId id="276" r:id="rId10"/>
    <p:sldId id="275" r:id="rId11"/>
    <p:sldId id="277" r:id="rId12"/>
    <p:sldId id="278" r:id="rId13"/>
    <p:sldId id="273" r:id="rId14"/>
    <p:sldId id="285" r:id="rId15"/>
    <p:sldId id="287" r:id="rId16"/>
    <p:sldId id="288" r:id="rId17"/>
    <p:sldId id="289" r:id="rId18"/>
    <p:sldId id="290" r:id="rId19"/>
    <p:sldId id="280" r:id="rId20"/>
    <p:sldId id="286" r:id="rId21"/>
    <p:sldId id="279" r:id="rId22"/>
    <p:sldId id="281" r:id="rId23"/>
    <p:sldId id="282" r:id="rId24"/>
    <p:sldId id="284" r:id="rId25"/>
    <p:sldId id="291" r:id="rId26"/>
    <p:sldId id="262" r:id="rId27"/>
    <p:sldId id="263" r:id="rId28"/>
    <p:sldId id="267" r:id="rId29"/>
    <p:sldId id="268" r:id="rId30"/>
    <p:sldId id="272" r:id="rId31"/>
    <p:sldId id="269" r:id="rId32"/>
    <p:sldId id="270" r:id="rId33"/>
    <p:sldId id="27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5" r:id="rId45"/>
    <p:sldId id="311" r:id="rId46"/>
    <p:sldId id="313" r:id="rId47"/>
    <p:sldId id="308" r:id="rId48"/>
    <p:sldId id="309" r:id="rId49"/>
    <p:sldId id="310" r:id="rId50"/>
    <p:sldId id="316" r:id="rId51"/>
    <p:sldId id="317" r:id="rId52"/>
    <p:sldId id="331" r:id="rId53"/>
    <p:sldId id="330" r:id="rId54"/>
    <p:sldId id="318" r:id="rId55"/>
    <p:sldId id="319" r:id="rId56"/>
    <p:sldId id="321" r:id="rId57"/>
    <p:sldId id="329" r:id="rId58"/>
    <p:sldId id="320" r:id="rId59"/>
    <p:sldId id="325" r:id="rId60"/>
    <p:sldId id="322" r:id="rId61"/>
    <p:sldId id="326" r:id="rId62"/>
    <p:sldId id="324" r:id="rId63"/>
    <p:sldId id="323" r:id="rId64"/>
    <p:sldId id="332" r:id="rId65"/>
    <p:sldId id="328" r:id="rId66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5" autoAdjust="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AE98-C1E8-482E-8FD8-89C581259521}" type="datetimeFigureOut">
              <a:rPr lang="pl-PL" smtClean="0"/>
              <a:pPr/>
              <a:t>2018-06-25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A95-D021-4362-B2F3-6924905068B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RPi.GPIO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guide.com/download_k-lite_codec_pack_standard.htm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rbot.pl/blog/wp-content/uploads/2017/11/RPi_LOGO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48325" cy="173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4249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Miejsca które warto "zobaczyć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":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katalog główny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zawiera sterowniki urządzeń, przykładowo /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/ttyAMA0 to port szeregowy do którego możemy podłączyć naszą przejściówkę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UART-USB</a:t>
            </a:r>
            <a:endParaRPr lang="pl-PL" sz="2000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tutaj znajdują się katalogi użytkowników (każdy ma własny podkatalog)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/roo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katalog administratora, nie mamy do niego dostępu (ale warto spróbować)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/proc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wirtualny katalog z informacjami o systemie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nowszy odpowiednik /proc</a:t>
            </a:r>
          </a:p>
          <a:p>
            <a:pPr lvl="2">
              <a:spcBef>
                <a:spcPts val="1200"/>
              </a:spcBef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/boo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tutaj znajdziemy pliki niezbędne do startu systemu oraz pliki konfiguracyjne, są one widoczne również dla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Windowsa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 (gdy włożymy kartę SD do PC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Uzupełnienie nazw, zapamiętywanie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poleceń</a:t>
            </a:r>
          </a:p>
          <a:p>
            <a:pPr algn="just"/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Używając konsoli możemy skorzystać z uzupełniania nazw.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Piszemy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początek nazwy, 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naciskamy tabulator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i konsola uzupełni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nazwę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(o ile będzie to jednoznaczna i poprawna nazwa). 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napisać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 /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i nacisnąć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 -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sam uzupełni nazwę do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/proc/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Historia wydawanych poleceń jest zapamiętywana.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poprzednich można wracać używając kursorów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Strzałka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górę to poprzednie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(w dół następne jak już się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cofniemy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strzałki w lewo i w prawo pozwalają na przesuwanie kursora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modyfikację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poleceń. Naciskając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Enter wykonamy polecenie ponownie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Listę wszystkich wydanych wcześniej poleceń zobaczymy wpisując </a:t>
            </a:r>
            <a:r>
              <a:rPr lang="pl-PL" sz="2000" dirty="0" smtClean="0"/>
              <a:t>polecenie: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history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874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Aktywacja SSH - zgoda na zdalny dostęp do 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RPi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Domyślnie zdalna praca jest na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 wyłączona dla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bezpieczeństwa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Początkowa </a:t>
            </a:r>
          </a:p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nazwa użytkownika 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(pi) 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oraz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hasło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są ogólnie znane, więc taka konfiguracja byłaby narażona na ataki hakerów.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Teraz włączymy zdalny dostęp, połączymy się z malinką i szybko ustawimy nowe hasło. Dzięki temu nasza płytka będzie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już bezpieczna.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062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l-PL" b="1" dirty="0"/>
              <a:t>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raspi-config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, czyli podstawowa konfiguracja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91630"/>
            <a:ext cx="7776864" cy="496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251520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Sposród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wyświetlonych pozycji wybieramy 5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Interfacing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15721"/>
            <a:ext cx="8208912" cy="52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251520" y="54868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N</a:t>
            </a:r>
            <a:r>
              <a:rPr lang="en-US" sz="2000" dirty="0" err="1" smtClean="0"/>
              <a:t>ast</a:t>
            </a:r>
            <a:r>
              <a:rPr lang="pl-PL" sz="2000" dirty="0" smtClean="0"/>
              <a:t>ę</a:t>
            </a:r>
            <a:r>
              <a:rPr lang="en-US" sz="2000" dirty="0" err="1" smtClean="0"/>
              <a:t>pni</a:t>
            </a:r>
            <a:r>
              <a:rPr lang="pl-PL" sz="2000" dirty="0" smtClean="0"/>
              <a:t>e </a:t>
            </a:r>
            <a:r>
              <a:rPr lang="en-US" sz="2000" dirty="0" err="1" smtClean="0"/>
              <a:t>przechodz</a:t>
            </a:r>
            <a:r>
              <a:rPr lang="pl-PL" sz="2000" dirty="0" smtClean="0"/>
              <a:t>i</a:t>
            </a:r>
            <a:r>
              <a:rPr lang="en-US" sz="2000" dirty="0" smtClean="0"/>
              <a:t>my </a:t>
            </a:r>
            <a:r>
              <a:rPr lang="en-US" sz="2000" dirty="0"/>
              <a:t>do </a:t>
            </a:r>
            <a:r>
              <a:rPr lang="pl-PL" sz="2000" dirty="0" smtClean="0"/>
              <a:t>P2 </a:t>
            </a:r>
            <a:r>
              <a:rPr lang="en-US" sz="2000" dirty="0" smtClean="0"/>
              <a:t>SSH </a:t>
            </a:r>
            <a:r>
              <a:rPr lang="en-US" sz="2000" dirty="0"/>
              <a:t>- Enable/Disable remote command line access to your Pi using SSH.﻿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867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323528" y="54868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Wybieram 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TAK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i wciskamy Enter. Po chwili nasz serwer zostanie skonfigurowany.﻿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11855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przypadku polaczenia przewodowego i wykorzystaniu routera z serwerem DHCP, przy domyślnych ustawieniach sieciowych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Raspbian’a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, już w tym momencie moglibyśmy podłączyć się zdalnie, korzystając z klienta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SSH.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Oczywiście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przydzielany automatycznie adres IP nie jest najlepszym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rozwiązaniem.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2868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Jak ustawić statyczne IP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Ustawiając stały adres IP w plikach konfiguracyjnych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tym celu należy zmienić plik przy użyciu, np. edytora tekstowego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wpisując w terminalu komendę: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etc/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dhcpcd.conf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916832"/>
            <a:ext cx="8424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największym skrócie - 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Pi to miniaturowy komputer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Określenie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"miniaturowy" jest jak najbardziej na miejscu, ponieważ ma on wymiary zbliżone do karty kredytowej (oczywiście poza grubością).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Natomiast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"komputer" oznacza, że nie jest to tylko płytka ewaluacyjna, moduł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lub mikrokontroler.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cały, w pełni funkcjonalny, komputer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Domyślnie IP pobierane są z serwera DHCP, aby ustawić statyczne IP dla połączenia poprzez Ethernet oraz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należy dodać następujący kod na końcu pliku::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eth0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ip_address=192.168.66.xxx/24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routers=192.168.66.254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domain_name_servers=8.8.8.8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wlan0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ip_address=192.168.66.xxx/24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routers=192.168.66.254</a:t>
            </a:r>
            <a:br>
              <a:rPr lang="pl-PL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domain_name_servers=8.8.8.8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xxx 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RPI1=110; RPI2=120; RPI3=130; RPI4=140; RPI5=150; RPI6=160</a:t>
            </a:r>
          </a:p>
          <a:p>
            <a:endParaRPr lang="pl-PL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Następnie należy zapisać plik i opuścić edytor tekstowy (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Ctrl+X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 potwierdzając nadpisanie pliku literą "Y".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restarcie będziemy mieli ustawione statyczne IP dla połączenia kablowego.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264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Połączenie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przez sieć bezprzewodową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pomocą edytora tekstu otwieramy plik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 /etc/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wpa_supplicant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wpa_supplicant.conf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 wprowadzamy dane dostępu do naszej sieci bezprzewodowej.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Dane do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należy podać w następujący sposób: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country=PL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update_config=1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ctrl_interface=DIR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=/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/run/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wpa_supplicant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GROUP=netdev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={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ssid="Nazwa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sieci"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psk="haslo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key_mgmt=WPA-PSK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37615"/>
            <a:ext cx="7704856" cy="492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ole tekstowe 2"/>
          <p:cNvSpPr txBox="1"/>
          <p:nvPr/>
        </p:nvSpPr>
        <p:spPr>
          <a:xfrm>
            <a:off x="251520" y="548680"/>
            <a:ext cx="842493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pomocą polecenia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ifconfig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eth0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sprawdzamy ustawienia karty sieciowej.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00808"/>
            <a:ext cx="44386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/>
          <p:cNvSpPr/>
          <p:nvPr/>
        </p:nvSpPr>
        <p:spPr>
          <a:xfrm>
            <a:off x="251520" y="548680"/>
            <a:ext cx="77048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tym momencie możemy korzystać z naszego Pi zdalnie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Najlepszym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klientem SSH dla systemu Windows jest PUTTY.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1940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91680" y="29969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 </a:t>
            </a:r>
            <a:endParaRPr lang="pl-PL" sz="2000" b="1" i="1" dirty="0"/>
          </a:p>
        </p:txBody>
      </p:sp>
      <p:sp>
        <p:nvSpPr>
          <p:cNvPr id="3" name="Prostokąt 2"/>
          <p:cNvSpPr/>
          <p:nvPr/>
        </p:nvSpPr>
        <p:spPr>
          <a:xfrm>
            <a:off x="251520" y="548680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Aby zalogować się do Pi zdalnie korzystają z protokołu RDP (ang.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) musimy najpierw zainstalować na nim XRDP. Po raz,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być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może ostatni korzystając z terminala, logujemy się do naszego serwera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jeśli nie pamiętasz jak to zrobić sprawdź poprzedni wpis) i wykonujemy następujące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polecenie</a:t>
            </a:r>
          </a:p>
          <a:p>
            <a:pPr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xrdp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uruchomić klienta w systemie Windows wystarczy z konsoli wpisać polecenie:</a:t>
            </a:r>
          </a:p>
          <a:p>
            <a:pPr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mstsc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Bądź wybrać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aplikacje ‘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Desktop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’ z menu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67544" y="3573016"/>
            <a:ext cx="831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Uniwersalne porty wejścia-wyjścia </a:t>
            </a:r>
            <a:r>
              <a:rPr lang="pl-PL" sz="2000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 Pi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208912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Podłączając cokolwiek do GPIO należy zawsze pamiętać o tym, że </a:t>
            </a:r>
            <a:endParaRPr lang="pl-PL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pl-PL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 przystosowane jest do pracy z napięciem 3,3V. </a:t>
            </a:r>
            <a:endParaRPr lang="pl-PL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pl-PL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Jeśli </a:t>
            </a:r>
            <a:r>
              <a:rPr lang="pl-PL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pinów dostarczymy wyższe napięcie to łatwo uszkodzimy malinkę.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forbot.pl/blog/wp-content/uploads/2017/11/rpi_uart_4-1024x6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281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992888" cy="5486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520" y="1268760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err="1" smtClean="0"/>
              <a:t>WiringPi</a:t>
            </a:r>
            <a:r>
              <a:rPr lang="pl-PL" sz="2000" b="1" dirty="0" smtClean="0"/>
              <a:t> - instalacja biblioteki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Osoby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korzystające z nowego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3B+ powinny zacząć od sprawdzenie wersji zainstalowanego 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–v</a:t>
            </a:r>
          </a:p>
          <a:p>
            <a:endParaRPr lang="pl-PL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Jeśli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zwrócona wersja będzie niższa od 2.46 (najczęściej 2.44) to należy wykonać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poniższe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polecenia.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ich pomogą pobierzemy ze strony autora odpowiednią wersję 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i ręcznie ją zaktualizujemy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apt-get purge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hash -r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/>
          </a:p>
          <a:p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2411760" y="548680"/>
            <a:ext cx="359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Sterujemy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GPIO z linii poleceń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24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l-PL" sz="2000" b="1" dirty="0"/>
              <a:t>Specyfikacja </a:t>
            </a:r>
            <a:r>
              <a:rPr lang="it-IT" sz="2000" b="1" dirty="0" smtClean="0"/>
              <a:t>Raspberry </a:t>
            </a:r>
            <a:r>
              <a:rPr lang="it-IT" sz="2000" b="1" dirty="0"/>
              <a:t>Pi 3 model B</a:t>
            </a:r>
            <a:r>
              <a:rPr lang="it-IT" b="1" dirty="0"/>
              <a:t>+</a:t>
            </a: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56895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Procesor: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czterordzeniowy </a:t>
            </a:r>
            <a:r>
              <a:rPr lang="pl-PL" sz="1600" dirty="0" err="1">
                <a:latin typeface="Times New Roman" pitchFamily="18" charset="0"/>
                <a:cs typeface="Times New Roman" pitchFamily="18" charset="0"/>
              </a:rPr>
              <a:t>Broadcom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 BCM2837B0 ARMv8 z rdzeniem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	ARM 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Cortex-A53 (1,4 </a:t>
            </a:r>
            <a:r>
              <a:rPr lang="pl-PL" sz="1600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Pamięć RAM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o pojemności 1 GB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Pełna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kompatybilność z: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Pi 2 model 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oraz </a:t>
            </a: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Pi 3 model 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układ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peryferiów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pozostał bez zmian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Złącze rozszerzeń (GPIO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40-pinowe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USB: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x USB 2.0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Wideo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HDMI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video/audio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Jack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3,5 mm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Połączenie z Internetem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Ethernet (do 300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Mbps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indent="216000" fontAlgn="base">
              <a:lnSpc>
                <a:spcPct val="150000"/>
              </a:lnSpc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Moduł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802.11 b/g/n/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(2,4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/5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GHz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err="1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4.2 oraz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Energy (BLE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tmp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git clone git://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git.drogon.net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build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instalacji biblioteki możemy zacząć używać narzędzia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76470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Warto dodać, że biblioteka korzysta z własnej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pinów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816356" cy="510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71296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Jeśli przyzwyczailiśmy się do standardowej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pinów (BCM) możemy użyć flagi -g dzięki czemu zamiast podawać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numeralizację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biblioteki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możemy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podać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numeralizację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BCM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Przykład:</a:t>
            </a:r>
          </a:p>
          <a:p>
            <a:pPr algn="jus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4 1</a:t>
            </a:r>
          </a:p>
          <a:p>
            <a:pPr algn="jus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write 23 1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Powyższe przykłady robią to samo tyle tylko, że używamy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osobnych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numeralizacji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pinów, pierwszą z biblioteki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drugą zaś ze standardowej BCM i używamy przy tym flagi -g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476672"/>
            <a:ext cx="85689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readall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dirty="0"/>
              <a:t>Polecenie to wyświetli nam stany i informacje o wszystkich pinach GPIO</a:t>
            </a:r>
          </a:p>
        </p:txBody>
      </p:sp>
      <p:pic>
        <p:nvPicPr>
          <p:cNvPr id="27650" name="Picture 2" descr="https://forbot.pl/blog/wp-content/uploads/2018/03/RPi_12_GPIO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32889"/>
            <a:ext cx="7056784" cy="5316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początek ustawiamy pin jako wyjście wydając polecenie: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out</a:t>
            </a:r>
          </a:p>
          <a:p>
            <a:pPr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12 1</a:t>
            </a:r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-g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12 0</a:t>
            </a:r>
          </a:p>
          <a:p>
            <a:endParaRPr lang="pl-PL" dirty="0" smtClean="0"/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Oczywiście dla testu możemy spróbować użyć numeracji biblioteki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WiringPi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Wracamy do tabelki z pinami (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readall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 i odnajdujemy nasz pin numer 12. Zgodnie z wewnętrzną numeracją biblioteki będzie miał on numer 26. Możemy więc wydać polecenia:</a:t>
            </a: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mode 26 out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write 26 0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write 26 1</a:t>
            </a:r>
            <a:endParaRPr lang="pl-PL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Pierwszy skrypt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98072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początku musimy utworzyć nowy plik z rozszerzeniem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Przykładowo może to być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prog1.sh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w tym celu skorzystamy z edytora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prog1sh</a:t>
            </a:r>
          </a:p>
          <a:p>
            <a:pPr lvl="2" fontAlgn="t">
              <a:lnSpc>
                <a:spcPct val="150000"/>
              </a:lnSpc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#!/bin/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mode 21 out</a:t>
            </a:r>
          </a:p>
          <a:p>
            <a:pPr lvl="2" fontAlgn="t">
              <a:lnSpc>
                <a:spcPct val="150000"/>
              </a:lnSpc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-g write 21 1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Plik zapisujemy (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CTRL+X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). Następnie musimy naszemu skryptowi nadać odpowiednie uprawnienia, aby był traktowany jak "program". W tym celu korzystamy oczywiście z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fontAlgn="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+x prog1.sh</a:t>
            </a:r>
          </a:p>
          <a:p>
            <a:pPr lvl="2"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./prog1.sh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26876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l-PL" sz="2400" b="1" i="1" dirty="0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pl-PL" sz="2400" b="1" i="1" dirty="0" err="1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pl-PL" sz="2400" b="1" i="1" dirty="0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400" b="1" i="1" dirty="0" err="1" smtClean="0">
                <a:solidFill>
                  <a:srgbClr val="B85C00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pl-PL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sz="24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4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endParaRPr lang="pl-PL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383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Sterowanie liniami GPIO w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6409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sterowania pinami potrzebujemy odpowiedniej biblioteki. Właściwie zawsze pisząc programy w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wykorzystujemy jakieś biblioteki. Trzeba przyznać, że w porównaniu z innymi językami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pozwala na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łatwe i przyjemne używanie gotowych rozwiązań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Nie inaczej jest w naszym przypadku - tym co potrzebujemy jest biblioteka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RPi.GPIO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Sama biblioteka jest już zainstalowana (pakiet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python3-rpi.gpio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), co możemy sprawdzić poleceniem:</a:t>
            </a: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list --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installed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grep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t"/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26876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Teraz wystarczy ją zaimportować.</a:t>
            </a: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		</a:t>
            </a:r>
            <a:r>
              <a:rPr lang="pl-PL" sz="2000" b="1" i="1" dirty="0" smtClean="0"/>
              <a:t>import </a:t>
            </a:r>
            <a:r>
              <a:rPr lang="pl-PL" sz="2000" b="1" i="1" dirty="0" err="1" smtClean="0"/>
              <a:t>RPi.GPIO</a:t>
            </a:r>
            <a:r>
              <a:rPr lang="pl-PL" sz="2000" b="1" i="1" dirty="0" smtClean="0"/>
              <a:t> as GPIO</a:t>
            </a:r>
          </a:p>
          <a:p>
            <a:endParaRPr lang="pl-PL" sz="2000" b="1" i="1" dirty="0" smtClean="0"/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Jak pamiętamy z wcześniejszych odcinków, obsługa pinów na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obarczona jest pewnym bałaganem numeracyjnym. 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ten bałagan również istnieje. Zanim użyjemy pinów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musimy wybrać sposób numeracji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Chcemy używać pinu GPIO21, więc piszemy:</a:t>
            </a:r>
          </a:p>
          <a:p>
            <a:endParaRPr lang="pl-PL" sz="2000" dirty="0" smtClean="0"/>
          </a:p>
          <a:p>
            <a:pPr fontAlgn="t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(GPIO.BCM)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3529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Złącza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kartę: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MicroSD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Interfejs wyświetlacza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DSI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Interfejs kamery: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CSI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Zasilanie: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 5V, 2.5A (przez gniazdo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micro-usb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Możliwość zasilania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 pomocą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PoE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(Power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Ethernet), wykorzystując 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specjalną 	nakładkę</a:t>
            </a: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Kompatybilny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ze wszystkimi ostatnimi wersjami ARM GNU/Linux oraz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	Windows  10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indent="2160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Wymiary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85 x 56 x 17 mm</a:t>
            </a:r>
          </a:p>
        </p:txBody>
      </p:sp>
      <p:sp>
        <p:nvSpPr>
          <p:cNvPr id="3" name="Prostokąt 2"/>
          <p:cNvSpPr/>
          <p:nvPr/>
        </p:nvSpPr>
        <p:spPr>
          <a:xfrm>
            <a:off x="2411760" y="548680"/>
            <a:ext cx="424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l-PL" sz="2000" b="1" dirty="0"/>
              <a:t>Specyfikacja </a:t>
            </a:r>
            <a:r>
              <a:rPr lang="it-IT" sz="2000" b="1" dirty="0" smtClean="0"/>
              <a:t>Raspberry </a:t>
            </a:r>
            <a:r>
              <a:rPr lang="it-IT" sz="2000" b="1" dirty="0"/>
              <a:t>Pi 3 model B</a:t>
            </a:r>
            <a:r>
              <a:rPr lang="it-IT" b="1" dirty="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(21, GPIO.OUT)</a:t>
            </a:r>
          </a:p>
          <a:p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/>
              <a:t>Jeśli linia miałaby być wejściem wpisalibyśmy tutaj </a:t>
            </a:r>
            <a:r>
              <a:rPr lang="pl-PL" sz="2000" b="1" dirty="0" smtClean="0"/>
              <a:t>GPIO.IN</a:t>
            </a:r>
            <a:r>
              <a:rPr lang="pl-PL" sz="2000" dirty="0" smtClean="0"/>
              <a:t>.</a:t>
            </a:r>
          </a:p>
          <a:p>
            <a:endParaRPr lang="pl-PL" sz="2000" dirty="0" smtClean="0"/>
          </a:p>
          <a:p>
            <a:r>
              <a:rPr lang="pl-PL" sz="2000" dirty="0" smtClean="0"/>
              <a:t>Aby ustawić na linii GPIO21 stan wysoki:</a:t>
            </a:r>
          </a:p>
          <a:p>
            <a:endParaRPr lang="pl-PL" sz="2000" dirty="0" smtClean="0"/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(21, GPIO.HIGH)</a:t>
            </a:r>
            <a:r>
              <a:rPr lang="pl-PL" sz="2000" b="1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smtClean="0"/>
              <a:t>Aby ustawić na linii GPIO21 stan niski:</a:t>
            </a:r>
          </a:p>
          <a:p>
            <a:endParaRPr lang="pl-PL" sz="2000" dirty="0" smtClean="0"/>
          </a:p>
          <a:p>
            <a:r>
              <a:rPr lang="pl-PL" sz="2000" b="1" dirty="0" smtClean="0"/>
              <a:t>	</a:t>
            </a:r>
            <a:r>
              <a:rPr lang="pl-PL" sz="2000" b="1" i="1" dirty="0" err="1" smtClean="0"/>
              <a:t>GPIO.output</a:t>
            </a:r>
            <a:r>
              <a:rPr lang="pl-PL" sz="2000" b="1" i="1" dirty="0" smtClean="0"/>
              <a:t>(21, GPIO.LOW)</a:t>
            </a:r>
          </a:p>
          <a:p>
            <a:pPr>
              <a:lnSpc>
                <a:spcPct val="150000"/>
              </a:lnSpc>
            </a:pPr>
            <a:r>
              <a:rPr lang="pl-PL" sz="2000" dirty="0" smtClean="0"/>
              <a:t>Na zakończenie zabawy pinami powinniśmy po sobie "posprzątać", czyli przywrócić używane przez nasz program piny do ich domyślnej konfiguracji. Służy do tego polecenie:</a:t>
            </a:r>
          </a:p>
          <a:p>
            <a:pPr lvl="2" fontAlgn="t"/>
            <a:r>
              <a:rPr lang="pl-PL" sz="2000" b="1" i="1" dirty="0" err="1" smtClean="0"/>
              <a:t>GPIO.cleanup</a:t>
            </a:r>
            <a:r>
              <a:rPr lang="pl-PL" sz="2000" b="1" i="1" dirty="0" smtClean="0"/>
              <a:t>()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548680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sz="20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setmode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BCM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setwarnings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sz="2000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000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l-PL" sz="2000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 końcu skryptu nie ma wywołania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GPIO.cleanup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ponieważ sprzątanie wyłączyłoby diodę. To w sumie racjonalne rozwiązanie, ale w tym przypadku byłoby niewygodne. Niestety zostawienie kodu bez sprzątania przy kolejnym użyciu pinów generuje ostrzeżenia (ang.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warnings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). Więc, aby nie widzieć tych ostrzeżeń wyłączamy takie komunikaty wywołaniem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GPIO.setwarnings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26876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RPi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setmode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BCM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setwarnings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t"/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err="1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pl-PL" b="1" i="1" dirty="0" smtClean="0">
                <a:solidFill>
                  <a:srgbClr val="006FE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solidFill>
                  <a:srgbClr val="004ED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l-PL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548680"/>
            <a:ext cx="360040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as GPIO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time import *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(GPIO.BCM)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GPIO.setwarnings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GPIO.OUT)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GPIO.OUT)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GPIO.OUT)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" name="Prostokąt 2"/>
          <p:cNvSpPr/>
          <p:nvPr/>
        </p:nvSpPr>
        <p:spPr>
          <a:xfrm>
            <a:off x="4572000" y="476672"/>
            <a:ext cx="4320480" cy="628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 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(21,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(16, GPIO.HIGH)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(20, GPIO.LOW)</a:t>
            </a:r>
          </a:p>
          <a:p>
            <a:pPr>
              <a:lnSpc>
                <a:spcPct val="150000"/>
              </a:lnSpc>
            </a:pP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pl-PL" b="1" i="1" dirty="0" err="1" smtClean="0"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l-PL" b="1" i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pl-PL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 ciekawe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nie używa instrukcji typu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lub nawiasów klamrowych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{ }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do definiowania bloków kodu. To wcięcia definiują kolejne bloki programu.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Dzięki temu programy pisane 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Pythonie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muszą być ładnie formatowane - inaczej nie zadziałają.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Ciężko powiedzieć jednoznacznie, czy to zaleta języka, czy brak umiejętności programowania jego twórców. Dawne języki też wymagały starannego dbania o pozycjonowanie instrukcji i jakoś nikt nie traktował wtedy tego jako zalety...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3265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Zdalne sterowanie urządzeń przez Ethernet i Internet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 wykonania aplikacji niezbędny będzie serwer HTTP, skorzystamy z serwera Apache2, aby go zainstalować wykonujemy polecenie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691680" y="1988840"/>
            <a:ext cx="2573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apache2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691680" y="342900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apt-get install php5</a:t>
            </a:r>
          </a:p>
          <a:p>
            <a:pPr fontAlgn="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apt-get install libapache2-mod-php5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691680" y="5589240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var/ww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w/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2492896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instalujemy PHP5, z wykorzystaniem którego będziemy wywoływać program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gpio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51520" y="414908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Domyślnie pliki stron internetowych serwera Apache2 znajdują się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katalogu 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var/ww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po instalacji serwera jest tam plik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usuwamy go za pomocą polecenia: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1520" y="548680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Strona internetowa do sterowania kanałami GPIO w </a:t>
            </a:r>
            <a:r>
              <a:rPr lang="pl-PL" sz="24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pi@192.168.66.26:/</a:t>
            </a:r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/pi/strona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51520" y="1628800"/>
            <a:ext cx="59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pl-PL" sz="2000" dirty="0" smtClean="0">
                <a:solidFill>
                  <a:srgbClr val="7587A5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play.google.com/store/apps/details?id=com.rgc</a:t>
            </a:r>
          </a:p>
          <a:p>
            <a:pPr lvl="0"/>
            <a:r>
              <a:rPr lang="pl-PL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https://github.com/arek125/remote-GPIO-control-server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9512" y="54868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Aplikacja klient(Android)/serwer(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) do sterowania GPIO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19672" y="126876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apt-get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python-dev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python-crypto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691680" y="2924944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e/pi/rgc-server1_1.py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619672" y="4869160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/hom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e/pi/rgc-server1_1.py -port 9090 -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haslo123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836712"/>
            <a:ext cx="468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/>
              <a:t>Instalujemy potrzebne pakiety poleceniem:</a:t>
            </a:r>
            <a:endParaRPr lang="pl-PL" sz="2000" dirty="0"/>
          </a:p>
        </p:txBody>
      </p:sp>
      <p:sp>
        <p:nvSpPr>
          <p:cNvPr id="6" name="Prostokąt 5"/>
          <p:cNvSpPr/>
          <p:nvPr/>
        </p:nvSpPr>
        <p:spPr>
          <a:xfrm>
            <a:off x="251520" y="1772816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Kopiujemy plik serwera (rgc-server1_1.py) do katalogu np. </a:t>
            </a:r>
            <a:r>
              <a:rPr lang="pl-PL" sz="2000" dirty="0" err="1" smtClean="0"/>
              <a:t>/hom</a:t>
            </a:r>
            <a:r>
              <a:rPr lang="pl-PL" sz="2000" dirty="0" smtClean="0"/>
              <a:t>e/pi/</a:t>
            </a:r>
            <a:br>
              <a:rPr lang="pl-PL" sz="2000" dirty="0" smtClean="0"/>
            </a:br>
            <a:r>
              <a:rPr lang="pl-PL" sz="2000" dirty="0" smtClean="0"/>
              <a:t>Wtedy możemy uruchomić serwer poleceniem:</a:t>
            </a:r>
            <a:endParaRPr lang="pl-PL" sz="2000" dirty="0"/>
          </a:p>
        </p:txBody>
      </p:sp>
      <p:sp>
        <p:nvSpPr>
          <p:cNvPr id="7" name="Prostokąt 6"/>
          <p:cNvSpPr/>
          <p:nvPr/>
        </p:nvSpPr>
        <p:spPr>
          <a:xfrm>
            <a:off x="323528" y="3573016"/>
            <a:ext cx="856895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Dodatkowo do polecenia możemy dopisać parametry aby zmienić port (standardowo 8888) lub ustawić hasło 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Robienie zdjęć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 z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988840"/>
            <a:ext cx="2427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test.jpg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test.jpg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2708920"/>
            <a:ext cx="3095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test.jpg -t 100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3429000"/>
            <a:ext cx="4645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test_obrot.jpg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-t 100 -rot 180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51520" y="4149080"/>
            <a:ext cx="3820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test.jpg -t 100 -hf -vf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4725144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raspistill -n -o test_VGA.jpg -t 100 -w 640 -h 480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51520" y="5301208"/>
            <a:ext cx="6606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test_%d.jpg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-t 100 –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-n 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test_%d.jpg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-t 100 -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orbot.pl/blog/wp-content/uploads/2017/11/rpi_opis_porty-650x3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60432" cy="411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Transmisja obrazu przez sieć - pakiet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Ciekawym zastosowaniem dla kamery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 jest pakiet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który pozwala między innymi transmitować obraz przez sieć. Co więcej, może on być również wykorzystany do śledzenia ruchu obiektów.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/>
              <a:t>Instalacji programu: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789040"/>
            <a:ext cx="705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Instalacja  sterownika  kamery:</a:t>
            </a:r>
          </a:p>
          <a:p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modprobe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bcm2835-v4l2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/>
              <a:t>Domyślny plik z ustawieniami to: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motion.conf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23528" y="2996952"/>
            <a:ext cx="8496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stream_localhost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51520" y="357301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uruchamiamy pakiet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poleceniem: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/>
              <a:t>sudo</a:t>
            </a:r>
            <a:r>
              <a:rPr lang="pl-PL" sz="2000" b="1" i="1" dirty="0" smtClean="0"/>
              <a:t> </a:t>
            </a:r>
            <a:r>
              <a:rPr lang="pl-PL" sz="2000" b="1" i="1" dirty="0" err="1" smtClean="0"/>
              <a:t>motion</a:t>
            </a:r>
            <a:endParaRPr lang="pl-PL" sz="2000" b="1" i="1" dirty="0" smtClean="0"/>
          </a:p>
          <a:p>
            <a:pPr>
              <a:lnSpc>
                <a:spcPct val="150000"/>
              </a:lnSpc>
            </a:pPr>
            <a:r>
              <a:rPr lang="pl-PL" sz="2000" dirty="0" smtClean="0"/>
              <a:t>W pasek adresu wpisujemy adres IP malinki z portem8081 </a:t>
            </a:r>
          </a:p>
          <a:p>
            <a:pPr>
              <a:lnSpc>
                <a:spcPct val="150000"/>
              </a:lnSpc>
            </a:pPr>
            <a:r>
              <a:rPr lang="pl-PL" sz="2000" dirty="0" smtClean="0"/>
              <a:t>	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np. http://192.168.66.26:8081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1988840"/>
            <a:ext cx="864096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 pliku konfiguracyjnym wprowadzamy zmiany.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stream_localhost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, domyślnie jest ona włączona (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), zmieniamy ją na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06084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dirty="0" smtClean="0"/>
              <a:t>Do wyszukiwania tekstu w </a:t>
            </a:r>
            <a:r>
              <a:rPr lang="pl-PL" sz="3600" b="1" dirty="0" err="1" smtClean="0"/>
              <a:t>nano</a:t>
            </a:r>
            <a:r>
              <a:rPr lang="pl-PL" sz="3600" dirty="0" smtClean="0"/>
              <a:t> można wykorzystać skrót </a:t>
            </a:r>
            <a:r>
              <a:rPr lang="pl-PL" sz="3600" b="1" dirty="0" err="1" smtClean="0"/>
              <a:t>CTRL+W</a:t>
            </a:r>
            <a:r>
              <a:rPr lang="pl-PL" sz="3600" dirty="0" smtClean="0"/>
              <a:t>.</a:t>
            </a:r>
            <a:endParaRPr lang="pl-PL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357301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640),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480).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548680"/>
            <a:ext cx="86409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/>
              <a:t>Transmisja w obecnej formie jest mocno ograniczona, więc zmieniamy opcje </a:t>
            </a:r>
            <a:br>
              <a:rPr lang="pl-PL" sz="2000" dirty="0" smtClean="0"/>
            </a:br>
            <a:r>
              <a:rPr lang="pl-PL" sz="2000" dirty="0" smtClean="0"/>
              <a:t>w pliku konfiguracyjnym. Zaczynamy od znalezienia miejsca na wpisanie dwóch wartości: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framerate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xx) 	</a:t>
            </a:r>
          </a:p>
          <a:p>
            <a:pPr>
              <a:lnSpc>
                <a:spcPct val="150000"/>
              </a:lnSpc>
            </a:pP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stream_maxrate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(ustawiamy na xx)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105835"/>
            <a:ext cx="6606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Zwiększenie rozdzielczości obrazu, zmieniamy opcje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5486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Wykrywanie ruchu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Zmieniliśmy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Pi w kamerkę internetową. Warto pamiętać, że pakiet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znacznie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przewyższa możliwości typowych kamerek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Pozwala na wykrywanie ruchu, generowanie zdarzeń po wykryciu intruza, automatyczne robienie zdjęć lub filmów, powiadamianie o zdarzeniach itd</a:t>
            </a:r>
            <a:r>
              <a:rPr lang="pl-PL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Dla testu można uruchomić opcję odpowiadającą za śledzenie ruchu. W tym celu wystarczy w pliku konfiguracyjnym włączyć opcję:</a:t>
            </a:r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378904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locate_motion_mode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on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414908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Od teraz na transmitowanym obrazie ruchome elementy będą obrysowane prostokątem. Aby przedmiot był obrysowany czerwony prostokątem należy zmienić jeszcze 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locate_motion_style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na 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redbox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locate_motion_style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redbox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9512" y="126876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Łatwo możemy sprawić, że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uruchomi się w tle, czyli jako usługa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było to możliwe możemy: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zmienić w pliku konfiguracyjnym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pcję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daemon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z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na 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uruchamiać program z parametrem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-b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54868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Uruchamianie transmisji w tle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Do sterowania usługami w Linuksie używa się programu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Wyświetlenie statusu: 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Zatrzymanie usługi: 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stop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Uruchomienie usługi: 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systemctl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motion.service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988840"/>
            <a:ext cx="864096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-n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wyłączyło podgląd;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-w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oraz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-h,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rozdzielczość obrazu;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-o,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plik wynikowy;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ustalenie metody kompresji obrazu (MJPEG); 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-rot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obraz można obrócić;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ustawia długość filmu (w milisekundach) ,domyślna wartość to     5000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5 sekund.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54868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Nagrywanie filmów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 z 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raspivid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-n -w 1920 -h 1080 -cd MJPEG -o test.mp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51520" y="2492896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paczka odpowiednich kodeków to darmowy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K-Lite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Codec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pl-PL" sz="20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Pack</a:t>
            </a:r>
            <a:r>
              <a:rPr lang="pl-PL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 Standard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299695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http://www.codecguide.com/download_k-lite_codec_pack_standard.htm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251520" y="5517232"/>
            <a:ext cx="5291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smtClean="0">
                <a:solidFill>
                  <a:srgbClr val="002D7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-n -w 640 -h 480 -o test_2.h264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1520" y="422108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Jeśli nie ustawimy parametru odpowiadającego za sposób kompresji, to materiały zostaną domyślnie nagrane z użyciem kodeka h.264, który jest znacznie wydajniejszy: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51520" y="1268760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Aby na PC z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Windowsem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pliki te były odtwarzane poprawnie należy doinstalować kodeki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7667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Filmy w zwolnionym tempie.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2852936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latin typeface="Times New Roman" pitchFamily="18" charset="0"/>
                <a:cs typeface="Times New Roman" pitchFamily="18" charset="0"/>
              </a:rPr>
              <a:t>raspivid -n -w 640 -h 480 -o test.h264 -fps 90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126876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Parametr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fps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pozwala na zmianę liczby klatek, z którą nagrywane są materiały wideo. Przy rozdzielczości VGA jesteśmy w stanie nagrywać materiały 90 FPS,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co pozwala na uzyskanie spowolnionych materiałów.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forbot.pl/blog/wp-content/uploads/2017/11/rpi_opis_scalaki_gora-650x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85442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520" y="198884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l-P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1520" y="443711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-t 300000 -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2000 -o image%04d.jpg -w 1280 -h 720 -rot 180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51520" y="54868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poklatkowy</a:t>
            </a:r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Korzystając z poznanego wcześniej 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można bardzo łatwo tworzyć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filmy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poklatkowe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Zasada jest bardzo prosta. Robimy zdjęcia co określony czas, a następnie łączymy je w film. 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Nagrywanie filmów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poklatkowych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wymaga wykonania setek, a często nawet tysięcy zdjęć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Przechodzimy do nowego folderu i uruchamiamy w nim  </a:t>
            </a:r>
            <a:r>
              <a:rPr lang="pl-PL" sz="2000" i="1" dirty="0" err="1" smtClean="0">
                <a:latin typeface="Times New Roman" pitchFamily="18" charset="0"/>
                <a:cs typeface="Times New Roman" pitchFamily="18" charset="0"/>
              </a:rPr>
              <a:t>raspistill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 następującymi parametrami: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26876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-t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 jak długo chcemy robić zdjęcia, </a:t>
            </a:r>
            <a:br>
              <a:rPr lang="pl-PL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300000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300 s, co daje dokładnie 5 minut.</a:t>
            </a: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 interwał (co ile czasu chcemy robić nowe zdjęcie),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2000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czyli nowe zdjęcie będzie wykonywane co 2 sekundy.  </a:t>
            </a:r>
          </a:p>
          <a:p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to oczywiście nazwa pliku z dodaną datą.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2708920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libav-tools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251520" y="1124744"/>
            <a:ext cx="864096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Zdjęcia gotowe, pora więc połączyć je w film. Tutaj pomocny będzie program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avconv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który wchodzi w skład pakietu 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libav-tools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 Instalujemy więc konieczne narzędzia: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51520" y="33569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Po instalacji możemy wywołać polecenie, które wygeneruje dla nas film: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1772816"/>
            <a:ext cx="864096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wybieramy materiał wejściowy (nasze zdjęcia).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 określamy liczbę klatek na sekundę.  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	W przykładzie wpisaliśmy 10, co oznacz, że na jedną sekundę naszego filmu  	przypadnie 10 zrobionych wcześniej zdjęć.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Kolejne parametry określają: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kodek, 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rozdzielczość  </a:t>
            </a:r>
          </a:p>
          <a:p>
            <a:pPr lvl="1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nazwę utworzonego wideo.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79512" y="126876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avconv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-i image%04d.jpg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10 -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vcodec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libx264 -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vf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scale=1280:720 timelapse.mp4</a:t>
            </a:r>
            <a:endParaRPr lang="pl-PL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91680" y="1196752"/>
            <a:ext cx="583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zainstalować system operacyjny na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 Pi bez klawiatury i ekranu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971600" y="2708920"/>
            <a:ext cx="3172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Sposób 1 – połączenie VNC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71600" y="3209491"/>
            <a:ext cx="8172400" cy="1231106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 pliku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recovery.cmdline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znajdującym się na karcie SD, na końcu pierwszej linii dopisujemy 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vncinstall</a:t>
            </a:r>
            <a:endParaRPr kumimoji="0" lang="pl-PL" sz="20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71600" y="443711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Sposób 2 – automatyczna instalacja systemu </a:t>
            </a:r>
            <a:r>
              <a:rPr lang="pl-PL" sz="2000" b="1" dirty="0" err="1" smtClean="0">
                <a:latin typeface="Times New Roman" pitchFamily="18" charset="0"/>
                <a:cs typeface="Times New Roman" pitchFamily="18" charset="0"/>
              </a:rPr>
              <a:t>raspbian</a:t>
            </a:r>
            <a:endParaRPr lang="pl-P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71600" y="4869160"/>
            <a:ext cx="7920880" cy="1231106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 pliku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recovery.cmdline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na karcie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microSD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na końcu pierwszej linii dopisujemy 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silentinstall</a:t>
            </a:r>
            <a:endParaRPr kumimoji="0" lang="pl-PL" sz="20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rbot.pl/blog/wp-content/uploads/2017/11/RPi_LOGO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48325" cy="1733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forbot.pl/blog/wp-content/uploads/2017/11/rpi_opis_scalaki_dol-650x29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62" y="1268760"/>
            <a:ext cx="8853438" cy="4072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1760" y="548680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Praca </a:t>
            </a:r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w konsoli, podstawy Linuksa</a:t>
            </a:r>
          </a:p>
        </p:txBody>
      </p:sp>
      <p:sp>
        <p:nvSpPr>
          <p:cNvPr id="3" name="Prostokąt 2"/>
          <p:cNvSpPr/>
          <p:nvPr/>
        </p:nvSpPr>
        <p:spPr>
          <a:xfrm>
            <a:off x="251520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Pora na przyspieszony kurs podstaw Linuksa. Najważniejsze komendy, funkcje oraz programy, które są konieczne do pracy z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Raspberry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Pi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Przed aktualizacją musimy pobrać informacje o najnowszych wersjach. Służy do tego polecenie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update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Kolejny krok to instalacja znalezionych aktualizacji: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upgrade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Jak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sprawdzić listę zainstalowanych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programów:</a:t>
            </a:r>
          </a:p>
          <a:p>
            <a:pPr>
              <a:lnSpc>
                <a:spcPct val="150000"/>
              </a:lnSpc>
            </a:pP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list --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installed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51520" y="548680"/>
            <a:ext cx="770485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Odpowiednik "Menedżera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zadań„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top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Instalacja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nowego "Menedżera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zadań„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apt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htop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Usuwanie programów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apt remove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htop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apt purge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htop</a:t>
            </a:r>
            <a:endParaRPr lang="pl-P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aktualnego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katalogu</a:t>
            </a:r>
          </a:p>
          <a:p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Sprawdzenie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zawartości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katalogu</a:t>
            </a:r>
          </a:p>
          <a:p>
            <a:pPr lvl="2"/>
            <a:r>
              <a:rPr lang="pl-PL" sz="2000" b="1" i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listę plików w lokalnym katalogu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-l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tzw. długą listę, z uprawnieniami dostępu do każdego pliku i katalogu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-a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wyświetla pliki ukryte (o nazwie zaczynającej się od kropki)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lista plików w jednej kolumnie</a:t>
            </a:r>
          </a:p>
          <a:p>
            <a:pPr lvl="2"/>
            <a:r>
              <a:rPr lang="pl-PL" sz="2000" b="1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b="1" i="1" dirty="0">
                <a:latin typeface="Times New Roman" pitchFamily="18" charset="0"/>
                <a:cs typeface="Times New Roman" pitchFamily="18" charset="0"/>
              </a:rPr>
              <a:t> &lt;ścieżka&gt;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 - np. </a:t>
            </a:r>
            <a:r>
              <a:rPr lang="pl-PL" sz="2000" i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pl-PL" sz="2000" i="1" dirty="0">
                <a:latin typeface="Times New Roman" pitchFamily="18" charset="0"/>
                <a:cs typeface="Times New Roman" pitchFamily="18" charset="0"/>
              </a:rPr>
              <a:t> / , pokazuje pliki w podanym 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folderze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974</Words>
  <Application>Microsoft Office PowerPoint</Application>
  <PresentationFormat>Pokaz na ekranie (4:3)</PresentationFormat>
  <Paragraphs>381</Paragraphs>
  <Slides>65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65</vt:i4>
      </vt:variant>
    </vt:vector>
  </HeadingPairs>
  <TitlesOfParts>
    <vt:vector size="66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  <vt:lpstr>Slajd 39</vt:lpstr>
      <vt:lpstr>Slajd 40</vt:lpstr>
      <vt:lpstr>Slajd 41</vt:lpstr>
      <vt:lpstr>Slajd 42</vt:lpstr>
      <vt:lpstr>Slajd 43</vt:lpstr>
      <vt:lpstr>Slajd 44</vt:lpstr>
      <vt:lpstr>Slajd 45</vt:lpstr>
      <vt:lpstr>Slajd 46</vt:lpstr>
      <vt:lpstr>Slajd 47</vt:lpstr>
      <vt:lpstr>Slajd 48</vt:lpstr>
      <vt:lpstr>Slajd 49</vt:lpstr>
      <vt:lpstr>Slajd 50</vt:lpstr>
      <vt:lpstr>Slajd 51</vt:lpstr>
      <vt:lpstr>Slajd 52</vt:lpstr>
      <vt:lpstr>Slajd 53</vt:lpstr>
      <vt:lpstr>Slajd 54</vt:lpstr>
      <vt:lpstr>Slajd 55</vt:lpstr>
      <vt:lpstr>Slajd 56</vt:lpstr>
      <vt:lpstr>Slajd 57</vt:lpstr>
      <vt:lpstr>Slajd 58</vt:lpstr>
      <vt:lpstr>Slajd 59</vt:lpstr>
      <vt:lpstr>Slajd 60</vt:lpstr>
      <vt:lpstr>Slajd 61</vt:lpstr>
      <vt:lpstr>Slajd 62</vt:lpstr>
      <vt:lpstr>Slajd 63</vt:lpstr>
      <vt:lpstr>Slajd 64</vt:lpstr>
      <vt:lpstr>Slajd 65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Artur Koczwara</dc:creator>
  <cp:lastModifiedBy>Artur Koczwara</cp:lastModifiedBy>
  <cp:revision>308</cp:revision>
  <dcterms:created xsi:type="dcterms:W3CDTF">2018-06-05T17:30:06Z</dcterms:created>
  <dcterms:modified xsi:type="dcterms:W3CDTF">2018-06-25T20:01:30Z</dcterms:modified>
</cp:coreProperties>
</file>