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8" r:id="rId14"/>
    <p:sldId id="275" r:id="rId15"/>
    <p:sldId id="273" r:id="rId16"/>
    <p:sldId id="271" r:id="rId17"/>
    <p:sldId id="272" r:id="rId18"/>
    <p:sldId id="276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0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582" userDrawn="1">
          <p15:clr>
            <a:srgbClr val="A4A3A4"/>
          </p15:clr>
        </p15:guide>
        <p15:guide id="6" pos="98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1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 autoAdjust="0"/>
  </p:normalViewPr>
  <p:slideViewPr>
    <p:cSldViewPr snapToGrid="0" showGuides="1">
      <p:cViewPr varScale="1">
        <p:scale>
          <a:sx n="111" d="100"/>
          <a:sy n="111" d="100"/>
        </p:scale>
        <p:origin x="558" y="144"/>
      </p:cViewPr>
      <p:guideLst>
        <p:guide orient="horz" pos="2160"/>
        <p:guide pos="5700"/>
        <p:guide orient="horz" pos="459"/>
        <p:guide orient="horz" pos="3974"/>
        <p:guide pos="7582"/>
        <p:guide pos="98"/>
        <p:guide orient="horz" pos="572"/>
        <p:guide pos="3840"/>
        <p:guide pos="1980"/>
      </p:guideLst>
    </p:cSldViewPr>
  </p:slideViewPr>
  <p:outlineViewPr>
    <p:cViewPr>
      <p:scale>
        <a:sx n="33" d="100"/>
        <a:sy n="33" d="100"/>
      </p:scale>
      <p:origin x="0" y="-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66" d="100"/>
          <a:sy n="66" d="100"/>
        </p:scale>
        <p:origin x="2628" y="-2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D25E3-FE8E-4200-8109-AF905A4A71BB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E6635-BD32-49DD-8D38-3D9DE61ED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5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E6635-BD32-49DD-8D38-3D9DE61ED6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88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>
                <a:ea typeface="Segoe UI Symbol" panose="020B05020402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4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4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8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0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0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0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14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1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8115-5E01-40B5-9993-A004E1CCE53A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3351-DBD2-44C5-A7E3-28A0DBCC9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1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net.20033/abstract" TargetMode="External"/><Relationship Id="rId2" Type="http://schemas.openxmlformats.org/officeDocument/2006/relationships/hyperlink" Target="http://link.springer.com/article/10.1007/s10288-010-0130-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fivethirtyeight/uber-pickups-in-new-york-city" TargetMode="External"/><Relationship Id="rId5" Type="http://schemas.openxmlformats.org/officeDocument/2006/relationships/hyperlink" Target="https://developers.google.com/optimization/routing/tsp/vehicle_routing_time_windows" TargetMode="External"/><Relationship Id="rId4" Type="http://schemas.openxmlformats.org/officeDocument/2006/relationships/hyperlink" Target="http://link.springer.com/article/10.1007/s10288-010-0136-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Taxi Company Car Allocation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018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Artem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Korenev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Andrei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Kvasov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Anton Marin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Oleg Sudakov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40" y="500063"/>
            <a:ext cx="5373120" cy="18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(Greedy) Dynamic Programming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613" y="976228"/>
            <a:ext cx="11484812" cy="533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Clients are assigned by the pickup time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60542"/>
              </p:ext>
            </p:extLst>
          </p:nvPr>
        </p:nvGraphicFramePr>
        <p:xfrm>
          <a:off x="513513" y="2336163"/>
          <a:ext cx="114848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28">
                  <a:extLst>
                    <a:ext uri="{9D8B030D-6E8A-4147-A177-3AD203B41FA5}">
                      <a16:colId xmlns:a16="http://schemas.microsoft.com/office/drawing/2014/main" val="3340356786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761246277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279948666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4159019421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236006792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65475825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2297883905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1143205143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2740286521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558987368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352218439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096515243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2518313245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1050517137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1186965210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4201271530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284934500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99792850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724007686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2362250999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1730922534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1018980612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243590409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4264340833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167947114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1069456189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2600058650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3507939580"/>
                    </a:ext>
                  </a:extLst>
                </a:gridCol>
                <a:gridCol w="396028">
                  <a:extLst>
                    <a:ext uri="{9D8B030D-6E8A-4147-A177-3AD203B41FA5}">
                      <a16:colId xmlns:a16="http://schemas.microsoft.com/office/drawing/2014/main" val="98265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9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78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2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7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86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5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9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9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57900" y="175138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8100" y="3712555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</a:t>
            </a:r>
            <a:endParaRPr lang="ru-RU" sz="3200" b="1" dirty="0"/>
          </a:p>
        </p:txBody>
      </p:sp>
      <p:cxnSp>
        <p:nvCxnSpPr>
          <p:cNvPr id="10" name="Прямая со стрелкой 9"/>
          <p:cNvCxnSpPr>
            <a:stCxn id="7" idx="3"/>
          </p:cNvCxnSpPr>
          <p:nvPr/>
        </p:nvCxnSpPr>
        <p:spPr>
          <a:xfrm>
            <a:off x="6460574" y="2043775"/>
            <a:ext cx="5537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1"/>
          </p:cNvCxnSpPr>
          <p:nvPr/>
        </p:nvCxnSpPr>
        <p:spPr>
          <a:xfrm flipH="1" flipV="1">
            <a:off x="513513" y="2043774"/>
            <a:ext cx="55443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0"/>
          </p:cNvCxnSpPr>
          <p:nvPr/>
        </p:nvCxnSpPr>
        <p:spPr>
          <a:xfrm flipV="1">
            <a:off x="189687" y="2336162"/>
            <a:ext cx="0" cy="1376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2"/>
          </p:cNvCxnSpPr>
          <p:nvPr/>
        </p:nvCxnSpPr>
        <p:spPr>
          <a:xfrm>
            <a:off x="189687" y="4297330"/>
            <a:ext cx="0" cy="1376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873500" y="2527300"/>
            <a:ext cx="381000" cy="1477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882600" y="4004942"/>
            <a:ext cx="35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3882600" y="3997001"/>
            <a:ext cx="359200" cy="770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3882600" y="3997000"/>
            <a:ext cx="359200" cy="1507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882600" y="3289460"/>
            <a:ext cx="359200" cy="7075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5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Column Generation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3399" y="1079500"/>
                <a:ext cx="11503025" cy="5229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Using predefined routes, and assigning them to taxis. In such approach, the problem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br>
                  <a:rPr lang="en-US" sz="36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.: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(every client has to be delivered)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ea typeface="Cambria Math" panose="02040503050406030204" pitchFamily="18" charset="0"/>
                  </a:rPr>
                  <a:t>(the number of taxis is limited)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is a routes matrix,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is a vector of costs</a:t>
                </a:r>
                <a:br>
                  <a:rPr lang="en-US" sz="3600" dirty="0">
                    <a:ea typeface="Cambria Math" panose="02040503050406030204" pitchFamily="18" charset="0"/>
                  </a:rPr>
                </a:br>
                <a:endParaRPr lang="en-US" sz="3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079500"/>
                <a:ext cx="11503025" cy="5229225"/>
              </a:xfrm>
              <a:blipFill>
                <a:blip r:embed="rId2"/>
                <a:stretch>
                  <a:fillRect l="-1590" t="-1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7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 Route “Patterns”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399" y="1778000"/>
            <a:ext cx="11503025" cy="4530725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mbria Math" panose="02040503050406030204" pitchFamily="18" charset="0"/>
              </a:rPr>
              <a:t>Is NP-hard problem</a:t>
            </a:r>
          </a:p>
          <a:p>
            <a:r>
              <a:rPr lang="en-US" sz="3600" dirty="0">
                <a:ea typeface="Cambria Math" panose="02040503050406030204" pitchFamily="18" charset="0"/>
              </a:rPr>
              <a:t>ESPPRC algorithm can help</a:t>
            </a:r>
          </a:p>
          <a:p>
            <a:pPr marL="901700" lvl="1" indent="-444500">
              <a:buFont typeface="Arial" panose="020B0604020202020204" pitchFamily="34" charset="0"/>
              <a:buChar char="•"/>
            </a:pPr>
            <a:r>
              <a:rPr lang="en-US" sz="3200" dirty="0">
                <a:ea typeface="Cambria Math" panose="02040503050406030204" pitchFamily="18" charset="0"/>
              </a:rPr>
              <a:t>Bellman’s algorithm modification</a:t>
            </a:r>
          </a:p>
          <a:p>
            <a:pPr marL="901700" lvl="1" indent="-444500">
              <a:buFont typeface="Arial" panose="020B0604020202020204" pitchFamily="34" charset="0"/>
              <a:buChar char="•"/>
            </a:pPr>
            <a:r>
              <a:rPr lang="en-US" sz="3200" dirty="0">
                <a:ea typeface="Cambria Math" panose="02040503050406030204" pitchFamily="18" charset="0"/>
              </a:rPr>
              <a:t>Need an extremely efficient algorithm</a:t>
            </a:r>
          </a:p>
          <a:p>
            <a:pPr marL="501650" indent="-444500"/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6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ESPPRC Overview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399" y="1308100"/>
            <a:ext cx="11503025" cy="5000625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mbria Math" panose="02040503050406030204" pitchFamily="18" charset="0"/>
              </a:rPr>
              <a:t>Shortest path algorithm</a:t>
            </a:r>
          </a:p>
          <a:p>
            <a:r>
              <a:rPr lang="en-US" sz="3600" dirty="0">
                <a:ea typeface="Cambria Math" panose="02040503050406030204" pitchFamily="18" charset="0"/>
              </a:rPr>
              <a:t>Find paths to vertices considering wasting resources and constraints on them (time in our case)</a:t>
            </a:r>
          </a:p>
          <a:p>
            <a:r>
              <a:rPr lang="en-US" sz="3600" dirty="0">
                <a:ea typeface="Cambria Math" panose="02040503050406030204" pitchFamily="18" charset="0"/>
              </a:rPr>
              <a:t>Discard paths that are not effective (similar to branch-and-bound)</a:t>
            </a:r>
          </a:p>
          <a:p>
            <a:r>
              <a:rPr lang="en-US" sz="3600" dirty="0">
                <a:ea typeface="Cambria Math" panose="02040503050406030204" pitchFamily="18" charset="0"/>
              </a:rPr>
              <a:t>Application to our problem: find best routes from depot to depot (with prohibiting the direct path)</a:t>
            </a:r>
          </a:p>
          <a:p>
            <a:endParaRPr lang="en-US" sz="3200" dirty="0">
              <a:ea typeface="Cambria Math" panose="02040503050406030204" pitchFamily="18" charset="0"/>
            </a:endParaRPr>
          </a:p>
          <a:p>
            <a:pPr marL="501650" indent="-444500"/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8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Approaches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399" y="2184400"/>
            <a:ext cx="11503025" cy="4124325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mbria Math" panose="02040503050406030204" pitchFamily="18" charset="0"/>
              </a:rPr>
              <a:t>Google Operations Research Tools</a:t>
            </a:r>
          </a:p>
          <a:p>
            <a:r>
              <a:rPr lang="en-US" sz="3600" dirty="0">
                <a:ea typeface="Cambria Math" panose="02040503050406030204" pitchFamily="18" charset="0"/>
              </a:rPr>
              <a:t>Even with it is not computable on our laptops</a:t>
            </a:r>
          </a:p>
          <a:p>
            <a:pPr marL="501650" indent="-444500"/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8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09" y="2089524"/>
            <a:ext cx="7997982" cy="4219200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199" y="965200"/>
            <a:ext cx="11579225" cy="534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</a:rPr>
              <a:t>Local search based on a random initial solution allows to get a decrease to random initial solution, but it is still worse than the greedy one</a:t>
            </a:r>
            <a:br>
              <a:rPr lang="en-US" sz="3600" dirty="0">
                <a:ea typeface="Cambria Math" panose="02040503050406030204" pitchFamily="18" charset="0"/>
              </a:rPr>
            </a:br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&amp; Conclusions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9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84" y="2089524"/>
            <a:ext cx="7608832" cy="4219200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42899" y="927100"/>
            <a:ext cx="11693525" cy="538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</a:rPr>
              <a:t>Simulated annealing was found to be useless for given problem as the probability to find a local step which reduces the target function is extremely low</a:t>
            </a:r>
            <a:br>
              <a:rPr lang="en-US" sz="3600" dirty="0">
                <a:ea typeface="Cambria Math" panose="02040503050406030204" pitchFamily="18" charset="0"/>
              </a:rPr>
            </a:br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&amp; Conclusions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09600" y="728663"/>
            <a:ext cx="11426825" cy="5305425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600" dirty="0">
                <a:ea typeface="Cambria Math" panose="02040503050406030204" pitchFamily="18" charset="0"/>
              </a:rPr>
              <a:t>Found values of target function for different methods:</a:t>
            </a:r>
          </a:p>
          <a:p>
            <a:pPr marL="533400" indent="-533400"/>
            <a:r>
              <a:rPr lang="en-US" sz="3600" dirty="0">
                <a:ea typeface="Cambria Math" panose="02040503050406030204" pitchFamily="18" charset="0"/>
              </a:rPr>
              <a:t>Basic greedy algorithm: </a:t>
            </a:r>
            <a:r>
              <a:rPr lang="en-US" sz="3600" b="1" dirty="0"/>
              <a:t>1.3e+08</a:t>
            </a:r>
            <a:endParaRPr lang="en-US" sz="3600" b="1" dirty="0">
              <a:ea typeface="Cambria Math" panose="02040503050406030204" pitchFamily="18" charset="0"/>
            </a:endParaRPr>
          </a:p>
          <a:p>
            <a:pPr marL="533400" indent="-533400"/>
            <a:r>
              <a:rPr lang="en-US" sz="3600" dirty="0">
                <a:ea typeface="Cambria Math" panose="02040503050406030204" pitchFamily="18" charset="0"/>
              </a:rPr>
              <a:t>Local search: </a:t>
            </a:r>
            <a:r>
              <a:rPr lang="en-US" sz="3600" b="1" dirty="0">
                <a:ea typeface="Cambria Math" panose="02040503050406030204" pitchFamily="18" charset="0"/>
              </a:rPr>
              <a:t>2.5e+09</a:t>
            </a:r>
          </a:p>
          <a:p>
            <a:pPr marL="533400" indent="-533400"/>
            <a:r>
              <a:rPr lang="en-US" sz="3600" dirty="0">
                <a:ea typeface="Cambria Math" panose="02040503050406030204" pitchFamily="18" charset="0"/>
              </a:rPr>
              <a:t>Simulated annealing: </a:t>
            </a:r>
            <a:r>
              <a:rPr lang="en-US" sz="3600" b="1" dirty="0">
                <a:ea typeface="Cambria Math" panose="02040503050406030204" pitchFamily="18" charset="0"/>
              </a:rPr>
              <a:t>5.3e+09</a:t>
            </a:r>
          </a:p>
          <a:p>
            <a:pPr marL="533400" indent="-533400"/>
            <a:r>
              <a:rPr lang="en-US" sz="3600" dirty="0">
                <a:ea typeface="Cambria Math" panose="02040503050406030204" pitchFamily="18" charset="0"/>
              </a:rPr>
              <a:t>Dynamic programming: </a:t>
            </a:r>
            <a:r>
              <a:rPr lang="en-US" sz="3600" b="1" dirty="0">
                <a:ea typeface="Cambria Math" panose="02040503050406030204" pitchFamily="18" charset="0"/>
              </a:rPr>
              <a:t>1.3e+08</a:t>
            </a:r>
          </a:p>
          <a:p>
            <a:pPr marL="533400" indent="-533400"/>
            <a:r>
              <a:rPr lang="en-US" sz="3600" dirty="0">
                <a:ea typeface="Cambria Math" panose="02040503050406030204" pitchFamily="18" charset="0"/>
              </a:rPr>
              <a:t>Column Generation: </a:t>
            </a:r>
            <a:r>
              <a:rPr lang="en-US" sz="3600" b="1" dirty="0">
                <a:ea typeface="Cambria Math" panose="02040503050406030204" pitchFamily="18" charset="0"/>
              </a:rPr>
              <a:t>Unknown for initial problem</a:t>
            </a:r>
            <a:br>
              <a:rPr lang="en-US" sz="3600" dirty="0">
                <a:ea typeface="Cambria Math" panose="02040503050406030204" pitchFamily="18" charset="0"/>
              </a:rPr>
            </a:br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&amp; Conclusions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6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35000" y="364331"/>
            <a:ext cx="11401425" cy="5267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ea typeface="Cambria Math" panose="02040503050406030204" pitchFamily="18" charset="0"/>
            </a:endParaRPr>
          </a:p>
          <a:p>
            <a:r>
              <a:rPr lang="en-US" sz="3600" dirty="0">
                <a:ea typeface="Cambria Math" panose="02040503050406030204" pitchFamily="18" charset="0"/>
              </a:rPr>
              <a:t>Feasible CG Implementation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a typeface="Cambria Math" panose="02040503050406030204" pitchFamily="18" charset="0"/>
              </a:rPr>
              <a:t>More real problem</a:t>
            </a:r>
          </a:p>
          <a:p>
            <a:pPr marL="901700" lvl="1" indent="-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a typeface="Cambria Math" panose="02040503050406030204" pitchFamily="18" charset="0"/>
              </a:rPr>
              <a:t>Adding a graph of New York City</a:t>
            </a:r>
          </a:p>
          <a:p>
            <a:pPr marL="901700" lvl="1" indent="-444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a typeface="Cambria Math" panose="02040503050406030204" pitchFamily="18" charset="0"/>
              </a:rPr>
              <a:t>Adding distinct salaries, variable fares</a:t>
            </a:r>
          </a:p>
          <a:p>
            <a:pPr marL="501650" indent="-444500">
              <a:lnSpc>
                <a:spcPct val="150000"/>
              </a:lnSpc>
            </a:pPr>
            <a:r>
              <a:rPr lang="en-US" sz="3600" dirty="0">
                <a:ea typeface="Cambria Math" panose="02040503050406030204" pitchFamily="18" charset="0"/>
              </a:rPr>
              <a:t>Dataset Splitting (time, area etc.)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Prospects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0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26375" y="303946"/>
            <a:ext cx="10795000" cy="52673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4000" dirty="0">
              <a:ea typeface="Cambria Math" panose="02040503050406030204" pitchFamily="18" charset="0"/>
            </a:endParaRPr>
          </a:p>
          <a:p>
            <a:pPr algn="just"/>
            <a:r>
              <a:rPr lang="en-US" sz="2400" dirty="0">
                <a:hlinkClick r:id="rId2"/>
              </a:rPr>
              <a:t>Dominique </a:t>
            </a:r>
            <a:r>
              <a:rPr lang="en-US" sz="2400" dirty="0" err="1">
                <a:hlinkClick r:id="rId2"/>
              </a:rPr>
              <a:t>Feillet</a:t>
            </a:r>
            <a:r>
              <a:rPr lang="en-US" sz="2400" dirty="0">
                <a:hlinkClick r:id="rId2"/>
              </a:rPr>
              <a:t> – A tutorial on column generation and branch-and-price for vehicle routing problems, 4OR, 2010, Volume 8, Issue 4, pp 407–424</a:t>
            </a:r>
            <a:r>
              <a:rPr lang="en-US" sz="2400" dirty="0"/>
              <a:t>;</a:t>
            </a:r>
          </a:p>
          <a:p>
            <a:pPr algn="just"/>
            <a:r>
              <a:rPr lang="fr-FR" sz="2400" dirty="0">
                <a:ea typeface="Cambria Math" panose="02040503050406030204" pitchFamily="18" charset="0"/>
                <a:hlinkClick r:id="rId3"/>
              </a:rPr>
              <a:t>Dominique </a:t>
            </a:r>
            <a:r>
              <a:rPr lang="fr-FR" sz="2400" dirty="0" err="1">
                <a:ea typeface="Cambria Math" panose="02040503050406030204" pitchFamily="18" charset="0"/>
                <a:hlinkClick r:id="rId3"/>
              </a:rPr>
              <a:t>Feillet</a:t>
            </a:r>
            <a:r>
              <a:rPr lang="fr-FR" sz="2400" dirty="0">
                <a:ea typeface="Cambria Math" panose="02040503050406030204" pitchFamily="18" charset="0"/>
                <a:hlinkClick r:id="rId3"/>
              </a:rPr>
              <a:t>, Pierre </a:t>
            </a:r>
            <a:r>
              <a:rPr lang="fr-FR" sz="2400" dirty="0" err="1">
                <a:ea typeface="Cambria Math" panose="02040503050406030204" pitchFamily="18" charset="0"/>
                <a:hlinkClick r:id="rId3"/>
              </a:rPr>
              <a:t>Dejax</a:t>
            </a:r>
            <a:r>
              <a:rPr lang="fr-FR" sz="2400" dirty="0">
                <a:ea typeface="Cambria Math" panose="02040503050406030204" pitchFamily="18" charset="0"/>
                <a:hlinkClick r:id="rId3"/>
              </a:rPr>
              <a:t>, Michel </a:t>
            </a:r>
            <a:r>
              <a:rPr lang="fr-FR" sz="2400" dirty="0" err="1">
                <a:ea typeface="Cambria Math" panose="02040503050406030204" pitchFamily="18" charset="0"/>
                <a:hlinkClick r:id="rId3"/>
              </a:rPr>
              <a:t>Gendreau</a:t>
            </a:r>
            <a:r>
              <a:rPr lang="fr-FR" sz="2400" dirty="0">
                <a:ea typeface="Cambria Math" panose="02040503050406030204" pitchFamily="18" charset="0"/>
                <a:hlinkClick r:id="rId3"/>
              </a:rPr>
              <a:t>, Cyrille Gueguen –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An exact algorithm for the elementary shortest path problem with resource constraints: Application to some vehicle routing problems, Networks, Volume 44, Issue 3, October 2004, Pages 216–229</a:t>
            </a:r>
            <a:r>
              <a:rPr lang="en-US" sz="2400" dirty="0">
                <a:ea typeface="Cambria Math" panose="02040503050406030204" pitchFamily="18" charset="0"/>
              </a:rPr>
              <a:t>;</a:t>
            </a:r>
          </a:p>
          <a:p>
            <a:pPr algn="just"/>
            <a:r>
              <a:rPr lang="it-IT" sz="2400" dirty="0">
                <a:ea typeface="Cambria Math" panose="02040503050406030204" pitchFamily="18" charset="0"/>
                <a:hlinkClick r:id="rId4"/>
              </a:rPr>
              <a:t>Federico Liberatore, Giovanni Righini, Matteo Salani - </a:t>
            </a:r>
            <a:r>
              <a:rPr lang="en-US" sz="2400" dirty="0">
                <a:ea typeface="Cambria Math" panose="02040503050406030204" pitchFamily="18" charset="0"/>
                <a:hlinkClick r:id="rId4"/>
              </a:rPr>
              <a:t>A column generation algorithm for the vehicle routing problem with soft time windows, 4OR, March 2011, Volume 9, Issue 1, pp 49–82</a:t>
            </a:r>
            <a:r>
              <a:rPr lang="en-US" sz="2400" dirty="0">
                <a:ea typeface="Cambria Math" panose="02040503050406030204" pitchFamily="18" charset="0"/>
              </a:rPr>
              <a:t>;</a:t>
            </a:r>
          </a:p>
          <a:p>
            <a:pPr algn="just"/>
            <a:r>
              <a:rPr lang="en-US" sz="2400" dirty="0">
                <a:ea typeface="Cambria Math" panose="02040503050406030204" pitchFamily="18" charset="0"/>
                <a:hlinkClick r:id="rId5"/>
              </a:rPr>
              <a:t>Vehicle Routing Problem with Time Windows - Google Optimization Tools – Developers. A guide for solving vehicle routing problem with time windows using OR tools</a:t>
            </a:r>
            <a:r>
              <a:rPr lang="en-US" sz="2400" dirty="0">
                <a:ea typeface="Cambria Math" panose="02040503050406030204" pitchFamily="18" charset="0"/>
              </a:rPr>
              <a:t>;</a:t>
            </a:r>
          </a:p>
          <a:p>
            <a:pPr algn="just"/>
            <a:r>
              <a:rPr lang="en-US" sz="2400" dirty="0">
                <a:ea typeface="Cambria Math" panose="02040503050406030204" pitchFamily="18" charset="0"/>
                <a:hlinkClick r:id="rId6"/>
              </a:rPr>
              <a:t>Uber Pickups in New York City | </a:t>
            </a:r>
            <a:r>
              <a:rPr lang="en-US" sz="2400" dirty="0" err="1">
                <a:ea typeface="Cambria Math" panose="02040503050406030204" pitchFamily="18" charset="0"/>
                <a:hlinkClick r:id="rId6"/>
              </a:rPr>
              <a:t>Kaggle</a:t>
            </a:r>
            <a:r>
              <a:rPr lang="en-US" sz="2400" dirty="0"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3019628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287" y="3055628"/>
            <a:ext cx="1080000" cy="108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Formulation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275" y="908050"/>
            <a:ext cx="11880850" cy="5230411"/>
          </a:xfrm>
        </p:spPr>
        <p:txBody>
          <a:bodyPr>
            <a:normAutofit/>
          </a:bodyPr>
          <a:lstStyle/>
          <a:p>
            <a:r>
              <a:rPr lang="en-US" sz="3600" dirty="0"/>
              <a:t>Inefficient taxi allocation leads to underperformance</a:t>
            </a:r>
          </a:p>
          <a:p>
            <a:r>
              <a:rPr lang="en-US" sz="3600" dirty="0"/>
              <a:t>Fuel consumption rises</a:t>
            </a:r>
          </a:p>
          <a:p>
            <a:r>
              <a:rPr lang="en-US" sz="3600" dirty="0"/>
              <a:t>Clients wait more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51" y="3429000"/>
            <a:ext cx="2393947" cy="23939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429000"/>
            <a:ext cx="2424250" cy="24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069" y="1511300"/>
            <a:ext cx="9567862" cy="2324100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 for attention</a:t>
            </a:r>
            <a:endParaRPr lang="ru-RU" sz="6000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0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Formulation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699" y="908050"/>
            <a:ext cx="11515725" cy="5264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Using Uber pickups data from </a:t>
            </a:r>
            <a:r>
              <a:rPr lang="en-US" sz="3600" dirty="0" err="1"/>
              <a:t>Kaggle</a:t>
            </a:r>
            <a:r>
              <a:rPr lang="en-US" sz="3600" dirty="0"/>
              <a:t> we aim to find a routing that minimizes:</a:t>
            </a:r>
          </a:p>
          <a:p>
            <a:pPr algn="ctr"/>
            <a:r>
              <a:rPr lang="en-US" sz="3600" dirty="0"/>
              <a:t>Client waiting time</a:t>
            </a:r>
          </a:p>
          <a:p>
            <a:pPr algn="ctr"/>
            <a:r>
              <a:rPr lang="en-US" sz="3600" dirty="0"/>
              <a:t>Taxi car downtime </a:t>
            </a:r>
          </a:p>
          <a:p>
            <a:pPr algn="ctr"/>
            <a:r>
              <a:rPr lang="en-US" sz="3600" dirty="0"/>
              <a:t>Fuel consumption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78" y="4162894"/>
            <a:ext cx="2032008" cy="20320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96" y="4006210"/>
            <a:ext cx="5159829" cy="23453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11" y="4928141"/>
            <a:ext cx="501513" cy="5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9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 Preprocessing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5575" y="1457326"/>
            <a:ext cx="10537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records, for 4 Dec, 2014</a:t>
            </a: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Half of the points are used as destination points</a:t>
            </a: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Latitude and longitude were converted into distance between points</a:t>
            </a: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Finally there are 9000 rides</a:t>
            </a:r>
          </a:p>
          <a:p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52" y="3828226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26" y="1246426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52" y="253732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2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Taxi Car Work Shift Schedule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700" y="1457326"/>
            <a:ext cx="11087100" cy="4418804"/>
          </a:xfrm>
        </p:spPr>
        <p:txBody>
          <a:bodyPr>
            <a:normAutofit/>
          </a:bodyPr>
          <a:lstStyle/>
          <a:p>
            <a:pPr marL="742950" indent="-742950" algn="just">
              <a:buAutoNum type="arabicPeriod"/>
            </a:pPr>
            <a:r>
              <a:rPr lang="en-US" sz="3600" dirty="0"/>
              <a:t>Taxi starts from a depot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Taxi drives to pickup location and waits for the client, if needed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Taxi delivers the client to his/her destination point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If all clients are delivered, taxi heads to depot, otherwise go to step 2</a:t>
            </a:r>
          </a:p>
          <a:p>
            <a:pPr marL="742950" indent="-742950" algn="just">
              <a:buAutoNum type="arabicPeriod"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Target Function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08000" y="977900"/>
                <a:ext cx="11125200" cy="519430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dirty="0"/>
                  <a:t>For a given formulation of the problem, we want to find: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/>
                  <a:t> - linear fuel and car downtime penalty for driver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600" dirty="0"/>
                  <a:t> and client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6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/>
                  <a:t> - quadratic penalty for client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/>
                  <a:t>’s waiting time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977900"/>
                <a:ext cx="11125200" cy="5194301"/>
              </a:xfrm>
              <a:blipFill>
                <a:blip r:embed="rId2"/>
                <a:stretch>
                  <a:fillRect l="-1644" t="-1758" r="-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Used Methods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399" y="914400"/>
            <a:ext cx="11163301" cy="5257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Several methods were used to solve the given problem: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Greedy algorithms:</a:t>
            </a:r>
          </a:p>
          <a:p>
            <a:pPr marL="901700" lvl="1" indent="-444500">
              <a:buFont typeface="Arial" panose="020B0604020202020204" pitchFamily="34" charset="0"/>
              <a:buChar char="•"/>
            </a:pPr>
            <a:r>
              <a:rPr lang="en-US" sz="3200" dirty="0"/>
              <a:t>Basic greedy algorithm</a:t>
            </a:r>
          </a:p>
          <a:p>
            <a:pPr marL="901700" lvl="1" indent="-444500">
              <a:buFont typeface="Arial" panose="020B0604020202020204" pitchFamily="34" charset="0"/>
              <a:buChar char="•"/>
            </a:pPr>
            <a:r>
              <a:rPr lang="en-US" sz="3200" dirty="0"/>
              <a:t>Local search</a:t>
            </a:r>
          </a:p>
          <a:p>
            <a:pPr marL="901700" lvl="1" indent="-444500">
              <a:buFont typeface="Arial" panose="020B0604020202020204" pitchFamily="34" charset="0"/>
              <a:buChar char="•"/>
            </a:pPr>
            <a:r>
              <a:rPr lang="en-US" sz="3200" dirty="0"/>
              <a:t>Simulated annealing</a:t>
            </a:r>
          </a:p>
          <a:p>
            <a:r>
              <a:rPr lang="en-US" sz="3600" dirty="0"/>
              <a:t>(Greedy) Dynamic programming</a:t>
            </a:r>
          </a:p>
          <a:p>
            <a:r>
              <a:rPr lang="en-US" sz="3600" dirty="0"/>
              <a:t>Column generation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Greedy Algorithm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299" y="1587500"/>
            <a:ext cx="10947401" cy="4584701"/>
          </a:xfrm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sz="3600" dirty="0"/>
              <a:t>The clients are sorted by pickup time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3600" dirty="0"/>
              <a:t>Find the best taxi to assign to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3600" dirty="0"/>
              <a:t>The client is visited by the driver at the end of route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3600" dirty="0"/>
              <a:t>If all clients were assigned to taxis, the greedy solution had been found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0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Прямая со стрелкой 111"/>
          <p:cNvCxnSpPr/>
          <p:nvPr/>
        </p:nvCxnSpPr>
        <p:spPr>
          <a:xfrm flipH="1" flipV="1">
            <a:off x="11308000" y="6156129"/>
            <a:ext cx="355671" cy="57715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 flipV="1">
            <a:off x="7809503" y="6156080"/>
            <a:ext cx="355671" cy="57715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6" idx="0"/>
          </p:cNvCxnSpPr>
          <p:nvPr/>
        </p:nvCxnSpPr>
        <p:spPr>
          <a:xfrm flipV="1">
            <a:off x="8373446" y="773863"/>
            <a:ext cx="180000" cy="31285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12" idx="5"/>
          </p:cNvCxnSpPr>
          <p:nvPr/>
        </p:nvCxnSpPr>
        <p:spPr>
          <a:xfrm flipH="1" flipV="1">
            <a:off x="6345877" y="5807721"/>
            <a:ext cx="245831" cy="65999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0"/>
            <a:ext cx="11880850" cy="72866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70AD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Search and Simulated Annealing</a:t>
            </a:r>
            <a:endParaRPr lang="ru-RU" b="0" dirty="0">
              <a:solidFill>
                <a:srgbClr val="70AD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6" y="1656262"/>
            <a:ext cx="5800732" cy="45159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600" dirty="0"/>
              <a:t>Neighborhood step </a:t>
            </a:r>
          </a:p>
          <a:p>
            <a:pPr marL="0" indent="0" algn="ctr">
              <a:buNone/>
            </a:pPr>
            <a:r>
              <a:rPr lang="en-US" sz="3600" dirty="0"/>
              <a:t>a random client is assigned to a random driver in a random place in route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72866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6937464" y="4998919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197540" y="312278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38598" y="550044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2" idx="7"/>
            <a:endCxn id="10" idx="2"/>
          </p:cNvCxnSpPr>
          <p:nvPr/>
        </p:nvCxnSpPr>
        <p:spPr>
          <a:xfrm flipV="1">
            <a:off x="6345877" y="5178920"/>
            <a:ext cx="591587" cy="37424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6411708" y="43571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916396" y="3671640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197540" y="2164774"/>
            <a:ext cx="360000" cy="360002"/>
          </a:xfrm>
          <a:prstGeom prst="ellipse">
            <a:avLst/>
          </a:prstGeom>
          <a:pattFill prst="lgCheck">
            <a:fgClr>
              <a:srgbClr val="C00000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793480" y="239257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089274" y="1416384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557540" y="584358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7917540" y="5021123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7534388" y="423834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7744796" y="3618720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7894388" y="184575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193446" y="1086716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10" idx="0"/>
            <a:endCxn id="17" idx="5"/>
          </p:cNvCxnSpPr>
          <p:nvPr/>
        </p:nvCxnSpPr>
        <p:spPr>
          <a:xfrm flipH="1" flipV="1">
            <a:off x="6718987" y="4664419"/>
            <a:ext cx="398477" cy="3345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1"/>
            <a:endCxn id="22" idx="5"/>
          </p:cNvCxnSpPr>
          <p:nvPr/>
        </p:nvCxnSpPr>
        <p:spPr>
          <a:xfrm flipH="1" flipV="1">
            <a:off x="6223675" y="3978921"/>
            <a:ext cx="240754" cy="4309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1" idx="0"/>
            <a:endCxn id="23" idx="4"/>
          </p:cNvCxnSpPr>
          <p:nvPr/>
        </p:nvCxnSpPr>
        <p:spPr>
          <a:xfrm flipV="1">
            <a:off x="7377540" y="2524776"/>
            <a:ext cx="0" cy="59801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2" idx="7"/>
            <a:endCxn id="11" idx="2"/>
          </p:cNvCxnSpPr>
          <p:nvPr/>
        </p:nvCxnSpPr>
        <p:spPr>
          <a:xfrm flipV="1">
            <a:off x="6223675" y="3302788"/>
            <a:ext cx="973865" cy="42157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3" idx="2"/>
            <a:endCxn id="24" idx="6"/>
          </p:cNvCxnSpPr>
          <p:nvPr/>
        </p:nvCxnSpPr>
        <p:spPr>
          <a:xfrm flipH="1">
            <a:off x="6153480" y="2344775"/>
            <a:ext cx="1044060" cy="22779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24" idx="0"/>
            <a:endCxn id="25" idx="3"/>
          </p:cNvCxnSpPr>
          <p:nvPr/>
        </p:nvCxnSpPr>
        <p:spPr>
          <a:xfrm flipV="1">
            <a:off x="5973480" y="1723665"/>
            <a:ext cx="168515" cy="66890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25" idx="0"/>
          </p:cNvCxnSpPr>
          <p:nvPr/>
        </p:nvCxnSpPr>
        <p:spPr>
          <a:xfrm flipH="1" flipV="1">
            <a:off x="5916396" y="775181"/>
            <a:ext cx="352878" cy="64120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27" idx="0"/>
            <a:endCxn id="32" idx="3"/>
          </p:cNvCxnSpPr>
          <p:nvPr/>
        </p:nvCxnSpPr>
        <p:spPr>
          <a:xfrm flipV="1">
            <a:off x="7737540" y="5328404"/>
            <a:ext cx="232721" cy="51518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2" idx="0"/>
            <a:endCxn id="33" idx="5"/>
          </p:cNvCxnSpPr>
          <p:nvPr/>
        </p:nvCxnSpPr>
        <p:spPr>
          <a:xfrm flipH="1" flipV="1">
            <a:off x="7841667" y="4545628"/>
            <a:ext cx="255873" cy="47549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3" idx="0"/>
            <a:endCxn id="34" idx="3"/>
          </p:cNvCxnSpPr>
          <p:nvPr/>
        </p:nvCxnSpPr>
        <p:spPr>
          <a:xfrm flipV="1">
            <a:off x="7714388" y="3926001"/>
            <a:ext cx="83129" cy="31234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34" idx="0"/>
            <a:endCxn id="35" idx="4"/>
          </p:cNvCxnSpPr>
          <p:nvPr/>
        </p:nvCxnSpPr>
        <p:spPr>
          <a:xfrm flipV="1">
            <a:off x="7924796" y="2205752"/>
            <a:ext cx="149592" cy="14129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5" idx="0"/>
            <a:endCxn id="36" idx="3"/>
          </p:cNvCxnSpPr>
          <p:nvPr/>
        </p:nvCxnSpPr>
        <p:spPr>
          <a:xfrm flipV="1">
            <a:off x="8074388" y="1393997"/>
            <a:ext cx="171779" cy="45175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V="1">
            <a:off x="11876840" y="773863"/>
            <a:ext cx="180000" cy="31285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88" idx="5"/>
          </p:cNvCxnSpPr>
          <p:nvPr/>
        </p:nvCxnSpPr>
        <p:spPr>
          <a:xfrm flipH="1" flipV="1">
            <a:off x="9849271" y="5807721"/>
            <a:ext cx="245831" cy="65999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Овал 85"/>
          <p:cNvSpPr/>
          <p:nvPr/>
        </p:nvSpPr>
        <p:spPr>
          <a:xfrm>
            <a:off x="10440858" y="4998919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10700934" y="312278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9541992" y="550044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Прямая со стрелкой 88"/>
          <p:cNvCxnSpPr>
            <a:stCxn id="88" idx="7"/>
            <a:endCxn id="86" idx="2"/>
          </p:cNvCxnSpPr>
          <p:nvPr/>
        </p:nvCxnSpPr>
        <p:spPr>
          <a:xfrm flipV="1">
            <a:off x="9849271" y="5178920"/>
            <a:ext cx="591587" cy="37424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9915102" y="43571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9419790" y="3671640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10700934" y="2164774"/>
            <a:ext cx="360000" cy="360002"/>
          </a:xfrm>
          <a:prstGeom prst="ellipse">
            <a:avLst/>
          </a:prstGeom>
          <a:pattFill prst="lgCheck">
            <a:fgClr>
              <a:srgbClr val="C00000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9296874" y="239257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9592668" y="1416384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11060934" y="584358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11420934" y="5021123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11037782" y="423834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11248190" y="3618720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1397782" y="184575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 стрелкой 99"/>
          <p:cNvCxnSpPr>
            <a:stCxn id="86" idx="0"/>
            <a:endCxn id="90" idx="5"/>
          </p:cNvCxnSpPr>
          <p:nvPr/>
        </p:nvCxnSpPr>
        <p:spPr>
          <a:xfrm flipH="1" flipV="1">
            <a:off x="10222381" y="4664419"/>
            <a:ext cx="398477" cy="3345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0" idx="1"/>
            <a:endCxn id="91" idx="5"/>
          </p:cNvCxnSpPr>
          <p:nvPr/>
        </p:nvCxnSpPr>
        <p:spPr>
          <a:xfrm flipH="1" flipV="1">
            <a:off x="9727069" y="3978921"/>
            <a:ext cx="240754" cy="4309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1" idx="7"/>
            <a:endCxn id="93" idx="4"/>
          </p:cNvCxnSpPr>
          <p:nvPr/>
        </p:nvCxnSpPr>
        <p:spPr>
          <a:xfrm flipH="1" flipV="1">
            <a:off x="9476874" y="2752572"/>
            <a:ext cx="250195" cy="97178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93" idx="0"/>
            <a:endCxn id="94" idx="3"/>
          </p:cNvCxnSpPr>
          <p:nvPr/>
        </p:nvCxnSpPr>
        <p:spPr>
          <a:xfrm flipV="1">
            <a:off x="9476874" y="1723665"/>
            <a:ext cx="168515" cy="66890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4" idx="0"/>
          </p:cNvCxnSpPr>
          <p:nvPr/>
        </p:nvCxnSpPr>
        <p:spPr>
          <a:xfrm flipH="1" flipV="1">
            <a:off x="9419790" y="775181"/>
            <a:ext cx="352878" cy="64120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5" idx="0"/>
            <a:endCxn id="96" idx="3"/>
          </p:cNvCxnSpPr>
          <p:nvPr/>
        </p:nvCxnSpPr>
        <p:spPr>
          <a:xfrm flipV="1">
            <a:off x="11240934" y="5328404"/>
            <a:ext cx="232721" cy="51518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96" idx="0"/>
            <a:endCxn id="97" idx="5"/>
          </p:cNvCxnSpPr>
          <p:nvPr/>
        </p:nvCxnSpPr>
        <p:spPr>
          <a:xfrm flipH="1" flipV="1">
            <a:off x="11345061" y="4545628"/>
            <a:ext cx="255873" cy="47549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7" idx="0"/>
            <a:endCxn id="98" idx="3"/>
          </p:cNvCxnSpPr>
          <p:nvPr/>
        </p:nvCxnSpPr>
        <p:spPr>
          <a:xfrm flipV="1">
            <a:off x="11217782" y="3926001"/>
            <a:ext cx="83129" cy="31234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98" idx="0"/>
            <a:endCxn id="87" idx="5"/>
          </p:cNvCxnSpPr>
          <p:nvPr/>
        </p:nvCxnSpPr>
        <p:spPr>
          <a:xfrm flipH="1" flipV="1">
            <a:off x="11008213" y="3430067"/>
            <a:ext cx="419977" cy="18865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99" idx="0"/>
          </p:cNvCxnSpPr>
          <p:nvPr/>
        </p:nvCxnSpPr>
        <p:spPr>
          <a:xfrm flipV="1">
            <a:off x="11577782" y="1393997"/>
            <a:ext cx="171779" cy="45175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5575300" y="773861"/>
            <a:ext cx="6461125" cy="144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6308724"/>
            <a:ext cx="12192000" cy="54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/>
          <p:cNvSpPr/>
          <p:nvPr/>
        </p:nvSpPr>
        <p:spPr>
          <a:xfrm>
            <a:off x="11663671" y="1089277"/>
            <a:ext cx="360000" cy="360002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7" idx="0"/>
            <a:endCxn id="92" idx="4"/>
          </p:cNvCxnSpPr>
          <p:nvPr/>
        </p:nvCxnSpPr>
        <p:spPr>
          <a:xfrm flipV="1">
            <a:off x="10880934" y="2524776"/>
            <a:ext cx="0" cy="59801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92" idx="6"/>
            <a:endCxn id="99" idx="3"/>
          </p:cNvCxnSpPr>
          <p:nvPr/>
        </p:nvCxnSpPr>
        <p:spPr>
          <a:xfrm flipV="1">
            <a:off x="11060934" y="2153031"/>
            <a:ext cx="389569" cy="19174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59" idx="0"/>
          </p:cNvCxnSpPr>
          <p:nvPr/>
        </p:nvCxnSpPr>
        <p:spPr>
          <a:xfrm flipH="1">
            <a:off x="8801645" y="773861"/>
            <a:ext cx="4218" cy="55348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Стрелка: вправо 127"/>
          <p:cNvSpPr/>
          <p:nvPr/>
        </p:nvSpPr>
        <p:spPr>
          <a:xfrm>
            <a:off x="8384617" y="3180499"/>
            <a:ext cx="834054" cy="49700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712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Стандартная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</TotalTime>
  <Words>638</Words>
  <Application>Microsoft Office PowerPoint</Application>
  <PresentationFormat>Widescreen</PresentationFormat>
  <Paragraphs>95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Segoe UI</vt:lpstr>
      <vt:lpstr>Segoe UI Light</vt:lpstr>
      <vt:lpstr>Segoe UI Semibold</vt:lpstr>
      <vt:lpstr>Segoe UI Symbol</vt:lpstr>
      <vt:lpstr>Blank</vt:lpstr>
      <vt:lpstr>Taxi Company Car Allocation</vt:lpstr>
      <vt:lpstr>Problem Formulation</vt:lpstr>
      <vt:lpstr>Problem Formulation</vt:lpstr>
      <vt:lpstr>Dataset Preprocessing</vt:lpstr>
      <vt:lpstr>Taxi Car Work Shift Schedule</vt:lpstr>
      <vt:lpstr>Target Function</vt:lpstr>
      <vt:lpstr>Used Methods</vt:lpstr>
      <vt:lpstr>Basic Greedy Algorithm</vt:lpstr>
      <vt:lpstr>Local Search and Simulated Annealing</vt:lpstr>
      <vt:lpstr>(Greedy) Dynamic Programming</vt:lpstr>
      <vt:lpstr>Column Generation</vt:lpstr>
      <vt:lpstr>Finding Route “Patterns”</vt:lpstr>
      <vt:lpstr>ESPPRC Overview</vt:lpstr>
      <vt:lpstr>Other Approaches</vt:lpstr>
      <vt:lpstr>Results &amp; Conclusions</vt:lpstr>
      <vt:lpstr>Results &amp; Conclusions</vt:lpstr>
      <vt:lpstr>Results &amp; Conclusions</vt:lpstr>
      <vt:lpstr>Future Prospects</vt:lpstr>
      <vt:lpstr>References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Company Car Allocation</dc:title>
  <dc:creator>Oleg Sudakov</dc:creator>
  <cp:lastModifiedBy>Artem Korenev</cp:lastModifiedBy>
  <cp:revision>48</cp:revision>
  <dcterms:created xsi:type="dcterms:W3CDTF">2016-12-15T23:07:45Z</dcterms:created>
  <dcterms:modified xsi:type="dcterms:W3CDTF">2016-12-16T10:41:15Z</dcterms:modified>
</cp:coreProperties>
</file>