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3" autoAdjust="0"/>
    <p:restoredTop sz="99821" autoAdjust="0"/>
  </p:normalViewPr>
  <p:slideViewPr>
    <p:cSldViewPr>
      <p:cViewPr>
        <p:scale>
          <a:sx n="100" d="100"/>
          <a:sy n="100" d="100"/>
        </p:scale>
        <p:origin x="-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9407F4-5C75-42BE-BA15-8EB10BDD8FF0}" type="datetimeFigureOut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562A54E-CC37-4A19-8CDD-930B1EEBB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4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9D372A-7FD1-4CD1-BCD2-1777792C2514}" type="datetimeFigureOut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C1A8082-C4AD-4C40-9DEB-4E78FFE2E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5867400"/>
            <a:ext cx="2133600" cy="365125"/>
          </a:xfrm>
        </p:spPr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EFB6-7AA7-41C3-891D-A5199A5DCF1D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3832-6777-4925-9440-B5F4E6DB37A1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BEB7-EA2E-49A5-AF88-8DC46241280C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DC6-DBC4-4F8F-9D97-E1EB19ED84AE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F4A-EFED-43CA-B48D-DF0D9D1D2CD5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BEDF-F9AF-457C-92EE-6F0AF1204693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187-FF8D-426A-968B-A3DB59D004F6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BC08-C7E7-4B72-9F9F-99166995394C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54B2-9543-4193-8FB2-645D0B76AF2B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D7AB-C4E8-4AE5-BE14-D94F5D09837D}" type="datetime1">
              <a:rPr lang="en-US" smtClean="0"/>
              <a:pPr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DD51-EFCC-40CC-BFE2-DA13EE33EC6E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3FE7-63F0-4E06-AF88-BCA5DDD75F6D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2971800" cy="6096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SU_horizontal_2C_W_over_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74782"/>
            <a:ext cx="1828800" cy="5832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r>
              <a:rPr lang="en-US" dirty="0" smtClean="0"/>
              <a:t>CS 352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</a:t>
            </a:r>
            <a:r>
              <a:rPr lang="en-US" smtClean="0"/>
              <a:t>Usability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Takeaways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UI devices/paradigms leverage more senses than others 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WIMP?</a:t>
            </a:r>
          </a:p>
          <a:p>
            <a:pPr lvl="1"/>
            <a:r>
              <a:rPr lang="en-US" dirty="0" smtClean="0"/>
              <a:t>e.g. mobile phone</a:t>
            </a:r>
            <a:endParaRPr lang="en-US" dirty="0"/>
          </a:p>
          <a:p>
            <a:pPr lvl="1"/>
            <a:r>
              <a:rPr lang="en-US" dirty="0"/>
              <a:t>e.g.   </a:t>
            </a:r>
            <a:r>
              <a:rPr lang="en-US" dirty="0" smtClean="0"/>
              <a:t>Wii?  </a:t>
            </a:r>
            <a:endParaRPr lang="en-US" dirty="0"/>
          </a:p>
          <a:p>
            <a:pPr lvl="1"/>
            <a:r>
              <a:rPr lang="en-US" dirty="0"/>
              <a:t>e.g.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Takeaways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pre-brain! </a:t>
            </a:r>
          </a:p>
          <a:p>
            <a:pPr lvl="1"/>
            <a:r>
              <a:rPr lang="en-US" dirty="0" smtClean="0"/>
              <a:t>Must go through senses to get to brain</a:t>
            </a:r>
          </a:p>
          <a:p>
            <a:pPr lvl="1"/>
            <a:r>
              <a:rPr lang="en-US" dirty="0" smtClean="0"/>
              <a:t>These are the human UI to the brain</a:t>
            </a:r>
          </a:p>
          <a:p>
            <a:r>
              <a:rPr lang="en-US" dirty="0" smtClean="0"/>
              <a:t>Must b: </a:t>
            </a:r>
          </a:p>
          <a:p>
            <a:pPr lvl="1"/>
            <a:r>
              <a:rPr lang="en-US" dirty="0" smtClean="0"/>
              <a:t>Discernable</a:t>
            </a:r>
          </a:p>
          <a:p>
            <a:pPr lvl="1"/>
            <a:r>
              <a:rPr lang="en-US" dirty="0" smtClean="0"/>
              <a:t>Distinguishable from similar</a:t>
            </a:r>
          </a:p>
          <a:p>
            <a:pPr lvl="1"/>
            <a:r>
              <a:rPr lang="en-US" dirty="0" smtClean="0"/>
              <a:t>If combined with change will be more likely to be perceived, but can steal your attention</a:t>
            </a:r>
          </a:p>
          <a:p>
            <a:pPr lvl="2"/>
            <a:r>
              <a:rPr lang="en-US" dirty="0" smtClean="0"/>
              <a:t>e.g. banner ads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what to focus on, at a point in time, from the range of possibilities </a:t>
            </a:r>
          </a:p>
          <a:p>
            <a:r>
              <a:rPr lang="en-US" dirty="0" smtClean="0"/>
              <a:t>Banner ads steal attention, pre-brain </a:t>
            </a:r>
          </a:p>
          <a:p>
            <a:r>
              <a:rPr lang="en-US" dirty="0" smtClean="0"/>
              <a:t>Attention can also be </a:t>
            </a:r>
            <a:r>
              <a:rPr lang="en-US" u="sng" dirty="0" smtClean="0"/>
              <a:t>in</a:t>
            </a:r>
            <a:r>
              <a:rPr lang="en-US" dirty="0" smtClean="0"/>
              <a:t> brain </a:t>
            </a:r>
          </a:p>
          <a:p>
            <a:pPr lvl="1"/>
            <a:r>
              <a:rPr lang="en-US" dirty="0" smtClean="0"/>
              <a:t>We focus on what we think is relevant to our task</a:t>
            </a:r>
          </a:p>
          <a:p>
            <a:pPr lvl="1"/>
            <a:r>
              <a:rPr lang="en-US" dirty="0" smtClean="0"/>
              <a:t>HOWEVER- if it doesn’t make it thru our senses we will not focus on it </a:t>
            </a:r>
          </a:p>
          <a:p>
            <a:pPr marL="457200" lvl="1" indent="0" algn="r">
              <a:buNone/>
            </a:pPr>
            <a:r>
              <a:rPr lang="en-US" dirty="0"/>
              <a:t>h</a:t>
            </a:r>
            <a:r>
              <a:rPr lang="en-US" dirty="0" smtClean="0"/>
              <a:t>ere it comes…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a brain multi-task? 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thought?  Then? … </a:t>
            </a:r>
          </a:p>
          <a:p>
            <a:pPr lvl="1"/>
            <a:r>
              <a:rPr lang="en-US" dirty="0" smtClean="0"/>
              <a:t>Like an OS: interrupts with a context switch </a:t>
            </a:r>
          </a:p>
          <a:p>
            <a:pPr lvl="2"/>
            <a:r>
              <a:rPr lang="en-US" dirty="0" smtClean="0"/>
              <a:t>Cost of context switch</a:t>
            </a:r>
          </a:p>
          <a:p>
            <a:pPr lvl="2"/>
            <a:r>
              <a:rPr lang="en-US" dirty="0" smtClean="0"/>
              <a:t>Missed triggers</a:t>
            </a:r>
          </a:p>
          <a:p>
            <a:pPr lvl="2"/>
            <a:r>
              <a:rPr lang="en-US" dirty="0" err="1" smtClean="0"/>
              <a:t>Uis</a:t>
            </a:r>
            <a:r>
              <a:rPr lang="en-US" dirty="0" smtClean="0"/>
              <a:t> should encourage this with care </a:t>
            </a:r>
          </a:p>
          <a:p>
            <a:pPr lvl="1"/>
            <a:r>
              <a:rPr lang="en-US" dirty="0" smtClean="0"/>
              <a:t>Hands-free cells while driving? </a:t>
            </a:r>
          </a:p>
          <a:p>
            <a:pPr lvl="1"/>
            <a:r>
              <a:rPr lang="en-US" dirty="0" smtClean="0"/>
              <a:t>Emails while in talks/meetings/classes?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cluttered UI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7391400" cy="36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Demanding Brains’ Attention: Interruptions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computer decides to call attention to something </a:t>
            </a:r>
          </a:p>
          <a:p>
            <a:r>
              <a:rPr lang="en-US" dirty="0" smtClean="0"/>
              <a:t>Four important kinds: </a:t>
            </a:r>
          </a:p>
          <a:p>
            <a:pPr lvl="1"/>
            <a:r>
              <a:rPr lang="en-US" dirty="0" smtClean="0"/>
              <a:t>Immediate</a:t>
            </a:r>
          </a:p>
          <a:p>
            <a:pPr lvl="1"/>
            <a:r>
              <a:rPr lang="en-US" dirty="0" smtClean="0"/>
              <a:t>Mediated</a:t>
            </a:r>
          </a:p>
          <a:p>
            <a:pPr lvl="2"/>
            <a:r>
              <a:rPr lang="en-US" dirty="0" smtClean="0"/>
              <a:t>Computer decides when to interrupt </a:t>
            </a:r>
          </a:p>
          <a:p>
            <a:pPr lvl="1"/>
            <a:r>
              <a:rPr lang="en-US" dirty="0" smtClean="0"/>
              <a:t>Scheduled</a:t>
            </a:r>
          </a:p>
          <a:p>
            <a:pPr lvl="1"/>
            <a:r>
              <a:rPr lang="en-US" dirty="0" smtClean="0"/>
              <a:t>Negotiated </a:t>
            </a:r>
          </a:p>
          <a:p>
            <a:pPr lvl="2"/>
            <a:r>
              <a:rPr lang="en-US" dirty="0" smtClean="0"/>
              <a:t>Best for productivity and learning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Takeaways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can’t attend to everything at once</a:t>
            </a:r>
          </a:p>
          <a:p>
            <a:r>
              <a:rPr lang="en-US" dirty="0" smtClean="0"/>
              <a:t>If information does not make it thru the senses then the brain can’t attend to it</a:t>
            </a:r>
          </a:p>
          <a:p>
            <a:r>
              <a:rPr lang="en-US" dirty="0" smtClean="0"/>
              <a:t>Once in the brain: </a:t>
            </a:r>
          </a:p>
          <a:p>
            <a:pPr lvl="1"/>
            <a:r>
              <a:rPr lang="en-US" dirty="0" smtClean="0"/>
              <a:t>Users attend to what they think is more relevant</a:t>
            </a:r>
            <a:endParaRPr lang="en-US" dirty="0" smtClean="0"/>
          </a:p>
          <a:p>
            <a:r>
              <a:rPr lang="en-US" dirty="0" smtClean="0"/>
              <a:t>User has a right to their own attention</a:t>
            </a:r>
          </a:p>
          <a:p>
            <a:pPr lvl="1"/>
            <a:r>
              <a:rPr lang="en-US" dirty="0" smtClean="0"/>
              <a:t>There is a cost to making them switch</a:t>
            </a:r>
          </a:p>
          <a:p>
            <a:pPr lvl="1"/>
            <a:r>
              <a:rPr lang="en-US" dirty="0" smtClean="0"/>
              <a:t>Do not steal it arbitrarily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and the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Senses: smell, taste, sight, hearing, touch, proprioception (body position awareness), pain, temperature, balance, … </a:t>
            </a:r>
          </a:p>
          <a:p>
            <a:r>
              <a:rPr lang="en-US" dirty="0" smtClean="0"/>
              <a:t>Change: </a:t>
            </a:r>
          </a:p>
          <a:p>
            <a:pPr lvl="1"/>
            <a:r>
              <a:rPr lang="en-US" dirty="0" smtClean="0"/>
              <a:t>Adaption: sense physically react to change </a:t>
            </a:r>
          </a:p>
          <a:p>
            <a:pPr lvl="1"/>
            <a:r>
              <a:rPr lang="en-US" dirty="0" smtClean="0"/>
              <a:t>Absence of change loses sensitivity </a:t>
            </a:r>
          </a:p>
          <a:p>
            <a:pPr lvl="1"/>
            <a:r>
              <a:rPr lang="en-US" dirty="0" smtClean="0"/>
              <a:t>Eye compensates, nose can’t </a:t>
            </a:r>
          </a:p>
          <a:p>
            <a:r>
              <a:rPr lang="en-US" dirty="0" smtClean="0"/>
              <a:t>There is a “just noticeable difference” (</a:t>
            </a:r>
            <a:r>
              <a:rPr lang="en-US" dirty="0" err="1" smtClean="0"/>
              <a:t>jnd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Doubling # of photons does not increase perceived intensity of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information is acquired by senses</a:t>
            </a:r>
          </a:p>
          <a:p>
            <a:pPr lvl="1"/>
            <a:r>
              <a:rPr lang="en-US" dirty="0" smtClean="0"/>
              <a:t>There are many inputs to the brain</a:t>
            </a:r>
          </a:p>
          <a:p>
            <a:pPr lvl="1"/>
            <a:r>
              <a:rPr lang="en-US" dirty="0" smtClean="0"/>
              <a:t>If doesn’t make it thru the senses it </a:t>
            </a:r>
            <a:r>
              <a:rPr lang="en-US" dirty="0" err="1" smtClean="0"/>
              <a:t>doen’t</a:t>
            </a:r>
            <a:r>
              <a:rPr lang="en-US" dirty="0" smtClean="0"/>
              <a:t> make it to the brain </a:t>
            </a:r>
          </a:p>
          <a:p>
            <a:pPr lvl="1"/>
            <a:r>
              <a:rPr lang="en-US" dirty="0" smtClean="0"/>
              <a:t>Obvious implication- design representations that are readily perceivable </a:t>
            </a:r>
          </a:p>
          <a:p>
            <a:pPr lvl="1"/>
            <a:r>
              <a:rPr lang="en-US" dirty="0" smtClean="0"/>
              <a:t>Question: </a:t>
            </a:r>
          </a:p>
          <a:p>
            <a:pPr lvl="2"/>
            <a:r>
              <a:rPr lang="en-US" dirty="0" smtClean="0"/>
              <a:t>How can we tell when they are and when they are not? 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Perception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086600" cy="45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Color-blindness</a:t>
            </a:r>
          </a:p>
          <a:p>
            <a:pPr lvl="1"/>
            <a:r>
              <a:rPr lang="en-US" dirty="0" smtClean="0"/>
              <a:t>Red/green color blindness most common</a:t>
            </a:r>
          </a:p>
          <a:p>
            <a:pPr lvl="2"/>
            <a:r>
              <a:rPr lang="en-US" dirty="0" smtClean="0"/>
              <a:t>7-8% of males, 0.4% of women </a:t>
            </a:r>
          </a:p>
          <a:p>
            <a:r>
              <a:rPr lang="en-US" dirty="0" smtClean="0"/>
              <a:t>Excessive/gratuitous colorings</a:t>
            </a:r>
          </a:p>
          <a:p>
            <a:pPr lvl="1"/>
            <a:r>
              <a:rPr lang="en-US" dirty="0" smtClean="0"/>
              <a:t>Distracting</a:t>
            </a:r>
          </a:p>
          <a:p>
            <a:pPr lvl="1"/>
            <a:r>
              <a:rPr lang="en-US" dirty="0" smtClean="0"/>
              <a:t>Unprofessional </a:t>
            </a:r>
          </a:p>
          <a:p>
            <a:pPr lvl="1"/>
            <a:r>
              <a:rPr lang="en-US" dirty="0" smtClean="0"/>
              <a:t>Impart meaning where none is intended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886505" cy="44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Contrast– </a:t>
            </a:r>
            <a:r>
              <a:rPr lang="en-US" dirty="0" err="1" smtClean="0"/>
              <a:t>Howto’s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0301"/>
            <a:ext cx="8020050" cy="48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easiest to read?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019300"/>
            <a:ext cx="4686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Sound (hearing): </a:t>
            </a:r>
          </a:p>
          <a:p>
            <a:pPr lvl="1"/>
            <a:r>
              <a:rPr lang="en-US" dirty="0" smtClean="0"/>
              <a:t>Pitch- frequency, loudness (amplitude) </a:t>
            </a:r>
          </a:p>
          <a:p>
            <a:pPr lvl="1"/>
            <a:r>
              <a:rPr lang="en-US" dirty="0" smtClean="0"/>
              <a:t>We are good at sound!  </a:t>
            </a:r>
          </a:p>
          <a:p>
            <a:pPr lvl="1"/>
            <a:r>
              <a:rPr lang="en-US" dirty="0" smtClean="0"/>
              <a:t>UIs can use when appropriate</a:t>
            </a:r>
          </a:p>
          <a:p>
            <a:pPr lvl="2"/>
            <a:r>
              <a:rPr lang="en-US" dirty="0" smtClean="0"/>
              <a:t>But can hog our attention </a:t>
            </a:r>
          </a:p>
          <a:p>
            <a:r>
              <a:rPr lang="en-US" dirty="0" smtClean="0"/>
              <a:t>Touch: </a:t>
            </a:r>
          </a:p>
          <a:p>
            <a:pPr lvl="1"/>
            <a:r>
              <a:rPr lang="en-US" dirty="0" smtClean="0"/>
              <a:t>Pressure, pain, temperature </a:t>
            </a:r>
          </a:p>
          <a:p>
            <a:r>
              <a:rPr lang="en-US" dirty="0" smtClean="0"/>
              <a:t>Motor system</a:t>
            </a:r>
          </a:p>
          <a:p>
            <a:pPr lvl="1"/>
            <a:r>
              <a:rPr lang="en-US" dirty="0" smtClean="0"/>
              <a:t>Frequent errors- wrong button, double </a:t>
            </a:r>
            <a:r>
              <a:rPr lang="en-US" dirty="0" err="1" smtClean="0"/>
              <a:t>vs</a:t>
            </a:r>
            <a:r>
              <a:rPr lang="en-US" dirty="0" smtClean="0"/>
              <a:t> single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537</Words>
  <Application>Microsoft Macintosh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 352 Introduction to Usability Engineering</vt:lpstr>
      <vt:lpstr>Perception and the Senses</vt:lpstr>
      <vt:lpstr>Perception</vt:lpstr>
      <vt:lpstr>Visual Perception</vt:lpstr>
      <vt:lpstr>Colors </vt:lpstr>
      <vt:lpstr>Basic Principles</vt:lpstr>
      <vt:lpstr>Contrast– Howto’s</vt:lpstr>
      <vt:lpstr>Which is easiest to read?  </vt:lpstr>
      <vt:lpstr>Other Senses </vt:lpstr>
      <vt:lpstr>Perception Takeaways 1 </vt:lpstr>
      <vt:lpstr>Perception Takeaways 2</vt:lpstr>
      <vt:lpstr>Attention</vt:lpstr>
      <vt:lpstr>Brain Attention</vt:lpstr>
      <vt:lpstr>So…</vt:lpstr>
      <vt:lpstr>Demanding Brains’ Attention: Interruptions</vt:lpstr>
      <vt:lpstr>Attention Takeaways 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CS161 Intro to Computer Science I</dc:title>
  <dc:creator>jen</dc:creator>
  <cp:lastModifiedBy>Terry Rooker</cp:lastModifiedBy>
  <cp:revision>154</cp:revision>
  <cp:lastPrinted>2012-10-15T15:57:15Z</cp:lastPrinted>
  <dcterms:created xsi:type="dcterms:W3CDTF">2011-09-28T12:44:38Z</dcterms:created>
  <dcterms:modified xsi:type="dcterms:W3CDTF">2017-10-12T15:13:21Z</dcterms:modified>
</cp:coreProperties>
</file>