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2" r:id="rId1"/>
  </p:sldMasterIdLst>
  <p:notesMasterIdLst>
    <p:notesMasterId r:id="rId16"/>
  </p:notesMasterIdLst>
  <p:handoutMasterIdLst>
    <p:handoutMasterId r:id="rId17"/>
  </p:handoutMasterIdLst>
  <p:sldIdLst>
    <p:sldId id="820" r:id="rId2"/>
    <p:sldId id="839" r:id="rId3"/>
    <p:sldId id="840" r:id="rId4"/>
    <p:sldId id="832" r:id="rId5"/>
    <p:sldId id="833" r:id="rId6"/>
    <p:sldId id="835" r:id="rId7"/>
    <p:sldId id="836" r:id="rId8"/>
    <p:sldId id="837" r:id="rId9"/>
    <p:sldId id="842" r:id="rId10"/>
    <p:sldId id="843" r:id="rId11"/>
    <p:sldId id="844" r:id="rId12"/>
    <p:sldId id="838" r:id="rId13"/>
    <p:sldId id="845" r:id="rId14"/>
    <p:sldId id="846" r:id="rId15"/>
  </p:sldIdLst>
  <p:sldSz cx="9144000" cy="6858000" type="screen4x3"/>
  <p:notesSz cx="7315200" cy="9601200"/>
  <p:embeddedFontLst>
    <p:embeddedFont>
      <p:font typeface="Lucida Console" pitchFamily="49" charset="0"/>
      <p:regular r:id="rId18"/>
    </p:embeddedFont>
  </p:embeddedFontLst>
  <p:custShowLst>
    <p:custShow name="Custom Show 1" id="0">
      <p:sldLst/>
    </p:custShow>
    <p:custShow name="Custom Show 2" id="1">
      <p:sldLst/>
    </p:custShow>
  </p:custShowLst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8000"/>
    <a:srgbClr val="66CCFF"/>
    <a:srgbClr val="FFFF99"/>
    <a:srgbClr val="FFFF66"/>
    <a:srgbClr val="FFFF00"/>
    <a:srgbClr val="0033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1432" autoAdjust="0"/>
  </p:normalViewPr>
  <p:slideViewPr>
    <p:cSldViewPr>
      <p:cViewPr varScale="1">
        <p:scale>
          <a:sx n="96" d="100"/>
          <a:sy n="96" d="100"/>
        </p:scale>
        <p:origin x="-20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956" y="-108"/>
      </p:cViewPr>
      <p:guideLst>
        <p:guide orient="horz" pos="3024"/>
        <p:guide pos="230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fld id="{B455596C-3472-4C29-B15D-74EECEECE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05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fld id="{EDD4004B-2AFA-4FC7-A60D-0D200C03C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53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97600" y="6643688"/>
            <a:ext cx="2452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CH" sz="900" b="0" i="0">
                <a:solidFill>
                  <a:schemeClr val="bg1"/>
                </a:solidFill>
              </a:rPr>
              <a:t>22.9.2004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27500"/>
            <a:ext cx="9144000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8" name="Picture 8" descr="Logo_ET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17145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7816850" y="6577013"/>
            <a:ext cx="60642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343" tIns="44379" rIns="90343" bIns="44379">
            <a:spAutoFit/>
          </a:bodyPr>
          <a:lstStyle/>
          <a:p>
            <a:pPr algn="r" defTabSz="912813" eaLnBrk="0" hangingPunct="0">
              <a:defRPr/>
            </a:pPr>
            <a:r>
              <a:rPr lang="en-US" sz="900" b="0" i="0">
                <a:solidFill>
                  <a:schemeClr val="hlink"/>
                </a:solidFill>
              </a:rPr>
              <a:t>Slide </a:t>
            </a:r>
            <a:fld id="{6317799D-F266-493B-ABF2-8C28241EBC0F}" type="slidenum">
              <a:rPr lang="en-US" sz="900" b="0" i="0">
                <a:solidFill>
                  <a:schemeClr val="hlink"/>
                </a:solidFill>
              </a:rPr>
              <a:pPr algn="r" defTabSz="912813" eaLnBrk="0" hangingPunct="0">
                <a:defRPr/>
              </a:pPr>
              <a:t>‹#›</a:t>
            </a:fld>
            <a:endParaRPr lang="en-US" sz="900" b="0" i="0">
              <a:solidFill>
                <a:schemeClr val="hlink"/>
              </a:solidFill>
            </a:endParaRPr>
          </a:p>
        </p:txBody>
      </p:sp>
      <p:sp>
        <p:nvSpPr>
          <p:cNvPr id="87040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5033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7575"/>
            <a:ext cx="7772400" cy="1143000"/>
          </a:xfrm>
        </p:spPr>
        <p:txBody>
          <a:bodyPr lIns="92075" tIns="46038" rIns="92075" bIns="46038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19613" y="1371600"/>
            <a:ext cx="4078287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19613" y="1371600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19613" y="3984625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290513" y="1371600"/>
            <a:ext cx="8307387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  <p:custDataLst>
              <p:tags r:id="rId16"/>
            </p:custDataLst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9380" name="Rectangle 4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869383" name="Text Box 7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156325" y="6643688"/>
            <a:ext cx="24526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fld id="{4CAC24A0-1A72-446B-9987-25A40D10D74C}" type="slidenum">
              <a:rPr lang="de-CH" sz="800" b="0" i="0">
                <a:solidFill>
                  <a:schemeClr val="bg1"/>
                </a:solidFill>
              </a:rPr>
              <a:pPr algn="r" eaLnBrk="0" hangingPunct="0">
                <a:spcBef>
                  <a:spcPct val="50000"/>
                </a:spcBef>
                <a:defRPr/>
              </a:pPr>
              <a:t>‹#›</a:t>
            </a:fld>
            <a:endParaRPr lang="de-CH" sz="800" b="0" i="0">
              <a:solidFill>
                <a:schemeClr val="bg1"/>
              </a:solidFill>
            </a:endParaRPr>
          </a:p>
        </p:txBody>
      </p:sp>
      <p:sp>
        <p:nvSpPr>
          <p:cNvPr id="869384" name="Rectangle 8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0" y="0"/>
            <a:ext cx="9144000" cy="762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ransition spd="med">
    <p:cut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rgbClr val="2A6AB3"/>
        </a:buClr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44475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accent2"/>
        </a:buClr>
        <a:buSzPct val="75000"/>
        <a:buChar char="•"/>
        <a:defRPr sz="2200" b="1">
          <a:solidFill>
            <a:schemeClr val="tx1"/>
          </a:solidFill>
          <a:latin typeface="+mn-lt"/>
        </a:defRPr>
      </a:lvl2pPr>
      <a:lvl3pPr marL="11461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tx2"/>
        </a:buClr>
        <a:buSzPct val="68000"/>
        <a:buChar char="•"/>
        <a:defRPr sz="2000" b="1"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SzPct val="45000"/>
        <a:buChar char="•"/>
        <a:defRPr b="1">
          <a:solidFill>
            <a:schemeClr val="tx1"/>
          </a:solidFill>
          <a:latin typeface="+mn-lt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51400" y="1988800"/>
            <a:ext cx="8716962" cy="781050"/>
          </a:xfrm>
        </p:spPr>
        <p:txBody>
          <a:bodyPr/>
          <a:lstStyle/>
          <a:p>
            <a:pPr algn="ctr" eaLnBrk="1" hangingPunct="1"/>
            <a:r>
              <a:rPr lang="en-US" sz="4800" dirty="0" smtClean="0"/>
              <a:t>How to Write </a:t>
            </a:r>
            <a:r>
              <a:rPr lang="en-US" sz="4800" smtClean="0"/>
              <a:t>a Simple Random </a:t>
            </a:r>
            <a:r>
              <a:rPr lang="en-US" sz="4800" dirty="0" smtClean="0"/>
              <a:t>Tester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182077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Check Your Test Oracle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00" y="1021242"/>
            <a:ext cx="7100774" cy="1759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2" y="3426171"/>
            <a:ext cx="62388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8164718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Revise Your Test Oracle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70" y="1052670"/>
            <a:ext cx="7765760" cy="518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2116945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40" y="980660"/>
            <a:ext cx="7372350" cy="5530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Check Coverage</a:t>
            </a:r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 bwMode="auto">
          <a:xfrm>
            <a:off x="683460" y="4797190"/>
            <a:ext cx="6840950" cy="576080"/>
          </a:xfrm>
          <a:prstGeom prst="rect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>
            <p:custDataLst>
              <p:tags r:id="rId4"/>
            </p:custDataLst>
          </p:nvPr>
        </p:nvSpPr>
        <p:spPr bwMode="auto">
          <a:xfrm>
            <a:off x="971500" y="2564880"/>
            <a:ext cx="6264870" cy="1440200"/>
          </a:xfrm>
          <a:prstGeom prst="rect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415953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Add Fixed Tests if Needed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60" y="1268700"/>
            <a:ext cx="7273452" cy="345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1450" y="4941210"/>
            <a:ext cx="8137130" cy="1368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A6AB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A6AB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A6AB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A6AB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A6AB3"/>
                </a:solidFill>
                <a:latin typeface="Arial" charset="0"/>
              </a:defRPr>
            </a:lvl5pPr>
            <a:lvl6pPr marL="457200" algn="l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A6AB3"/>
                </a:solidFill>
                <a:latin typeface="Arial" charset="0"/>
              </a:defRPr>
            </a:lvl6pPr>
            <a:lvl7pPr marL="914400" algn="l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A6AB3"/>
                </a:solidFill>
                <a:latin typeface="Arial" charset="0"/>
              </a:defRPr>
            </a:lvl7pPr>
            <a:lvl8pPr marL="1371600" algn="l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A6AB3"/>
                </a:solidFill>
                <a:latin typeface="Arial" charset="0"/>
              </a:defRPr>
            </a:lvl8pPr>
            <a:lvl9pPr marL="1828800" algn="l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A6AB3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i="0" kern="0" dirty="0" smtClean="0"/>
              <a:t>Final </a:t>
            </a:r>
            <a:r>
              <a:rPr lang="en-US" sz="2000" i="0" kern="0" dirty="0" err="1" smtClean="0"/>
              <a:t>testDrawCard.c</a:t>
            </a:r>
            <a:r>
              <a:rPr lang="en-US" sz="2000" i="0" kern="0" dirty="0" smtClean="0"/>
              <a:t> gets coverage of every line of </a:t>
            </a:r>
            <a:r>
              <a:rPr lang="en-US" sz="2000" i="0" kern="0" dirty="0" err="1" smtClean="0"/>
              <a:t>drawCard</a:t>
            </a:r>
            <a:r>
              <a:rPr lang="en-US" sz="2000" i="0" kern="0" dirty="0" smtClean="0"/>
              <a:t>, including the empty-deck and discard case (10 times).  You can also get this result by going from 2,000 tests to 2,000,000 – which covers the empty case 23 times and only takes half an hour to run.  You also get more coverage of everything else.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7444505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Don’t Work Smarter, Just Work Harder?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00" y="980660"/>
            <a:ext cx="7581900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6988541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Building a Simple Random Tester</a:t>
            </a:r>
          </a:p>
        </p:txBody>
      </p:sp>
      <p:sp>
        <p:nvSpPr>
          <p:cNvPr id="1158147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marL="1014413" lvl="1" indent="-514350" eaLnBrk="1" hangingPunct="1">
              <a:lnSpc>
                <a:spcPct val="83000"/>
              </a:lnSpc>
              <a:buFont typeface="+mj-lt"/>
              <a:buAutoNum type="arabicPeriod"/>
            </a:pPr>
            <a:r>
              <a:rPr lang="en-US" sz="3000" b="0" dirty="0" smtClean="0"/>
              <a:t>Identify the interface to test</a:t>
            </a:r>
          </a:p>
          <a:p>
            <a:pPr marL="1416050" lvl="2" indent="-514350" eaLnBrk="1" hangingPunct="1">
              <a:lnSpc>
                <a:spcPct val="83000"/>
              </a:lnSpc>
            </a:pPr>
            <a:r>
              <a:rPr lang="en-US" sz="2800" b="0" dirty="0" smtClean="0"/>
              <a:t>Is it a file interface?</a:t>
            </a:r>
          </a:p>
          <a:p>
            <a:pPr marL="1416050" lvl="2" indent="-514350" eaLnBrk="1" hangingPunct="1">
              <a:lnSpc>
                <a:spcPct val="83000"/>
              </a:lnSpc>
            </a:pPr>
            <a:r>
              <a:rPr lang="en-US" sz="2800" b="0" dirty="0" smtClean="0"/>
              <a:t>Network interface?</a:t>
            </a:r>
          </a:p>
          <a:p>
            <a:pPr marL="1416050" lvl="2" indent="-514350" eaLnBrk="1" hangingPunct="1">
              <a:lnSpc>
                <a:spcPct val="83000"/>
              </a:lnSpc>
            </a:pPr>
            <a:r>
              <a:rPr lang="en-US" sz="2800" b="0" dirty="0" smtClean="0"/>
              <a:t>Calls to a function?</a:t>
            </a:r>
          </a:p>
          <a:p>
            <a:pPr marL="1014413" lvl="1" indent="-514350" eaLnBrk="1" hangingPunct="1">
              <a:lnSpc>
                <a:spcPct val="83000"/>
              </a:lnSpc>
              <a:buFont typeface="+mj-lt"/>
              <a:buAutoNum type="arabicPeriod"/>
            </a:pPr>
            <a:r>
              <a:rPr lang="en-US" sz="3000" b="0" dirty="0" smtClean="0"/>
              <a:t>Write code to generate random inputs</a:t>
            </a:r>
          </a:p>
          <a:p>
            <a:pPr marL="1416050" lvl="2" indent="-514350" eaLnBrk="1" hangingPunct="1">
              <a:lnSpc>
                <a:spcPct val="83000"/>
              </a:lnSpc>
            </a:pPr>
            <a:r>
              <a:rPr lang="en-US" sz="2800" b="0" dirty="0" smtClean="0"/>
              <a:t>What values is the code expected to handle?</a:t>
            </a:r>
          </a:p>
          <a:p>
            <a:pPr marL="1416050" lvl="2" indent="-514350" eaLnBrk="1" hangingPunct="1">
              <a:lnSpc>
                <a:spcPct val="83000"/>
              </a:lnSpc>
            </a:pPr>
            <a:r>
              <a:rPr lang="en-US" sz="2800" b="0" dirty="0" smtClean="0"/>
              <a:t>Are all of these values interesting?</a:t>
            </a:r>
          </a:p>
          <a:p>
            <a:pPr marL="1014413" lvl="1" indent="-514350" eaLnBrk="1" hangingPunct="1">
              <a:lnSpc>
                <a:spcPct val="83000"/>
              </a:lnSpc>
              <a:buFont typeface="+mj-lt"/>
              <a:buAutoNum type="arabicPeriod"/>
            </a:pPr>
            <a:r>
              <a:rPr lang="en-US" sz="3200" b="0" dirty="0" smtClean="0"/>
              <a:t>Write code to check behavior on random inputs</a:t>
            </a:r>
          </a:p>
          <a:p>
            <a:pPr marL="1416050" lvl="2" indent="-514350" eaLnBrk="1" hangingPunct="1">
              <a:lnSpc>
                <a:spcPct val="83000"/>
              </a:lnSpc>
            </a:pPr>
            <a:r>
              <a:rPr lang="en-US" sz="2800" b="0" dirty="0" smtClean="0"/>
              <a:t>How can you tell if it worked?</a:t>
            </a:r>
          </a:p>
          <a:p>
            <a:pPr marL="1416050" lvl="2" indent="-514350" eaLnBrk="1" hangingPunct="1">
              <a:lnSpc>
                <a:spcPct val="83000"/>
              </a:lnSpc>
            </a:pPr>
            <a:endParaRPr lang="en-US" sz="2800" b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9311439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Recipe for Refining a Random Tester</a:t>
            </a:r>
          </a:p>
        </p:txBody>
      </p:sp>
      <p:sp>
        <p:nvSpPr>
          <p:cNvPr id="1158147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980660"/>
            <a:ext cx="8472487" cy="5256212"/>
          </a:xfrm>
        </p:spPr>
        <p:txBody>
          <a:bodyPr/>
          <a:lstStyle/>
          <a:p>
            <a:pPr marL="1014413" lvl="1" indent="-514350" eaLnBrk="1" hangingPunct="1">
              <a:lnSpc>
                <a:spcPct val="83000"/>
              </a:lnSpc>
              <a:buFont typeface="+mj-lt"/>
              <a:buAutoNum type="arabicPeriod"/>
            </a:pPr>
            <a:r>
              <a:rPr lang="en-US" sz="3000" b="0" dirty="0" smtClean="0"/>
              <a:t>Gather code coverage</a:t>
            </a:r>
          </a:p>
          <a:p>
            <a:pPr marL="1416050" lvl="2" indent="-514350" eaLnBrk="1" hangingPunct="1">
              <a:lnSpc>
                <a:spcPct val="83000"/>
              </a:lnSpc>
            </a:pPr>
            <a:r>
              <a:rPr lang="en-US" sz="2800" b="0" dirty="0" smtClean="0"/>
              <a:t>Is everything interesting being covered?</a:t>
            </a:r>
          </a:p>
          <a:p>
            <a:pPr marL="1416050" lvl="2" indent="-514350" eaLnBrk="1" hangingPunct="1">
              <a:lnSpc>
                <a:spcPct val="83000"/>
              </a:lnSpc>
            </a:pPr>
            <a:r>
              <a:rPr lang="en-US" sz="2800" b="0" dirty="0" smtClean="0"/>
              <a:t>Is important code not covered?</a:t>
            </a:r>
          </a:p>
          <a:p>
            <a:pPr marL="1014413" lvl="1" indent="-514350" eaLnBrk="1" hangingPunct="1">
              <a:lnSpc>
                <a:spcPct val="83000"/>
              </a:lnSpc>
              <a:buFont typeface="+mj-lt"/>
              <a:buAutoNum type="arabicPeriod"/>
            </a:pPr>
            <a:r>
              <a:rPr lang="en-US" sz="3000" b="0" dirty="0" smtClean="0"/>
              <a:t>Adjust the code to generate inputs</a:t>
            </a:r>
          </a:p>
          <a:p>
            <a:pPr marL="1416050" lvl="2" indent="-514350" eaLnBrk="1" hangingPunct="1">
              <a:lnSpc>
                <a:spcPct val="83000"/>
              </a:lnSpc>
            </a:pPr>
            <a:r>
              <a:rPr lang="en-US" sz="2400" b="0" dirty="0" smtClean="0"/>
              <a:t>Try to “stay random” but shift the probability space</a:t>
            </a:r>
          </a:p>
          <a:p>
            <a:pPr marL="1416050" lvl="2" indent="-514350" eaLnBrk="1" hangingPunct="1">
              <a:lnSpc>
                <a:spcPct val="83000"/>
              </a:lnSpc>
            </a:pPr>
            <a:r>
              <a:rPr lang="en-US" sz="2400" b="0" dirty="0" smtClean="0"/>
              <a:t>Augment random with fixed inputs of interest</a:t>
            </a:r>
          </a:p>
          <a:p>
            <a:pPr marL="1014413" lvl="1" indent="-514350" eaLnBrk="1" hangingPunct="1">
              <a:lnSpc>
                <a:spcPct val="83000"/>
              </a:lnSpc>
              <a:buFont typeface="+mj-lt"/>
              <a:buAutoNum type="arabicPeriod"/>
            </a:pPr>
            <a:r>
              <a:rPr lang="en-US" sz="3200" b="0" dirty="0" smtClean="0"/>
              <a:t>Break the code and see if your tests detect the problem</a:t>
            </a:r>
          </a:p>
          <a:p>
            <a:pPr marL="1416050" lvl="2" indent="-514350" eaLnBrk="1" hangingPunct="1">
              <a:lnSpc>
                <a:spcPct val="83000"/>
              </a:lnSpc>
            </a:pPr>
            <a:r>
              <a:rPr lang="en-US" sz="2800" b="0" dirty="0" smtClean="0"/>
              <a:t>If not, why not?</a:t>
            </a:r>
          </a:p>
          <a:p>
            <a:pPr marL="1014413" lvl="1" indent="-514350" eaLnBrk="1" hangingPunct="1">
              <a:lnSpc>
                <a:spcPct val="83000"/>
              </a:lnSpc>
              <a:buFont typeface="+mj-lt"/>
              <a:buAutoNum type="arabicPeriod"/>
            </a:pPr>
            <a:r>
              <a:rPr lang="en-US" sz="3000" b="0" dirty="0" smtClean="0"/>
              <a:t>Improve your oracle code until all problems that should be caught </a:t>
            </a:r>
            <a:r>
              <a:rPr lang="en-US" sz="3000" b="0" i="1" dirty="0" smtClean="0"/>
              <a:t>are</a:t>
            </a:r>
            <a:r>
              <a:rPr lang="en-US" sz="3000" b="0" dirty="0" smtClean="0"/>
              <a:t> caught</a:t>
            </a:r>
          </a:p>
          <a:p>
            <a:pPr marL="1014413" lvl="1" indent="-514350" eaLnBrk="1" hangingPunct="1">
              <a:lnSpc>
                <a:spcPct val="83000"/>
              </a:lnSpc>
              <a:buFont typeface="+mj-lt"/>
              <a:buAutoNum type="arabicPeriod"/>
            </a:pPr>
            <a:r>
              <a:rPr lang="en-US" sz="3000" b="0" dirty="0" smtClean="0"/>
              <a:t>Repeat until coverage and “fake bugs” both show the testing is rock solid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3872627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7092350" y="548600"/>
            <a:ext cx="1944270" cy="4464620"/>
          </a:xfrm>
        </p:spPr>
        <p:txBody>
          <a:bodyPr/>
          <a:lstStyle/>
          <a:p>
            <a:pPr algn="ctr" eaLnBrk="1" hangingPunct="1"/>
            <a:r>
              <a:rPr lang="en-US" sz="1400" dirty="0"/>
              <a:t/>
            </a:r>
            <a:br>
              <a:rPr lang="en-US" sz="1400" dirty="0"/>
            </a:br>
            <a:r>
              <a:rPr lang="en-US" sz="2800" dirty="0" smtClean="0"/>
              <a:t>What code are we testing?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25"/>
            <a:ext cx="70231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659947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7092350" y="548600"/>
            <a:ext cx="1944270" cy="4464620"/>
          </a:xfrm>
        </p:spPr>
        <p:txBody>
          <a:bodyPr/>
          <a:lstStyle/>
          <a:p>
            <a:pPr algn="ctr" eaLnBrk="1" hangingPunct="1"/>
            <a:r>
              <a:rPr lang="en-US" sz="1400" dirty="0"/>
              <a:t/>
            </a:r>
            <a:br>
              <a:rPr lang="en-US" sz="1400" dirty="0"/>
            </a:br>
            <a:r>
              <a:rPr lang="en-US" sz="2800" dirty="0" smtClean="0"/>
              <a:t>What inputs does it take?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marL="0" indent="0" eaLnBrk="1" hangingPunct="1">
              <a:lnSpc>
                <a:spcPct val="83000"/>
              </a:lnSpc>
              <a:buNone/>
            </a:pPr>
            <a:r>
              <a:rPr lang="en-US" sz="3200" b="0" dirty="0" err="1" smtClean="0">
                <a:latin typeface="Lucida Console" pitchFamily="49" charset="0"/>
              </a:rPr>
              <a:t>int</a:t>
            </a:r>
            <a:r>
              <a:rPr lang="en-US" sz="3200" b="0" dirty="0" smtClean="0">
                <a:latin typeface="Lucida Console" pitchFamily="49" charset="0"/>
              </a:rPr>
              <a:t> </a:t>
            </a:r>
            <a:r>
              <a:rPr lang="en-US" sz="3200" b="0" dirty="0" err="1" smtClean="0">
                <a:latin typeface="Lucida Console" pitchFamily="49" charset="0"/>
              </a:rPr>
              <a:t>drawCard</a:t>
            </a:r>
            <a:r>
              <a:rPr lang="en-US" sz="3200" b="0" dirty="0" smtClean="0">
                <a:latin typeface="Lucida Console" pitchFamily="49" charset="0"/>
              </a:rPr>
              <a:t>(</a:t>
            </a:r>
          </a:p>
          <a:p>
            <a:pPr marL="0" indent="0" eaLnBrk="1" hangingPunct="1">
              <a:lnSpc>
                <a:spcPct val="83000"/>
              </a:lnSpc>
              <a:buNone/>
            </a:pPr>
            <a:endParaRPr lang="en-US" sz="3200" b="0" i="1" dirty="0" smtClean="0">
              <a:latin typeface="Lucida Console" pitchFamily="49" charset="0"/>
            </a:endParaRPr>
          </a:p>
          <a:p>
            <a:pPr marL="0" indent="0" eaLnBrk="1" hangingPunct="1">
              <a:lnSpc>
                <a:spcPct val="83000"/>
              </a:lnSpc>
              <a:buNone/>
            </a:pPr>
            <a:r>
              <a:rPr lang="en-US" sz="3200" b="0" i="1" dirty="0">
                <a:latin typeface="Lucida Console" pitchFamily="49" charset="0"/>
              </a:rPr>
              <a:t>	</a:t>
            </a:r>
            <a:r>
              <a:rPr lang="en-US" sz="3200" b="0" i="1" dirty="0" err="1" smtClean="0">
                <a:latin typeface="Lucida Console" pitchFamily="49" charset="0"/>
              </a:rPr>
              <a:t>int</a:t>
            </a:r>
            <a:r>
              <a:rPr lang="en-US" sz="3200" b="0" i="1" dirty="0" smtClean="0">
                <a:latin typeface="Lucida Console" pitchFamily="49" charset="0"/>
              </a:rPr>
              <a:t> player,</a:t>
            </a:r>
          </a:p>
          <a:p>
            <a:pPr marL="0" indent="0" eaLnBrk="1" hangingPunct="1">
              <a:lnSpc>
                <a:spcPct val="83000"/>
              </a:lnSpc>
              <a:buNone/>
            </a:pPr>
            <a:endParaRPr lang="en-US" b="0" i="1" dirty="0">
              <a:latin typeface="Lucida Console" pitchFamily="49" charset="0"/>
            </a:endParaRPr>
          </a:p>
          <a:p>
            <a:pPr marL="0" indent="0" eaLnBrk="1" hangingPunct="1">
              <a:lnSpc>
                <a:spcPct val="83000"/>
              </a:lnSpc>
              <a:buNone/>
            </a:pPr>
            <a:r>
              <a:rPr lang="en-US" sz="3200" b="0" i="1" dirty="0">
                <a:latin typeface="Lucida Console" pitchFamily="49" charset="0"/>
              </a:rPr>
              <a:t>	</a:t>
            </a:r>
            <a:r>
              <a:rPr lang="en-US" sz="3200" b="0" i="1" dirty="0" err="1" smtClean="0">
                <a:latin typeface="Lucida Console" pitchFamily="49" charset="0"/>
              </a:rPr>
              <a:t>struct</a:t>
            </a:r>
            <a:r>
              <a:rPr lang="en-US" sz="3200" b="0" i="1" dirty="0" smtClean="0">
                <a:latin typeface="Lucida Console" pitchFamily="49" charset="0"/>
              </a:rPr>
              <a:t> </a:t>
            </a:r>
            <a:r>
              <a:rPr lang="en-US" sz="3200" b="0" i="1" dirty="0" err="1" smtClean="0">
                <a:latin typeface="Lucida Console" pitchFamily="49" charset="0"/>
              </a:rPr>
              <a:t>gameState</a:t>
            </a:r>
            <a:r>
              <a:rPr lang="en-US" sz="3200" b="0" i="1" dirty="0" smtClean="0">
                <a:latin typeface="Lucida Console" pitchFamily="49" charset="0"/>
              </a:rPr>
              <a:t> *state</a:t>
            </a:r>
          </a:p>
          <a:p>
            <a:pPr marL="0" indent="0" eaLnBrk="1" hangingPunct="1">
              <a:lnSpc>
                <a:spcPct val="83000"/>
              </a:lnSpc>
              <a:buNone/>
            </a:pPr>
            <a:endParaRPr lang="en-US" sz="3200" b="0" i="1" dirty="0">
              <a:latin typeface="Lucida Console" pitchFamily="49" charset="0"/>
            </a:endParaRPr>
          </a:p>
          <a:p>
            <a:pPr marL="0" indent="0" eaLnBrk="1" hangingPunct="1">
              <a:lnSpc>
                <a:spcPct val="83000"/>
              </a:lnSpc>
              <a:buNone/>
            </a:pPr>
            <a:r>
              <a:rPr lang="en-US" sz="3200" b="0" dirty="0" smtClean="0">
                <a:latin typeface="Lucida Console" pitchFamily="49" charset="0"/>
              </a:rPr>
              <a:t>);</a:t>
            </a:r>
            <a:endParaRPr lang="en-US" sz="3200" b="0" dirty="0">
              <a:latin typeface="Lucida Console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791002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5292100" y="548600"/>
            <a:ext cx="3744520" cy="2592360"/>
          </a:xfrm>
        </p:spPr>
        <p:txBody>
          <a:bodyPr/>
          <a:lstStyle/>
          <a:p>
            <a:pPr algn="ctr" eaLnBrk="1" hangingPunct="1"/>
            <a:r>
              <a:rPr lang="en-US" sz="1400" dirty="0"/>
              <a:t/>
            </a:r>
            <a:br>
              <a:rPr lang="en-US" sz="1400" dirty="0"/>
            </a:br>
            <a:r>
              <a:rPr lang="en-US" sz="2800" dirty="0" smtClean="0"/>
              <a:t>Can we randomly</a:t>
            </a:r>
            <a:br>
              <a:rPr lang="en-US" sz="2800" dirty="0" smtClean="0"/>
            </a:br>
            <a:r>
              <a:rPr lang="en-US" sz="2800" dirty="0" smtClean="0"/>
              <a:t>generate these inputs?</a:t>
            </a:r>
            <a:endParaRPr lang="en-US" sz="4800" dirty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7089877" cy="5256212"/>
          </a:xfrm>
        </p:spPr>
        <p:txBody>
          <a:bodyPr/>
          <a:lstStyle/>
          <a:p>
            <a:pPr marL="0" indent="0" eaLnBrk="1" hangingPunct="1">
              <a:lnSpc>
                <a:spcPct val="83000"/>
              </a:lnSpc>
              <a:buNone/>
            </a:pPr>
            <a:r>
              <a:rPr lang="en-US" sz="3200" b="0" dirty="0" err="1" smtClean="0">
                <a:latin typeface="Lucida Console" pitchFamily="49" charset="0"/>
              </a:rPr>
              <a:t>int</a:t>
            </a:r>
            <a:r>
              <a:rPr lang="en-US" sz="3200" b="0" dirty="0" smtClean="0">
                <a:latin typeface="Lucida Console" pitchFamily="49" charset="0"/>
              </a:rPr>
              <a:t> </a:t>
            </a:r>
            <a:r>
              <a:rPr lang="en-US" sz="3200" b="0" dirty="0" err="1" smtClean="0">
                <a:latin typeface="Lucida Console" pitchFamily="49" charset="0"/>
              </a:rPr>
              <a:t>drawCard</a:t>
            </a:r>
            <a:r>
              <a:rPr lang="en-US" sz="3200" b="0" dirty="0" smtClean="0">
                <a:latin typeface="Lucida Console" pitchFamily="49" charset="0"/>
              </a:rPr>
              <a:t>(</a:t>
            </a:r>
          </a:p>
          <a:p>
            <a:pPr marL="0" indent="0" eaLnBrk="1" hangingPunct="1">
              <a:lnSpc>
                <a:spcPct val="83000"/>
              </a:lnSpc>
              <a:buNone/>
            </a:pPr>
            <a:endParaRPr lang="en-US" sz="3200" b="0" i="1" dirty="0" smtClean="0">
              <a:latin typeface="Lucida Console" pitchFamily="49" charset="0"/>
            </a:endParaRPr>
          </a:p>
          <a:p>
            <a:pPr marL="0" indent="0" eaLnBrk="1" hangingPunct="1">
              <a:lnSpc>
                <a:spcPct val="83000"/>
              </a:lnSpc>
              <a:buNone/>
            </a:pPr>
            <a:r>
              <a:rPr lang="en-US" sz="3200" b="0" i="1" dirty="0">
                <a:latin typeface="Lucida Console" pitchFamily="49" charset="0"/>
              </a:rPr>
              <a:t>	</a:t>
            </a:r>
            <a:r>
              <a:rPr lang="en-US" sz="3200" b="0" i="1" dirty="0" err="1" smtClean="0">
                <a:latin typeface="Lucida Console" pitchFamily="49" charset="0"/>
              </a:rPr>
              <a:t>int</a:t>
            </a:r>
            <a:r>
              <a:rPr lang="en-US" sz="3200" b="0" i="1" dirty="0" smtClean="0">
                <a:latin typeface="Lucida Console" pitchFamily="49" charset="0"/>
              </a:rPr>
              <a:t> player,</a:t>
            </a:r>
          </a:p>
          <a:p>
            <a:pPr marL="0" indent="0" eaLnBrk="1" hangingPunct="1">
              <a:lnSpc>
                <a:spcPct val="83000"/>
              </a:lnSpc>
              <a:buNone/>
            </a:pPr>
            <a:endParaRPr lang="en-US" b="0" i="1" dirty="0">
              <a:latin typeface="Lucida Console" pitchFamily="49" charset="0"/>
            </a:endParaRPr>
          </a:p>
          <a:p>
            <a:pPr marL="0" indent="0" eaLnBrk="1" hangingPunct="1">
              <a:lnSpc>
                <a:spcPct val="83000"/>
              </a:lnSpc>
              <a:buNone/>
            </a:pPr>
            <a:r>
              <a:rPr lang="en-US" sz="3200" b="0" i="1" dirty="0">
                <a:latin typeface="Lucida Console" pitchFamily="49" charset="0"/>
              </a:rPr>
              <a:t>	</a:t>
            </a:r>
            <a:r>
              <a:rPr lang="en-US" sz="3200" b="0" i="1" dirty="0" err="1" smtClean="0">
                <a:latin typeface="Lucida Console" pitchFamily="49" charset="0"/>
              </a:rPr>
              <a:t>struct</a:t>
            </a:r>
            <a:r>
              <a:rPr lang="en-US" sz="3200" b="0" i="1" dirty="0" smtClean="0">
                <a:latin typeface="Lucida Console" pitchFamily="49" charset="0"/>
              </a:rPr>
              <a:t> </a:t>
            </a:r>
            <a:r>
              <a:rPr lang="en-US" sz="3200" b="0" i="1" dirty="0" err="1" smtClean="0">
                <a:latin typeface="Lucida Console" pitchFamily="49" charset="0"/>
              </a:rPr>
              <a:t>gameState</a:t>
            </a:r>
            <a:r>
              <a:rPr lang="en-US" sz="3200" b="0" i="1" dirty="0" smtClean="0">
                <a:latin typeface="Lucida Console" pitchFamily="49" charset="0"/>
              </a:rPr>
              <a:t> *state</a:t>
            </a:r>
          </a:p>
          <a:p>
            <a:pPr marL="0" indent="0" eaLnBrk="1" hangingPunct="1">
              <a:lnSpc>
                <a:spcPct val="83000"/>
              </a:lnSpc>
              <a:buNone/>
            </a:pPr>
            <a:endParaRPr lang="en-US" sz="3200" b="0" i="1" dirty="0">
              <a:latin typeface="Lucida Console" pitchFamily="49" charset="0"/>
            </a:endParaRPr>
          </a:p>
          <a:p>
            <a:pPr marL="0" indent="0" eaLnBrk="1" hangingPunct="1">
              <a:lnSpc>
                <a:spcPct val="83000"/>
              </a:lnSpc>
              <a:buNone/>
            </a:pPr>
            <a:r>
              <a:rPr lang="en-US" sz="3200" b="0" dirty="0" smtClean="0">
                <a:latin typeface="Lucida Console" pitchFamily="49" charset="0"/>
              </a:rPr>
              <a:t>);</a:t>
            </a:r>
            <a:endParaRPr lang="en-US" sz="3200" b="0" dirty="0">
              <a:latin typeface="Lucida Console" pitchFamily="49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292299" y="1628750"/>
            <a:ext cx="3744520" cy="25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A6AB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A6AB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A6AB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A6AB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A6AB3"/>
                </a:solidFill>
                <a:latin typeface="Arial" charset="0"/>
              </a:defRPr>
            </a:lvl5pPr>
            <a:lvl6pPr marL="457200" algn="l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A6AB3"/>
                </a:solidFill>
                <a:latin typeface="Arial" charset="0"/>
              </a:defRPr>
            </a:lvl6pPr>
            <a:lvl7pPr marL="914400" algn="l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A6AB3"/>
                </a:solidFill>
                <a:latin typeface="Arial" charset="0"/>
              </a:defRPr>
            </a:lvl7pPr>
            <a:lvl8pPr marL="1371600" algn="l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A6AB3"/>
                </a:solidFill>
                <a:latin typeface="Arial" charset="0"/>
              </a:defRPr>
            </a:lvl8pPr>
            <a:lvl9pPr marL="1828800" algn="l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A6AB3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400" i="0" kern="0" dirty="0" smtClean="0"/>
              <a:t/>
            </a:r>
            <a:br>
              <a:rPr lang="en-US" sz="1400" i="0" kern="0" dirty="0" smtClean="0"/>
            </a:br>
            <a:r>
              <a:rPr lang="en-US" sz="2800" i="0" kern="0" dirty="0" smtClean="0"/>
              <a:t>Yes…</a:t>
            </a:r>
            <a:endParaRPr lang="en-US" sz="4800" i="0" kern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4515243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11450" y="5085230"/>
            <a:ext cx="7417030" cy="1368190"/>
          </a:xfrm>
        </p:spPr>
        <p:txBody>
          <a:bodyPr anchor="t"/>
          <a:lstStyle/>
          <a:p>
            <a:pPr eaLnBrk="1" hangingPunct="1"/>
            <a:r>
              <a:rPr lang="en-US" sz="2000" dirty="0" smtClean="0"/>
              <a:t>This code is generating random tests:</a:t>
            </a:r>
            <a:br>
              <a:rPr lang="en-US" sz="2000" dirty="0" smtClean="0"/>
            </a:br>
            <a:r>
              <a:rPr lang="en-US" sz="2000" dirty="0" smtClean="0"/>
              <a:t>1.  Create a </a:t>
            </a:r>
            <a:r>
              <a:rPr lang="en-US" sz="2000" dirty="0" err="1" smtClean="0"/>
              <a:t>gameState</a:t>
            </a:r>
            <a:r>
              <a:rPr lang="en-US" sz="2000" dirty="0" smtClean="0"/>
              <a:t> G filled with random bytes</a:t>
            </a:r>
            <a:br>
              <a:rPr lang="en-US" sz="2000" dirty="0" smtClean="0"/>
            </a:br>
            <a:r>
              <a:rPr lang="en-US" sz="2000" dirty="0" smtClean="0"/>
              <a:t>2.  Choose a number of players randomly</a:t>
            </a:r>
            <a:br>
              <a:rPr lang="en-US" sz="2000" dirty="0" smtClean="0"/>
            </a:br>
            <a:r>
              <a:rPr lang="en-US" sz="2000" dirty="0" smtClean="0"/>
              <a:t>3.  Call a function to test </a:t>
            </a:r>
            <a:r>
              <a:rPr lang="en-US" sz="2000" dirty="0" err="1" smtClean="0"/>
              <a:t>drawCard</a:t>
            </a:r>
            <a:r>
              <a:rPr lang="en-US" sz="2000" dirty="0" smtClean="0"/>
              <a:t> with these inputs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0" y="404580"/>
            <a:ext cx="6024586" cy="45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6000231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0" y="404580"/>
            <a:ext cx="6024586" cy="45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41" y="5157240"/>
            <a:ext cx="73723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7164360" y="1772770"/>
            <a:ext cx="15856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What happens</a:t>
            </a:r>
            <a:r>
              <a:rPr lang="en-US" i="0" dirty="0"/>
              <a:t/>
            </a:r>
            <a:br>
              <a:rPr lang="en-US" i="0" dirty="0"/>
            </a:br>
            <a:r>
              <a:rPr lang="en-US" i="0" dirty="0" smtClean="0"/>
              <a:t>when we run</a:t>
            </a:r>
            <a:br>
              <a:rPr lang="en-US" i="0" dirty="0" smtClean="0"/>
            </a:br>
            <a:r>
              <a:rPr lang="en-US" i="0" dirty="0" smtClean="0"/>
              <a:t>this tester?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750652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Pure Random Seldom Works!</a:t>
            </a:r>
          </a:p>
        </p:txBody>
      </p:sp>
      <p:sp>
        <p:nvSpPr>
          <p:cNvPr id="1158147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dirty="0" smtClean="0"/>
              <a:t>Need to think about preconditions </a:t>
            </a:r>
            <a:endParaRPr lang="en-US" sz="3000" b="0" dirty="0" smtClean="0"/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err="1" smtClean="0"/>
              <a:t>drawCard</a:t>
            </a:r>
            <a:r>
              <a:rPr lang="en-US" sz="2800" b="0" dirty="0" smtClean="0"/>
              <a:t> expects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600" b="0" dirty="0"/>
              <a:t>a</a:t>
            </a:r>
            <a:r>
              <a:rPr lang="en-US" sz="2600" b="0" dirty="0" smtClean="0"/>
              <a:t> valid number of players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600" b="0" dirty="0"/>
              <a:t>a</a:t>
            </a:r>
            <a:r>
              <a:rPr lang="en-US" sz="2600" b="0" dirty="0" smtClean="0"/>
              <a:t> somewhat “sane” </a:t>
            </a:r>
            <a:r>
              <a:rPr lang="en-US" sz="2600" b="0" dirty="0" err="1" smtClean="0"/>
              <a:t>gameState</a:t>
            </a:r>
            <a:endParaRPr lang="en-US" sz="3000" b="0" dirty="0"/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smtClean="0"/>
              <a:t>Can we generate that?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0" y="3452595"/>
            <a:ext cx="7633060" cy="3189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7215789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82"/>
  <p:tag name="DEFAULTHEIGHT" val="304"/>
  <p:tag name="MMPROD_NEXTUNIQUEID" val="10010"/>
  <p:tag name="ISPRING_RESOURCE_PATHS_HASH_2" val="987ca120e1e9ca5b656226e82ec5a1d6eee82dba"/>
  <p:tag name="MMPROD_THEME_BG_IMAGE" val=""/>
  <p:tag name="MMPROD_UIDATA" val="&lt;database version=&quot;8.0&quot;&gt;&lt;object type=&quot;1&quot; unique_id=&quot;10001&quot;&gt;&lt;property id=&quot;20141&quot; value=&quot;Lesson11RandomTesting&quot;/&gt;&lt;property id=&quot;20148&quot; value=&quot;5&quot;/&gt;&lt;property id=&quot;20184&quot; value=&quot;7&quot;/&gt;&lt;property id=&quot;20224&quot; value=&quot;C:\Users\brabhams.CN\Documents\My Adobe Presentations\Lesson11RandomTesting&quot;/&gt;&lt;property id=&quot;20227&quot; value=&quot;C:\Users\Alex\Desktop\ecampus\Lesson10LessonsLearnedIII_Package.prpkg&quot;/&gt;&lt;property id=&quot;20250&quot; value=&quot;0&quot;/&gt;&lt;property id=&quot;20251&quot; value=&quot;0&quot;/&gt;&lt;property id=&quot;20259&quot; value=&quot;0&quot;/&gt;&lt;property id=&quot;20600&quot; value=&quot;0&quot;/&gt;&lt;object type=&quot;2&quot; unique_id=&quot;11398&quot;&gt;&lt;object type=&quot;3&quot; unique_id=&quot;15024&quot;&gt;&lt;property id=&quot;20148&quot; value=&quot;5&quot;/&gt;&lt;property id=&quot;20300&quot; value=&quot;Slide 1 - &amp;quot;How to Write a Simple Random Tester&amp;quot;&quot;/&gt;&lt;property id=&quot;20307&quot; value=&quot;820&quot;/&gt;&lt;property id=&quot;20309&quot; value=&quot;-1&quot;/&gt;&lt;/object&gt;&lt;object type=&quot;3&quot; unique_id=&quot;15889&quot;&gt;&lt;property id=&quot;20148&quot; value=&quot;5&quot;/&gt;&lt;property id=&quot;20300&quot; value=&quot;Slide 4 - &amp;quot; What code are we testing?    &amp;quot;&quot;/&gt;&lt;property id=&quot;20307&quot; value=&quot;832&quot;/&gt;&lt;property id=&quot;20309&quot; value=&quot;-1&quot;/&gt;&lt;/object&gt;&lt;object type=&quot;3&quot; unique_id=&quot;15890&quot;&gt;&lt;property id=&quot;20148&quot; value=&quot;5&quot;/&gt;&lt;property id=&quot;20300&quot; value=&quot;Slide 5 - &amp;quot; What inputs does it take?   &amp;quot;&quot;/&gt;&lt;property id=&quot;20307&quot; value=&quot;833&quot;/&gt;&lt;property id=&quot;20309&quot; value=&quot;-1&quot;/&gt;&lt;/object&gt;&lt;object type=&quot;3&quot; unique_id=&quot;15942&quot;&gt;&lt;property id=&quot;20148&quot; value=&quot;5&quot;/&gt;&lt;property id=&quot;20300&quot; value=&quot;Slide 6 - &amp;quot; Can we randomly generate these inputs?&amp;quot;&quot;/&gt;&lt;property id=&quot;20307&quot; value=&quot;835&quot;/&gt;&lt;property id=&quot;20309&quot; value=&quot;-1&quot;/&gt;&lt;/object&gt;&lt;object type=&quot;3&quot; unique_id=&quot;15943&quot;&gt;&lt;property id=&quot;20148&quot; value=&quot;5&quot;/&gt;&lt;property id=&quot;20300&quot; value=&quot;Slide 7 - &amp;quot;This code is generating random tests: 1.  Create a gameState G filled with random bytes 2.  Choose a number of play&quot;/&gt;&lt;property id=&quot;20307&quot; value=&quot;836&quot;/&gt;&lt;property id=&quot;20309&quot; value=&quot;-1&quot;/&gt;&lt;/object&gt;&lt;object type=&quot;3&quot; unique_id=&quot;15973&quot;&gt;&lt;property id=&quot;20148&quot; value=&quot;5&quot;/&gt;&lt;property id=&quot;20300&quot; value=&quot;Slide 8&quot;/&gt;&lt;property id=&quot;20307&quot; value=&quot;837&quot;/&gt;&lt;property id=&quot;20309&quot; value=&quot;-1&quot;/&gt;&lt;/object&gt;&lt;object type=&quot;3&quot; unique_id=&quot;16043&quot;&gt;&lt;property id=&quot;20148&quot; value=&quot;5&quot;/&gt;&lt;property id=&quot;20300&quot; value=&quot;Slide 2 - &amp;quot;Building a Simple Random Tester&amp;quot;&quot;/&gt;&lt;property id=&quot;20307&quot; value=&quot;839&quot;/&gt;&lt;property id=&quot;20309&quot; value=&quot;-1&quot;/&gt;&lt;/object&gt;&lt;object type=&quot;3&quot; unique_id=&quot;16044&quot;&gt;&lt;property id=&quot;20148&quot; value=&quot;5&quot;/&gt;&lt;property id=&quot;20300&quot; value=&quot;Slide 3 - &amp;quot;Recipe for Refining a Random Tester&amp;quot;&quot;/&gt;&lt;property id=&quot;20307&quot; value=&quot;840&quot;/&gt;&lt;property id=&quot;20309&quot; value=&quot;-1&quot;/&gt;&lt;/object&gt;&lt;object type=&quot;3&quot; unique_id=&quot;16045&quot;&gt;&lt;property id=&quot;20148&quot; value=&quot;5&quot;/&gt;&lt;property id=&quot;20300&quot; value=&quot;Slide 12 - &amp;quot;Check Coverage&amp;quot;&quot;/&gt;&lt;property id=&quot;20307&quot; value=&quot;838&quot;/&gt;&lt;property id=&quot;20309&quot; value=&quot;-1&quot;/&gt;&lt;/object&gt;&lt;object type=&quot;3&quot; unique_id=&quot;16154&quot;&gt;&lt;property id=&quot;20148&quot; value=&quot;5&quot;/&gt;&lt;property id=&quot;20300&quot; value=&quot;Slide 9 - &amp;quot;Pure Random Seldom Works!&amp;quot;&quot;/&gt;&lt;property id=&quot;20307&quot; value=&quot;842&quot;/&gt;&lt;property id=&quot;20309&quot; value=&quot;-1&quot;/&gt;&lt;/object&gt;&lt;object type=&quot;3&quot; unique_id=&quot;16259&quot;&gt;&lt;property id=&quot;20148&quot; value=&quot;5&quot;/&gt;&lt;property id=&quot;20300&quot; value=&quot;Slide 10 - &amp;quot;Check Your Test Oracle&amp;quot;&quot;/&gt;&lt;property id=&quot;20307&quot; value=&quot;843&quot;/&gt;&lt;property id=&quot;20309&quot; value=&quot;-1&quot;/&gt;&lt;/object&gt;&lt;object type=&quot;3&quot; unique_id=&quot;16260&quot;&gt;&lt;property id=&quot;20148&quot; value=&quot;5&quot;/&gt;&lt;property id=&quot;20300&quot; value=&quot;Slide 11 - &amp;quot;Revise Your Test Oracle&amp;quot;&quot;/&gt;&lt;property id=&quot;20307&quot; value=&quot;844&quot;/&gt;&lt;property id=&quot;20309&quot; value=&quot;-1&quot;/&gt;&lt;/object&gt;&lt;object type=&quot;3&quot; unique_id=&quot;16306&quot;&gt;&lt;property id=&quot;20148&quot; value=&quot;5&quot;/&gt;&lt;property id=&quot;20300&quot; value=&quot;Slide 13 - &amp;quot;Add Fixed Tests if Needed&amp;quot;&quot;/&gt;&lt;property id=&quot;20307&quot; value=&quot;845&quot;/&gt;&lt;property id=&quot;20309&quot; value=&quot;-1&quot;/&gt;&lt;/object&gt;&lt;object type=&quot;3&quot; unique_id=&quot;16492&quot;&gt;&lt;property id=&quot;20148&quot; value=&quot;5&quot;/&gt;&lt;property id=&quot;20300&quot; value=&quot;Slide 14 - &amp;quot;Don’t Work Smarter, Just Work Harder?&amp;quot;&quot;/&gt;&lt;property id=&quot;20307&quot; value=&quot;846&quot;/&gt;&lt;property id=&quot;20309&quot; value=&quot;-1&quot;/&gt;&lt;/object&gt;&lt;/object&gt;&lt;object type=&quot;8&quot; unique_id=&quot;11510&quot;&gt;&lt;/object&gt;&lt;object type=&quot;10&quot; unique_id=&quot;16590&quot;&gt;&lt;object type=&quot;11&quot; unique_id=&quot;16591&quot;&gt;&lt;/object&gt;&lt;/object&gt;&lt;object type=&quot;4&quot; unique_id=&quot;16592&quot;&gt;&lt;/object&gt;&lt;/object&gt;&lt;/database&gt;"/>
  <p:tag name="MMPROD_TAG_VCONFIG" val="PD94bWwgdmVyc2lvbj0iMS4wIiBlbmNvZGluZz0idXRmLTgiPz4NCjxjb25maWd1cmF0aW9uPg0KCTxicmFuZGluZz4NCgkJPHVpZm9udCBuYW1lPSJGT05UX05PVEVTX1RFWFQiIHZhbHVlPSJWZXJkYW5hLDE0LGZhbHNlLGZhbHNlLGZhbHNlIi8+DQoJPC9icmFuZGluZz4NCgk8Y29sb3JzPg0KCQk8dWljb2xvciBuYW1lPSJwcmltYXJ5IiB2YWx1ZT0iMHgwMDAwMDAiLz4NCgkJPHVpY29sb3IgbmFtZT0iZ2xvdyIgdmFsdWU9IjB4RkY2NjAw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PHVpc2hvdyBuYW1lPSJwcmVzZW50ZXJwaG90byIgdmFsdWU9ImZhbHNlIi8+PHVpc2hvdyBuYW1lPSJwcmVzZW50ZXJuYW1lIiB2YWx1ZT0iZmFsc2UiLz48dWlzaG93IG5hbWU9InByZXNlbnRlcnRpdGxlIiB2YWx1ZT0idHJ1ZSIvPjx1aXNob3cgbmFtZT0icHJlc2VudGVyZW1haWwiIHZhbHVlPSJmYWxzZSIvPjx1aXNob3cgbmFtZT0icHJlc2VudGVyYmlvIiB2YWx1ZT0iZmFsc2UiLz48dWlzaG93IG5hbWU9ImNvbXBhbnlsb2dvIiB2YWx1ZT0iZmFsc2UiLz48dWlzaG93IG5hbWU9InNpZGViYXIiIHZhbHVlPSJ0cnVlIi8+PHVpc2hvdyBuYW1lPSJvdXRsaW5lIiB2YWx1ZT0idHJ1ZSIvPjx1aXNob3cgbmFtZT0idGh1bWJuYWlsIiB2YWx1ZT0iZmFsc2UiLz4NCgkJPHVpc2hvdyBuYW1lPSJub3RlcyIgdmFsdWU9InRydWUiLz48dWlzaG93IG5hbWU9InNlYXJjaCIgdmFsdWU9ImZhbHNlIi8+PHVpc2hvdyBuYW1lPSJxdWl6IiB2YWx1ZT0iZmFsc2UiLz48dWlzaG93IG5hbWU9ImF0dGFjaG1lbnRzIiB2YWx1ZT0idHJ1ZSIvPjx1aXNob3cgbmFtZT0idXRpbHMiIHZhbHVlPSJ0cnVlIi8+PHVpc2hvdyBuYW1lPSJ2b2x1bWUiIHZhbHVlPSJ0cnVlIi8+PHVpc2hvdyBuYW1lPSJwbGF5YmFyIiB2YWx1ZT0idHJ1ZSIvPjx1aXNob3cgbmFtZT0idGFsa2luZ2hlYWQiIHZhbHVlPSJ0cnVlIi8+PHVpc2hvdyBuYW1lPSJzaWRlYmFyb25yaWdodCIgdmFsdWU9InRydWUiLz48dWlzaG93IG5hbWU9InZpZXdjaGFuZ2UiIHZhbHVlPSJ0cnVlIi8+PHVpc2hvdyBuYW1lPSJhbHdheXNTY3J1bmNoIiB2YWx1ZT0iZmFsc2UiLz48dWlzaG93IG5hbWU9ImluaXRpYWxkaXNwbGF5bW9kZWlzbm9ybWFsIiB2YWx1ZT0idHJ1ZSIvPjx1aXJlcGxhY2UgbmFtZT0ibG9nbyIgdmFsdWU9IiIvPjx1aXJlcGxhY2UgbmFtZT0iYmdpbWFnZSIgdmFsdWU9IiIvPjx1aXJlcGxhY2UgbmFtZT0iaW5pdGlhbHRhYiIgdmFsdWU9Im91dGxpbmUiLz48L2xheW91dD4NCgk8cHJlbG9hZGVyPjxzZXRCb29sIG5hbWU9ImRpc2FibGVBc3NldFByZWxvYWRlciIgdmFsdWU9InRydWUiLz48L3ByZWxvYWRlcj4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1FVSVoiIHZhbHVlPSJRdWl6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cXVpeiBwb2QgYW5kIG1lc3NhZ2UgYm94IHRleHRzLS0+DQoJCTx1aXRleHQgbmFtZT0iUVVJWlBPRF9RVUlaX0FUVEVNUFQiIHZhbHVlPSJRdWl6IEF0dGVtcHQ6Ii8+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+DQoJCTx1aXRleHQgbmFtZT0iUVVJWlBPRF9RVUVTQVRNUFRfU1RSIiB2YWx1ZT0iQXR0ZW1wdDogJW4gb2YgJXQiLz4NCgkJPHVpdGV4dCBuYW1lPSJRVUlaUE9EX1FVRVNUWVBFX1NUUiIgdmFsdWU9IlR5cGU6ICVzIi8+DQoJCTx1aXRleHQgbmFtZT0iUVVJWlBPRF9RVUVTVFlQRV9HUkQiIHZhbHVlPSJHcmFkZWQiLz4NCgkJPHVpdGV4dCBuYW1lPSJRVUlaUE9EX1FVRVNUWVBFX1NWWSIgdmFsdWU9IlN1cnZleSIvPg0KCQk8dWl0ZXh0IG5hbWU9IlFVSVpQT0RfUVVJWkFUTVBUX0lORiIgdmFsdWU9IkluZmluaXRlIi8+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Gb2xpZSAlbiIvPg0KCQk8IS0tIHN1YnN0aXR1dGlvbjogJW4gPT0gc2xpZGUgbnVtYmVyIC0tPg0KCQk8IS0tIHN1YnN0aXR1dGlvbjogJXQgPT0gdG90YWwgc2xpZGUgY291bnQgLS0+DQoJCTx1aXRleHQgbmFtZT0iU0NSVUJCQVJTVEFUVVNfU0xJREVJTkZPIiB2YWx1ZT0iRm9saWUgJW4gLyAldCB8ICIvPg0KCQk8dWl0ZXh0IG5hbWU9IlNDUlVCQkFSU1RBVFVTX1NUT1BQRUQiIHZhbHVlPSJCZWVuZGV0Ii8+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+DQoJCTx1aXRleHQgbmFtZT0iU0NSVUJCQVJTVEFUVVNfUVVFU1RJT04iIHZhbHVlPSJGcmFnZSBiZWFudHdvcnRlbiIvPg0KCQk8dWl0ZXh0IG5hbWU9IlNDUlVCQkFSU1RBVFVTX1JFVklFV1FVSVoiIHZhbHVlPSJOb2NobWFscyBkdXJjaHNlaGVuIi8+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+DQoJCTx1aXRleHQgbmFtZT0iQklPV0lOX1RJVExFIiB2YWx1ZT0iU3ByZWNoZXI6ICVwIi8+DQoJCTx1aXRleHQgbmFtZT0iQklPQlROX1RJVExFIiB2YWx1ZT0iU3ByZWNoZXIiLz4NCgkJPHVpdGV4dCBuYW1lPSJESVZJREVSQlROX1RJVExFIiB2YWx1ZT0ifCIvPg0KCQk8dWl0ZXh0IG5hbWU9IkNPTlRBQ1RCVE5fVElUTEUiIHZhbHVlPSJLb250YWt0Ii8+DQoJCTx1aXRleHQgbmFtZT0iVEFCX1FVSVoiIHZhbHVlPSJRdWl6Ii8+DQoJCTx1aXRleHQgbmFtZT0iVEFCX09VVExJTkUiIHZhbHVlPSJTdHJ1a3R1ciIvPg0KCQk8dWl0ZXh0IG5hbWU9IlRBQl9USFVNQiIgdmFsdWU9Ik1pbmlhdHVyIi8+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+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+DQoJCTx1aXRleHQgbmFtZT0iUVVJWlBPRF9RVUVTQVRNUFRfU1RSIiB2YWx1ZT0iVmVyc3VjaDogJW4gdm9uICV0Ii8+DQoJCTx1aXRleHQgbmFtZT0iUVVJWlBPRF9RVUVTVFlQRV9TVFIiIHZhbHVlPSJUeXA6ICVzIi8+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+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+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+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+DQoJCTx1aXRleHQgbmFtZT0iU0NSVUJCQVJTVEFUVVNfQlVGRkVSSU5HIiB2YWx1ZT0iTWlzZSBlbiBtw6ltb2lyZSIvPg0KCQk8dWl0ZXh0IG5hbWU9IlNDUlVCQkFSU1RBVFVTX1FVRVNUSU9OIiB2YWx1ZT0iUsOpcG9uZHJlIMOgIGxhIHF1ZXN0aW9uIi8+DQoJCTx1aXRleHQgbmFtZT0iU0NSVUJCQVJTVEFUVVNfUkVWSUVXUVVJWiIgdmFsdWU9IlLDqXZpc2lvbiBkdSBxdWVzdGlvbm5haXJlIi8+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+DQoJCTx1aXRleHQgbmFtZT0iQVRUQUNITUVOVFMiIHZhbHVlPSJQacOoY2VzIGpvaW50ZXMiLz4NCgkJPCEtLSBzdWJzdGl0dXRpb246ICVwID09IGN1cnJlbnQgc3BlYWtlcidzIHRpdGxlIC0tPg0KCQk8dWl0ZXh0IG5hbWU9IkJJT1dJTl9USVRMRSIgdmFsdWU9IkJpbyA6ICVwIi8+DQoJCTx1aXRleHQgbmFtZT0iQklPQlROX1RJVExFIiB2YWx1ZT0iQmlvIDoiLz4NCgkJPHVpdGV4dCBuYW1lPSJESVZJREVSQlROX1RJVExFIiB2YWx1ZT0ifCIvPg0KCQk8dWl0ZXh0IG5hbWU9IkNPTlRBQ1RCVE5fVElUTEUiIHZhbHVlPSJDb250YWN0Ii8+DQoJCTx1aXRleHQgbmFtZT0iVEFCX1FVSVoiIHZhbHVlPSJRdWl6Ii8+DQoJCTx1aXRleHQgbmFtZT0iVEFCX09VVExJTkUiIHZhbHVlPSJQbGFuIi8+DQoJCTx1aXRleHQgbmFtZT0iVEFCX1RIVU1CIiB2YWx1ZT0iRGlhcG9zIi8+DQoJCTx1aXRleHQgbmFtZT0iVEFCX05PVEVTIiB2YWx1ZT0iTm90ZXMiLz4NCgkJPHVpdGV4dCBuYW1lPSJUQUJfU0VBUkNIIiB2YWx1ZT0iUmVjaGVyY2hlIi8+DQoJCTx1aXRleHQgbmFtZT0iU0xJREVfSEVBRElORyIgdmFsdWU9IlRpdHJlIGRlIGxhIGRpYXBvc2l0aXZlIi8+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+DQoJCTx1aXRleHQgbmFtZT0iQVRUQUNITkFNRV9IRUFESU5HIiB2YWx1ZT0iTm9tIGRlIGZpY2hpZXIiLz4NCgkJPHVpdGV4dCBuYW1lPSJBVFRBQ0hTSVpFX0hFQURJTkciIHZhbHVlPSJUYWlsbGUiLz4NCgkJPHVpdGV4dCBuYW1lPSJTTElERV9OT1RFUyIgdmFsdWU9IkNvbW1lbnRhaXJlcyBkZXMgZGlhcG9zaXRpdmVzIi8+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+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+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+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250cmVyIGwnZW5jYWRyw6kgYXV4IHBhcnRpY2lwYW50cyIvPg0KCQk8dWl0ZXh0IG5hbWU9Ik1VVEUiIHZhbHVlPSJNdWV0Ii8+DQoJCTx1aXRleHQgbmFtZT0iRE9DV1JBUF9USVRMRSIgdmFsdWU9IlBpw6hjZSBqb2ludGUgUHJlc2VudGVyIi8+DQoJCTx1aXRleHQgbmFtZT0iRE9DV1JBUF9NU0ciIHZhbHVlPSJFbnJlZ2lzdHJlciBzdXIgbW9uIG9yZGluYXRldXIiLz4NCgkJPHVpdGV4dCBuYW1lPSJET0NXUkFQX1BST01QVCIgdmFsdWU9IkNsaXF1ZXIgcG91ciB0w6lsw6ljaGFyZ2VyIi8+DQoJPC9sYW5ndWFnZT4NCgk8bGFuZ3VhZ2UgaWQ9Imph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iYjeEE7JiN4QTs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WSURQTEFZSU5HIiB2YWx1ZT0i67mE65SU7JikIOyerOyDnSDspJE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+DQoJCTx1aXRleHQgbmFtZT0iUVVJWlBPRF9RVUlaX1BBU1NTQ09SRSIgdmFsdWU9Iu2GteqzvCDsoJDsiJg6Ii8+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+E7ZWY7KeAIOyViuydgCDsp4jrrLjsnbQg7J6I7Iq164uI64ukLiYjeEE7JiN4QTvtgLTspojrpbwg7KKF66OM7ZWY66Ck66m0IFvsmIhd66W8IO2BtOumre2VmOqzoCwg7YC07KaI66W8IOqzhOyGje2VmOugpOuptCBb7JWE64uI7JikXeulvCDtgbTrpq3tlZjsi63si5zsmKQuIi8+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+DQoJCTx1aXRleHQgbmFtZT0iRE9DV1JBUF9QUk9NUFQiIHZhbHVlPSLtgbTrpq3tlZjsl6wg64uk7Jq066Gc65OcIi8+DQoJPC9sYW5ndWFnZT4NCgk8bGFuZ3VhZ2UgaWQ9ImVz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RldGVuaWRhIi8+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+DQoJCTx1aXRleHQgbmFtZT0iU0NSVUJCQVJTVEFUVVNfUkVWSUVXUVVJWiIgdmFsdWU9IlJldmlzYW5kbyBwcnVlYmEiLz4NCgkJPCEtLSBzdWJzdGl0dXRpb246ICVtID09IG1pbnV0ZXMgcmVtYWluaW5nIC0tPg0KCQk8IS0tIHN1YnN0aXR1dGlvbjogJXMgPT0gc2Vjb25kcyByZW1haW5pbmcgLS0+DQoJCTx1aXRleHQgbmFtZT0iRUxBUFNFRCIgdmFsdWU9IiVtIG1pbnV0b3MgJXMgc2VndW5kb3MgcmVzdGFudGVzIi8+DQoJCTx1aXRleHQgbmFtZT0iTk9URk9VTkQiIHZhbHVlPSJObyBzZSBoYSBlbmNvbnRyYWRvIG5hZGEiLz4NCgkJPHVpdGV4dCBuYW1lPSJBVFRBQ0hNRU5UUyIgdmFsdWU9IkFyY2hpdm9zIGFkanVudG9zIi8+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+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+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+DQoJCTx1aXRleHQgbmFtZT0iUVVJWlBPRF9RVUlaX0FUVEVNUFRfVkFMVUUiIHZhbHVlPSIlbiBkZSAldCIvPg0KCQk8dWl0ZXh0IG5hbWU9IlFVSVpQT0RfUVVJWl9TQ09SRSIgdmFsdWU9IlB1bnR1YWNpw7NuOiIvPg0KCQk8dWl0ZXh0IG5hbWU9IlFVSVpQT0RfUVVJWl9QQVNTU0NPUkUiIHZhbHVlPSJQdW50dWFjacOzbiBwYXJhIGFwcm9iYXI6Ii8+DQoJCTx1aXRleHQgbmFtZT0iUVVJWlBPRF9RVUlaX01BWFNDT1JFIiB2YWx1ZT0iUHVudHVhY2nDs24gbcOheGltYToiLz4NCgkJPHVpdGV4dCBuYW1lPSJRVUlaUE9EX1FVRVNBVE1QVF9TVFIiIHZhbHVlPSJJbnRlbnRvczogJW4gZGUgJXQiLz4NCgkJPHVpdGV4dCBuYW1lPSJRVUlaUE9EX1FVRVNUWVBFX1NUUiIgdmFsdWU9IlRpcG86ICVzIi8+DQoJCTx1aXRleHQgbmFtZT0iUVVJWlBPRF9RVUVTVFlQRV9HUkQiIHZhbHVlPSJDb24gcHVudHVhY2nDs24iLz4NCgkJPHVpdGV4dCBuYW1lPSJRVUlaUE9EX1FVRVNUWVBFX1NWWSIgdmFsdWU9IkVuY3Vlc3RhIi8+DQoJCTx1aXRleHQgbmFtZT0iUVVJWlBPRF9RVUlaQVRNUFRfSU5GIiB2YWx1ZT0iSW5maW5pdG8iLz4NCgkJPHVpdGV4dCBuYW1lPSJRVUlaUE9EX1FVRVNBVE1QVF9JTkYiIHZhbHVlPSJJbmZpbml0byIvPg0KCQk8dWl0ZXh0IG5hbWU9IldBUk5JTkdNU0dfWUVTU1RSSU5HIiB2YWx1ZT0iU8OtIi8+DQoJCTx1aXRleHQgbmFtZT0iV0FSTklOR01TR19OT1NUUklORyIgdmFsdWU9Ik5vIi8+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+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+DQoJPGxhbmd1YWdlIGlkPSJw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QYXJhZG8iLz4NCgkJPHVpdGV4dCBuYW1lPSJTQ1JVQkJBUlNUQVRVU19QTEFZSU5HIiB2YWx1ZT0iUmVwcm9kdXppbmRvIi8+DQoJCTx1aXRleHQgbmFtZT0iU0NSVUJCQVJTVEFUVVNfTk9BVURJTyIgdmFsdWU9IlNlbSDDoXVkaW8iLz4NCgkJPHVpdGV4dCBuYW1lPSJTQ1JVQkJBUlNUQVRVU19WSURQTEFZSU5HIiB2YWx1ZT0iVsOtZGVvIGVtIHJlcHJvZHXDp8OjbyIvPg0KCQk8dWl0ZXh0IG5hbWU9IlNDUlVCQkFSU1RBVFVTX0xPQURJTkciIHZhbHVlPSJDYXJyZWdhbmRvIi8+DQoJCTx1aXRleHQgbmFtZT0iU0NSVUJCQVJTVEFUVVNfQlVGRkVSSU5HIiB2YWx1ZT0iQXJtYXplbmFuZG8gZW0gYnVmZmVyIi8+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+DQoJCTx1aXRleHQgbmFtZT0iRUxBUFNFRCIgdmFsdWU9IiVtIG1pbnV0b3MgJXMgc2VndW5kb3MgcmVzdGFudGVzIi8+DQoJCTx1aXRleHQgbmFtZT0iTk9URk9VTkQiIHZhbHVlPSJOYWRhIGVuY29udHJhZG8iLz4NCgkJPHVpdGV4dCBuYW1lPSJBVFRBQ0hNRU5UUyIgdmFsdWU9IkFuZXhv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+DQoJCTx1aXRleHQgbmFtZT0iRFVSQVRJT05fSEVBRElORyIgdmFsdWU9IkR1cmHDp8OjbyIvPg0KCQk8dWl0ZXh0IG5hbWU9IlNFQVJDSF9IRUFESU5HIiB2YWx1ZT0iUHJvY3VyYXIgdGV4dG86Ii8+DQoJCTx1aXRleHQgbmFtZT0iVEhVTUJfSEVBRElORyIgdmFsdWU9IlNsaWRlIi8+DQoJCTx1aXRleHQgbmFtZT0iVEhVTUJfSU5GTyIgdmFsdWU9IlTDrXR1bG8vRHVyYcOnw6NvIGRvIHNsaWRlIi8+DQoJCTx1aXRleHQgbmFtZT0iQVRUQUNITkFNRV9IRUFESU5HIiB2YWx1ZT0iTm9tZSBkbyBhcnF1aXZvIi8+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+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+DQoJCTx1aXRleHQgbmFtZT0iUVVJWlBPRF9RVUVTVFlQRV9HUkQiIHZhbHVlPSJDbGFzc2lmaWNhdMOzcmlhIi8+DQoJCTx1aXRleHQgbmFtZT0iUVVJWlBPRF9RVUVTVFlQRV9TVlkiIHZhbHVlPSJQZXNxdWlzYSIvPg0KCQk8dWl0ZXh0IG5hbWU9IlFVSVpQT0RfUVVJWkFUTVBUX0lORiIgdmFsdWU9IkluZmluaXRvIi8+DQoJCTx1aXRleHQgbmFtZT0iUVVJWlBPRF9RVUVTQVRNUFRfSU5GIiB2YWx1ZT0iSW5maW5pdG8iLz4NCgkJPHVpdGV4dCBuYW1lPSJXQVJOSU5HTVNHX1lFU1NUUklORyIgdmFsdWU9IlNpbSIvPg0KCQk8dWl0ZXh0IG5hbWU9IldBUk5JTkdNU0dfTk9TVFJJTkciIHZhbHVlPSJOw6NvIi8+DQoJCTx1aXRleHQgbmFtZT0iV0FSTklOR01TR19USVRMRVNUUklORyIgdmFsdWU9IkFsZXJ0YSBkZSBuYXZlZ2HDp8OjbyBkbyBxdWVzdGlvbsOhcmlvIi8+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FyIGJhcnJhIGxhdGVyYWwgYW8gcGFydGljaXBhbnRlcyIvPg0KCQk8dWl0ZXh0IG5hbWU9Ik1VVEUiIHZhbHVlPSJNdWRvIi8+DQoJCTx1aXRleHQgbmFtZT0iRE9DV1JBUF9USVRMRSIgdmFsdWU9IkFuZXhvIGRlIGFycXVpdm8gZG8gUHJlc2VudGVyIi8+DQoJCTx1aXRleHQgbmFtZT0iRE9DV1JBUF9NU0ciIHZhbHVlPSJTYWx2YXIgZW0gTWV1IGNvbXB1dGFkb3IiLz4NCgkJPHVpdGV4dCBuYW1lPSJET0NXUkFQX1BST01QVCIgdmFsdWU9IkNsaXF1ZSBwYXJhIGJhaXhhciIvPg0KCTwvbGFuZ3VhZ2U+DQoJPGxhbmd1YWdlIGlkPSJp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YSAlbiIvPg0KCQk8IS0tIHN1YnN0aXR1dGlvbjogJW4gPT0gc2xpZGUgbnVtYmVyIC0tPg0KCQk8IS0tIHN1YnN0aXR1dGlvbjogJXQgPT0gdG90YWwgc2xpZGUgY291bnQgLS0+DQoJCTx1aXRleHQgbmFtZT0iU0NSVUJCQVJTVEFUVVNfU0xJREVJTkZPIiB2YWx1ZT0iRGlhcG9zaXRpdmEgJW4gLyAldCB8ICIvPg0KCQk8dWl0ZXh0IG5hbWU9IlNDUlVCQkFSU1RBVFVTX1NUT1BQRUQiIHZhbHVlPSJJbnRlcnJvdHRvIi8+DQoJCTx1aXRleHQgbmFtZT0iU0NSVUJCQVJTVEFUVVNfUExBWUlORyIgdmFsdWU9IlJpcHJvZHV6aW9uZSIvPg0KCQk8dWl0ZXh0IG5hbWU9IlNDUlVCQkFSU1RBVFVTX05PQVVESU8iIHZhbHVlPSJBdWRpbyBpbmF0dC4iLz4NCgkJPHVpdGV4dCBuYW1lPSJTQ1JVQkJBUlNUQVRVU19WSURQTEFZSU5HIiB2YWx1ZT0iVmlkZW8gaW4gcmlwcm9kdXppb25lIi8+DQoJCTx1aXRleHQgbmFtZT0iU0NSVUJCQVJTVEFUVVNfTE9BRElORyIgdmFsdWU9IkNhcmljYW1lbnRvIi8+DQoJCTx1aXRleHQgbmFtZT0iU0NSVUJCQVJTVEFUVVNfQlVGRkVSSU5HIiB2YWx1ZT0iQnVmZmVyaW5nIi8+DQoJCTx1aXRleHQgbmFtZT0iU0NSVUJCQVJTVEFUVVNfUVVFU1RJT04iIHZhbHVlPSJSaXNwb25kaSBhIGRvbWFuZGEiLz4NCgkJPHVpdGV4dCBuYW1lPSJTQ1JVQkJBUlNUQVRVU19SRVZJRVdRVUlaIiB2YWx1ZT0iUmV2aXNpb25lIGRlbCBxdWl6Ii8+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+DQoJCTx1aXRleHQgbmFtZT0iQVRUQUNITUVOVFMiIHZhbHVlPSJBbGxlZ2F0aS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QuIi8+DQoJCTx1aXRleHQgbmFtZT0iVEFCX1FVSVoiIHZhbHVlPSJRdWl6Ii8+DQoJCTx1aXRleHQgbmFtZT0iVEFCX09VVExJTkUiIHZhbHVlPSJTdHJ1dHR1cmEiLz4NCgkJPHVpdGV4dCBuYW1lPSJUQUJfVEhVTUIiIHZhbHVlPSJNaW5pYXR1cmUiLz4NCgkJPHVpdGV4dCBuYW1lPSJUQUJfTk9URVMiIHZhbHVlPSJOb3RlIi8+DQoJCTx1aXRleHQgbmFtZT0iVEFCX1NFQVJDSCIgdmFsdWU9IkNlcmNhIi8+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+DQoJCTx1aXRleHQgbmFtZT0iU0xJREVfTk9URVMiIHZhbHVlPSJOb3RlIGRpYXBvc2l0aXZhIi8+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+DQoJCTx1aXRleHQgbmFtZT0iUVVJWlBPRF9RVUlaX1BBU1NTQ09SRSIgdmFsdWU9IlB1bnRlZ2dpbyBtaW5pbW86Ii8+DQoJCTx1aXRleHQgbmFtZT0iUVVJWlBPRF9RVUlaX01BWFNDT1JFIiB2YWx1ZT0iUHVudGVnZ2lvIG1hc3NpbW86Ii8+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+DQoJCTx1aXRleHQgbmFtZT0iV0FSTklOR01TR19ZRVNTVFJJTkciIHZhbHVlPSJTw6wiLz4NCgkJPHVpdGV4dCBuYW1lPSJXQVJOSU5HTVNHX05PU1RSSU5HIiB2YWx1ZT0iTm8iLz4NCgkJPHVpdGV4dCBuYW1lPSJXQVJOSU5HTVNHX1RJVExFU1RSSU5HIiB2YWx1ZT0iQXZ2ZXJ0ZW56YSBuYXZpZ2F6aW9uZSBxdWl6Ii8+DQoJCTx1aXRleHQgbmFtZT0iV0FSTklOR01TR19NU0dTVFJJTkciIHZhbHVlPSJPY2NvcnJlIGFuY29yYSByaXNwb25kZXJlIGFkIGFsY3VuZSBkb21hbmRlIGRlbCBxdWl6LiYjeEE7JiN4QTtTZSBmYXRlIGNsaWMgc3UgU8OsLCB1c2NpcmV0ZSBkYWwgcXVpei4gRmF0ZSBjbGljIHN1IE5vIHBlciBjb250aW51YXJlIGlsIHF1aXouIi8+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EgYmFycmEgbGF0ZXJhbGUgYWkgcGFydGVjaXBhbnRpIi8+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+DQoJPGxhbmd1YWdlIGlkPSJub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+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+DQoJCTx1aXRleHQgbmFtZT0iU0NSVUJCQVJTVEFUVVNfUVVFU1RJT04iIHZhbHVlPSJWcmFhZyBtZXQgYW50d29vcmQiLz4NCgkJPHVpdGV4dCBuYW1lPSJTQ1JVQkJBUlNUQVRVU19SRVZJRVdRVUlaIiB2YWx1ZT0iUXVpeiBjb250cm9sZXJlbiIvPg0KCQk8IS0tIHN1YnN0aXR1dGlvbjogJW0gPT0gbWludXRlcyByZW1haW5pbmcgLS0+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+DQoJCTwhLS0gc3Vic3RpdHV0aW9uOiAlcCA9PSBjdXJyZW50IHNwZWFrZXIncyB0aXRsZSAtLT4NCgkJPHVpdGV4dCBuYW1lPSJCSU9XSU5fVElUTEUiIHZhbHVlPSJCaW9ncmFmaWU6ICVwIi8+DQoJCTx1aXRleHQgbmFtZT0iQklPQlROX1RJVExFIiB2YWx1ZT0iQmlvZ3JhZmllIi8+DQoJCTx1aXRleHQgbmFtZT0iRElWSURFUkJUTl9USVRMRSIgdmFsdWU9InwiLz4NCgkJPHVpdGV4dCBuYW1lPSJDT05UQUNUQlROX1RJVExFIiB2YWx1ZT0iQ29udGFjdCIvPg0KCQk8dWl0ZXh0IG5hbWU9IlRBQl9RVUlaIiB2YWx1ZT0iUXVpeiIvPg0KCQk8dWl0ZXh0IG5hbWU9IlRBQl9PVVRMSU5FIiB2YWx1ZT0iT3ZlcnppY2h0Ii8+DQoJCTx1aXRleHQgbmFtZT0iVEFCX1RIVU1CIiB2YWx1ZT0iTWluaWF0dXVyIi8+DQoJCTx1aXRleHQgbmFtZT0iVEFCX05PVEVTIiB2YWx1ZT0iTm90aXRpZXMiLz4NCgkJPHVpdGV4dCBuYW1lPSJUQUJfU0VBUkNIIiB2YWx1ZT0iWm9la2VuIi8+DQoJCTx1aXRleHQgbmFtZT0iU0xJREVfSEVBRElORyIgdmFsdWU9IlRpdGVsIHZhbiBkaWEiLz4NCgkJPHVpdGV4dCBuYW1lPSJEVVJBVElPTl9IRUFESU5HIiB2YWx1ZT0iRHV1ciIvPg0KCQk8dWl0ZXh0IG5hbWU9IlNFQVJDSF9IRUFESU5HIiB2YWx1ZT0iWm9la2VuIG5hYXIgdGVrc3Q6Ii8+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+DQoJCTx1aXRleHQgbmFtZT0iU0xJREVfTk9URVMiIHZhbHVlPSJEaWFub3RpdGllcyIvPg0KCQk8IS0tcXVpeiBwb2QgYW5kIG1lc3NhZ2UgYm94IHRleHRzLS0+DQoJCTx1aXRleHQgbmFtZT0iUVVJWlBPRF9RVUlaX0FUVEVNUFQiIHZhbHVlPSJRdWl6cG9naW5nOiIvPg0KCQk8dWl0ZXh0IG5hbWU9IlFVSVpQT0RfUVVJWl9BVFRFTVBUX1ZBTFVFIiB2YWx1ZT0iJW4gdmFuICV0Ii8+DQoJCTx1aXRleHQgbmFtZT0iUVVJWlBPRF9RVUlaX1NDT1JFIiB2YWx1ZT0iQmVoYWFsZGUgc2NvcmU6Ii8+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+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+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+DQoJCTx1aXRleHQgbmFtZT0iRE9DV1JBUF9USVRMRSIgdmFsdWU9IlByZXNlbnRlci1iZXN0YW5kc2JpamxhZ2UiLz4NCgkJPHVpdGV4dCBuYW1lPSJET0NXUkFQX01TRyIgdmFsdWU9Ik9wc2xhYW4gaW4gRGV6ZSBjb21wdXRlciIvPg0KCQk8dWl0ZXh0IG5hbWU9IkRPQ1dSQVBfUFJPTVBUIiB2YWx1ZT0iS2xpayBvbSB0ZSBkb3dubG9hZGVuIi8+DQoJPC9sYW5ndWFnZT4NCgk8bGFuZ3VhZ2UgaWQ9ImNuIj4NCgkJPCEtLSBmb3JtYXQgZm9yIHVpZm9udCB2YWx1ZSBpcyAiZm9udCxzaXplLGlzYm9sZCxpc2l0YWxpYyxpc3NoYWRvd2VkIiAtLT4NCgkJPHVpZm9udCBuYW1lPSJGT05UX1FVSVpaSU5HIiB2YWx1ZT0i5a6L5L2TLTE4MDMwLDEwLGZhbHNlLGZhbHNlLGZhbHNlIi8+DQoJCTx1aWZvbnQgbmFtZT0iRk9OVF9TQ1JVQlNUQVRVUyIgdmFsdWU9IuWui+S9ky0xODAzMCwxMCx0cnVlLGZhbHNlLHRydWUiLz4NCgkJPHVpZm9udCBuYW1lPSJGT05UX1NDUlVCVElNRSIgdmFsdWU9IuWui+S9ky0xODAzMCwxMCxmYWxzZSxmYWxzZSx0cnVlIi8+DQoJCTx1aWZvbnQgbmFtZT0iRk9OVF9FTEFQU0VEVElNRSIgdmFsdWU9IuWui+S9ky0xODAzMCwxMCx0cnVlLGZhbHNlLHRydWUiLz4NCgkJPHVpZm9udCBuYW1lPSJGT05UX1VUSUxTTUVOVSIgdmFsdWU9IuWui+S9ky0xODAzMCwxMCx0cnVlLGZhbHNlLGZhbHNlIi8+DQoJCTx1aWZvbnQgbmFtZT0iRk9OVF9UQUJTIiB2YWx1ZT0i5a6L5L2TLTE4MDMwLDE0LHRydWUsZmFsc2UsdHJ1ZSIvPg0KCQk8dWlmb250IG5hbWU9IkZPTlRfUFJFU0VOVEFUSU9OTkFNRSIgdmFsdWU9IuWui+S9ky0xODAzMCwxNCxmYWxzZSxmYWxzZSx0cnVlIi8+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+DQoJCTx1aWZvbnQgbmFtZT0iRk9OVF9PVVRMSU5FIiB2YWx1ZT0i5a6L5L2TLTE4MDMwLDEyLGZhbHNlLGZhbHNlLHRydWUiLz4NCgkJPHVpZm9udCBuYW1lPSJGT05UX1NFQVJDSCIgdmFsdWU9IuWui+S9ky0xODAzMCwxMixmYWxzZSxmYWxzZSx0cnVlIi8+DQoJCTx1aWZvbnQgbmFtZT0iRk9OVF9USFVNQiIgdmFsdWU9IuWui+S9ky0xODAzMCwxMCxmYWxzZSxmYWxzZSx0cnVlIi8+DQoJCTx1aWZvbnQgbmFtZT0iRk9OVF9CSU9XSU4iIHZhbHVlPSLlrovkvZMtMTgwMzAsMTIsZmFsc2UsZmFsc2UsZmFsc2UiLz4NCgkJPHVpZm9udCBuYW1lPSJGT05UX0xJU1RIRUFESU5HIiB2YWx1ZT0i5a6L5L2TLTE4MDMwLDEwLGZhbHNlLGZhbHNlLGZhbHNlIi8+DQoJCTx1aWZvbnQgbmFtZT0iRk9OVF9XSU5USVRMRSIgdmFsdWU9IuWui+S9ky0xODAzMCwxMCxmYWxzZSxmYWxzZSx0cnVlIi8+DQoJCTx1aWZvbnQgbmFtZT0iRk9OVF9BVFRBQ0hNRU5UUyIgdmFsdWU9IuWui+S9ky0xODAzMCwxMixmYWxzZSxmYWxzZSx0cnVlIi8+DQoJCTwhLS1xdWl6IHBvZCBhbmQgbWVzc2FnZSBib3ggdGV4dCBmb250cy0tPg0KCQk8dWlmb250IG5hbWU9IkZPTlRfTVNHQk9YX1dJTlRJVExFIiB2YWx1ZT0i5a6L5L2TLTE4MDMwLDEyLHRydWUsZmFsc2UsdHJ1ZSIvPg0KCQk8dWlmb250IG5hbWU9IkZPTlRfTVNHQk9YX01TRyIgdmFsdWU9IuWui+S9ky0xODAzMCwxMixmYWxzZSxmYWxzZSx0cnVlIi8+DQoJCTx1aWZvbnQgbmFtZT0iRk9OVF9NU0dCT1hfT1BUSU9OUyIgdmFsdWU9IuWui+S9ky0xODAzMCwxMCx0cnVlLGZhbHNlLHRydWUiLz4NCgkJPHVpZm9udCBuYW1lPSJGT05UX1FVSVpQT0RfUVVJWl9USVRMRSIgdmFsdWU9IuWui+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+S9ky0xODAzMCwxMCxmYWxzZSxmYWxzZSx0cnVlIi8+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+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+S9ky0xODAzMCwxMCx0cnVlLGZhbHNlLHRydWUiLz4NCgkJPHVpZm9udCBuYW1lPSJGT05UX1FVSVpQT0RfUVVJWl9RVUVTVElPTl9BVFRFTVBURUQiIHZhbHVlPSLlrovkvZMtMTgwMzAsMTAsZmFsc2UsZmFsc2UsdHJ1ZSIvPg0KCQk8dWlmb250IG5hbWU9IkZPTlRfUVVJWlBPRF9RVUlaX1FVRVNUSU9OX0FUVEVNUFRFRF9WQUxVRSIgdmFsdWU9IuWui+S9ky0xODAzMCwxMCx0cnVlLGZhbHNlLHRydWUiLz4NCgkJPHVpZm9udCBuYW1lPSJGT05UX1FVSVpQT0RfUVVJWl9TQ09SRV9UQUciIHZhbHVlPSLlrovkvZMtMTgwMzAsMTIsdHJ1ZSxmYWxzZSx0cnVlIi8+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+S9ky0xODAzMCwxMCx0cnVlLGZhbHNlLHRydWUiLz4NCgkJPHVpZm9udCBuYW1lPSJGT05UX1FVSVpQT0RfUVVJWl9QQVNTU0NPUkUiIHZhbHVlPSLlrovkvZMtMTgwMzAsMTAsZmFsc2UsZmFsc2UsdHJ1ZSIvPg0KCQk8dWlmb250IG5hbWU9IkZPTlRfUVVJWlBPRF9RVUlaX1BBU1NTQ09SRV9WQUxVRSIgdmFsdWU9IuWui+S9ky0xODAzMCwxMCx0cnVlLGZhbHNlLHRydWUiLz4NCgkJPCEtLSB1aXRleHQgLS0+DQoJCTwhLS0gc3Vic3RpdHV0aW9uOiAlbiA9PSBzbGlkZSBudW1iZXIgLS0+DQoJCTx1aXRleHQgbmFtZT0iVU5OQU1FRFNMSURFVElUTEUiIHZhbHVlPSLlubvnga/niYcgJW4iLz4NCgkJPCEtLSBzdWJzdGl0dXRpb246ICVuID09IHNsaWRlIG51bWJlciAtLT4NCgkJPCEtLSBzdWJzdGl0dXRpb246ICV0ID09IHRvdGFsIHNsaWRlIGNvdW50IC0tPg0KCQk8dWl0ZXh0IG5hbWU9IlNDUlVCQkFSU1RBVFVTX1NMSURFSU5GTyIgdmFsdWU9IuW5u+eBr+eJhyAlbiAvICV0IHwgIi8+DQoJCTx1aXRleHQgbmFtZT0iU0NSVUJCQVJTVEFUVVNfU1RPUFBFRCIgdmFsdWU9IuW3suWBnOatoiIvPg0KCQk8dWl0ZXh0IG5hbWU9IlNDUlVCQkFSU1RBVFVTX1BMQVlJTkciIHZhbHVlPSLmraPlnKjmkq3mlL4iLz4NCgkJPHVpdGV4dCBuYW1lPSJTQ1JVQkJBUlNUQVRVU19OT0FVRElPIiB2YWx1ZT0i5peg6Z+z6aKRIi8+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+DQoJCTx1aXRleHQgbmFtZT0iRUxBUFNFRCIgdmFsdWU9IuWJqeS9mSAlbSDliIbpkp8gJXMg56eSIi8+DQoJCTx1aXRleHQgbmFtZT0iTk9URk9VTkQiIHZhbHVlPSLmnKrmib7liLDku7vkvZXlhoXlrrkiLz4NCgkJPHVpdGV4dCBuYW1lPSJBVFRBQ0hNRU5UUyIgdmFsdWU9IumZhOS7tiIvPg0KCQk8IS0tIHN1YnN0aXR1dGlvbjogJXAgPT0gY3VycmVudCBzcGVha2VyJ3MgdGl0bGUgLS0+DQoJCTx1aXRleHQgbmFtZT0iQklPV0lOX1RJVExFIiB2YWx1ZT0i5Liq5Lq6566A5LuLOiAlcCIvPg0KCQk8dWl0ZXh0IG5hbWU9IkJJT0JUTl9USVRMRSIgdmFsdWU9IuS4quS6uueugOS7iyIvPg0KCQk8dWl0ZXh0IG5hbWU9IkRJVklERVJCVE5fVElUTEUiIHZhbHVlPSJ8Ii8+DQoJCTx1aXRleHQgbmFtZT0iQ09OVEFDVEJUTl9USVRMRSIgdmFsdWU9IuiBlOezu+aWueW8jyIvPg0KCQk8dWl0ZXh0IG5hbWU9IlRBQl9RVUlaIiB2YWx1ZT0i5rWL6aqMIi8+DQoJCTx1aXRleHQgbmFtZT0iVEFCX09VVExJTkUiIHZhbHVlPSLlpKfnurIiLz4NCgkJPHVpdGV4dCBuYW1lPSJUQUJfVEhVTUIiIHZhbHVlPSLnvKnnlaXlm74iLz4NCgkJPHVpdGV4dCBuYW1lPSJUQUJfTk9URVMiIHZhbHVlPSLlpIfms6giLz4NCgkJPHVpdGV4dCBuYW1lPSJUQUJfU0VBUkNIIiB2YWx1ZT0i5pCc57SiIi8+DQoJCTx1aXRleHQgbmFtZT0iU0xJREVfSEVBRElORyIgdmFsdWU9IuW5u+eBr+eJh+agh+mimCIvPg0KCQk8dWl0ZXh0IG5hbWU9IkRVUkFUSU9OX0hFQURJTkciIHZhbHVlPSLmjIHnu63ml7bpl7QiLz4NCgkJPHVpdGV4dCBuYW1lPSJTRUFSQ0hfSEVBRElORyIgdmFsdWU9IuaQnOe0ouaWh+acrDoiLz4NCgkJPHVpdGV4dCBuYW1lPSJUSFVNQl9IRUFESU5HIiB2YWx1ZT0i5bm754Gv54mHIi8+DQoJCTx1aXRleHQgbmFtZT0iVEhVTUJfSU5GTyIgdmFsdWU9IuW5u+eBr+eJh+agh+mimC/mjIHnu63ml7bpl7QiLz4NCgkJPHVpdGV4dCBuYW1lPSJBVFRBQ0hOQU1FX0hFQURJTkciIHZhbHVlPSLmlofku7blkI0iLz4NCgkJPHVpdGV4dCBuYW1lPSJBVFRBQ0hTSVpFX0hFQURJTkciIHZhbHVlPSLlpKflsI8iLz4NCgkJPHVpdGV4dCBuYW1lPSJTTElERV9OT1RFUyIgdmFsdWU9IuW5u+eBr+eJh+Wkh+azqCIvPg0KCQk8IS0tcXVpeiBwb2QgYW5kIG1lc3NhZ2UgYm94IHRleHRzLS0+DQoJCTx1aXRleHQgbmFtZT0iUVVJWlBPRF9RVUlaX0FUVEVNUFQiIHZhbHVlPSLmtYvpqozlsJ3or5XmrKHmlbA6Ii8+DQoJCTx1aXRleHQgbmFtZT0iUVVJWlBPRF9RVUlaX0FUVEVNUFRfVkFMVUUiIHZhbHVlPSLnrKwgJW4g5qyh77yM5YWxICV0IOasoSIvPg0KCQk8dWl0ZXh0IG5hbWU9IlFVSVpQT0RfUVVJWl9TQ09SRSIgdmFsdWU9IuW+l+WIhjoiLz4NCgkJPHVpdGV4dCBuYW1lPSJRVUlaUE9EX1FVSVpfUEFTU1NDT1JFIiB2YWx1ZT0i5Y+K5qC85YiG5pWwOiIvPg0KCQk8dWl0ZXh0IG5hbWU9IlFVSVpQT0RfUVVJWl9NQVhTQ09SRSIgdmFsdWU9IuacgOmrmOWIhuaVsDoiLz4NCgkJPHVpdGV4dCBuYW1lPSJRVUlaUE9EX1FVRVNBVE1QVF9TVFIiIHZhbHVlPSLlsJ3or5XmrKHmlbA6IOesrCAlbiDmrKHvvIzlhbEgJXQg5qyhIi8+DQoJCTx1aXRleHQgbmFtZT0iUVVJWlBPRF9RVUVTVFlQRV9TVFIiIHZhbHVlPSLnsbvlnos6ICVzIi8+DQoJCTx1aXRleHQgbmFtZT0iUVVJWlBPRF9RVUVTVFlQRV9HUkQiIHZhbHVlPSLor4TnuqciLz4NCgkJPHVpdGV4dCBuYW1lPSJRVUlaUE9EX1FVRVNUWVBFX1NWWSIgdmFsdWU9Iuiwg+afpSIvPg0KCQk8dWl0ZXh0IG5hbWU9IlFVSVpQT0RfUVVJWkFUTVBUX0lORiIgdmFsdWU9IuaXoOmZkCIvPg0KCQk8dWl0ZXh0IG5hbWU9IlFVSVpQT0RfUVVFU0FUTVBUX0lORiIgdmFsdWU9IuaXoOmZkCIvPg0KCQk8dWl0ZXh0IG5hbWU9IldBUk5JTkdNU0dfWUVTU1RSSU5HIiB2YWx1ZT0i5pivIi8+DQoJCTx1aXRleHQgbmFtZT0iV0FSTklOR01TR19OT1NUUklORyIgdmFsdWU9IuWQpiIvPg0KCQk8dWl0ZXh0IG5hbWU9IldBUk5JTkdNU0dfVElUTEVTVFJJTkciIHZhbHVlPSLmtYvpqozlr7zoiKrorablkYoiLz4NCgkJPHVpdGV4dCBuYW1lPSJXQVJOSU5HTVNHX01TR1NUUklORyIgdmFsdWU9IuatpOa1i+mqjOS4reacieacquWwneivleS9nOetlOeahOmXrumimOOAgiYjeEE7JiN4QTvljZXlh7vigJzmmK/igJ3pgIDlh7rmraTmtYvpqozjgILljZXlh7vigJzlkKbigJ3nu6fnu63mtYvpqozjgIIiLz4NCgkJPHVpdGV4dCBuYW1lPSJJTkZPUk1BVElPTl9IMjY0X0ZMQVNIUExBWUVSIiB2YWx1ZT0i5b2T5YmN5a6J6KOF5Zyo5oKo55qE6K6h566X5py65LiK55qEIEZsYXNoIFBsYXllciDniYjmnKzkuI3mlK/mjIHor6Xop4bpopHjgILljZXlh7vop4bpopHljLrln5/kuIvovb3mnIDmlrDniYjmnKznmoQgRmxhc2ggUGxheWVy44CC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+S7tumZhOS7tiIvPg0KCQk8dWl0ZXh0IG5hbWU9IkRPQ1dSQVBfTVNHIiB2YWx1ZT0i5L+d5a2Y5Yiw5oiR55qE6K6h566X5py6Ii8+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+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+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+DQoJCTx1aXRleHQgbmFtZT0iVEFCX09VVExJTkUiIHZhbHVlPSJBbmEgSGF0Ii8+DQoJCTx1aXRleHQgbmFtZT0iVEFCX1RIVU1CIiB2YWx1ZT0iUmVzaW0iLz4NCgkJPHVpdGV4dCBuYW1lPSJUQUJfTk9URVMiIHZhbHVlPSJOb3RsYXIiLz4NCgkJPHVpdGV4dCBuYW1lPSJUQUJfU0VBUkNIIiB2YWx1ZT0iQXJhIi8+DQoJCTx1aXRleHQgbmFtZT0iU0xJREVfSEVBRElORyIgdmFsdWU9IlNsYXl0IEJhxZ9sxLHEn8SxIi8+DQoJCTx1aXRleHQgbmFtZT0iRFVSQVRJT05fSEVBRElORyIgdmFsdWU9IlPDvHJlIi8+DQoJCTx1aXRleHQgbmFtZT0iU0VBUkNIX0hFQURJTkciIHZhbHVlPSJNZXRuaSBhcmE6Ii8+DQoJCTx1aXRleHQgbmFtZT0iVEhVTUJfSEVBRElORyIgdmFsdWU9IlNsYXl0Ii8+DQoJCTx1aXRleHQgbmFtZT0iVEhVTUJfSU5GTyIgdmFsdWU9IlNsYXl0IEJhxZ9sxLHEn8SxL1PDvHJlc2kiLz4NCgkJPHVpdGV4dCBuYW1lPSJBVFRBQ0hOQU1FX0hFQURJTkciIHZhbHVlPSJEb3N5YSBBZMSxIi8+DQoJCTx1aXRleHQgbmFtZT0iQVRUQUNIU0laRV9IRUFESU5HIiB2YWx1ZT0iQm95dXQiLz4NCgkJPHVpdGV4dCBuYW1lPSJTTElERV9OT1RFUyIgdmFsdWU9IlNsYXl0IE5vdGxhcsSxIi8+DQoJCTwhLS1xdWl6IHBvZCBhbmQgbWVzc2FnZSBib3ggdGV4dHMtLT4NCgkJPHVpdGV4dCBuYW1lPSJRVUlaUE9EX1FVSVpfQVRURU1QVCIgdmFsdWU9IlPEsW5hdiBEZW5lbWVzaToiLz4NCgkJPHVpdGV4dCBuYW1lPSJRVUlaUE9EX1FVSVpfQVRURU1QVF9WQUxVRSIgdmFsdWU9IiVuLyV0Ii8+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+DQoJCTx1aXRleHQgbmFtZT0iUVVJWlBPRF9RVUVTVFlQRV9HUkQiIHZhbHVlPSJCYXNhbWFrbMSxIi8+DQoJCTx1aXRleHQgbmFtZT0iUVVJWlBPRF9RVUVTVFlQRV9TVlkiIHZhbHVlPSJBbmtldCIvPg0KCQk8dWl0ZXh0IG5hbWU9IlFVSVpQT0RfUVVJWkFUTVBUX0lORiIgdmFsdWU9IlPEsW7EsXJzxLF6Ii8+DQoJCTx1aXRleHQgbmFtZT0iUVVJWlBPRF9RVUVTQVRNUFRfSU5GIiB2YWx1ZT0iU8SxbsSxcnPEsXoiLz4NCgkJPHVpdGV4dCBuYW1lPSJXQVJOSU5HTVNHX1lFU1NUUklORyIgdmFsdWU9IkV2ZXQiLz4NCgkJPHVpdGV4dCBuYW1lPSJXQVJOSU5HTVNHX05PU1RSSU5HIiB2YWx1ZT0iSGF5xLFyIi8+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+DQoJCTx1aXRleHQgbmFtZT0iRE9DV1JBUF9QUk9NUFQiIHZhbHVlPSLEsG5kaXJtZWsgacOnaW4gVMSxa2xhdMSxbiIvPg0KCTwvbGFuZ3VhZ2U+DQoJPGxhbmd1YWdlIGlkPSJyd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QodC70LDQudC0ICVuIi8+DQoJCTwhLS0gc3Vic3RpdHV0aW9uOiAlbiA9PSBzbGlkZSBudW1iZXIgLS0+DQoJCTwhLS0gc3Vic3RpdHV0aW9uOiAldCA9PSB0b3RhbCBzbGlkZSBjb3VudCAtLT4NCgkJPHVpdGV4dCBuYW1lPSJTQ1JVQkJBUlNUQVRVU19TTElERUlORk8iIHZhbHVlPSLQodC70LDQudC0ICVuIC8gJXQgfCAiLz4NCgkJPHVpdGV4dCBuYW1lPSJTQ1JVQkJBUlNUQVRVU19TVE9QUEVEIiB2YWx1ZT0i0J7RgdGC0LDQvdC+0LLQu9C10L3QviIvPg0KCQk8dWl0ZXh0IG5hbWU9IlNDUlVCQkFSU1RBVFVTX1BMQVlJTkciIHZhbHVlPSLQktC+0YHQv9GA0L7QuNC30LLQtdC00LXQvdC40LUiLz4NCgkJPHVpdGV4dCBuYW1lPSJTQ1JVQkJBUlNUQVRVU19OT0FVRElPIiB2YWx1ZT0i0J3QtdGCINCw0YPQtNC40L4iLz4NCgkJPHVpdGV4dCBuYW1lPSJTQ1JVQkJBUlNUQVRVU19WSURQTEFZSU5HIiB2YWx1ZT0i0JLQvtGB0L/RgNC+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+0L/RgNC+0YEiLz4NCgkJPHVpdGV4dCBuYW1lPSJTQ1JVQkJBUlNUQVRVU19SRVZJRVdRVUlaIiB2YWx1ZT0i0J7QsdC30L7RgCDQvtC/0YDQvtGB0LAiLz4NCgkJPCEtLSBzdWJzdGl0dXRpb246ICVtID09IG1pbnV0ZXMgcmVtYWluaW5nIC0tPg0KCQk8IS0tIHN1YnN0aXR1dGlvbjogJXMgPT0gc2Vjb25kcyByZW1haW5pbmcgLS0+DQoJCTx1aXRleHQgbmFtZT0iRUxBUFNFRCIgdmFsdWU9ItCe0YHRgtCw0LvQvtGB0YwgJW0g0LzQuNC9LiAlcyDRgSIvPg0KCQk8dWl0ZXh0IG5hbWU9Ik5PVEZPVU5EIiB2YWx1ZT0i0J3QuNGH0LXQs9C+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+0L3RgtCw0LrRgiIvPg0KCQk8dWl0ZXh0IG5hbWU9IlRBQl9RVUlaIiB2YWx1ZT0i0J7Qv9GA0L7RgSIvPg0KCQk8dWl0ZXh0IG5hbWU9IlRBQl9PVVRMSU5FIiB2YWx1ZT0i0KHRhdC10LzQsCIvPg0KCQk8dWl0ZXh0IG5hbWU9IlRBQl9USFVNQiIgdmFsdWU9ItCR0LXQs9GD0L3QvtC6Ii8+DQoJCTx1aXRleHQgbmFtZT0iVEFCX05PVEVTIiB2YWx1ZT0i0JfQsNC80LXRgtC60LgiLz4NCgkJPHVpdGV4dCBuYW1lPSJUQUJfU0VBUkNIIiB2YWx1ZT0i0J/QvtC40YHQuiIvPg0KCQk8dWl0ZXh0IG5hbWU9IlNMSURFX0hFQURJTkciIHZhbHVlPSLQl9Cw0LPQvtC70L7QstC+0Log0YHQu9Cw0LnQtNCwIi8+DQoJCTx1aXRleHQgbmFtZT0iRFVSQVRJT05fSEVBRElORyIgdmFsdWU9ItCU0LvQuNGCLdGB0YLRjCIvPg0KCQk8dWl0ZXh0IG5hbWU9IlNFQVJDSF9IRUFESU5HIiB2YWx1ZT0i0J/QvtC40YHQuiDRgtC10LrRgdGC0LA6Ii8+DQoJCTx1aXRleHQgbmFtZT0iVEhVTUJfSEVBRElORyIgdmFsdWU9ItCh0LvQsNC50LQiLz4NCgkJPHVpdGV4dCBuYW1lPSJUSFVNQl9JTkZPIiB2YWx1ZT0i0J3QsNC30LLQsNC90LjQtS/QtNC70LjRgi3QvdC+0YHRgtGMIi8+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+DQoJCTx1aXRleHQgbmFtZT0iUVVJWlBPRF9RVUlaX0FUVEVNUFQiIHZhbHVlPSLQn9C+0L/Ri9GC0LrQsCDQv9GA0L7QudGC0Lgg0L7Qv9GA0L7RgToiLz4NCgkJPHVpdGV4dCBuYW1lPSJRVUlaUE9EX1FVSVpfQVRURU1QVF9WQUxVRSIgdmFsdWU9IiVuINC40LcgJXQiLz4NCgkJPHVpdGV4dCBuYW1lPSJRVUlaUE9EX1FVSVpfU0NPUkUiIHZhbHVlPSLQndCw0LHRgNCw0L3QviDQsdCw0LvQu9C+0LI6Ii8+DQoJCTx1aXRleHQgbmFtZT0iUVVJWlBPRF9RVUlaX1BBU1NTQ09SRSIgdmFsdWU9ItCf0YDQvtGF0L7QtNC90L7QuSDRgNC10LfRg9C70YzRgtCw0YI6Ii8+DQoJCTx1aXRleHQgbmFtZT0iUVVJWlBPRF9RVUlaX01BWFNDT1JFIiB2YWx1ZT0i0JzQsNC60YHQuNC80LDQu9GM0L3Ri9C5INGA0LXQt9GD0LvRjNGC0LDRgjoiLz4NCgkJPHVpdGV4dCBuYW1lPSJRVUlaUE9EX1FVRVNBVE1QVF9TVFIiIHZhbHVlPSLQn9C+0L/Ri9GC0LrQsDogJW4g0LjQtyAldCIvPg0KCQk8dWl0ZXh0IG5hbWU9IlFVSVpQT0RfUVVFU1RZUEVfU1RSIiB2YWx1ZT0i0KLQuNC/OiAlcyIvPg0KCQk8dWl0ZXh0IG5hbWU9IlFVSVpQT0RfUVVFU1RZUEVfR1JEIiB2YWx1ZT0i0KEg0L7RhtC10L3QutC+0LkiLz4NCgkJPHVpdGV4dCBuYW1lPSJRVUlaUE9EX1FVRVNUWVBFX1NWWSIgdmFsdWU9ItCe0LHQt9C+0YAiLz4NCgkJPHVpdGV4dCBuYW1lPSJRVUlaUE9EX1FVSVpBVE1QVF9JTkYiIHZhbHVlPSLQkdC+0LvRjNGI0L7QtSDRh9C40YHQu9C+Ii8+DQoJCTx1aXRleHQgbmFtZT0iUVVJWlBPRF9RVUVTQVRNUFRfSU5GIiB2YWx1ZT0i0JHQvtC70YzRiNC+0LUg0YfQuNGB0LvQviIvPg0KCQk8dWl0ZXh0IG5hbWU9IldBUk5JTkdNU0dfWUVTU1RSSU5HIiB2YWx1ZT0i0JTQsCIvPg0KCQk8dWl0ZXh0IG5hbWU9IldBUk5JTkdNU0dfTk9TVFJJTkciIHZhbHVlPSLQndC10YIiLz4NCgkJPHVpdGV4dCBuYW1lPSJXQVJOSU5HTVNHX1RJVExFU1RSSU5HIiB2YWx1ZT0i0J/RgNC10LTRg9C/0YDQtdC20LTQtdC90LjQtSDQviDQvdCw0LLQuNCz0LDRhtC40Lgg0LIg0L7Qv9GA0L7RgdC1Ii8+DQoJCTx1aXRleHQgbmFtZT0iV0FSTklOR01TR19NU0dTVFJJTkciIHZhbHVlPSLQkiDQvtC/0YDQvtGB0LUg0L7RgdGC0LDQu9C40YHRjCDQvdC10L7RgtCy0LXRh9C10L3QvdGL0LUg0LLQvtC/0YDQvtGB0Ysu0J3QsNC20LDRgtC40LUg0LrQvdC+0L/QutC4ICZxdW90O9CU0LAmcXVvdDsg0L/RgNC40LLQtdC00LXRgiDQuiDQt9Cw0LrRgNGL0YLQuNGOINC+0L/RgNC+0YHQsC4g0J3QsNC20LDRgtC40LUg0LrQvdC+0L/QutC4ICZxdW90O9Cd0LXRgiZxdW90OyDQv9GA0L7QtNC+0LvQttC40YIg0L7Qv9GA0L7RgS4iLz4NCgkJPHVpdGV4dCBuYW1lPSJJTkZPUk1BVElPTl9IMjY0X0ZMQVNIUExBWUVSIiB2YWx1ZT0i0KLQtdC60YPRidCw0Y8g0LLQtdGA0YHQuNGPINC/0YDQvtC40LPRgNGL0LLQsNGC0LXQu9GPIEZsYXNoIFBsYXllciwg0YPRgdGC0LDQvdC+0LLQu9C10L3QvdCw0Y8g0L3QsCDRjdGC0L7QvCDQutC+0LzQv9GM0Y7RgtC10YDQtSwg0L3QtSDQv9C+0LTQtNC10YDQttC40LLQsNC10YIg0Y3RgtC+INCy0LjQtNC10L4uINCp0LXQu9C60L3QuNGC0LUg0LIg0L7QsdC70LDRgdGC0Lgg0LLQuNC00LXQviwg0YfRgtC+0LHRiyDQt9Cw0LPRgNGD0LfQuNGC0Ywg0L/QvtGB0LvQtdC00L3RjtGOINCy0LXRgNGB0LjRjiDQv9GA0L7QuNCz0YDRi9Cy0LDRgtC10LvRj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+0LbQtdC90LjQtSDQsiDRhNCw0LnQuyBBZG9iZSBQcmVzZW50ZXIiLz4NCgkJPHVpdGV4dCBuYW1lPSJET0NXUkFQX01TRyIgdmFsdWU9ItCh0L7RhdGA0LDQvdC40YLRjCDQsiDQv9Cw0L/QutGDICZxdW90O9Cc0L7QuSDQutC+0LzQv9GM0Y7RgtC10YAmcXVvdDsiLz4NCgkJPHVpdGV4dCBuYW1lPSJET0NXUkFQX1BST01QVCIgdmFsdWU9ItCp0LXQu9C60L3Rg9GC0Ywg0LTQu9GPINC30LDQs9GA0YPQt9C60LgiLz4NCgk8L2xhbmd1YWdlPg0KPC9jb25maWd1cmF0aW9uPg0K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0,552356864,C:\Users\brabhams.CN\Desktop\Term Folders\Spring 2013\cs 362\Week 4\Lesson11RandomTesting_Package_prpkg\Lesson11RandomTesting_pptx\Media.ppc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2&quot;/&gt;&lt;lineCharCount val=&quot;13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8,552356864,C:\Users\brabhams.CN\Desktop\Term Folders\Spring 2013\cs 362\Week 4\Lesson11RandomTesting_Package_prpkg\Lesson11RandomTesting_pptx\Media.ppcx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1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1&quot;/&gt;&lt;lineCharCount val=&quot;31&quot;/&gt;&lt;lineCharCount val=&quot;24&quot;/&gt;&lt;lineCharCount val=&quot;19&quot;/&gt;&lt;lineCharCount val=&quot;21&quot;/&gt;&lt;lineCharCount val=&quot;37&quot;/&gt;&lt;lineCharCount val=&quot;36&quot;/&gt;&lt;lineCharCount val=&quot;8&quot;/&gt;&lt;lineCharCount val=&quot;37&quot;/&gt;&lt;lineCharCount val=&quot;32&quot;/&gt;&lt;lineCharCount val=&quot;14&quot;/&gt;&lt;lineCharCount val=&quot;31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9,552356864,C:\Users\brabhams.CN\Desktop\Term Folders\Spring 2013\cs 362\Week 4\Lesson11RandomTesting_Package_prpkg\Lesson11RandomTesting_pptx\Media.ppcx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3&quot;/&gt;&lt;lineCharCount val=&quot;21&quot;/&gt;&lt;lineCharCount val=&quot;41&quot;/&gt;&lt;lineCharCount val=&quot;31&quot;/&gt;&lt;lineCharCount val=&quot;35&quot;/&gt;&lt;lineCharCount val=&quot;53&quot;/&gt;&lt;lineCharCount val=&quot;45&quot;/&gt;&lt;lineCharCount val=&quot;37&quot;/&gt;&lt;lineCharCount val=&quot;19&quot;/&gt;&lt;lineCharCount val=&quot;17&quot;/&gt;&lt;lineCharCount val=&quot;44&quot;/&gt;&lt;lineCharCount val=&quot;33&quot;/&gt;&lt;lineCharCount val=&quot;38&quot;/&gt;&lt;lineCharCount val=&quot;35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0,552356864,C:\Users\brabhams.CN\Desktop\Term Folders\Spring 2013\cs 362\Week 4\Lesson11RandomTesting_Package_prpkg\Lesson11RandomTesting_pptx\Media.ppcx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1&quot;/&gt;&lt;lineCharCount val=&quot;10&quot;/&gt;&lt;lineCharCount val=&quot;7&quot;/&gt;&lt;lineCharCount val=&quot;9&quot;/&gt;&lt;lineCharCount val=&quot;1&quot;/&gt;&lt;lineCharCount val=&quot;2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33&quot;/&gt;&lt;lineCharCount val=&quot;13&quot;/&gt;&lt;lineCharCount val=&quot;12&quot;/&gt;&lt;lineCharCount val=&quot;12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1,552356864,C:\Users\brabhams.CN\Desktop\Term Folders\Spring 2013\cs 362\Week 4\Lesson11RandomTesting_Package_prpkg\Lesson11RandomTesting_pptx\Media.ppcx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1&quot;/&gt;&lt;lineCharCount val=&quot;5&quot;/&gt;&lt;lineCharCount val=&quot;7&quot;/&gt;&lt;lineCharCount val=&quot;8&quot;/&gt;&lt;lineCharCount val=&quot;6&quot;/&gt;&lt;lineCharCount val=&quot;2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14&quot;/&gt;&lt;lineCharCount val=&quot;1&quot;/&gt;&lt;lineCharCount val=&quot;13&quot;/&gt;&lt;lineCharCount val=&quot;1&quot;/&gt;&lt;lineCharCount val=&quot;25&quot;/&gt;&lt;lineCharCount val=&quot;1&quot;/&gt;&lt;lineCharCount val=&quot;2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3,552356864,C:\Users\brabhams.CN\Desktop\Term Folders\Spring 2013\cs 362\Week 4\Lesson11RandomTesting_Package_prpkg\Lesson11RandomTesting_pptx\Media.ppcx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1&quot;/&gt;&lt;lineCharCount val=&quot;16&quot;/&gt;&lt;lineCharCount val=&quot;15&quot;/&gt;&lt;lineCharCount val=&quot;7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14&quot;/&gt;&lt;lineCharCount val=&quot;1&quot;/&gt;&lt;lineCharCount val=&quot;13&quot;/&gt;&lt;lineCharCount val=&quot;1&quot;/&gt;&lt;lineCharCount val=&quot;25&quot;/&gt;&lt;lineCharCount val=&quot;1&quot;/&gt;&lt;lineCharCount val=&quot;2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&quot;/&gt;&lt;lineCharCount val=&quot;4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4,552356864,C:\Users\brabhams.CN\Desktop\Term Folders\Spring 2013\cs 362\Week 4\Lesson11RandomTesting_Package_prpkg\Lesson11RandomTesting_pptx\Media.ppc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38&quot;/&gt;&lt;lineCharCount val=&quot;50&quot;/&gt;&lt;lineCharCount val=&quot;40&quot;/&gt;&lt;lineCharCount val=&quot;54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5,552356864,C:\Users\brabhams.CN\Desktop\Term Folders\Spring 2013\cs 362\Week 4\Lesson11RandomTesting_Package_prpkg\Lesson11RandomTesting_pptx\Media.ppc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13&quot;/&gt;&lt;lineCharCount val=&quot;12&quot;/&gt;&lt;lineCharCount val=&quot;12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7,552356864,C:\Users\brabhams.CN\Desktop\Term Folders\Spring 2013\cs 362\Week 4\Lesson11RandomTesting_Package_prpkg\Lesson11RandomTesting_pptx\Media.ppcx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5&quot;/&gt;&lt;lineCharCount val=&quot;17&quot;/&gt;&lt;lineCharCount val=&quot;26&quot;/&gt;&lt;lineCharCount val=&quot;28&quot;/&gt;&lt;lineCharCount val=&quot;21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9,552356864,C:\Users\brabhams.CN\Desktop\Term Folders\Spring 2013\cs 362\Week 4\Lesson11RandomTesting_Package_prpkg\Lesson11RandomTesting_pptx\Media.ppcx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0,552356864,C:\Users\brabhams.CN\Desktop\Term Folders\Spring 2013\cs 362\Week 4\Lesson11RandomTesting_Package_prpkg\Lesson11RandomTesting_pptx\Media.ppcx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8,552356864,C:\Users\brabhams.CN\Desktop\Term Folders\Spring 2013\cs 362\Week 4\Lesson11RandomTesting_Package_prpkg\Lesson11RandomTesting_pptx\Media.ppcx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557019FC-043C-4D52-83E2-3CE8E3A2488D}&quot;/&gt;&lt;isInvalidForFieldText val=&quot;0&quot;/&gt;&lt;Image&gt;&lt;filename val=&quot;C:\Users\brabhams.CN\Documents\My Adobe Presentations\Lesson11RandomTesting\data\asimages\{557019FC-043C-4D52-83E2-3CE8E3A2488D}.png&quot;/&gt;&lt;left val=&quot;0&quot;/&gt;&lt;top val=&quot;522&quot;/&gt;&lt;width val=&quot;721&quot;/&gt;&lt;height val=&quot;18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1,552356864,C:\Users\brabhams.CN\Desktop\Term Folders\Spring 2013\cs 362\Week 4\Lesson11RandomTesting_Package_prpkg\Lesson11RandomTesting_pptx\Media.ppcx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62&quot;/&gt;&lt;lineCharCount val=&quot;63&quot;/&gt;&lt;lineCharCount val=&quot;68&quot;/&gt;&lt;lineCharCount val=&quot;68&quot;/&gt;&lt;lineCharCount val=&quot;46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2,552356864,C:\Users\brabhams.CN\Desktop\Term Folders\Spring 2013\cs 362\Week 4\Lesson11RandomTesting_Package_prpkg\Lesson11RandomTesting_pptx\Media.ppcx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7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SHAPEINFO" val="&lt;ThreeDShapeInfo&gt;&lt;uuid val=&quot;{F086FF6B-330B-4977-A298-0D346F32FBA6}&quot;/&gt;&lt;isInvalidForFieldText val=&quot;0&quot;/&gt;&lt;Image&gt;&lt;filename val=&quot;C:\Users\brabhams.CN\Documents\My Adobe Presentations\Lesson11RandomTesting\data\asimages\{F086FF6B-330B-4977-A298-0D346F32FBA6}.png&quot;/&gt;&lt;left val=&quot;0&quot;/&gt;&lt;top val=&quot;0&quot;/&gt;&lt;width val=&quot;721&quot;/&gt;&lt;height val=&quot;7&quot;/&gt;&lt;hasText val=&quot;1&quot;/&gt;&lt;/Image&gt;&lt;/ThreeDShape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26&quot;/&gt;&lt;lineCharCount val=&quot;7&quot;/&gt;&lt;lineCharCount val=&quot;13&quot;/&gt;&lt;lineCharCount val=&quot;12&quot;/&gt;&lt;lineCharCount val=&quot;13&quot;/&gt;&lt;lineCharCount val=&quot;11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26&quot;/&gt;&lt;lineCharCount val=&quot;7&quot;/&gt;&lt;lineCharCount val=&quot;13&quot;/&gt;&lt;lineCharCount val=&quot;12&quot;/&gt;&lt;lineCharCount val=&quot;13&quot;/&gt;&lt;lineCharCount val=&quot;11&quot;/&gt;&lt;/TableIndex&gt;&lt;/ShapeTextInfo&gt;"/>
</p:tagLst>
</file>

<file path=ppt/theme/theme1.xml><?xml version="1.0" encoding="utf-8"?>
<a:theme xmlns:a="http://schemas.openxmlformats.org/drawingml/2006/main" name="cmutemplate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00"/>
      </a:hlink>
      <a:folHlink>
        <a:srgbClr val="C0C0C0"/>
      </a:folHlink>
    </a:clrScheme>
    <a:fontScheme name="cmutemplat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mutemplat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utemplat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iccad-c2hdl-2004</Template>
  <TotalTime>22278</TotalTime>
  <Words>284</Words>
  <Application>Microsoft Office PowerPoint</Application>
  <PresentationFormat>On-screen Show (4:3)</PresentationFormat>
  <Paragraphs>54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2</vt:i4>
      </vt:variant>
    </vt:vector>
  </HeadingPairs>
  <TitlesOfParts>
    <vt:vector size="21" baseType="lpstr">
      <vt:lpstr>Arial</vt:lpstr>
      <vt:lpstr>Wingdings</vt:lpstr>
      <vt:lpstr>Lucida Console</vt:lpstr>
      <vt:lpstr>Times New Roman</vt:lpstr>
      <vt:lpstr>cmutemplate2</vt:lpstr>
      <vt:lpstr>How to Write a Simple Random Tester</vt:lpstr>
      <vt:lpstr>Building a Simple Random Tester</vt:lpstr>
      <vt:lpstr>Recipe for Refining a Random Tester</vt:lpstr>
      <vt:lpstr> What code are we testing?    </vt:lpstr>
      <vt:lpstr> What inputs does it take?   </vt:lpstr>
      <vt:lpstr> Can we randomly generate these inputs?</vt:lpstr>
      <vt:lpstr>This code is generating random tests: 1.  Create a gameState G filled with random bytes 2.  Choose a number of players randomly 3.  Call a function to test drawCard with these inputs</vt:lpstr>
      <vt:lpstr>PowerPoint Presentation</vt:lpstr>
      <vt:lpstr>Pure Random Seldom Works!</vt:lpstr>
      <vt:lpstr>Check Your Test Oracle</vt:lpstr>
      <vt:lpstr>Revise Your Test Oracle</vt:lpstr>
      <vt:lpstr>Check Coverage</vt:lpstr>
      <vt:lpstr>Add Fixed Tests if Needed</vt:lpstr>
      <vt:lpstr>Don’t Work Smarter, Just Work Harder?</vt:lpstr>
      <vt:lpstr>Custom Show 1</vt:lpstr>
      <vt:lpstr>Custom Show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Support</cp:lastModifiedBy>
  <cp:revision>1251</cp:revision>
  <cp:lastPrinted>2013-03-06T17:08:15Z</cp:lastPrinted>
  <dcterms:created xsi:type="dcterms:W3CDTF">1601-01-01T00:00:00Z</dcterms:created>
  <dcterms:modified xsi:type="dcterms:W3CDTF">2013-03-06T17:08:17Z</dcterms:modified>
</cp:coreProperties>
</file>