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820" r:id="rId2"/>
    <p:sldId id="818" r:id="rId3"/>
    <p:sldId id="832" r:id="rId4"/>
    <p:sldId id="833" r:id="rId5"/>
    <p:sldId id="838" r:id="rId6"/>
    <p:sldId id="835" r:id="rId7"/>
    <p:sldId id="836" r:id="rId8"/>
    <p:sldId id="837" r:id="rId9"/>
  </p:sldIdLst>
  <p:sldSz cx="9144000" cy="6858000" type="screen4x3"/>
  <p:notesSz cx="7315200" cy="9601200"/>
  <p:embeddedFontLst>
    <p:embeddedFont>
      <p:font typeface="Lucida Console" pitchFamily="49" charset="0"/>
      <p:regular r:id="rId12"/>
    </p:embeddedFont>
  </p:embeddedFontLst>
  <p:custShowLst>
    <p:custShow name="Custom Show 1" id="0">
      <p:sldLst/>
    </p:custShow>
    <p:custShow name="Custom Show 2" id="1">
      <p:sldLst/>
    </p:custShow>
  </p:custShowLst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8000"/>
    <a:srgbClr val="66CCFF"/>
    <a:srgbClr val="FFFF99"/>
    <a:srgbClr val="FFFF66"/>
    <a:srgbClr val="FFFF00"/>
    <a:srgbClr val="0033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1432" autoAdjust="0"/>
  </p:normalViewPr>
  <p:slideViewPr>
    <p:cSldViewPr>
      <p:cViewPr varScale="1">
        <p:scale>
          <a:sx n="96" d="100"/>
          <a:sy n="96" d="100"/>
        </p:scale>
        <p:origin x="-20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56" y="-108"/>
      </p:cViewPr>
      <p:guideLst>
        <p:guide orient="horz" pos="3024"/>
        <p:guide pos="230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fld id="{B455596C-3472-4C29-B15D-74EECEECE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EDD4004B-2AFA-4FC7-A60D-0D200C03C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3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CH" sz="900" b="0" i="0">
                <a:solidFill>
                  <a:schemeClr val="bg1"/>
                </a:solidFill>
              </a:rPr>
              <a:t>22.9.2004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7500"/>
            <a:ext cx="914400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8" descr="Logo_E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816850" y="6577013"/>
            <a:ext cx="606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43" tIns="44379" rIns="90343" bIns="44379">
            <a:spAutoFit/>
          </a:bodyPr>
          <a:lstStyle/>
          <a:p>
            <a:pPr algn="r" defTabSz="912813" eaLnBrk="0" hangingPunct="0">
              <a:defRPr/>
            </a:pPr>
            <a:r>
              <a:rPr lang="en-US" sz="900" b="0" i="0">
                <a:solidFill>
                  <a:schemeClr val="hlink"/>
                </a:solidFill>
              </a:rPr>
              <a:t>Slide </a:t>
            </a:r>
            <a:fld id="{6317799D-F266-493B-ABF2-8C28241EBC0F}" type="slidenum">
              <a:rPr lang="en-US" sz="900" b="0" i="0">
                <a:solidFill>
                  <a:schemeClr val="hlink"/>
                </a:solidFill>
              </a:rPr>
              <a:pPr algn="r" defTabSz="912813" eaLnBrk="0" hangingPunct="0">
                <a:defRPr/>
              </a:pPr>
              <a:t>‹#›</a:t>
            </a:fld>
            <a:endParaRPr lang="en-US" sz="900" b="0" i="0">
              <a:solidFill>
                <a:schemeClr val="hlink"/>
              </a:solidFill>
            </a:endParaRPr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5033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7575"/>
            <a:ext cx="7772400" cy="1143000"/>
          </a:xfrm>
        </p:spPr>
        <p:txBody>
          <a:bodyPr lIns="92075" tIns="46038" rIns="92075" bIns="46038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19613" y="1371600"/>
            <a:ext cx="4078287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290513" y="1371600"/>
            <a:ext cx="830738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  <p:custDataLst>
              <p:tags r:id="rId16"/>
            </p:custDataLst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9380" name="Rectangle 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869383" name="Text Box 7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156325" y="6643688"/>
            <a:ext cx="24526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4CAC24A0-1A72-446B-9987-25A40D10D74C}" type="slidenum">
              <a:rPr lang="de-CH" sz="800" b="0" i="0">
                <a:solidFill>
                  <a:schemeClr val="bg1"/>
                </a:solidFill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endParaRPr lang="de-CH" sz="800" b="0" i="0">
              <a:solidFill>
                <a:schemeClr val="bg1"/>
              </a:solidFill>
            </a:endParaRPr>
          </a:p>
        </p:txBody>
      </p:sp>
      <p:sp>
        <p:nvSpPr>
          <p:cNvPr id="869384" name="Rectangle 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rgbClr val="2A6AB3"/>
        </a:buClr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accent2"/>
        </a:buClr>
        <a:buSzPct val="75000"/>
        <a:buChar char="•"/>
        <a:defRPr sz="2200" b="1">
          <a:solidFill>
            <a:schemeClr val="tx1"/>
          </a:solidFill>
          <a:latin typeface="+mn-lt"/>
        </a:defRPr>
      </a:lvl2pPr>
      <a:lvl3pPr marL="11461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68000"/>
        <a:buChar char="•"/>
        <a:defRPr sz="2000" b="1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SzPct val="45000"/>
        <a:buChar char="•"/>
        <a:defRPr b="1">
          <a:solidFill>
            <a:schemeClr val="tx1"/>
          </a:solidFill>
          <a:latin typeface="+mn-lt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51400" y="1988800"/>
            <a:ext cx="8716962" cy="781050"/>
          </a:xfrm>
        </p:spPr>
        <p:txBody>
          <a:bodyPr/>
          <a:lstStyle/>
          <a:p>
            <a:pPr algn="ctr" eaLnBrk="1" hangingPunct="1"/>
            <a:r>
              <a:rPr lang="en-US" sz="4800" dirty="0" smtClean="0"/>
              <a:t>Random Testing:</a:t>
            </a:r>
            <a:br>
              <a:rPr lang="en-US" sz="4800" dirty="0" smtClean="0"/>
            </a:br>
            <a:r>
              <a:rPr lang="en-US" sz="4800" dirty="0" smtClean="0"/>
              <a:t>Not Just for Unit Tests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182077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Random Testing:  How Good is It?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Random testing is clearly sometimes both easy and effective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For what are essentially unit tests of  a small piece of code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Can it work on larger pieces of software?</a:t>
            </a:r>
          </a:p>
          <a:p>
            <a:pPr lvl="1" eaLnBrk="1" hangingPunct="1">
              <a:lnSpc>
                <a:spcPct val="83000"/>
              </a:lnSpc>
            </a:pPr>
            <a:endParaRPr lang="en-US" sz="2800" b="0" dirty="0"/>
          </a:p>
          <a:p>
            <a:pPr lvl="1" eaLnBrk="1" hangingPunct="1">
              <a:lnSpc>
                <a:spcPct val="83000"/>
              </a:lnSpc>
            </a:pPr>
            <a:endParaRPr lang="en-US" sz="2800" b="0" dirty="0" smtClean="0"/>
          </a:p>
          <a:p>
            <a:pPr lvl="1" eaLnBrk="1" hangingPunct="1">
              <a:lnSpc>
                <a:spcPct val="83000"/>
              </a:lnSpc>
            </a:pPr>
            <a:endParaRPr lang="en-US" sz="2800" b="0" dirty="0"/>
          </a:p>
          <a:p>
            <a:pPr marL="500063" lvl="1" indent="0" eaLnBrk="1" hangingPunct="1">
              <a:lnSpc>
                <a:spcPct val="83000"/>
              </a:lnSpc>
              <a:buNone/>
            </a:pPr>
            <a:endParaRPr lang="en-US" sz="2800" b="0" dirty="0" smtClean="0"/>
          </a:p>
          <a:p>
            <a:pPr lvl="1" eaLnBrk="1" hangingPunct="1">
              <a:lnSpc>
                <a:spcPct val="83000"/>
              </a:lnSpc>
            </a:pPr>
            <a:endParaRPr lang="en-US" sz="2800" b="0" i="1" dirty="0"/>
          </a:p>
        </p:txBody>
      </p:sp>
      <p:sp>
        <p:nvSpPr>
          <p:cNvPr id="2" name="Rectangle 1"/>
          <p:cNvSpPr/>
          <p:nvPr>
            <p:custDataLst>
              <p:tags r:id="rId4"/>
            </p:custDataLst>
          </p:nvPr>
        </p:nvSpPr>
        <p:spPr>
          <a:xfrm>
            <a:off x="3651232" y="4221110"/>
            <a:ext cx="1800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YES!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1644774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Random Testing in the Real World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Random testing (usually called “fuzzing” in this context) is highly effective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Mozilla and </a:t>
            </a:r>
            <a:r>
              <a:rPr lang="en-US" sz="2800" b="0" dirty="0"/>
              <a:t>G</a:t>
            </a:r>
            <a:r>
              <a:rPr lang="en-US" sz="2800" b="0" dirty="0" smtClean="0"/>
              <a:t>oogle use </a:t>
            </a:r>
            <a:r>
              <a:rPr lang="en-US" sz="2800" b="0" dirty="0"/>
              <a:t>r</a:t>
            </a:r>
            <a:r>
              <a:rPr lang="en-US" sz="2800" b="0" dirty="0" smtClean="0"/>
              <a:t>andom testing to detect critical security flaws in JavaScript engines and browsers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600" b="0" dirty="0" smtClean="0"/>
              <a:t>Search for </a:t>
            </a:r>
            <a:r>
              <a:rPr lang="en-US" sz="2600" b="0" dirty="0"/>
              <a:t>G</a:t>
            </a:r>
            <a:r>
              <a:rPr lang="en-US" sz="2600" b="0" dirty="0" smtClean="0"/>
              <a:t>oogle’s “</a:t>
            </a:r>
            <a:r>
              <a:rPr lang="en-US" sz="2600" b="0" dirty="0" err="1" smtClean="0"/>
              <a:t>ClusterFuzz</a:t>
            </a:r>
            <a:r>
              <a:rPr lang="en-US" sz="2600" b="0" dirty="0" smtClean="0"/>
              <a:t>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Extremely effective for finding bugs in C compilers, including over 400 in GCC and LLVM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600" b="0" dirty="0" smtClean="0"/>
              <a:t>Search for the </a:t>
            </a:r>
            <a:r>
              <a:rPr lang="en-US" sz="2600" b="0" dirty="0" err="1" smtClean="0"/>
              <a:t>Csmith</a:t>
            </a:r>
            <a:r>
              <a:rPr lang="en-US" sz="2600" b="0" dirty="0" smtClean="0"/>
              <a:t> compiler testing project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/>
              <a:t>Used to find bugs in Apache commons, Java core libraries, other widely used code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At </a:t>
            </a:r>
            <a:r>
              <a:rPr lang="en-US" sz="2800" b="0" dirty="0"/>
              <a:t>NASA, random testing is used to test file systems for missions with costs well over $</a:t>
            </a:r>
            <a:r>
              <a:rPr lang="en-US" sz="2800" b="0" dirty="0" smtClean="0"/>
              <a:t>100M</a:t>
            </a:r>
            <a:endParaRPr lang="en-US" sz="28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1366830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Industrial Strength Random Testing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No longer a quick afternoon’s effort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Engineering random testers for compilers, interpreters, large libraries is a major undertaking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Requires testing expertise and domain expertise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Have to consider new issues such as: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How long should tests be?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How much to test each API call or function?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How to identify different bugs when an overnight testing run produces 5,000+ failing tests?</a:t>
            </a:r>
          </a:p>
          <a:p>
            <a:pPr lvl="3" eaLnBrk="1" hangingPunct="1">
              <a:lnSpc>
                <a:spcPct val="83000"/>
              </a:lnSpc>
            </a:pPr>
            <a:r>
              <a:rPr lang="en-US" sz="2200" b="0" dirty="0" smtClean="0"/>
              <a:t>But there are only 20 different bugs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Can developers debug test cases consisting of thousands of random operations, mostly irrelevant?</a:t>
            </a:r>
          </a:p>
          <a:p>
            <a:pPr lvl="3" eaLnBrk="1" hangingPunct="1">
              <a:lnSpc>
                <a:spcPct val="83000"/>
              </a:lnSpc>
            </a:pPr>
            <a:endParaRPr lang="en-US" sz="22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536691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Very Bad Test Case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50" y="908650"/>
            <a:ext cx="6597180" cy="499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541913" y="5893553"/>
            <a:ext cx="8602087" cy="79239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tryItOut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("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do;while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(__parent__)__proto__=__parent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__")</a:t>
            </a:r>
            <a:b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</a:br>
            <a:r>
              <a:rPr lang="en-US" sz="2000" dirty="0" err="1" smtClean="0">
                <a:solidFill>
                  <a:srgbClr val="FF0000"/>
                </a:solidFill>
                <a:latin typeface="Lucida Console" pitchFamily="49" charset="0"/>
              </a:rPr>
              <a:t>tryItOut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("while(Error(this)){}")</a:t>
            </a:r>
          </a:p>
          <a:p>
            <a:pPr lvl="3" eaLnBrk="1" hangingPunct="1">
              <a:lnSpc>
                <a:spcPct val="83000"/>
              </a:lnSpc>
            </a:pPr>
            <a:endParaRPr lang="en-US" sz="22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268612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 Minimization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2800" b="0" smtClean="0"/>
              <a:t>Solution:  automatic </a:t>
            </a:r>
            <a:r>
              <a:rPr lang="en-US" sz="2800" b="0" i="1" smtClean="0"/>
              <a:t>minimization </a:t>
            </a:r>
            <a:r>
              <a:rPr lang="en-US" sz="2800" b="0" smtClean="0"/>
              <a:t>of test cases as they are generated</a:t>
            </a:r>
          </a:p>
          <a:p>
            <a:pPr eaLnBrk="1" hangingPunct="1"/>
            <a:r>
              <a:rPr lang="en-US" sz="2800" b="0" smtClean="0"/>
              <a:t>Minimized test case:  subset of original sequence of operations such that</a:t>
            </a:r>
          </a:p>
          <a:p>
            <a:pPr lvl="1" eaLnBrk="1" hangingPunct="1"/>
            <a:r>
              <a:rPr lang="en-US" sz="2800" b="0" smtClean="0"/>
              <a:t>Test case still fails</a:t>
            </a:r>
          </a:p>
          <a:p>
            <a:pPr lvl="1" eaLnBrk="1" hangingPunct="1"/>
            <a:r>
              <a:rPr lang="en-US" sz="2800" b="0" smtClean="0"/>
              <a:t>Removing any one operation makes the test case successful</a:t>
            </a:r>
          </a:p>
          <a:p>
            <a:pPr eaLnBrk="1" hangingPunct="1"/>
            <a:r>
              <a:rPr lang="en-US" sz="2800" b="0" smtClean="0"/>
              <a:t>Typical improvement: order of magnitude or greater reduction in length of a test case</a:t>
            </a:r>
          </a:p>
          <a:p>
            <a:pPr lvl="1" eaLnBrk="1" hangingPunct="1"/>
            <a:r>
              <a:rPr lang="en-US" sz="2800" b="0" smtClean="0"/>
              <a:t>Highly effective technique, essential for quick debugging</a:t>
            </a:r>
          </a:p>
          <a:p>
            <a:pPr lvl="1" eaLnBrk="1" hangingPunct="1"/>
            <a:endParaRPr lang="en-US" sz="2800" b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0935886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 Minimization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Based on Zeller’s d</a:t>
            </a:r>
            <a:r>
              <a:rPr lang="en-US" sz="3200" b="0" i="1" dirty="0" smtClean="0"/>
              <a:t>elta-debugging</a:t>
            </a:r>
            <a:r>
              <a:rPr lang="en-US" sz="3200" b="0" dirty="0" smtClean="0"/>
              <a:t> tools</a:t>
            </a:r>
          </a:p>
          <a:p>
            <a:pPr lvl="1" eaLnBrk="1" hangingPunct="1">
              <a:lnSpc>
                <a:spcPct val="77000"/>
              </a:lnSpc>
            </a:pPr>
            <a:r>
              <a:rPr lang="en-US" sz="3200" b="0" dirty="0" smtClean="0"/>
              <a:t>Automated debugging state-of-the-art</a:t>
            </a:r>
          </a:p>
          <a:p>
            <a:pPr lvl="1" eaLnBrk="1" hangingPunct="1">
              <a:lnSpc>
                <a:spcPct val="77000"/>
              </a:lnSpc>
            </a:pPr>
            <a:r>
              <a:rPr lang="en-US" sz="3200" b="0" dirty="0" smtClean="0"/>
              <a:t>Set of Python scripts easily modified to automatically minimize tests in different settings</a:t>
            </a:r>
          </a:p>
          <a:p>
            <a:pPr lvl="1" eaLnBrk="1" hangingPunct="1">
              <a:lnSpc>
                <a:spcPct val="77000"/>
              </a:lnSpc>
            </a:pPr>
            <a:r>
              <a:rPr lang="en-US" sz="3200" b="0" dirty="0" smtClean="0"/>
              <a:t>Requires that you be able to</a:t>
            </a:r>
          </a:p>
          <a:p>
            <a:pPr lvl="2" eaLnBrk="1" hangingPunct="1">
              <a:lnSpc>
                <a:spcPct val="77000"/>
              </a:lnSpc>
            </a:pPr>
            <a:r>
              <a:rPr lang="en-US" sz="2800" b="0" dirty="0" smtClean="0"/>
              <a:t>Play back test cases and determine success or failure automatically</a:t>
            </a:r>
          </a:p>
          <a:p>
            <a:pPr lvl="2" eaLnBrk="1" hangingPunct="1">
              <a:lnSpc>
                <a:spcPct val="77000"/>
              </a:lnSpc>
            </a:pPr>
            <a:r>
              <a:rPr lang="en-US" sz="2800" b="0" dirty="0" smtClean="0"/>
              <a:t>Define the subsets of a test case – provide a test case decomposition</a:t>
            </a:r>
          </a:p>
          <a:p>
            <a:pPr lvl="2" eaLnBrk="1" hangingPunct="1">
              <a:lnSpc>
                <a:spcPct val="77000"/>
              </a:lnSpc>
              <a:buNone/>
            </a:pPr>
            <a:endParaRPr lang="en-US" sz="2800" dirty="0" smtClean="0"/>
          </a:p>
          <a:p>
            <a:pPr lvl="2" eaLnBrk="1" hangingPunct="1">
              <a:lnSpc>
                <a:spcPct val="77000"/>
              </a:lnSpc>
              <a:buNone/>
            </a:pPr>
            <a:r>
              <a:rPr lang="en-US" sz="2800" dirty="0" smtClean="0"/>
              <a:t>REMEMBER DELTA DEBUGGING: IT CAN SAVE YOU ENDLESS HOURS OF EFFORT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612017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 Minimization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1008062"/>
          </a:xfrm>
        </p:spPr>
        <p:txBody>
          <a:bodyPr/>
          <a:lstStyle/>
          <a:p>
            <a:pPr eaLnBrk="1" hangingPunct="1"/>
            <a:r>
              <a:rPr lang="en-US" sz="3200" b="0" smtClean="0"/>
              <a:t>Based on a clever modification of a “binary search” strategy </a:t>
            </a:r>
          </a:p>
          <a:p>
            <a:pPr lvl="1" eaLnBrk="1" hangingPunct="1"/>
            <a:endParaRPr lang="en-US" sz="3200" b="0" smtClean="0"/>
          </a:p>
        </p:txBody>
      </p:sp>
      <p:sp>
        <p:nvSpPr>
          <p:cNvPr id="137318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3850" y="2565400"/>
            <a:ext cx="1223963" cy="34559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/>
              <a:t>Original</a:t>
            </a:r>
          </a:p>
          <a:p>
            <a:pPr algn="ctr">
              <a:spcBef>
                <a:spcPct val="0"/>
              </a:spcBef>
            </a:pPr>
            <a:r>
              <a:rPr lang="en-US"/>
              <a:t>Test</a:t>
            </a:r>
          </a:p>
          <a:p>
            <a:pPr algn="ctr">
              <a:spcBef>
                <a:spcPct val="0"/>
              </a:spcBef>
            </a:pPr>
            <a:r>
              <a:rPr lang="en-US"/>
              <a:t>Case</a:t>
            </a:r>
          </a:p>
        </p:txBody>
      </p:sp>
      <p:sp>
        <p:nvSpPr>
          <p:cNvPr id="137318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92275" y="2565400"/>
            <a:ext cx="1223963" cy="1584325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/>
              <a:t>First half</a:t>
            </a:r>
          </a:p>
        </p:txBody>
      </p:sp>
      <p:sp>
        <p:nvSpPr>
          <p:cNvPr id="1373190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32138" y="2565400"/>
            <a:ext cx="1223962" cy="647700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/>
              <a:t>First half</a:t>
            </a:r>
          </a:p>
        </p:txBody>
      </p:sp>
      <p:sp>
        <p:nvSpPr>
          <p:cNvPr id="1373191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132138" y="3500438"/>
            <a:ext cx="1223962" cy="647700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/>
              <a:t>Second half</a:t>
            </a:r>
          </a:p>
        </p:txBody>
      </p:sp>
      <p:sp>
        <p:nvSpPr>
          <p:cNvPr id="1373192" name="Rectangl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572000" y="2565400"/>
            <a:ext cx="1223963" cy="122396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/>
              <a:t>First three</a:t>
            </a:r>
          </a:p>
          <a:p>
            <a:pPr algn="ctr">
              <a:spcBef>
                <a:spcPct val="0"/>
              </a:spcBef>
            </a:pPr>
            <a:r>
              <a:rPr lang="en-US"/>
              <a:t>fourths</a:t>
            </a:r>
          </a:p>
        </p:txBody>
      </p:sp>
      <p:sp>
        <p:nvSpPr>
          <p:cNvPr id="1373193" name="Rectangle 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572000" y="4005263"/>
            <a:ext cx="1223963" cy="1223962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/>
              <a:t>Last three</a:t>
            </a:r>
          </a:p>
          <a:p>
            <a:pPr algn="ctr">
              <a:spcBef>
                <a:spcPct val="0"/>
              </a:spcBef>
            </a:pPr>
            <a:r>
              <a:rPr lang="en-US"/>
              <a:t>fourths</a:t>
            </a:r>
          </a:p>
        </p:txBody>
      </p:sp>
      <p:sp>
        <p:nvSpPr>
          <p:cNvPr id="1373194" name="Rectangle 1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011863" y="4005263"/>
            <a:ext cx="1223962" cy="503237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/>
              <a:t>First half</a:t>
            </a:r>
          </a:p>
        </p:txBody>
      </p:sp>
      <p:sp>
        <p:nvSpPr>
          <p:cNvPr id="1373195" name="Rectangle 1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011863" y="4724400"/>
            <a:ext cx="1223962" cy="50323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/>
              <a:t>Second half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3983683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3188" grpId="0" animBg="1"/>
      <p:bldP spid="1373189" grpId="0" animBg="1"/>
      <p:bldP spid="1373189" grpId="1" animBg="1"/>
      <p:bldP spid="1373190" grpId="0" animBg="1"/>
      <p:bldP spid="1373191" grpId="0" animBg="1"/>
      <p:bldP spid="1373192" grpId="0" animBg="1"/>
      <p:bldP spid="1373193" grpId="0" animBg="1"/>
      <p:bldP spid="1373194" grpId="0" animBg="1"/>
      <p:bldP spid="137319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82"/>
  <p:tag name="DEFAULTHEIGHT" val="304"/>
  <p:tag name="MMPROD_NEXTUNIQUEID" val="10010"/>
  <p:tag name="ISPRING_RESOURCE_PATHS_HASH_2" val="cf67ec55798ad35912ce84debe9738fa385357"/>
  <p:tag name="MMPROD_THEME_BG_IMAGE" val=""/>
  <p:tag name="MMPROD_UIDATA" val="&lt;database version=&quot;8.0&quot;&gt;&lt;object type=&quot;1&quot; unique_id=&quot;10001&quot;&gt;&lt;property id=&quot;20141&quot; value=&quot;Lesson12RandomTestingII&quot;/&gt;&lt;property id=&quot;20148&quot; value=&quot;5&quot;/&gt;&lt;property id=&quot;20184&quot; value=&quot;7&quot;/&gt;&lt;property id=&quot;20224&quot; value=&quot;C:\Users\brabhams.CN\Documents\My Adobe Presentations\Lesson12RandomTestingII&quot;/&gt;&lt;property id=&quot;20227&quot; value=&quot;C:\Users\Alex\Desktop\ecampus\Lesson9LessonsLearnedII_Package.prpkg&quot;/&gt;&lt;property id=&quot;20250&quot; value=&quot;0&quot;/&gt;&lt;property id=&quot;20251&quot; value=&quot;0&quot;/&gt;&lt;property id=&quot;20259&quot; value=&quot;0&quot;/&gt;&lt;property id=&quot;20600&quot; value=&quot;0&quot;/&gt;&lt;object type=&quot;2&quot; unique_id=&quot;11398&quot;&gt;&lt;object type=&quot;3&quot; unique_id=&quot;14978&quot;&gt;&lt;property id=&quot;20148&quot; value=&quot;5&quot;/&gt;&lt;property id=&quot;20300&quot; value=&quot;Slide 2 - &amp;quot;Random Testing:  How Good is It?&amp;quot;&quot;/&gt;&lt;property id=&quot;20307&quot; value=&quot;818&quot;/&gt;&lt;property id=&quot;20309&quot; value=&quot;-1&quot;/&gt;&lt;/object&gt;&lt;object type=&quot;3&quot; unique_id=&quot;15024&quot;&gt;&lt;property id=&quot;20148&quot; value=&quot;5&quot;/&gt;&lt;property id=&quot;20300&quot; value=&quot;Slide 1 - &amp;quot;Random Testing: Not Just for Unit Tests&amp;quot;&quot;/&gt;&lt;property id=&quot;20307&quot; value=&quot;820&quot;/&gt;&lt;property id=&quot;20309&quot; value=&quot;-1&quot;/&gt;&lt;/object&gt;&lt;object type=&quot;3&quot; unique_id=&quot;15587&quot;&gt;&lt;property id=&quot;20148&quot; value=&quot;5&quot;/&gt;&lt;property id=&quot;20300&quot; value=&quot;Slide 3 - &amp;quot;Random Testing in the Real World&amp;quot;&quot;/&gt;&lt;property id=&quot;20307&quot; value=&quot;832&quot;/&gt;&lt;property id=&quot;20309&quot; value=&quot;-1&quot;/&gt;&lt;/object&gt;&lt;object type=&quot;3&quot; unique_id=&quot;15588&quot;&gt;&lt;property id=&quot;20148&quot; value=&quot;5&quot;/&gt;&lt;property id=&quot;20300&quot; value=&quot;Slide 4 - &amp;quot;Industrial Strength Random Testing&amp;quot;&quot;/&gt;&lt;property id=&quot;20307&quot; value=&quot;833&quot;/&gt;&lt;property id=&quot;20309&quot; value=&quot;-1&quot;/&gt;&lt;/object&gt;&lt;object type=&quot;3&quot; unique_id=&quot;15783&quot;&gt;&lt;property id=&quot;20148&quot; value=&quot;5&quot;/&gt;&lt;property id=&quot;20300&quot; value=&quot;Slide 6 - &amp;quot;Test Case Minimization&amp;quot;&quot;/&gt;&lt;property id=&quot;20307&quot; value=&quot;835&quot;/&gt;&lt;property id=&quot;20309&quot; value=&quot;-1&quot;/&gt;&lt;/object&gt;&lt;object type=&quot;3&quot; unique_id=&quot;15784&quot;&gt;&lt;property id=&quot;20148&quot; value=&quot;5&quot;/&gt;&lt;property id=&quot;20300&quot; value=&quot;Slide 7 - &amp;quot;Test Case Minimization&amp;quot;&quot;/&gt;&lt;property id=&quot;20307&quot; value=&quot;836&quot;/&gt;&lt;property id=&quot;20309&quot; value=&quot;-1&quot;/&gt;&lt;/object&gt;&lt;object type=&quot;3&quot; unique_id=&quot;15785&quot;&gt;&lt;property id=&quot;20148&quot; value=&quot;5&quot;/&gt;&lt;property id=&quot;20300&quot; value=&quot;Slide 8 - &amp;quot;Test Case Minimization&amp;quot;&quot;/&gt;&lt;property id=&quot;20307&quot; value=&quot;837&quot;/&gt;&lt;property id=&quot;20309&quot; value=&quot;-1&quot;/&gt;&lt;/object&gt;&lt;object type=&quot;3&quot; unique_id=&quot;16004&quot;&gt;&lt;property id=&quot;20148&quot; value=&quot;5&quot;/&gt;&lt;property id=&quot;20300&quot; value=&quot;Slide 5 - &amp;quot;A Very Bad Test Case&amp;quot;&quot;/&gt;&lt;property id=&quot;20307&quot; value=&quot;838&quot;/&gt;&lt;property id=&quot;20309&quot; value=&quot;-1&quot;/&gt;&lt;/object&gt;&lt;/object&gt;&lt;object type=&quot;8&quot; unique_id=&quot;11510&quot;&gt;&lt;/object&gt;&lt;object type=&quot;10&quot; unique_id=&quot;16066&quot;&gt;&lt;object type=&quot;11&quot; unique_id=&quot;16067&quot;&gt;&lt;/object&gt;&lt;/object&gt;&lt;object type=&quot;4&quot; unique_id=&quot;16068&quot;&gt;&lt;/object&gt;&lt;/object&gt;&lt;/database&gt;"/>
  <p:tag name="MMPROD_TAG_VCONFIG" val="PD94bWwgdmVyc2lvbj0iMS4wIiBlbmNvZGluZz0idXRmLTgiPz4NCjxjb25maWd1cmF0aW9uPg0KCTxicmFuZGluZz4NCgkJPHVpZm9udCBuYW1lPSJGT05UX05PVEVTX1RFWFQiIHZhbHVlPSJWZXJkYW5hLDE0LGZhbHNlLGZhbHNlLGZhbHNlIi8+DQoJPC9icmFuZGluZz4NCgk8Y29sb3JzPg0KCQk8dWljb2xvciBuYW1lPSJwcmltYXJ5IiB2YWx1ZT0iMHgwMDAwMDAiLz4NCgkJPHVpY29sb3IgbmFtZT0iZ2xvdyIgdmFsdWU9IjB4RkY2NjAw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mZhbHNlIi8+PHVpc2hvdyBuYW1lPSJwcmVzZW50ZXJuYW1lIiB2YWx1ZT0iZmFsc2UiLz48dWlzaG93IG5hbWU9InByZXNlbnRlcnRpdGxlIiB2YWx1ZT0idHJ1ZSIvPjx1aXNob3cgbmFtZT0icHJlc2VudGVyZW1haWwiIHZhbHVlPSJmYWxzZSIvPjx1aXNob3cgbmFtZT0icHJlc2VudGVyYmlvIiB2YWx1ZT0iZmFsc2UiLz48dWlzaG93IG5hbWU9ImNvbXBhbnlsb2dvIiB2YWx1ZT0iZmFsc2UiLz48dWlzaG93IG5hbWU9InNpZGViYXIiIHZhbHVlPSJ0cnVlIi8+PHVpc2hvdyBuYW1lPSJvdXRsaW5lIiB2YWx1ZT0idHJ1ZSIvPjx1aXNob3cgbmFtZT0idGh1bWJuYWlsIiB2YWx1ZT0iZmFsc2UiLz4NCgkJPHVpc2hvdyBuYW1lPSJub3RlcyIgdmFsdWU9InRydWUiLz48dWlzaG93IG5hbWU9InNlYXJjaCIgdmFsdWU9ImZhbHNlIi8+PHVpc2hvdyBuYW1lPSJxdWl6IiB2YWx1ZT0iZmFsc2UiLz48dWlzaG93IG5hbWU9ImF0dGFjaG1lbnRzIiB2YWx1ZT0idHJ1ZSIvPjx1aXNob3cgbmFtZT0idXRpbHMiIHZhbHVlPSJ0cnVlIi8+PHVpc2hvdyBuYW1lPSJ2b2x1bWUiIHZhbHVlPSJ0cnVlIi8+PHVpc2hvdyBuYW1lPSJwbGF5YmFyIiB2YWx1ZT0idHJ1ZSIvPjx1aXNob3cgbmFtZT0idGFsa2luZ2hlYWQiIHZhbHVlPSJ0cnVlIi8+PHVpc2hvdyBuYW1lPSJzaWRlYmFyb25yaWdodCIgdmFsdWU9InRydWUiLz48dWlzaG93IG5hbWU9InZpZXdjaGFuZ2UiIHZhbHVlPSJ0cnVlIi8+PHVpc2hvdyBuYW1lPSJhbHdheXNTY3J1bmNoIiB2YWx1ZT0iZmFsc2UiLz48dWlzaG93IG5hbWU9ImluaXRpYWxkaXNwbGF5bW9kZWlzbm9ybWFsIiB2YWx1ZT0idHJ1ZSIvPjx1aXJlcGxhY2UgbmFtZT0ibG9nbyIgdmFsdWU9IiIvPjx1aXJlcGxhY2UgbmFtZT0iYmdpbWFnZSIgdmFsdWU9IiIvPjx1aXJlcGxhY2UgbmFtZT0iaW5pdGlhbHRhYiIgdmFsdWU9Im91dGxpbmUiLz48L2xheW91dD4NCgk8cHJlbG9hZGVyPjxzZXRCb29sIG5hbWU9ImRpc2FibGVBc3NldFByZWxvYWRlciIgdmFsdWU9InRydWUiLz48L3ByZWxvYWRlcj4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+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+DQoJCTx1aXRleHQgbmFtZT0iU0NSVUJCQVJTVEFUVVNfQlVGRkVSSU5HIiB2YWx1ZT0iTWlzZSBlbiBtw6ltb2lyZSIvPg0KCQk8dWl0ZXh0IG5hbWU9IlNDUlVCQkFSU1RBVFVTX1FVRVNUSU9OIiB2YWx1ZT0iUsOpcG9uZHJlIMOgIGxhIHF1ZXN0aW9uIi8+DQoJCTx1aXRleHQgbmFtZT0iU0NSVUJCQVJTVEFUVVNfUkVWSUVXUVVJWiIgdmFsdWU9IlLDqXZpc2lvbiBkdSBxdWVzdGlvbm5haXJlIi8+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+DQoJCTx1aXRleHQgbmFtZT0iQVRUQUNITUVOVFMiIHZhbHVlPSJQacOoY2VzIGpvaW50ZXMiLz4NCgkJPCEtLSBzdWJzdGl0dXRpb246ICVwID09IGN1cnJlbnQgc3BlYWtlcidzIHRpdGxlIC0tPg0KCQk8dWl0ZXh0IG5hbWU9IkJJT1dJTl9USVRMRSIgdmFsdWU9IkJpbyA6ICVwIi8+DQoJCTx1aXRleHQgbmFtZT0iQklPQlROX1RJVExFIiB2YWx1ZT0iQmlvIDoiLz4NCgkJPHVpdGV4dCBuYW1lPSJESVZJREVSQlROX1RJVExFIiB2YWx1ZT0ifCIvPg0KCQk8dWl0ZXh0IG5hbWU9IkNPTlRBQ1RCVE5fVElUTEUiIHZhbHVlPSJDb250YWN0Ii8+DQoJCTx1aXRleHQgbmFtZT0iVEFCX1FVSVoiIHZhbHVlPSJRdWl6Ii8+DQoJCTx1aXRleHQgbmFtZT0iVEFCX09VVExJTkUiIHZhbHVlPSJQbGFuIi8+DQoJCTx1aXRleHQgbmFtZT0iVEFCX1RIVU1CIiB2YWx1ZT0iRGlhcG9zIi8+DQoJCTx1aXRleHQgbmFtZT0iVEFCX05PVEVTIiB2YWx1ZT0iTm90ZXMiLz4NCgkJPHVpdGV4dCBuYW1lPSJUQUJfU0VBUkNIIiB2YWx1ZT0iUmVjaGVyY2hl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NvbW1lbnRhaXJlcyBkZXMgZGlhcG9zaXRpdmVzIi8+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+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+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+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250cmVyIGwnZW5jYWRyw6kgYXV4IHBhcnRpY2lwYW50cyIvPg0KCQk8dWl0ZXh0IG5hbWU9Ik1VVEUiIHZhbHVlPSJNdWV0Ii8+DQoJCTx1aXRleHQgbmFtZT0iRE9DV1JBUF9USVRMRSIgdmFsdWU9IlBpw6hjZSBqb2ludGUgUHJlc2VudGVy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iYjeEE7JiN4QTs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WSURQTEFZSU5HIiB2YWx1ZT0i67mE65SU7JikIOyerOyDnSDspJE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iYjeEE7JiN4QTv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+DQoJCTx1aXRleHQgbmFtZT0iUVVJWlBPRF9RVUlaX0FUVEVNUFRfVkFMVUUiIHZhbHVlPSIlbiBkZSAldCIvPg0KCQk8dWl0ZXh0IG5hbWU9IlFVSVpQT0RfUVVJWl9TQ09SRSIgdmFsdWU9IlB1bnR1YWNpw7NuOiIvPg0KCQk8dWl0ZXh0IG5hbWU9IlFVSVpQT0RfUVVJWl9QQVNTU0NPUkUiIHZhbHVlPSJQdW50dWFjacOzbiBwYXJhIGFwcm9iYXI6Ii8+DQoJCTx1aXRleHQgbmFtZT0iUVVJWlBPRF9RVUlaX01BWFNDT1JFIiB2YWx1ZT0iUHVudHVhY2nDs24gbcOheGltYToiLz4NCgkJPHVpdGV4dCBuYW1lPSJRVUlaUE9EX1FVRVNBVE1QVF9TVFIiIHZhbHVlPSJJbnRlbnRvczogJW4gZGUgJXQiLz4NCgkJPHVpdGV4dCBuYW1lPSJRVUlaUE9EX1FVRVNUWVBFX1NUUiIgdmFsdWU9IlRpcG86ICVzIi8+DQoJCTx1aXRleHQgbmFtZT0iUVVJWlBPRF9RVUVTVFlQRV9HUkQiIHZhbHVlPSJDb24gcHVudHVhY2nDs24iLz4NCgkJPHVpdGV4dCBuYW1lPSJRVUlaUE9EX1FVRVNUWVBFX1NWWSIgdmFsdWU9IkVuY3Vlc3RhIi8+DQoJCTx1aXRleHQgbmFtZT0iUVVJWlBPRF9RVUlaQVRNUFRfSU5GIiB2YWx1ZT0iSW5maW5pdG8iLz4NCgkJPHVpdGV4dCBuYW1lPSJRVUlaUE9EX1FVRVNBVE1QVF9JTkYiIHZhbHVlPSJJbmZpbml0byIvPg0KCQk8dWl0ZXh0IG5hbWU9IldBUk5JTkdNU0dfWUVTU1RSSU5HIiB2YWx1ZT0iU8OtIi8+DQoJCTx1aXRleHQgbmFtZT0iV0FSTklOR01TR19OT1NUUklORyIgdmFsdWU9Ik5vIi8+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+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JbnRlcnJvdHRvIi8+DQoJCTx1aXRleHQgbmFtZT0iU0NSVUJCQVJTVEFUVVNfUExBWUlORyIgdmFsdWU9IlJpcHJvZHV6aW9uZSIvPg0KCQk8dWl0ZXh0IG5hbWU9IlNDUlVCQkFSU1RBVFVTX05PQVVESU8iIHZhbHVlPSJBdWRpbyBpbmF0dC4iLz4NCgkJPHVpdGV4dCBuYW1lPSJTQ1JVQkJBUlNUQVRVU19WSURQTEFZSU5HIiB2YWx1ZT0iVmlkZW8gaW4gcmlwcm9kdXppb25lIi8+DQoJCTx1aXRleHQgbmFtZT0iU0NSVUJCQVJTVEFUVVNfTE9BRElORyIgdmFsdWU9IkNhcmljYW1lbnRvIi8+DQoJCTx1aXRleHQgbmFtZT0iU0NSVUJCQVJTVEFUVVNfQlVGRkVSSU5HIiB2YWx1ZT0iQnVmZmVyaW5nIi8+DQoJCTx1aXRleHQgbmFtZT0iU0NSVUJCQVJTVEFUVVNfUVVFU1RJT04iIHZhbHVlPSJSaXNwb25kaSBhIGRvbWFuZGEiLz4NCgkJPHVpdGV4dCBuYW1lPSJTQ1JVQkJBUlNUQVRVU19SRVZJRVdRVUlaIiB2YWx1ZT0iUmV2aXNpb25lIGRlbCBxdWl6Ii8+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+DQoJCTx1aXRleHQgbmFtZT0iQVRUQUNITUVOVFMiIHZhbHVlPSJBbGxlZ2F0aS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QuIi8+DQoJCTx1aXRleHQgbmFtZT0iVEFCX1FVSVoiIHZhbHVlPSJRdWl6Ii8+DQoJCTx1aXRleHQgbmFtZT0iVEFCX09VVExJTkUiIHZhbHVlPSJTdHJ1dHR1cmEiLz4NCgkJPHVpdGV4dCBuYW1lPSJUQUJfVEhVTUIiIHZhbHVlPSJNaW5pYXR1cmUiLz4NCgkJPHVpdGV4dCBuYW1lPSJUQUJfTk9URVMiIHZhbHVlPSJOb3RlIi8+DQoJCTx1aXRleHQgbmFtZT0iVEFCX1NFQVJDSCIgdmFsdWU9IkNlcmNhIi8+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+DQoJCTx1aXRleHQgbmFtZT0iU0xJREVfTk9URVMiIHZhbHVlPSJOb3RlIGRpYXBvc2l0aXZh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iYjeEE7JiN4QTt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IS0tcXVpeiBwb2QgYW5kIG1lc3NhZ2UgYm94IHRleHRzLS0+DQoJCTx1aXRleHQgbmFtZT0iUVVJWlBPRF9RVUlaX0FUVEVNUFQiIHZhbHVlPSJRdWl6cG9naW5nOiIvPg0KCQk8dWl0ZXh0IG5hbWU9IlFVSVpQT0RfUVVJWl9BVFRFTVBUX1ZBTFVFIiB2YWx1ZT0iJW4gdmFuICV0Ii8+DQoJCTx1aXRleHQgbmFtZT0iUVVJWlBPRF9RVUlaX1NDT1JFIiB2YWx1ZT0iQmVoYWFsZGUgc2NvcmU6Ii8+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+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+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+DQoJCTx1aXRleHQgbmFtZT0iRE9DV1JBUF9USVRMRSIgdmFsdWU9IlByZXNlbnRlci1iZXN0YW5kc2JpamxhZ2UiLz4NCgkJPHVpdGV4dCBuYW1lPSJET0NXUkFQX01TRyIgdmFsdWU9Ik9wc2xhYW4gaW4gRGV6ZSBjb21wdXRlciIvPg0KCQk8dWl0ZXh0IG5hbWU9IkRPQ1dSQVBfUFJPTVBUIiB2YWx1ZT0iS2xpayBvbSB0ZSBkb3dubG9hZGVuIi8+DQoJPC9sYW5ndWFnZT4NCgk8bGFuZ3VhZ2UgaWQ9ImNuIj4NCgkJPCEtLSBmb3JtYXQgZm9yIHVpZm9udCB2YWx1ZSBpcyAiZm9udCxzaXplLGlzYm9sZCxpc2l0YWxpYyxpc3NoYWRvd2VkIiAtLT4NCgkJPHVpZm9udCBuYW1lPSJGT05UX1FVSVpaSU5HIiB2YWx1ZT0i5a6L5L2TLTE4MDMwLDEwLGZhbHNlLGZhbHNlLGZhbHNlIi8+DQoJCTx1aWZvbnQgbmFtZT0iRk9OVF9TQ1JVQlNUQVRVUyIgdmFsdWU9IuWui+S9ky0xODAzMCwxMCx0cnVlLGZhbHNlLHRydWUiLz4NCgkJPHVpZm9udCBuYW1lPSJGT05UX1NDUlVCVElNRSIgdmFsdWU9IuWui+S9ky0xODAzMCwxMCxmYWxzZSxmYWxzZSx0cnVlIi8+DQoJCTx1aWZvbnQgbmFtZT0iRk9OVF9FTEFQU0VEVElNRSIgdmFsdWU9IuWui+S9ky0xODAzMCwxMCx0cnVlLGZhbHNlLHRydWUiLz4NCgkJPHVpZm9udCBuYW1lPSJGT05UX1VUSUxTTUVOVSIgdmFsdWU9IuWui+S9ky0xODAzMCwxMCx0cnVlLGZhbHNlLGZhbHNlIi8+DQoJCTx1aWZvbnQgbmFtZT0iRk9OVF9UQUJTIiB2YWx1ZT0i5a6L5L2TLTE4MDMwLDE0LHRydWUsZmFsc2UsdHJ1ZSIvPg0KCQk8dWlmb250IG5hbWU9IkZPTlRfUFJFU0VOVEFUSU9OTkFNRSIgdmFsdWU9IuWui+S9ky0xODAzMCwxNCxmYWxzZSxmYWxzZSx0cnVlIi8+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+DQoJCTx1aWZvbnQgbmFtZT0iRk9OVF9PVVRMSU5FIiB2YWx1ZT0i5a6L5L2TLTE4MDMwLDEyLGZhbHNlLGZhbHNlLHRydWUiLz4NCgkJPHVpZm9udCBuYW1lPSJGT05UX1NFQVJDSCIgdmFsdWU9IuWui+S9ky0xODAzMCwxMixmYWxzZSxmYWxzZSx0cnVlIi8+DQoJCTx1aWZvbnQgbmFtZT0iRk9OVF9USFVNQiIgdmFsdWU9IuWui+S9ky0xODAzMCwxMCxmYWxzZSxmYWxzZSx0cnVlIi8+DQoJCTx1aWZvbnQgbmFtZT0iRk9OVF9CSU9XSU4iIHZhbHVlPSLlrovkvZMtMTgwMzAsMTIsZmFsc2UsZmFsc2UsZmFsc2UiLz4NCgkJPHVpZm9udCBuYW1lPSJGT05UX0xJU1RIRUFESU5HIiB2YWx1ZT0i5a6L5L2TLTE4MDMwLDEwLGZhbHNlLGZhbHNlLGZhbHNlIi8+DQoJCTx1aWZvbnQgbmFtZT0iRk9OVF9XSU5USVRMRSIgdmFsdWU9IuWui+S9ky0xODAzMCwxMCxmYWxzZSxmYWxzZSx0cnVlIi8+DQoJCTx1aWZvbnQgbmFtZT0iRk9OVF9BVFRBQ0hNRU5UUyIgdmFsdWU9IuWui+S9ky0xODAzMCwxMixmYWxzZSxmYWxzZSx0cnVlIi8+DQoJCTwhLS1xdWl6IHBvZCBhbmQgbWVzc2FnZSBib3ggdGV4dCBmb250cy0tPg0KCQk8dWlmb250IG5hbWU9IkZPTlRfTVNHQk9YX1dJTlRJVExFIiB2YWx1ZT0i5a6L5L2TLTE4MDMwLDEyLHRydWUsZmFsc2UsdHJ1ZSIvPg0KCQk8dWlmb250IG5hbWU9IkZPTlRfTVNHQk9YX01TRyIgdmFsdWU9IuWui+S9ky0xODAzMCwxMixmYWxzZSxmYWxzZSx0cnVlIi8+DQoJCTx1aWZvbnQgbmFtZT0iRk9OVF9NU0dCT1hfT1BUSU9OUyIgdmFsdWU9IuWui+S9ky0xODAzMCwxMCx0cnVlLGZhbHNlLHRydWUiLz4NCgkJPHVpZm9udCBuYW1lPSJGT05UX1FVSVpQT0RfUVVJWl9USVRMRSIgdmFsdWU9IuWui+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+S9ky0xODAzMCwxMCxmYWxzZSxmYWxzZSx0cnVlIi8+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+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+S9ky0xODAzMCwxMCx0cnVlLGZhbHNlLHRydWUiLz4NCgkJPHVpZm9udCBuYW1lPSJGT05UX1FVSVpQT0RfUVVJWl9RVUVTVElPTl9BVFRFTVBURUQiIHZhbHVlPSLlrovkvZMtMTgwMzAsMTAsZmFsc2UsZmFsc2UsdHJ1ZSIvPg0KCQk8dWlmb250IG5hbWU9IkZPTlRfUVVJWlBPRF9RVUlaX1FVRVNUSU9OX0FUVEVNUFRFRF9WQUxVRSIgdmFsdWU9IuWui+S9ky0xODAzMCwxMCx0cnVlLGZhbHNlLHRydWUiLz4NCgkJPHVpZm9udCBuYW1lPSJGT05UX1FVSVpQT0RfUVVJWl9TQ09SRV9UQUciIHZhbHVlPSLlrovkvZMtMTgwMzAsMTIsdHJ1ZSxmYWxzZSx0cnVlIi8+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+S9ky0xODAzMCwxMCx0cnVlLGZhbHNlLHRydWUiLz4NCgkJPHVpZm9udCBuYW1lPSJGT05UX1FVSVpQT0RfUVVJWl9QQVNTU0NPUkUiIHZhbHVlPSLlrovkvZMtMTgwMzAsMTAsZmFsc2UsZmFsc2UsdHJ1ZSIvPg0KCQk8dWlmb250IG5hbWU9IkZPTlRfUVVJWlBPRF9RVUlaX1BBU1NTQ09SRV9WQUxVRSIgdmFsdWU9IuWui+S9ky0xODAzMCwxMCx0cnVlLGZhbHNlLHRydWUiLz4NCgkJPCEtLSB1aXRleHQgLS0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iYjeEE7JiN4QTv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+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+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+DQoJCTx1aXRleHQgbmFtZT0iVEFCX09VVExJTkUiIHZhbHVlPSJBbmEgSGF0Ii8+DQoJCTx1aXRleHQgbmFtZT0iVEFCX1RIVU1CIiB2YWx1ZT0iUmVzaW0iLz4NCgkJPHVpdGV4dCBuYW1lPSJUQUJfTk9URVMiIHZhbHVlPSJOb3RsYXIiLz4NCgkJPHVpdGV4dCBuYW1lPSJUQUJfU0VBUkNIIiB2YWx1ZT0iQXJhIi8+DQoJCTx1aXRleHQgbmFtZT0iU0xJREVfSEVBRElORyIgdmFsdWU9IlNsYXl0IEJhxZ9sxLHEn8SxIi8+DQoJCTx1aXRleHQgbmFtZT0iRFVSQVRJT05fSEVBRElORyIgdmFsdWU9IlPDvHJlIi8+DQoJCTx1aXRleHQgbmFtZT0iU0VBUkNIX0hFQURJTkciIHZhbHVlPSJNZXRuaSBhcmE6Ii8+DQoJCTx1aXRleHQgbmFtZT0iVEhVTUJfSEVBRElORyIgdmFsdWU9IlNsYXl0Ii8+DQoJCTx1aXRleHQgbmFtZT0iVEhVTUJfSU5GTyIgdmFsdWU9IlNsYXl0IEJhxZ9sxLHEn8SxL1PDvHJlc2kiLz4NCgkJPHVpdGV4dCBuYW1lPSJBVFRBQ0hOQU1FX0hFQURJTkciIHZhbHVlPSJEb3N5YSBBZMSxIi8+DQoJCTx1aXRleHQgbmFtZT0iQVRUQUNIU0laRV9IRUFESU5HIiB2YWx1ZT0iQm95dXQiLz4NCgkJPHVpdGV4dCBuYW1lPSJTTElERV9OT1RFUyIgdmFsdWU9IlNsYXl0IE5vdGxhcsSx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QodC70LDQudC0ICVu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+DQoJCTx1aXRleHQgbmFtZT0iUVVJWlBPRF9RVUlaX0FUVEVNUFQiIHZhbHVlPSLQn9C+0L/Ri9GC0LrQsCDQv9GA0L7QudGC0Lgg0L7Qv9GA0L7RgToiLz4NCgkJPHVpdGV4dCBuYW1lPSJRVUlaUE9EX1FVSVpfQVRURU1QVF9WQUxVRSIgdmFsdWU9IiVuINC40LcgJXQiLz4NCgkJPHVpdGV4dCBuYW1lPSJRVUlaUE9EX1FVSVpfU0NPUkUiIHZhbHVlPSLQndCw0LHRgNCw0L3QviDQsdCw0LvQu9C+0LI6Ii8+DQoJCTx1aXRleHQgbmFtZT0iUVVJWlBPRF9RVUlaX1BBU1NTQ09SRSIgdmFsdWU9ItCf0YDQvtGF0L7QtNC90L7QuSDRgNC10LfRg9C70YzRgtCw0YI6Ii8+DQoJCTx1aXRleHQgbmFtZT0iUVVJWlBPRF9RVUlaX01BWFNDT1JFIiB2YWx1ZT0i0JzQsNC60YHQuNC80LDQu9GM0L3Ri9C5INGA0LXQt9GD0LvRjNGC0LDRgjoiLz4NCgkJPHVpdGV4dCBuYW1lPSJRVUlaUE9EX1FVRVNBVE1QVF9TVFIiIHZhbHVlPSLQn9C+0L/Ri9GC0LrQsDogJW4g0LjQtyAldCIvPg0KCQk8dWl0ZXh0IG5hbWU9IlFVSVpQT0RfUVVFU1RZUEVfU1RSIiB2YWx1ZT0i0KLQuNC/OiAlcyIvPg0KCQk8dWl0ZXh0IG5hbWU9IlFVSVpQT0RfUVVFU1RZUEVfR1JEIiB2YWx1ZT0i0KEg0L7RhtC10L3QutC+0LkiLz4NCgkJPHVpdGV4dCBuYW1lPSJRVUlaUE9EX1FVRVNUWVBFX1NWWSIgdmFsdWU9ItCe0LHQt9C+0YAiLz4NCgkJPHVpdGV4dCBuYW1lPSJRVUlaUE9EX1FVSVpBVE1QVF9JTkYiIHZhbHVlPSLQkdC+0LvRjNGI0L7QtSDRh9C40YHQu9C+Ii8+DQoJCTx1aXRleHQgbmFtZT0iUVVJWlBPRF9RVUVTQVRNUFRfSU5GIiB2YWx1ZT0i0JHQvtC70YzRiNC+0LUg0YfQuNGB0LvQviIvPg0KCQk8dWl0ZXh0IG5hbWU9IldBUk5JTkdNU0dfWUVTU1RSSU5HIiB2YWx1ZT0i0JTQsCIvPg0KCQk8dWl0ZXh0IG5hbWU9IldBUk5JTkdNU0dfTk9TVFJJTkciIHZhbHVlPSLQndC10YIiLz4NCgkJPHVpdGV4dCBuYW1lPSJXQVJOSU5HTVNHX1RJVExFU1RSSU5HIiB2YWx1ZT0i0J/RgNC10LTRg9C/0YDQtdC20LTQtdC90LjQtSDQviDQvdCw0LLQuNCz0LDRhtC40Lgg0LIg0L7Qv9GA0L7RgdC1Ii8+DQoJCTx1aXRleHQgbmFtZT0iV0FSTklOR01TR19NU0dTVFJJTkciIHZhbHVlPSLQkiDQvtC/0YDQvtGB0LUg0L7RgdGC0LDQu9C40YHRjCDQvdC10L7RgtCy0LXRh9C10L3QvdGL0LUg0LLQvtC/0YDQvtGB0Ysu0J3QsNC20LDRgtC40LUg0LrQvdC+0L/QutC4ICZxdW90O9CU0LAmcXVvdDsg0L/RgNC40LLQtdC00LXRgiDQuiDQt9Cw0LrRgNGL0YLQuNGOINC+0L/RgNC+0YHQsC4g0J3QsNC20LDRgtC40LUg0LrQvdC+0L/QutC4ICZxdW90O9Cd0LXRgiZxdW90OyDQv9GA0L7QtNC+0LvQttC40YIg0L7Qv9GA0L7RgS4iLz4NCgkJPHVpdGV4dCBuYW1lPSJJTkZPUk1BVElPTl9IMjY0X0ZMQVNIUExBWUVSIiB2YWx1ZT0i0KLQtdC60YPRidCw0Y8g0LLQtdGA0YHQuNGPINC/0YDQvtC40LPRgNGL0LLQsNGC0LXQu9GPIEZsYXNoIFBsYXllciwg0YPRgdGC0LDQvdC+0LLQu9C10L3QvdCw0Y8g0L3QsCDRjdGC0L7QvCDQutC+0LzQv9GM0Y7RgtC10YDQtSwg0L3QtSDQv9C+0LTQtNC10YDQttC40LLQsNC10YIg0Y3RgtC+INCy0LjQtNC10L4uINCp0LXQu9C60L3QuNGC0LUg0LIg0L7QsdC70LDRgdGC0Lgg0LLQuNC00LXQviwg0YfRgtC+0LHRiyDQt9Cw0LPRgNGD0LfQuNGC0Ywg0L/QvtGB0LvQtdC00L3RjtGOINCy0LXRgNGB0LjRjiDQv9GA0L7QuNCz0YDRi9Cy0LDRgtC10LvRj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+0LbQtdC90LjQtSDQsiDRhNCw0LnQuyBBZG9iZSBQcmVzZW50ZXIiLz4NCgkJPHVpdGV4dCBuYW1lPSJET0NXUkFQX01TRyIgdmFsdWU9ItCh0L7RhdGA0LDQvdC40YLRjCDQsiDQv9Cw0L/QutGDICZxdW90O9Cc0L7QuSDQutC+0LzQv9GM0Y7RgtC10YAmcXVvdDsiLz4NCgkJPHVpdGV4dCBuYW1lPSJET0NXUkFQX1BST01QVCIgdmFsdWU9ItCp0LXQu9C60L3Rg9GC0Ywg0LTQu9GPINC30LDQs9GA0YPQt9C60LgiLz4NCgk8L2xhbmd1YWdlPg0KPC9jb25maWd1cmF0aW9uPg0K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281114361,C:\Users\brabhams.CN\Desktop\Term Folders\Spring 2013\cs 362\Week 4\Lesson12RandomTestingII_Package_prpkg\Lesson12RandomTestingII_pptx\Media.ppc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6&quot;/&gt;&lt;lineCharCount val=&quot;23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1281114361,C:\Users\brabhams.CN\Desktop\Term Folders\Spring 2013\cs 362\Week 4\Lesson12RandomTestingII_Package_prpkg\Lesson12RandomTestingII_pptx\Media.ppc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41&quot;/&gt;&lt;lineCharCount val=&quot;19&quot;/&gt;&lt;lineCharCount val=&quot;48&quot;/&gt;&lt;lineCharCount val=&quot;14&quot;/&gt;&lt;lineCharCount val=&quot;42&quot;/&gt;&lt;lineCharCount val=&quot;1&quot;/&gt;&lt;lineCharCount val=&quot;1&quot;/&gt;&lt;lineCharCount val=&quot;1&quot;/&gt;&lt;lineCharCount val=&quot;1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20A92AB-3988-474A-A78B-FD649FC169F3}&quot;/&gt;&lt;isInvalidForFieldText val=&quot;0&quot;/&gt;&lt;Image&gt;&lt;filename val=&quot;C:\Users\brabhams.CN\Documents\My Adobe Presentations\Lesson12RandomTestingII\data\asimages\{320A92AB-3988-474A-A78B-FD649FC169F3}_2.png&quot;/&gt;&lt;left val=&quot;261&quot;/&gt;&lt;top val=&quot;318&quot;/&gt;&lt;width val=&quot;197&quot;/&gt;&lt;height val=&quot;119&quot;/&gt;&lt;hasText val=&quot;1&quot;/&gt;&lt;/Image&gt;&lt;/ThreeDShapeInfo&gt;"/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1281114361,C:\Users\brabhams.CN\Desktop\Term Folders\Spring 2013\cs 362\Week 4\Lesson12RandomTestingII_Package_prpkg\Lesson12RandomTestingII_pptx\Media.ppcx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3&quot;/&gt;&lt;lineCharCount val=&quot;44&quot;/&gt;&lt;lineCharCount val=&quot;34&quot;/&gt;&lt;lineCharCount val=&quot;48&quot;/&gt;&lt;lineCharCount val=&quot;50&quot;/&gt;&lt;lineCharCount val=&quot;9&quot;/&gt;&lt;lineCharCount val=&quot;34&quot;/&gt;&lt;lineCharCount val=&quot;42&quot;/&gt;&lt;lineCharCount val=&quot;46&quot;/&gt;&lt;lineCharCount val=&quot;47&quot;/&gt;&lt;lineCharCount val=&quot;42&quot;/&gt;&lt;lineCharCount val=&quot;39&quot;/&gt;&lt;lineCharCount val=&quot;45&quot;/&gt;&lt;lineCharCount val=&quot;47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,1281114361,C:\Users\brabhams.CN\Desktop\Term Folders\Spring 2013\cs 362\Week 4\Lesson12RandomTestingII_Package_prpkg\Lesson12RandomTestingII_pptx\Media.ppc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33&quot;/&gt;&lt;lineCharCount val=&quot;13&quot;/&gt;&lt;lineCharCount val=&quot;12&quot;/&gt;&lt;lineCharCount val=&quot;1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4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2&quot;/&gt;&lt;lineCharCount val=&quot;37&quot;/&gt;&lt;lineCharCount val=&quot;42&quot;/&gt;&lt;lineCharCount val=&quot;53&quot;/&gt;&lt;lineCharCount val=&quot;48&quot;/&gt;&lt;lineCharCount val=&quot;37&quot;/&gt;&lt;lineCharCount val=&quot;26&quot;/&gt;&lt;lineCharCount val=&quot;44&quot;/&gt;&lt;lineCharCount val=&quot;49&quot;/&gt;&lt;lineCharCount val=&quot;43&quot;/&gt;&lt;lineCharCount val=&quot;37&quot;/&gt;&lt;lineCharCount val=&quot;46&quot;/&gt;&lt;lineCharCount val=&quot;51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1281114361,C:\Users\brabhams.CN\Desktop\Term Folders\Spring 2013\cs 362\Week 4\Lesson12RandomTestingII_Package_prpkg\Lesson12RandomTestingII_pptx\Media.ppcx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53&quot;/&gt;&lt;lineCharCount val=&quot;33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1281114361,C:\Users\brabhams.CN\Desktop\Term Folders\Spring 2013\cs 362\Week 4\Lesson12RandomTestingII_Package_prpkg\Lesson12RandomTestingII_pptx\Media.ppcx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51&quot;/&gt;&lt;lineCharCount val=&quot;19&quot;/&gt;&lt;lineCharCount val=&quot;50&quot;/&gt;&lt;lineCharCount val=&quot;24&quot;/&gt;&lt;lineCharCount val=&quot;22&quot;/&gt;&lt;lineCharCount val=&quot;42&quot;/&gt;&lt;lineCharCount val=&quot;16&quot;/&gt;&lt;lineCharCount val=&quot;43&quot;/&gt;&lt;lineCharCount val=&quot;43&quot;/&gt;&lt;lineCharCount val=&quot;48&quot;/&gt;&lt;lineCharCount val=&quot;1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,1281114361,C:\Users\brabhams.CN\Desktop\Term Folders\Spring 2013\cs 362\Week 4\Lesson12RandomTestingII_Package_prpkg\Lesson12RandomTestingII_pptx\Media.ppcx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3&quot;/&gt;&lt;lineCharCount val=&quot;40&quot;/&gt;&lt;lineCharCount val=&quot;37&quot;/&gt;&lt;lineCharCount val=&quot;41&quot;/&gt;&lt;lineCharCount val=&quot;42&quot;/&gt;&lt;lineCharCount val=&quot;9&quot;/&gt;&lt;lineCharCount val=&quot;29&quot;/&gt;&lt;lineCharCount val=&quot;43&quot;/&gt;&lt;lineCharCount val=&quot;25&quot;/&gt;&lt;lineCharCount val=&quot;46&quot;/&gt;&lt;lineCharCount val=&quot;24&quot;/&gt;&lt;lineCharCount val=&quot;1&quot;/&gt;&lt;lineCharCount val=&quot;33&quot;/&gt;&lt;lineCharCount val=&quot;32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,1281114361,C:\Users\brabhams.CN\Desktop\Term Folders\Spring 2013\cs 362\Week 4\Lesson12RandomTestingII_Package_prpkg\Lesson12RandomTestingII_pptx\Media.ppcx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44&quot;/&gt;&lt;lineCharCount val=&quot;18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9&quot;/&gt;&lt;lineCharCount val=&quot;5&quot;/&gt;&lt;lineCharCount val=&quot;4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2&quot;/&gt;&lt;lineCharCount val=&quot;7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1&quot;/&gt;&lt;lineCharCount val=&quot;7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CA590496-B347-454C-8E3F-66E54F82DABA}&quot;/&gt;&lt;isInvalidForFieldText val=&quot;0&quot;/&gt;&lt;Image&gt;&lt;filename val=&quot;C:\Users\brabhams.CN\Documents\My Adobe Presentations\Lesson12RandomTestingII\data\asimages\{CA590496-B347-454C-8E3F-66E54F82DABA}.png&quot;/&gt;&lt;left val=&quot;0&quot;/&gt;&lt;top val=&quot;522&quot;/&gt;&lt;width val=&quot;721&quot;/&gt;&lt;height val=&quot;18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SHAPEINFO" val="&lt;ThreeDShapeInfo&gt;&lt;uuid val=&quot;{E99872CD-F385-4A0D-9DC9-3864BE526336}&quot;/&gt;&lt;isInvalidForFieldText val=&quot;0&quot;/&gt;&lt;Image&gt;&lt;filename val=&quot;C:\Users\brabhams.CN\Documents\My Adobe Presentations\Lesson12RandomTestingII\data\asimages\{E99872CD-F385-4A0D-9DC9-3864BE526336}.png&quot;/&gt;&lt;left val=&quot;0&quot;/&gt;&lt;top val=&quot;0&quot;/&gt;&lt;width val=&quot;721&quot;/&gt;&lt;height val=&quot;7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heme/theme1.xml><?xml version="1.0" encoding="utf-8"?>
<a:theme xmlns:a="http://schemas.openxmlformats.org/drawingml/2006/main" name="cmutemplat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00"/>
      </a:hlink>
      <a:folHlink>
        <a:srgbClr val="C0C0C0"/>
      </a:folHlink>
    </a:clrScheme>
    <a:fontScheme name="cmutemplat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mu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iccad-c2hdl-2004</Template>
  <TotalTime>21675</TotalTime>
  <Words>412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2</vt:i4>
      </vt:variant>
    </vt:vector>
  </HeadingPairs>
  <TitlesOfParts>
    <vt:vector size="15" baseType="lpstr">
      <vt:lpstr>Arial</vt:lpstr>
      <vt:lpstr>Wingdings</vt:lpstr>
      <vt:lpstr>Lucida Console</vt:lpstr>
      <vt:lpstr>Times New Roman</vt:lpstr>
      <vt:lpstr>cmutemplate2</vt:lpstr>
      <vt:lpstr>Random Testing: Not Just for Unit Tests</vt:lpstr>
      <vt:lpstr>Random Testing:  How Good is It?</vt:lpstr>
      <vt:lpstr>Random Testing in the Real World</vt:lpstr>
      <vt:lpstr>Industrial Strength Random Testing</vt:lpstr>
      <vt:lpstr>A Very Bad Test Case</vt:lpstr>
      <vt:lpstr>Test Case Minimization</vt:lpstr>
      <vt:lpstr>Test Case Minimization</vt:lpstr>
      <vt:lpstr>Test Case Minimization</vt:lpstr>
      <vt:lpstr>Custom Show 1</vt:lpstr>
      <vt:lpstr>Custom Show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Support</cp:lastModifiedBy>
  <cp:revision>1226</cp:revision>
  <cp:lastPrinted>2013-03-06T17:08:40Z</cp:lastPrinted>
  <dcterms:created xsi:type="dcterms:W3CDTF">1601-01-01T00:00:00Z</dcterms:created>
  <dcterms:modified xsi:type="dcterms:W3CDTF">2013-03-06T17:08:45Z</dcterms:modified>
</cp:coreProperties>
</file>