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781" r:id="rId2"/>
    <p:sldId id="782" r:id="rId3"/>
    <p:sldId id="783" r:id="rId4"/>
    <p:sldId id="784" r:id="rId5"/>
    <p:sldId id="785" r:id="rId6"/>
    <p:sldId id="786" r:id="rId7"/>
    <p:sldId id="787" r:id="rId8"/>
    <p:sldId id="788" r:id="rId9"/>
    <p:sldId id="789" r:id="rId10"/>
  </p:sldIdLst>
  <p:sldSz cx="9144000" cy="6858000" type="screen4x3"/>
  <p:notesSz cx="7315200" cy="9601200"/>
  <p:custShowLst>
    <p:custShow name="Custom Show 1" id="0">
      <p:sldLst/>
    </p:custShow>
    <p:custShow name="Custom Show 2" id="1">
      <p:sldLst/>
    </p:custShow>
  </p:custShowLst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432" autoAdjust="0"/>
  </p:normalViewPr>
  <p:slideViewPr>
    <p:cSldViewPr>
      <p:cViewPr varScale="1">
        <p:scale>
          <a:sx n="96" d="100"/>
          <a:sy n="96" d="100"/>
        </p:scale>
        <p:origin x="-20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3024"/>
        <p:guide pos="230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  <p:custDataLst>
              <p:tags r:id="rId3"/>
            </p:custDataLst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  <p:custDataLst>
              <p:tags r:id="rId4"/>
            </p:custDataLst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6.xml"/><Relationship Id="rId7" Type="http://schemas.openxmlformats.org/officeDocument/2006/relationships/image" Target="../media/image5.jpe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6.png"/><Relationship Id="rId5" Type="http://schemas.openxmlformats.org/officeDocument/2006/relationships/tags" Target="../tags/tag21.xml"/><Relationship Id="rId10" Type="http://schemas.openxmlformats.org/officeDocument/2006/relationships/image" Target="../media/image7.png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6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4.xml"/><Relationship Id="rId7" Type="http://schemas.openxmlformats.org/officeDocument/2006/relationships/image" Target="../media/image9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13.jpe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Alex\AppData\Local\Microsoft\Windows\Temporary Internet Files\Content.IE5\4O11Q41U\MP900402892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60" y="1340710"/>
            <a:ext cx="2531100" cy="189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7634287" cy="5256212"/>
          </a:xfrm>
        </p:spPr>
        <p:txBody>
          <a:bodyPr/>
          <a:lstStyle/>
          <a:p>
            <a:pPr lvl="1" eaLnBrk="1" hangingPunct="1"/>
            <a:endParaRPr lang="en-US" sz="2000" b="0" smtClean="0"/>
          </a:p>
          <a:p>
            <a:pPr lvl="1" eaLnBrk="1" hangingPunct="1">
              <a:buFontTx/>
              <a:buNone/>
            </a:pPr>
            <a:endParaRPr lang="en-US" sz="3200" b="0" smtClean="0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9712" y="1268413"/>
            <a:ext cx="2881313" cy="227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8" name="Picture 4" descr="File:The Scientific Metho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20" y="3239035"/>
            <a:ext cx="34671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lex\AppData\Local\Microsoft\Windows\Temporary Internet Files\Content.IE5\OIVDGOMO\MC900441714[3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70" y="54697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51503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Debugging, in the Trenches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7634287" cy="5256212"/>
          </a:xfrm>
        </p:spPr>
        <p:txBody>
          <a:bodyPr/>
          <a:lstStyle/>
          <a:p>
            <a:pPr lvl="1" eaLnBrk="1" hangingPunct="1"/>
            <a:endParaRPr lang="en-US" sz="2000" b="0" smtClean="0"/>
          </a:p>
          <a:p>
            <a:pPr lvl="1" eaLnBrk="1" hangingPunct="1">
              <a:buFontTx/>
              <a:buNone/>
            </a:pPr>
            <a:endParaRPr lang="en-US" sz="3200" b="0" smtClean="0"/>
          </a:p>
        </p:txBody>
      </p:sp>
      <p:sp>
        <p:nvSpPr>
          <p:cNvPr id="1452043" name="Text Box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3850" y="1268413"/>
            <a:ext cx="4319588" cy="1463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Times New Roman" pitchFamily="18" charset="0"/>
              </a:rPr>
              <a:t>Rasala put his hands on his desk and buried his face in them.</a:t>
            </a:r>
          </a:p>
          <a:p>
            <a:r>
              <a:rPr lang="en-US" sz="2000" i="1">
                <a:latin typeface="Times New Roman" pitchFamily="18" charset="0"/>
              </a:rPr>
              <a:t>It was just another routine day down at debugging headquarters.</a:t>
            </a:r>
            <a:endParaRPr lang="en-US" sz="2000" b="0" i="1">
              <a:latin typeface="Times New Roman" pitchFamily="18" charset="0"/>
            </a:endParaRPr>
          </a:p>
        </p:txBody>
      </p:sp>
      <p:sp>
        <p:nvSpPr>
          <p:cNvPr id="1452047" name="Text Box 1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27088" y="2924175"/>
            <a:ext cx="6553200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Times New Roman" pitchFamily="18" charset="0"/>
              </a:rPr>
              <a:t>In the back of Veres’s mind still lies a small suspicion that the problem might after all be noise.  And now – much to Guyer’s delight, when he finds out later on – it is Veres himself who disconnects the I-cache.  Then he runs the program past the point of failure, and everything works.  He puts the I-cache back in and once again Gollum fails.  This doesn’t prove the IP is to blame, but it does tend to eliminate noise as a suspect, once and for all. . .</a:t>
            </a:r>
            <a:endParaRPr lang="en-US" sz="2000" b="0" i="1">
              <a:latin typeface="Times New Roman" pitchFamily="18" charset="0"/>
            </a:endParaRPr>
          </a:p>
        </p:txBody>
      </p:sp>
      <p:sp>
        <p:nvSpPr>
          <p:cNvPr id="1452048" name="Text Box 1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76375" y="5734050"/>
            <a:ext cx="65532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from THE CASE OF THE MISSING NAND GATE (Chapter 10 of Kidder’s </a:t>
            </a:r>
            <a:r>
              <a:rPr lang="en-US" i="1">
                <a:latin typeface="Times New Roman" pitchFamily="18" charset="0"/>
              </a:rPr>
              <a:t>The Soul of a New Machine</a:t>
            </a:r>
            <a:r>
              <a:rPr lang="en-US">
                <a:latin typeface="Times New Roman" pitchFamily="18" charset="0"/>
              </a:rPr>
              <a:t>)</a:t>
            </a:r>
            <a:endParaRPr lang="en-US" b="0">
              <a:latin typeface="Times New Roman" pitchFamily="18" charset="0"/>
            </a:endParaRPr>
          </a:p>
        </p:txBody>
      </p:sp>
      <p:pic>
        <p:nvPicPr>
          <p:cNvPr id="1452049" name="Picture 1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67625" y="5013325"/>
            <a:ext cx="1023938" cy="136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452052" name="Line 2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44463" y="2781300"/>
            <a:ext cx="7596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52053" name="Line 2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50825" y="5516563"/>
            <a:ext cx="7129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050" name="Picture 2" descr="C:\Users\Alex\AppData\Local\Microsoft\Windows\Temporary Internet Files\Content.IE5\OIVDGOMO\MC900441714[4]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0" y="354012"/>
            <a:ext cx="2283685" cy="228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662021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2043" grpId="0"/>
      <p:bldP spid="1452047" grpId="0"/>
      <p:bldP spid="1452048" grpId="0"/>
      <p:bldP spid="1452052" grpId="0" animBg="1"/>
      <p:bldP spid="14520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(The Soul of a New Machine)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7634287" cy="5256212"/>
          </a:xfrm>
        </p:spPr>
        <p:txBody>
          <a:bodyPr/>
          <a:lstStyle/>
          <a:p>
            <a:pPr lvl="1" eaLnBrk="1" hangingPunct="1"/>
            <a:endParaRPr lang="en-US" sz="2000" b="0" smtClean="0"/>
          </a:p>
          <a:p>
            <a:pPr lvl="1" eaLnBrk="1" hangingPunct="1">
              <a:buFontTx/>
              <a:buNone/>
            </a:pPr>
            <a:endParaRPr lang="en-US" sz="3200" b="0" smtClean="0"/>
          </a:p>
        </p:txBody>
      </p:sp>
      <p:pic>
        <p:nvPicPr>
          <p:cNvPr id="14343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288" y="1196975"/>
            <a:ext cx="2012950" cy="3024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4344" name="Text Box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27313" y="1003300"/>
            <a:ext cx="4106862" cy="512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Kidder’s book tells the story</a:t>
            </a:r>
            <a:br>
              <a:rPr lang="en-US" sz="2000"/>
            </a:br>
            <a:r>
              <a:rPr lang="en-US" sz="2000"/>
              <a:t>of the development of a micro-</a:t>
            </a:r>
            <a:br>
              <a:rPr lang="en-US" sz="2000"/>
            </a:br>
            <a:r>
              <a:rPr lang="en-US" sz="2000"/>
              <a:t>computer in the early 80s.</a:t>
            </a:r>
          </a:p>
          <a:p>
            <a:r>
              <a:rPr lang="en-US" sz="2000"/>
              <a:t>The book’s a classic – won the</a:t>
            </a:r>
            <a:br>
              <a:rPr lang="en-US" sz="2000"/>
            </a:br>
            <a:r>
              <a:rPr lang="en-US" sz="2000"/>
              <a:t>American Book Award for non-</a:t>
            </a:r>
            <a:br>
              <a:rPr lang="en-US" sz="2000"/>
            </a:br>
            <a:r>
              <a:rPr lang="en-US" sz="2000"/>
              <a:t>fiction.  Anyone who cares how</a:t>
            </a:r>
            <a:br>
              <a:rPr lang="en-US" sz="2000"/>
            </a:br>
            <a:r>
              <a:rPr lang="en-US" sz="2000"/>
              <a:t>computers are made (or how</a:t>
            </a:r>
            <a:br>
              <a:rPr lang="en-US" sz="2000"/>
            </a:br>
            <a:r>
              <a:rPr lang="en-US" sz="2000"/>
              <a:t>people work) should read it.</a:t>
            </a:r>
          </a:p>
          <a:p>
            <a:endParaRPr lang="en-US" sz="2000"/>
          </a:p>
          <a:p>
            <a:r>
              <a:rPr lang="en-US" sz="2000"/>
              <a:t>Chapter 10 is a classic story of</a:t>
            </a:r>
            <a:br>
              <a:rPr lang="en-US" sz="2000"/>
            </a:br>
            <a:r>
              <a:rPr lang="en-US" sz="2000"/>
              <a:t>debugging a hardware problem.</a:t>
            </a:r>
            <a:br>
              <a:rPr lang="en-US" sz="2000"/>
            </a:br>
            <a:r>
              <a:rPr lang="en-US" sz="2000"/>
              <a:t>The ideas apply just as well to</a:t>
            </a:r>
            <a:br>
              <a:rPr lang="en-US" sz="2000"/>
            </a:br>
            <a:r>
              <a:rPr lang="en-US" sz="2000"/>
              <a:t>software, and this is the best</a:t>
            </a:r>
            <a:br>
              <a:rPr lang="en-US" sz="2000"/>
            </a:br>
            <a:r>
              <a:rPr lang="en-US" sz="2000"/>
              <a:t>description of heavy-duty debug</a:t>
            </a:r>
            <a:br>
              <a:rPr lang="en-US" sz="2000"/>
            </a:br>
            <a:r>
              <a:rPr lang="en-US" sz="2000"/>
              <a:t>I’ve ever seen.</a:t>
            </a:r>
          </a:p>
        </p:txBody>
      </p:sp>
      <p:pic>
        <p:nvPicPr>
          <p:cNvPr id="3074" name="Picture 2" descr="C:\Users\Alex\AppData\Local\Microsoft\Windows\Temporary Internet Files\Content.IE5\OIVDGOMO\MC900441714[4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320" y="172068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141687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7634287" cy="5256212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Debugging is really hard – even with a good failing test case in hand</a:t>
            </a:r>
          </a:p>
          <a:p>
            <a:pPr eaLnBrk="1" hangingPunct="1"/>
            <a:endParaRPr lang="en-US" sz="3200" b="0" dirty="0" smtClean="0"/>
          </a:p>
          <a:p>
            <a:pPr eaLnBrk="1" hangingPunct="1"/>
            <a:r>
              <a:rPr lang="en-US" sz="3200" b="0" dirty="0" smtClean="0"/>
              <a:t>One of the most time-consuming tasks in software development</a:t>
            </a:r>
            <a:endParaRPr lang="en-US" sz="2000" b="0" dirty="0" smtClean="0"/>
          </a:p>
          <a:p>
            <a:pPr eaLnBrk="1" hangingPunct="1"/>
            <a:r>
              <a:rPr lang="en-US" sz="3200" b="0" dirty="0" smtClean="0"/>
              <a:t>Locating the fault is the most time-consuming part of debugging</a:t>
            </a:r>
            <a:endParaRPr lang="en-US" sz="2000" b="0" dirty="0" smtClean="0"/>
          </a:p>
          <a:p>
            <a:pPr eaLnBrk="1" hangingPunct="1">
              <a:buFont typeface="Wingdings" pitchFamily="2" charset="2"/>
              <a:buNone/>
            </a:pPr>
            <a:endParaRPr lang="en-US" sz="2000" b="0" dirty="0" smtClean="0"/>
          </a:p>
          <a:p>
            <a:pPr lvl="1" eaLnBrk="1" hangingPunct="1"/>
            <a:endParaRPr lang="en-US" sz="2000" b="0" dirty="0" smtClean="0"/>
          </a:p>
          <a:p>
            <a:pPr lvl="1" eaLnBrk="1" hangingPunct="1">
              <a:buFontTx/>
              <a:buNone/>
            </a:pPr>
            <a:endParaRPr lang="en-US" sz="32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695241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7634287" cy="5256212"/>
          </a:xfrm>
        </p:spPr>
        <p:txBody>
          <a:bodyPr/>
          <a:lstStyle/>
          <a:p>
            <a:pPr eaLnBrk="1" hangingPunct="1"/>
            <a:r>
              <a:rPr lang="en-US" sz="3200" b="0" smtClean="0"/>
              <a:t>Takes as much as 50% of development time on some projects</a:t>
            </a:r>
          </a:p>
          <a:p>
            <a:pPr eaLnBrk="1" hangingPunct="1"/>
            <a:r>
              <a:rPr lang="en-US" sz="3200" b="0" smtClean="0"/>
              <a:t>Arguably the most scientific part of “computer science” practice</a:t>
            </a:r>
          </a:p>
          <a:p>
            <a:pPr lvl="1" eaLnBrk="1" hangingPunct="1"/>
            <a:r>
              <a:rPr lang="en-US" sz="2800" b="0" smtClean="0"/>
              <a:t>Even though it’s </a:t>
            </a:r>
            <a:r>
              <a:rPr lang="en-US" sz="2800" b="0" i="1" smtClean="0"/>
              <a:t>usually</a:t>
            </a:r>
            <a:r>
              <a:rPr lang="en-US" sz="2800" b="0" smtClean="0"/>
              <a:t> done in a totally </a:t>
            </a:r>
            <a:r>
              <a:rPr lang="en-US" sz="2800" b="0" i="1" smtClean="0"/>
              <a:t>ad hoc</a:t>
            </a:r>
            <a:r>
              <a:rPr lang="en-US" sz="2800" b="0" smtClean="0"/>
              <a:t>, haphazard way!</a:t>
            </a:r>
          </a:p>
          <a:p>
            <a:pPr eaLnBrk="1" hangingPunct="1">
              <a:buFont typeface="Wingdings" pitchFamily="2" charset="2"/>
              <a:buNone/>
            </a:pPr>
            <a:endParaRPr lang="en-US" sz="2800" b="0" smtClean="0"/>
          </a:p>
          <a:p>
            <a:pPr lvl="1" eaLnBrk="1" hangingPunct="1"/>
            <a:endParaRPr lang="en-US" sz="2000" b="0" smtClean="0"/>
          </a:p>
          <a:p>
            <a:pPr lvl="1" eaLnBrk="1" hangingPunct="1">
              <a:buFontTx/>
              <a:buNone/>
            </a:pPr>
            <a:endParaRPr lang="en-US" sz="3200" b="0" smtClean="0"/>
          </a:p>
        </p:txBody>
      </p:sp>
      <p:sp>
        <p:nvSpPr>
          <p:cNvPr id="1448968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08050" y="4652963"/>
            <a:ext cx="5538788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“Debugging is twice as hard as writing the code</a:t>
            </a:r>
            <a:br>
              <a:rPr lang="en-US" sz="2000">
                <a:latin typeface="Times New Roman" pitchFamily="18" charset="0"/>
              </a:rPr>
            </a:br>
            <a:r>
              <a:rPr lang="en-US" sz="2000">
                <a:latin typeface="Times New Roman" pitchFamily="18" charset="0"/>
              </a:rPr>
              <a:t>in the first place.  Therefore, if you write the code</a:t>
            </a:r>
            <a:br>
              <a:rPr lang="en-US" sz="2000">
                <a:latin typeface="Times New Roman" pitchFamily="18" charset="0"/>
              </a:rPr>
            </a:br>
            <a:r>
              <a:rPr lang="en-US" sz="2000">
                <a:latin typeface="Times New Roman" pitchFamily="18" charset="0"/>
              </a:rPr>
              <a:t>as cleverly as possible, you are, by definition, not</a:t>
            </a:r>
            <a:br>
              <a:rPr lang="en-US" sz="2000">
                <a:latin typeface="Times New Roman" pitchFamily="18" charset="0"/>
              </a:rPr>
            </a:br>
            <a:r>
              <a:rPr lang="en-US" sz="2000">
                <a:latin typeface="Times New Roman" pitchFamily="18" charset="0"/>
              </a:rPr>
              <a:t>smart enough to debug it.”  </a:t>
            </a:r>
            <a:r>
              <a:rPr lang="en-US" sz="2000" b="0">
                <a:latin typeface="Times New Roman" pitchFamily="18" charset="0"/>
              </a:rPr>
              <a:t>- Brian Kernighan</a:t>
            </a:r>
          </a:p>
        </p:txBody>
      </p:sp>
      <p:sp>
        <p:nvSpPr>
          <p:cNvPr id="1448969" name="AutoShap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91463" y="582613"/>
            <a:ext cx="854075" cy="896937"/>
          </a:xfrm>
          <a:prstGeom prst="foldedCorner">
            <a:avLst>
              <a:gd name="adj" fmla="val 995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pic>
        <p:nvPicPr>
          <p:cNvPr id="16390" name="Picture 10" descr="bug_anim_code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35913" y="654050"/>
            <a:ext cx="798512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11" descr="Magnifying_Glass_greyscal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86688" y="609600"/>
            <a:ext cx="10382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8972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96063" y="4652963"/>
            <a:ext cx="1289050" cy="1512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897419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89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and Testing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371600"/>
            <a:ext cx="8026400" cy="5073650"/>
          </a:xfrm>
        </p:spPr>
        <p:txBody>
          <a:bodyPr/>
          <a:lstStyle/>
          <a:p>
            <a:pPr eaLnBrk="1" hangingPunct="1"/>
            <a:r>
              <a:rPr lang="en-US" sz="3200" b="0" smtClean="0"/>
              <a:t>What are test cases </a:t>
            </a:r>
            <a:r>
              <a:rPr lang="en-US" sz="3200" b="0" i="1" smtClean="0"/>
              <a:t>for</a:t>
            </a:r>
            <a:r>
              <a:rPr lang="en-US" sz="3200" b="0" smtClean="0"/>
              <a:t>, anyway?</a:t>
            </a:r>
          </a:p>
          <a:p>
            <a:pPr lvl="1" eaLnBrk="1" hangingPunct="1"/>
            <a:r>
              <a:rPr lang="en-US" sz="2800" b="0" smtClean="0"/>
              <a:t>Often:  so we can locate and fix a fault</a:t>
            </a:r>
          </a:p>
          <a:p>
            <a:pPr lvl="1" eaLnBrk="1" hangingPunct="1"/>
            <a:r>
              <a:rPr lang="en-US" sz="2800" b="0" smtClean="0"/>
              <a:t>Or:  so we can understand how serious the failure is, and triage / “flight rule” it away</a:t>
            </a:r>
          </a:p>
          <a:p>
            <a:pPr lvl="2" eaLnBrk="1" hangingPunct="1"/>
            <a:r>
              <a:rPr lang="en-US" sz="2400" b="0" smtClean="0"/>
              <a:t>If we have many bugs, and some may not be important enough to merit resources</a:t>
            </a:r>
          </a:p>
          <a:p>
            <a:pPr lvl="2" eaLnBrk="1" hangingPunct="1"/>
            <a:r>
              <a:rPr lang="en-US" sz="2400" b="0" smtClean="0"/>
              <a:t>Or if there is a reason we </a:t>
            </a:r>
            <a:r>
              <a:rPr lang="en-US" sz="2400" b="0" i="1" smtClean="0"/>
              <a:t>can’t</a:t>
            </a:r>
            <a:r>
              <a:rPr lang="en-US" sz="2400" b="0" smtClean="0"/>
              <a:t> change the code and have to work around the problem</a:t>
            </a:r>
          </a:p>
          <a:p>
            <a:pPr eaLnBrk="1" hangingPunct="1"/>
            <a:r>
              <a:rPr lang="en-US" sz="3200" b="0" smtClean="0"/>
              <a:t>In either case, we have a “debugging” task at hand – must at least </a:t>
            </a:r>
            <a:r>
              <a:rPr lang="en-US" sz="3200" b="0" i="1" smtClean="0"/>
              <a:t>understand the failure</a:t>
            </a:r>
            <a:r>
              <a:rPr lang="en-US" sz="3200" b="0" smtClean="0"/>
              <a:t>, even if only to triage</a:t>
            </a:r>
          </a:p>
        </p:txBody>
      </p:sp>
      <p:sp>
        <p:nvSpPr>
          <p:cNvPr id="1445892" name="AutoShap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91463" y="582613"/>
            <a:ext cx="854075" cy="896937"/>
          </a:xfrm>
          <a:prstGeom prst="foldedCorner">
            <a:avLst>
              <a:gd name="adj" fmla="val 995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pic>
        <p:nvPicPr>
          <p:cNvPr id="17413" name="Picture 5" descr="bug_anim_code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35913" y="654050"/>
            <a:ext cx="798512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 descr="Magnifying_Glass_greyscal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86688" y="609600"/>
            <a:ext cx="10382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23506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Scientific Debugging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371600"/>
            <a:ext cx="7953997" cy="5073650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Test cases (ones that fail and ones that succeed) can be the experiments we perform to verify our hypotheses</a:t>
            </a:r>
          </a:p>
          <a:p>
            <a:pPr lvl="1" eaLnBrk="1" hangingPunct="1"/>
            <a:r>
              <a:rPr lang="en-US" sz="2800" b="0" dirty="0" smtClean="0"/>
              <a:t>The failing test case informs us that there is a phenomenon to explain (apple on the head)</a:t>
            </a:r>
          </a:p>
          <a:p>
            <a:pPr lvl="1" eaLnBrk="1" hangingPunct="1"/>
            <a:r>
              <a:rPr lang="en-US" sz="2800" b="0" dirty="0" smtClean="0"/>
              <a:t>Generate (or examine) more test cases to find out more about what is going on in the program</a:t>
            </a:r>
          </a:p>
          <a:p>
            <a:pPr lvl="1" eaLnBrk="1" hangingPunct="1"/>
            <a:endParaRPr lang="en-US" sz="2800" b="0" dirty="0" smtClean="0"/>
          </a:p>
        </p:txBody>
      </p:sp>
      <p:pic>
        <p:nvPicPr>
          <p:cNvPr id="4098" name="Picture 2" descr="C:\Users\Alex\AppData\Local\Microsoft\Windows\Temporary Internet Files\Content.IE5\OIVDGOMO\MC900441714[4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30" y="188550"/>
            <a:ext cx="1225852" cy="122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778808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Scientific Debugging</a:t>
            </a:r>
          </a:p>
        </p:txBody>
      </p:sp>
      <p:pic>
        <p:nvPicPr>
          <p:cNvPr id="19459" name="Picture 195" descr="zellerscien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438" y="1268413"/>
            <a:ext cx="8945562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745539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lex\AppData\Local\Microsoft\Windows\Temporary Internet Files\Content.IE5\4O11Q41U\MP900431001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90" y="4293120"/>
            <a:ext cx="1139798" cy="144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for Debugging</a:t>
            </a:r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371600"/>
            <a:ext cx="8026400" cy="5073650"/>
          </a:xfrm>
        </p:spPr>
        <p:txBody>
          <a:bodyPr/>
          <a:lstStyle/>
          <a:p>
            <a:pPr eaLnBrk="1" hangingPunct="1"/>
            <a:r>
              <a:rPr lang="en-US" sz="2800" b="0" dirty="0" smtClean="0"/>
              <a:t>Several ways to use test cases in debugging:</a:t>
            </a:r>
          </a:p>
          <a:p>
            <a:pPr lvl="1" eaLnBrk="1" hangingPunct="1"/>
            <a:r>
              <a:rPr lang="en-US" sz="2800" b="0" dirty="0" smtClean="0"/>
              <a:t>Test case minimization </a:t>
            </a:r>
          </a:p>
          <a:p>
            <a:pPr lvl="1" eaLnBrk="1" hangingPunct="1"/>
            <a:r>
              <a:rPr lang="en-US" sz="2400" b="0" dirty="0" smtClean="0"/>
              <a:t>Shrink the test case so we don’t have to look at lots of irrelevant or redundant operations</a:t>
            </a:r>
          </a:p>
          <a:p>
            <a:pPr lvl="1" eaLnBrk="1" hangingPunct="1"/>
            <a:r>
              <a:rPr lang="en-US" sz="2800" b="0" dirty="0" smtClean="0"/>
              <a:t>Fault localization</a:t>
            </a:r>
          </a:p>
          <a:p>
            <a:pPr lvl="2" eaLnBrk="1" hangingPunct="1"/>
            <a:r>
              <a:rPr lang="en-US" sz="2400" b="0" dirty="0" smtClean="0"/>
              <a:t>Give suggestions about where the </a:t>
            </a:r>
            <a:r>
              <a:rPr lang="en-US" sz="2400" b="0" i="1" dirty="0" smtClean="0"/>
              <a:t>fault</a:t>
            </a:r>
            <a:r>
              <a:rPr lang="en-US" sz="2400" b="0" dirty="0" smtClean="0"/>
              <a:t> may be (based on test case executions)</a:t>
            </a:r>
          </a:p>
          <a:p>
            <a:pPr lvl="1" eaLnBrk="1" hangingPunct="1"/>
            <a:r>
              <a:rPr lang="en-US" sz="2800" b="0" dirty="0" smtClean="0"/>
              <a:t>Error explanation</a:t>
            </a:r>
          </a:p>
          <a:p>
            <a:pPr lvl="2" eaLnBrk="1" hangingPunct="1"/>
            <a:r>
              <a:rPr lang="en-US" sz="2400" b="0" dirty="0" smtClean="0"/>
              <a:t>Give a “story” of </a:t>
            </a:r>
            <a:r>
              <a:rPr lang="en-US" sz="2400" b="0" i="1" dirty="0" smtClean="0"/>
              <a:t>causality</a:t>
            </a:r>
          </a:p>
          <a:p>
            <a:pPr lvl="3" eaLnBrk="1" hangingPunct="1"/>
            <a:r>
              <a:rPr lang="en-US" sz="2000" b="0" i="1" dirty="0" smtClean="0"/>
              <a:t>(A causes B; B causes C; C causes failure)</a:t>
            </a:r>
          </a:p>
        </p:txBody>
      </p:sp>
      <p:sp>
        <p:nvSpPr>
          <p:cNvPr id="1446921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4213" y="2997200"/>
            <a:ext cx="7775575" cy="2736850"/>
          </a:xfrm>
          <a:prstGeom prst="rect">
            <a:avLst/>
          </a:prstGeom>
          <a:noFill/>
          <a:ln w="38100" cmpd="dbl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6922" name="Text 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59113" y="5876925"/>
            <a:ext cx="48529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attempt to automate part of scientific debugging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126824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921" grpId="0" animBg="1"/>
      <p:bldP spid="14469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ISPRING_RESOURCE_PATHS_HASH_2" val="599c736162d5da8c993d214b4ec654ed5869fa"/>
  <p:tag name="MMPROD_THEME_BG_IMAGE" val=""/>
  <p:tag name="MMPROD_UIDATA" val="&lt;database version=&quot;8.0&quot;&gt;&lt;object type=&quot;1&quot; unique_id=&quot;10001&quot;&gt;&lt;property id=&quot;20141&quot; value=&quot;Lesson15IntroDebugging&quot;/&gt;&lt;property id=&quot;20148&quot; value=&quot;5&quot;/&gt;&lt;property id=&quot;20184&quot; value=&quot;7&quot;/&gt;&lt;property id=&quot;20224&quot; value=&quot;C:\Users\brabhams.CN\Documents\My Adobe Presentations\Lesson15IntroDebugging&quot;/&gt;&lt;property id=&quot;20250&quot; value=&quot;0&quot;/&gt;&lt;property id=&quot;20251&quot; value=&quot;0&quot;/&gt;&lt;property id=&quot;20259&quot; value=&quot;0&quot;/&gt;&lt;property id=&quot;20600&quot; value=&quot;0&quot;/&gt;&lt;object type=&quot;2&quot; unique_id=&quot;11398&quot;&gt;&lt;object type=&quot;3&quot; unique_id=&quot;12648&quot;&gt;&lt;property id=&quot;20148&quot; value=&quot;5&quot;/&gt;&lt;property id=&quot;20300&quot; value=&quot;Slide 1 - &amp;quot;Debugging&amp;quot;&quot;/&gt;&lt;property id=&quot;20307&quot; value=&quot;781&quot;/&gt;&lt;property id=&quot;20309&quot; value=&quot;-1&quot;/&gt;&lt;/object&gt;&lt;object type=&quot;3&quot; unique_id=&quot;12649&quot;&gt;&lt;property id=&quot;20148&quot; value=&quot;5&quot;/&gt;&lt;property id=&quot;20300&quot; value=&quot;Slide 2 - &amp;quot;Debugging, in the Trenches&amp;quot;&quot;/&gt;&lt;property id=&quot;20307&quot; value=&quot;782&quot;/&gt;&lt;property id=&quot;20309&quot; value=&quot;-1&quot;/&gt;&lt;/object&gt;&lt;object type=&quot;3&quot; unique_id=&quot;12650&quot;&gt;&lt;property id=&quot;20148&quot; value=&quot;5&quot;/&gt;&lt;property id=&quot;20300&quot; value=&quot;Slide 3 - &amp;quot;(The Soul of a New Machine)&amp;quot;&quot;/&gt;&lt;property id=&quot;20307&quot; value=&quot;783&quot;/&gt;&lt;property id=&quot;20309&quot; value=&quot;-1&quot;/&gt;&lt;/object&gt;&lt;object type=&quot;3&quot; unique_id=&quot;12651&quot;&gt;&lt;property id=&quot;20148&quot; value=&quot;5&quot;/&gt;&lt;property id=&quot;20300&quot; value=&quot;Slide 4 - &amp;quot;Debugging&amp;quot;&quot;/&gt;&lt;property id=&quot;20307&quot; value=&quot;784&quot;/&gt;&lt;property id=&quot;20309&quot; value=&quot;-1&quot;/&gt;&lt;/object&gt;&lt;object type=&quot;3&quot; unique_id=&quot;12652&quot;&gt;&lt;property id=&quot;20148&quot; value=&quot;5&quot;/&gt;&lt;property id=&quot;20300&quot; value=&quot;Slide 5 - &amp;quot;Debugging&amp;quot;&quot;/&gt;&lt;property id=&quot;20307&quot; value=&quot;785&quot;/&gt;&lt;property id=&quot;20309&quot; value=&quot;-1&quot;/&gt;&lt;/object&gt;&lt;object type=&quot;3&quot; unique_id=&quot;12653&quot;&gt;&lt;property id=&quot;20148&quot; value=&quot;5&quot;/&gt;&lt;property id=&quot;20300&quot; value=&quot;Slide 6 - &amp;quot;Debugging and Testing&amp;quot;&quot;/&gt;&lt;property id=&quot;20307&quot; value=&quot;786&quot;/&gt;&lt;property id=&quot;20309&quot; value=&quot;-1&quot;/&gt;&lt;/object&gt;&lt;object type=&quot;3&quot; unique_id=&quot;12654&quot;&gt;&lt;property id=&quot;20148&quot; value=&quot;5&quot;/&gt;&lt;property id=&quot;20300&quot; value=&quot;Slide 7 - &amp;quot;Scientific Debugging&amp;quot;&quot;/&gt;&lt;property id=&quot;20307&quot; value=&quot;787&quot;/&gt;&lt;property id=&quot;20309&quot; value=&quot;-1&quot;/&gt;&lt;/object&gt;&lt;object type=&quot;3&quot; unique_id=&quot;12655&quot;&gt;&lt;property id=&quot;20148&quot; value=&quot;5&quot;/&gt;&lt;property id=&quot;20300&quot; value=&quot;Slide 8 - &amp;quot;Scientific Debugging&amp;quot;&quot;/&gt;&lt;property id=&quot;20307&quot; value=&quot;788&quot;/&gt;&lt;property id=&quot;20309&quot; value=&quot;-1&quot;/&gt;&lt;/object&gt;&lt;object type=&quot;3&quot; unique_id=&quot;12656&quot;&gt;&lt;property id=&quot;20148&quot; value=&quot;5&quot;/&gt;&lt;property id=&quot;20300&quot; value=&quot;Slide 9 - &amp;quot;Testing for Debugging&amp;quot;&quot;/&gt;&lt;property id=&quot;20307&quot; value=&quot;789&quot;/&gt;&lt;property id=&quot;20309&quot; value=&quot;-1&quot;/&gt;&lt;/object&gt;&lt;/object&gt;&lt;object type=&quot;8&quot; unique_id=&quot;11510&quot;&gt;&lt;/object&gt;&lt;object type=&quot;10&quot; unique_id=&quot;12724&quot;&gt;&lt;object type=&quot;11&quot; unique_id=&quot;12725&quot;&gt;&lt;/object&gt;&lt;/object&gt;&lt;object type=&quot;4&quot; unique_id=&quot;12726&quot;&gt;&lt;/object&gt;&lt;/object&gt;&lt;/database&gt;"/>
  <p:tag name="MMPROD_TAG_VCONFIG" val="PD94bWwgdmVyc2lvbj0iMS4wIiBlbmNvZGluZz0idXRmLTgiPz4NCjxjb25maWd1cmF0aW9uPg0KCTxicmFuZGluZz4NCgkJPHVpZm9udCBuYW1lPSJGT05UX05PVEVTX1RFWFQiIHZhbHVlPSJWZXJkYW5hLDE0LGZhbHNlLGZhbHNlLGZhbHNlIi8+DQoJPC9icmFuZGluZz4NCgk8Y29sb3JzPg0KCQk8dWljb2xvciBuYW1lPSJwcmltYXJ5IiB2YWx1ZT0iMHgwMDAwMDAiLz4NCgkJPHVpY29sb3IgbmFtZT0iZ2xvdyIgdmFsdWU9IjB4RkY2NjAw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mZhbHNlIi8+PHVpc2hvdyBuYW1lPSJwcmVzZW50ZXJuYW1lIiB2YWx1ZT0iZmFsc2UiLz48dWlzaG93IG5hbWU9InByZXNlbnRlcnRpdGxlIiB2YWx1ZT0idHJ1ZSIvPjx1aXNob3cgbmFtZT0icHJlc2VudGVyZW1haWwiIHZhbHVlPSJmYWxzZSIvPjx1aXNob3cgbmFtZT0icHJlc2VudGVyYmlvIiB2YWx1ZT0iZmFsc2UiLz48dWlzaG93IG5hbWU9ImNvbXBhbnlsb2dvIiB2YWx1ZT0iZmFsc2UiLz48dWlzaG93IG5hbWU9InNpZGViYXIiIHZhbHVlPSJ0cnVlIi8+PHVpc2hvdyBuYW1lPSJvdXRsaW5lIiB2YWx1ZT0idHJ1ZSIvPjx1aXNob3cgbmFtZT0idGh1bWJuYWlsIiB2YWx1ZT0iZmFsc2UiLz4NCgkJPHVpc2hvdyBuYW1lPSJub3RlcyIgdmFsdWU9InRydWUiLz48dWlzaG93IG5hbWU9InNlYXJjaCIgdmFsdWU9ImZhbHNlIi8+PHVpc2hvdyBuYW1lPSJxdWl6IiB2YWx1ZT0iZmFsc2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cHJlbG9hZGVyPjxzZXRCb29sIG5hbWU9ImRpc2FibGVBc3NldFByZWxvYWRlciIgdmFsdWU9InRydWUiLz48L3ByZWxvYWRlcj4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241560006,C:\Users\brabhams.CN\Desktop\Term Folders\Spring 2013\cs 362\Week 5\Lesson15IntroDebugging_Package_prpkg\Lesson15IntroDebugging_pptx\Media.ppc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241560006,C:\Users\brabhams.CN\Desktop\Term Folders\Spring 2013\cs 362\Week 5\Lesson15IntroDebugging_Package_prpkg\Lesson15IntroDebugging_pptx\Media.ppcx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33&quot;/&gt;&lt;lineCharCount val=&quot;13&quot;/&gt;&lt;lineCharCount val=&quot;12&quot;/&gt;&lt;lineCharCount val=&quot;1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37&quot;/&gt;&lt;lineCharCount val=&quot;25&quot;/&gt;&lt;lineCharCount val=&quot;40&quot;/&gt;&lt;lineCharCount val=&quot;23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62&quot;/&gt;&lt;lineCharCount val=&quot;57&quot;/&gt;&lt;lineCharCount val=&quot;58&quot;/&gt;&lt;lineCharCount val=&quot;55&quot;/&gt;&lt;lineCharCount val=&quot;61&quot;/&gt;&lt;lineCharCount val=&quot;60&quot;/&gt;&lt;lineCharCount val=&quot;64&quot;/&gt;&lt;lineCharCount val=&quot;41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54&quot;/&gt;&lt;lineCharCount val=&quot;35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241560006,C:\Users\brabhams.CN\Desktop\Term Folders\Spring 2013\cs 362\Week 5\Lesson15IntroDebugging_Package_prpkg\Lesson15IntroDebugging_pptx\Media.ppc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7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5&quot;/&gt;&lt;lineCharCount val=&quot;30&quot;/&gt;&lt;lineCharCount val=&quot;31&quot;/&gt;&lt;lineCharCount val=&quot;27&quot;/&gt;&lt;lineCharCount val=&quot;31&quot;/&gt;&lt;lineCharCount val=&quot;29&quot;/&gt;&lt;lineCharCount val=&quot;31&quot;/&gt;&lt;lineCharCount val=&quot;27&quot;/&gt;&lt;lineCharCount val=&quot;29&quot;/&gt;&lt;lineCharCount val=&quot;1&quot;/&gt;&lt;lineCharCount val=&quot;33&quot;/&gt;&lt;lineCharCount val=&quot;30&quot;/&gt;&lt;lineCharCount val=&quot;32&quot;/&gt;&lt;lineCharCount val=&quot;31&quot;/&gt;&lt;lineCharCount val=&quot;32&quot;/&gt;&lt;lineCharCount val=&quot;15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241560006,C:\Users\brabhams.CN\Desktop\Term Folders\Spring 2013\cs 362\Week 5\Lesson15IntroDebugging_Package_prpkg\Lesson15IntroDebugging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39&quot;/&gt;&lt;lineCharCount val=&quot;31&quot;/&gt;&lt;lineCharCount val=&quot;1&quot;/&gt;&lt;lineCharCount val=&quot;37&quot;/&gt;&lt;lineCharCount val=&quot;24&quot;/&gt;&lt;lineCharCount val=&quot;36&quot;/&gt;&lt;lineCharCount val=&quot;28&quot;/&gt;&lt;lineCharCount val=&quot;1&quot;/&gt;&lt;lineCharCount val=&quot;1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241560006,C:\Users\brabhams.CN\Desktop\Term Folders\Spring 2013\cs 362\Week 5\Lesson15IntroDebugging_Package_prpkg\Lesson15IntroDebugging_pptx\Media.ppcx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24&quot;/&gt;&lt;lineCharCount val=&quot;34&quot;/&gt;&lt;lineCharCount val=&quot;37&quot;/&gt;&lt;lineCharCount val=&quot;28&quot;/&gt;&lt;lineCharCount val=&quot;43&quot;/&gt;&lt;lineCharCount val=&quot;23&quot;/&gt;&lt;lineCharCount val=&quot;1&quot;/&gt;&lt;lineCharCount val=&quot;1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48&quot;/&gt;&lt;lineCharCount val=&quot;54&quot;/&gt;&lt;lineCharCount val=&quot;53&quot;/&gt;&lt;lineCharCount val=&quot;45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CA35C9D-3A0B-4FD2-A95F-71DE8DD900FB}&quot;/&gt;&lt;isInvalidForFieldText val=&quot;0&quot;/&gt;&lt;Image&gt;&lt;filename val=&quot;C:\Users\brabhams.CN\Documents\My Adobe Presentations\Lesson15IntroDebugging\data\asimages\{3CA35C9D-3A0B-4FD2-A95F-71DE8DD900FB}_5.png&quot;/&gt;&lt;left val=&quot;621&quot;/&gt;&lt;top val=&quot;45&quot;/&gt;&lt;width val=&quot;74&quot;/&gt;&lt;height val=&quot;78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241560006,C:\Users\brabhams.CN\Desktop\Term Folders\Spring 2013\cs 362\Week 5\Lesson15IntroDebugging_Package_prpkg\Lesson15IntroDebugging_pptx\Media.ppcx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1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33&quot;/&gt;&lt;lineCharCount val=&quot;41&quot;/&gt;&lt;lineCharCount val=&quot;42&quot;/&gt;&lt;lineCharCount val=&quot;47&quot;/&gt;&lt;lineCharCount val=&quot;42&quot;/&gt;&lt;lineCharCount val=&quot;36&quot;/&gt;&lt;lineCharCount val=&quot;49&quot;/&gt;&lt;lineCharCount val=&quot;36&quot;/&gt;&lt;lineCharCount val=&quot;38&quot;/&gt;&lt;lineCharCount val=&quot;40&quot;/&gt;&lt;lineCharCount val=&quot;35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F98F9436-F904-49D6-AF3D-E01EE6B37AF6}&quot;/&gt;&lt;isInvalidForFieldText val=&quot;0&quot;/&gt;&lt;Image&gt;&lt;filename val=&quot;C:\Users\brabhams.CN\Documents\My Adobe Presentations\Lesson15IntroDebugging\data\asimages\{F98F9436-F904-49D6-AF3D-E01EE6B37AF6}.png&quot;/&gt;&lt;left val=&quot;0&quot;/&gt;&lt;top val=&quot;522&quot;/&gt;&lt;width val=&quot;721&quot;/&gt;&lt;height val=&quot;18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FF6D98D5-5131-404F-9F72-34A366F415C1}&quot;/&gt;&lt;isInvalidForFieldText val=&quot;0&quot;/&gt;&lt;Image&gt;&lt;filename val=&quot;C:\Users\brabhams.CN\Documents\My Adobe Presentations\Lesson15IntroDebugging\data\asimages\{FF6D98D5-5131-404F-9F72-34A366F415C1}_6.png&quot;/&gt;&lt;left val=&quot;621&quot;/&gt;&lt;top val=&quot;45&quot;/&gt;&lt;width val=&quot;74&quot;/&gt;&lt;height val=&quot;78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241560006,C:\Users\brabhams.CN\Desktop\Term Folders\Spring 2013\cs 362\Week 5\Lesson15IntroDebugging_Package_prpkg\Lesson15IntroDebugging_pptx\Media.ppcx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41&quot;/&gt;&lt;lineCharCount val=&quot;35&quot;/&gt;&lt;lineCharCount val=&quot;33&quot;/&gt;&lt;lineCharCount val=&quot;47&quot;/&gt;&lt;lineCharCount val=&quot;38&quot;/&gt;&lt;lineCharCount val=&quot;6&quot;/&gt;&lt;lineCharCount val=&quot;41&quot;/&gt;&lt;lineCharCount val=&quot;44&quot;/&gt;&lt;lineCharCount val=&quot;8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241560006,C:\Users\brabhams.CN\Desktop\Term Folders\Spring 2013\cs 362\Week 5\Lesson15IntroDebugging_Package_prpkg\Lesson15IntroDebugging_pptx\Media.ppcx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241560006,C:\Users\brabhams.CN\Desktop\Term Folders\Spring 2013\cs 362\Week 5\Lesson15IntroDebugging_Package_prpkg\Lesson15IntroDebugging_pptx\Media.ppcx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1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45&quot;/&gt;&lt;lineCharCount val=&quot;24&quot;/&gt;&lt;lineCharCount val=&quot;54&quot;/&gt;&lt;lineCharCount val=&quot;38&quot;/&gt;&lt;lineCharCount val=&quot;19&quot;/&gt;&lt;lineCharCount val=&quot;46&quot;/&gt;&lt;lineCharCount val=&quot;32&quot;/&gt;&lt;lineCharCount val=&quot;18&quot;/&gt;&lt;lineCharCount val=&quot;28&quot;/&gt;&lt;lineCharCount val=&quot;42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8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26F2235B-58EC-480C-B157-F4E8751E3C5B}&quot;/&gt;&lt;isInvalidForFieldText val=&quot;0&quot;/&gt;&lt;Image&gt;&lt;filename val=&quot;C:\Users\brabhams.CN\Documents\My Adobe Presentations\Lesson15IntroDebugging\data\asimages\{26F2235B-58EC-480C-B157-F4E8751E3C5B}.png&quot;/&gt;&lt;left val=&quot;0&quot;/&gt;&lt;top val=&quot;0&quot;/&gt;&lt;width val=&quot;721&quot;/&gt;&lt;height val=&quot;7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20309</TotalTime>
  <Words>488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2</vt:i4>
      </vt:variant>
    </vt:vector>
  </HeadingPairs>
  <TitlesOfParts>
    <vt:vector size="15" baseType="lpstr">
      <vt:lpstr>Arial</vt:lpstr>
      <vt:lpstr>Wingdings</vt:lpstr>
      <vt:lpstr>Times New Roman</vt:lpstr>
      <vt:lpstr>cmutemplate2</vt:lpstr>
      <vt:lpstr>Debugging</vt:lpstr>
      <vt:lpstr>Debugging, in the Trenches</vt:lpstr>
      <vt:lpstr>(The Soul of a New Machine)</vt:lpstr>
      <vt:lpstr>Debugging</vt:lpstr>
      <vt:lpstr>Debugging</vt:lpstr>
      <vt:lpstr>Debugging and Testing</vt:lpstr>
      <vt:lpstr>Scientific Debugging</vt:lpstr>
      <vt:lpstr>Scientific Debugging</vt:lpstr>
      <vt:lpstr>Testing for Debugging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Support</cp:lastModifiedBy>
  <cp:revision>1142</cp:revision>
  <cp:lastPrinted>2013-03-06T17:07:02Z</cp:lastPrinted>
  <dcterms:created xsi:type="dcterms:W3CDTF">1601-01-01T00:00:00Z</dcterms:created>
  <dcterms:modified xsi:type="dcterms:W3CDTF">2013-03-06T17:07:06Z</dcterms:modified>
</cp:coreProperties>
</file>