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43"/>
  </p:notesMasterIdLst>
  <p:sldIdLst>
    <p:sldId id="256" r:id="rId6"/>
    <p:sldId id="361" r:id="rId7"/>
    <p:sldId id="257" r:id="rId8"/>
    <p:sldId id="375" r:id="rId9"/>
    <p:sldId id="374" r:id="rId10"/>
    <p:sldId id="333" r:id="rId11"/>
    <p:sldId id="372" r:id="rId12"/>
    <p:sldId id="293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62" r:id="rId21"/>
    <p:sldId id="352" r:id="rId22"/>
    <p:sldId id="353" r:id="rId23"/>
    <p:sldId id="373" r:id="rId24"/>
    <p:sldId id="371" r:id="rId25"/>
    <p:sldId id="322" r:id="rId26"/>
    <p:sldId id="311" r:id="rId27"/>
    <p:sldId id="296" r:id="rId28"/>
    <p:sldId id="344" r:id="rId29"/>
    <p:sldId id="354" r:id="rId30"/>
    <p:sldId id="317" r:id="rId31"/>
    <p:sldId id="297" r:id="rId32"/>
    <p:sldId id="299" r:id="rId33"/>
    <p:sldId id="337" r:id="rId34"/>
    <p:sldId id="336" r:id="rId35"/>
    <p:sldId id="300" r:id="rId36"/>
    <p:sldId id="338" r:id="rId37"/>
    <p:sldId id="321" r:id="rId38"/>
    <p:sldId id="325" r:id="rId39"/>
    <p:sldId id="308" r:id="rId40"/>
    <p:sldId id="356" r:id="rId41"/>
    <p:sldId id="261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2E0CB5-3711-4819-9275-04072CE2A868}">
          <p14:sldIdLst>
            <p14:sldId id="256"/>
            <p14:sldId id="361"/>
            <p14:sldId id="257"/>
            <p14:sldId id="375"/>
            <p14:sldId id="374"/>
            <p14:sldId id="333"/>
            <p14:sldId id="372"/>
            <p14:sldId id="293"/>
            <p14:sldId id="326"/>
            <p14:sldId id="327"/>
            <p14:sldId id="328"/>
            <p14:sldId id="329"/>
            <p14:sldId id="330"/>
            <p14:sldId id="331"/>
            <p14:sldId id="332"/>
            <p14:sldId id="362"/>
            <p14:sldId id="352"/>
            <p14:sldId id="353"/>
            <p14:sldId id="373"/>
            <p14:sldId id="371"/>
            <p14:sldId id="322"/>
            <p14:sldId id="311"/>
            <p14:sldId id="296"/>
            <p14:sldId id="344"/>
            <p14:sldId id="354"/>
            <p14:sldId id="317"/>
            <p14:sldId id="297"/>
            <p14:sldId id="299"/>
            <p14:sldId id="337"/>
            <p14:sldId id="336"/>
            <p14:sldId id="300"/>
            <p14:sldId id="338"/>
            <p14:sldId id="321"/>
            <p14:sldId id="325"/>
            <p14:sldId id="308"/>
            <p14:sldId id="356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30" autoAdjust="0"/>
    <p:restoredTop sz="93741" autoAdjust="0"/>
  </p:normalViewPr>
  <p:slideViewPr>
    <p:cSldViewPr>
      <p:cViewPr varScale="1">
        <p:scale>
          <a:sx n="125" d="100"/>
          <a:sy n="125" d="100"/>
        </p:scale>
        <p:origin x="176" y="7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4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97622-6677-4EED-B746-4A9B3473D2DE}" type="datetimeFigureOut">
              <a:rPr lang="en-US" smtClean="0"/>
              <a:t>2/23/19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EE01F-8C47-41E7-A336-DD2FB67B46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0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7D4FD1-97C0-4CC6-BFE7-8554AA4E42E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617037"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MAEC: Malware Attribute Enumeration and Characterization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Cybox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Cyber Observable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Structured Threat Information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CAPEC: Common Attack Pattern Enumeration and Classification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17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Markov chain: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stochastic model describing a sequence of possible events in which the probability of each event depends only on the state attained in the previous event.</a:t>
            </a:r>
          </a:p>
          <a:p>
            <a:r>
              <a:rPr lang="en-US" dirty="0"/>
              <a:t>Stochastic: randomly</a:t>
            </a:r>
            <a:r>
              <a:rPr lang="en-US" baseline="0" dirty="0"/>
              <a:t> determined,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 a random probability distribution or pattern that may be analyzed statistically but may not be predicted precisely</a:t>
            </a:r>
            <a:endParaRPr lang="en-US" dirty="0"/>
          </a:p>
          <a:p>
            <a:r>
              <a:rPr lang="en-US" dirty="0"/>
              <a:t>M/L Maximum likelihood estimation for Markov Chains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EE01F-8C47-41E7-A336-DD2FB67B46F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1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1784664" y="2140298"/>
            <a:ext cx="5807876" cy="1079365"/>
          </a:xfrm>
        </p:spPr>
        <p:txBody>
          <a:bodyPr anchor="t" anchorCtr="0"/>
          <a:lstStyle>
            <a:lvl1pPr>
              <a:lnSpc>
                <a:spcPts val="3720"/>
              </a:lnSpc>
              <a:defRPr sz="3000" b="0" i="0" cap="all" baseline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FRANKLIN GOTHIC MEDIUM 30PT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1787840" y="3238152"/>
            <a:ext cx="5398322" cy="394222"/>
          </a:xfrm>
        </p:spPr>
        <p:txBody>
          <a:bodyPr anchor="t"/>
          <a:lstStyle>
            <a:lvl1pPr marL="0" indent="0">
              <a:buFontTx/>
              <a:buNone/>
              <a:defRPr sz="1600" b="0" i="0" baseline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Subtitle of Presentation Franklin Gothic Medium 16pt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709351" y="1929027"/>
            <a:ext cx="588319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1710724" y="3756455"/>
            <a:ext cx="588319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2" descr="Intel_McAfee_Security_hori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517" y="133350"/>
            <a:ext cx="188608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0" y="4781550"/>
            <a:ext cx="1393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1200" dirty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Defense</a:t>
            </a:r>
            <a:r>
              <a:rPr lang="en-US" sz="1200" b="1" dirty="0">
                <a:solidFill>
                  <a:schemeClr val="bg1"/>
                </a:solidFill>
                <a:latin typeface="Amienne" panose="04000508060000020003" pitchFamily="82" charset="0"/>
              </a:rPr>
              <a:t>  </a:t>
            </a:r>
            <a:r>
              <a:rPr lang="en-US" sz="1200" b="1" kern="1200" dirty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Against</a:t>
            </a:r>
            <a:r>
              <a:rPr lang="en-US" sz="1200" b="1" dirty="0">
                <a:solidFill>
                  <a:schemeClr val="bg1"/>
                </a:solidFill>
                <a:latin typeface="Amienne" panose="04000508060000020003" pitchFamily="82" charset="0"/>
              </a:rPr>
              <a:t>  </a:t>
            </a:r>
            <a:r>
              <a:rPr lang="en-US" sz="1200" b="1" kern="1200" dirty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the</a:t>
            </a:r>
            <a:r>
              <a:rPr lang="en-US" sz="1200" b="1" dirty="0">
                <a:solidFill>
                  <a:schemeClr val="bg1"/>
                </a:solidFill>
                <a:latin typeface="Amienne" panose="04000508060000020003" pitchFamily="82" charset="0"/>
              </a:rPr>
              <a:t>  </a:t>
            </a:r>
            <a:r>
              <a:rPr lang="en-US" sz="1200" b="1" kern="1200" dirty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Dark</a:t>
            </a:r>
            <a:r>
              <a:rPr lang="en-US" sz="1200" b="1" dirty="0">
                <a:solidFill>
                  <a:schemeClr val="bg1"/>
                </a:solidFill>
                <a:latin typeface="Amienne" panose="04000508060000020003" pitchFamily="82" charset="0"/>
              </a:rPr>
              <a:t>  </a:t>
            </a:r>
            <a:r>
              <a:rPr lang="en-US" sz="1200" b="1" kern="1200" dirty="0">
                <a:solidFill>
                  <a:schemeClr val="bg1"/>
                </a:solidFill>
                <a:latin typeface="Amienne" panose="04000508060000020003" pitchFamily="82" charset="0"/>
                <a:ea typeface="+mn-ea"/>
                <a:cs typeface="+mn-cs"/>
              </a:rPr>
              <a:t>Arts</a:t>
            </a:r>
          </a:p>
        </p:txBody>
      </p:sp>
      <p:pic>
        <p:nvPicPr>
          <p:cNvPr id="2" name="OSU Logo - Losage" hidden="1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78" y="133727"/>
            <a:ext cx="1387045" cy="1387045"/>
          </a:xfrm>
          <a:prstGeom prst="rect">
            <a:avLst/>
          </a:prstGeom>
        </p:spPr>
      </p:pic>
      <p:pic>
        <p:nvPicPr>
          <p:cNvPr id="10" name="OSU Logo - Square" descr="C:\Users\Consultant\Desktop\tag.png (1)\tag3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0" y="96579"/>
            <a:ext cx="1435100" cy="152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r="937" b="37156"/>
          <a:stretch/>
        </p:blipFill>
        <p:spPr bwMode="auto">
          <a:xfrm>
            <a:off x="0" y="0"/>
            <a:ext cx="9144000" cy="790574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163"/>
            <a:ext cx="6556672" cy="570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9613" y="971550"/>
            <a:ext cx="7072138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2" descr="Intel_McAfee_Security_horiz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272" y="4665062"/>
            <a:ext cx="1194328" cy="38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0" y="4781550"/>
            <a:ext cx="13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mienne" panose="04000508060000020003" pitchFamily="82" charset="0"/>
              </a:rPr>
              <a:t>Defense  Against  the  Dark  Arts</a:t>
            </a: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1" y="4848225"/>
            <a:ext cx="16002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fld id="{5A1DC566-6DD8-4E64-B54C-9F29185D0E2F}" type="datetime2">
              <a:rPr lang="en-US" smtClean="0"/>
              <a:t>Saturday, February 23, 2019</a:t>
            </a:fld>
            <a:endParaRPr lang="en-US" dirty="0"/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4854475"/>
            <a:ext cx="3365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fld id="{659A5FE0-7283-4E23-82C6-1CCE5B0C965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OSU Logo - Losange" hidden="1"/>
          <p:cNvPicPr>
            <a:picLocks noChangeAspect="1"/>
          </p:cNvPicPr>
          <p:nvPr userDrawn="1"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75"/>
          <a:stretch/>
        </p:blipFill>
        <p:spPr>
          <a:xfrm>
            <a:off x="8244914" y="59531"/>
            <a:ext cx="990600" cy="741211"/>
          </a:xfrm>
          <a:prstGeom prst="rect">
            <a:avLst/>
          </a:prstGeom>
        </p:spPr>
      </p:pic>
      <p:pic>
        <p:nvPicPr>
          <p:cNvPr id="11" name="OSU Logo - Square" descr="C:\Users\Consultant\Desktop\tag.png (1)\tag3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01" y="66675"/>
            <a:ext cx="617599" cy="65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CalPoly Logo" descr="http://upload.wikimedia.org/wikipedia/en/thumb/d/d9/CalPoly_Seal.svg/2000px-CalPoly_Seal.svg.png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628" y="57150"/>
            <a:ext cx="655172" cy="6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0" y="4781550"/>
            <a:ext cx="13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latin typeface="Amienne" panose="04000508060000020003" pitchFamily="82" charset="0"/>
              </a:defRPr>
            </a:lvl1pPr>
          </a:lstStyle>
          <a:p>
            <a:pPr lvl="0"/>
            <a:r>
              <a:rPr lang="en-US" sz="1200" dirty="0"/>
              <a:t>Defense  Against  the  Dark  Arts</a:t>
            </a:r>
          </a:p>
        </p:txBody>
      </p:sp>
      <p:pic>
        <p:nvPicPr>
          <p:cNvPr id="13" name="Picture 2" descr="Intel_McAfee_Security_horiz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9476"/>
            <a:ext cx="1712899" cy="55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1249406" y="1131163"/>
            <a:ext cx="6693244" cy="1079365"/>
          </a:xfrm>
        </p:spPr>
        <p:txBody>
          <a:bodyPr anchor="t" anchorCtr="0"/>
          <a:lstStyle>
            <a:lvl1pPr algn="ctr">
              <a:lnSpc>
                <a:spcPts val="3720"/>
              </a:lnSpc>
              <a:defRPr sz="3000" b="0" i="0" cap="all" baseline="0">
                <a:solidFill>
                  <a:srgbClr val="B71234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FRANKLIN GOTHIC MEDIUM 30PT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1249407" y="2174097"/>
            <a:ext cx="6700108" cy="394222"/>
          </a:xfrm>
        </p:spPr>
        <p:txBody>
          <a:bodyPr anchor="t"/>
          <a:lstStyle>
            <a:lvl1pPr marL="0" indent="0" algn="ctr">
              <a:buFontTx/>
              <a:buNone/>
              <a:defRPr sz="1600" b="0" i="0" baseline="0">
                <a:solidFill>
                  <a:srgbClr val="8E99A0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Subtitle of Presentation Franklin Gothic Medium 16pt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1105931" y="919893"/>
            <a:ext cx="6954108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 userDrawn="1"/>
        </p:nvCxnSpPr>
        <p:spPr bwMode="auto">
          <a:xfrm>
            <a:off x="1105931" y="2712994"/>
            <a:ext cx="6954108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OSU Logo - Losange" hidden="1"/>
          <p:cNvPicPr>
            <a:picLocks noChangeAspect="1"/>
          </p:cNvPicPr>
          <p:nvPr userDrawn="1"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75"/>
          <a:stretch/>
        </p:blipFill>
        <p:spPr>
          <a:xfrm>
            <a:off x="8244914" y="59531"/>
            <a:ext cx="990600" cy="741211"/>
          </a:xfrm>
          <a:prstGeom prst="rect">
            <a:avLst/>
          </a:prstGeom>
        </p:spPr>
      </p:pic>
      <p:pic>
        <p:nvPicPr>
          <p:cNvPr id="19" name="CalPoly Logo" descr="http://upload.wikimedia.org/wikipedia/en/thumb/d/d9/CalPoly_Seal.svg/2000px-CalPoly_Seal.svg.png" hidden="1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628" y="57150"/>
            <a:ext cx="655172" cy="6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SU Logo - Square" descr="C:\Users\Consultant\Desktop\tag.png (1)\tag3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01" y="66675"/>
            <a:ext cx="617599" cy="65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r="937" b="37156"/>
          <a:stretch/>
        </p:blipFill>
        <p:spPr bwMode="auto">
          <a:xfrm>
            <a:off x="0" y="0"/>
            <a:ext cx="9144000" cy="790574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163"/>
            <a:ext cx="6556672" cy="57018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9613" y="971550"/>
            <a:ext cx="7072138" cy="3733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" descr="Intel_McAfee_Security_horiz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272" y="4665062"/>
            <a:ext cx="1194328" cy="38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0" y="4857750"/>
            <a:ext cx="30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mienne" panose="04000508060000020003" pitchFamily="82" charset="0"/>
              </a:rPr>
              <a:t>Defense  Against  the  Dark  Arts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4854475"/>
            <a:ext cx="3365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659A5FE0-7283-4E23-82C6-1CCE5B0C96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OSU Logo - Losange" hidden="1"/>
          <p:cNvPicPr>
            <a:picLocks noChangeAspect="1"/>
          </p:cNvPicPr>
          <p:nvPr userDrawn="1"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75"/>
          <a:stretch/>
        </p:blipFill>
        <p:spPr>
          <a:xfrm>
            <a:off x="8244914" y="59531"/>
            <a:ext cx="990600" cy="741211"/>
          </a:xfrm>
          <a:prstGeom prst="rect">
            <a:avLst/>
          </a:prstGeom>
        </p:spPr>
      </p:pic>
      <p:pic>
        <p:nvPicPr>
          <p:cNvPr id="11" name="OSU Logo - Square" descr="C:\Users\Consultant\Desktop\tag.png (1)\tag3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01" y="66675"/>
            <a:ext cx="617599" cy="65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CalPoly Logo" descr="http://upload.wikimedia.org/wikipedia/en/thumb/d/d9/CalPoly_Seal.svg/2000px-CalPoly_Seal.svg.png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628" y="57150"/>
            <a:ext cx="655172" cy="6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715977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bg>
      <p:bgPr>
        <a:blipFill dpi="0" rotWithShape="1">
          <a:blip r:embed="rId2">
            <a:grayscl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0" y="4781550"/>
            <a:ext cx="13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latin typeface="Amienne" panose="04000508060000020003" pitchFamily="82" charset="0"/>
              </a:defRPr>
            </a:lvl1pPr>
          </a:lstStyle>
          <a:p>
            <a:pPr lvl="0"/>
            <a:r>
              <a:rPr lang="en-US" sz="1200" dirty="0"/>
              <a:t>Defense  Against  the  Dark  Arts</a:t>
            </a:r>
          </a:p>
        </p:txBody>
      </p:sp>
      <p:pic>
        <p:nvPicPr>
          <p:cNvPr id="13" name="Picture 2" descr="Intel_McAfee_Security_horiz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9476"/>
            <a:ext cx="1712899" cy="55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1249406" y="1131163"/>
            <a:ext cx="6693244" cy="1079365"/>
          </a:xfrm>
        </p:spPr>
        <p:txBody>
          <a:bodyPr anchor="t" anchorCtr="0"/>
          <a:lstStyle>
            <a:lvl1pPr algn="ctr">
              <a:lnSpc>
                <a:spcPts val="3720"/>
              </a:lnSpc>
              <a:defRPr sz="3000" b="0" i="0" cap="all" baseline="0">
                <a:solidFill>
                  <a:srgbClr val="B71234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FRANKLIN GOTHIC MEDIUM 30PT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1249407" y="2174097"/>
            <a:ext cx="6700108" cy="394222"/>
          </a:xfrm>
        </p:spPr>
        <p:txBody>
          <a:bodyPr anchor="t"/>
          <a:lstStyle>
            <a:lvl1pPr marL="0" indent="0" algn="ctr">
              <a:buFontTx/>
              <a:buNone/>
              <a:defRPr sz="1600" b="0" i="0" baseline="0">
                <a:solidFill>
                  <a:srgbClr val="8E99A0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Subtitle of Presentation Franklin Gothic Medium 16pt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1105931" y="919893"/>
            <a:ext cx="6954108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 userDrawn="1"/>
        </p:nvCxnSpPr>
        <p:spPr bwMode="auto">
          <a:xfrm>
            <a:off x="1105931" y="2712994"/>
            <a:ext cx="6954108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OSU Logo - Losange" hidden="1"/>
          <p:cNvPicPr>
            <a:picLocks noChangeAspect="1"/>
          </p:cNvPicPr>
          <p:nvPr userDrawn="1"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75"/>
          <a:stretch/>
        </p:blipFill>
        <p:spPr>
          <a:xfrm>
            <a:off x="8244914" y="59531"/>
            <a:ext cx="990600" cy="741211"/>
          </a:xfrm>
          <a:prstGeom prst="rect">
            <a:avLst/>
          </a:prstGeom>
        </p:spPr>
      </p:pic>
      <p:pic>
        <p:nvPicPr>
          <p:cNvPr id="19" name="CalPoly Logo" descr="http://upload.wikimedia.org/wikipedia/en/thumb/d/d9/CalPoly_Seal.svg/2000px-CalPoly_Seal.svg.png" hidden="1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628" y="57150"/>
            <a:ext cx="655172" cy="6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SU Logo - Square" descr="C:\Users\Consultant\Desktop\tag.png (1)\tag3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01" y="66675"/>
            <a:ext cx="617599" cy="65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584185"/>
      </p:ext>
    </p:extLst>
  </p:cSld>
  <p:clrMapOvr>
    <a:masterClrMapping/>
  </p:clrMapOvr>
  <p:transition spd="med">
    <p:wipe dir="r"/>
  </p:transition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>
                <a:alpha val="0"/>
              </a:schemeClr>
            </a:gs>
            <a:gs pos="36000">
              <a:srgbClr val="8E99A0">
                <a:alpha val="0"/>
              </a:srgbClr>
            </a:gs>
            <a:gs pos="100000">
              <a:srgbClr val="D1D4D3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5"/>
          <p:cNvSpPr>
            <a:spLocks noGrp="1" noChangeArrowheads="1"/>
          </p:cNvSpPr>
          <p:nvPr>
            <p:ph type="title"/>
          </p:nvPr>
        </p:nvSpPr>
        <p:spPr bwMode="ltGray">
          <a:xfrm>
            <a:off x="631825" y="472802"/>
            <a:ext cx="6134101" cy="5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7" tIns="45689" rIns="91377" bIns="45689" numCol="1" anchor="ctr" anchorCtr="0" compatLnSpc="1">
            <a:prstTxWarp prst="textNoShape">
              <a:avLst/>
            </a:prstTxWarp>
            <a:scene3d>
              <a:camera prst="orthographicFront"/>
              <a:lightRig rig="soft" dir="t"/>
            </a:scene3d>
            <a:sp3d extrusionH="44450" contourW="12700">
              <a:bevelT w="38100" h="38100"/>
              <a:bevelB w="38100" h="38100"/>
              <a:contourClr>
                <a:schemeClr val="tx1">
                  <a:lumMod val="40000"/>
                  <a:lumOff val="60000"/>
                </a:schemeClr>
              </a:contourClr>
            </a:sp3d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8599" y="1574338"/>
            <a:ext cx="7073151" cy="301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7" tIns="45689" rIns="91377" bIns="45689" numCol="1" anchor="t" anchorCtr="0" compatLnSpc="1">
            <a:prstTxWarp prst="textNoShape">
              <a:avLst/>
            </a:prstTxWarp>
          </a:bodyPr>
          <a:lstStyle/>
          <a:p>
            <a:pPr marL="172921" lvl="0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/>
              <a:t>Click to edit Master text styles</a:t>
            </a:r>
          </a:p>
          <a:p>
            <a:pPr marL="172921" lvl="1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/>
              <a:t>Second level</a:t>
            </a:r>
          </a:p>
          <a:p>
            <a:pPr marL="172921" lvl="2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/>
              <a:t>Third level</a:t>
            </a:r>
          </a:p>
          <a:p>
            <a:pPr marL="172921" lvl="3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/>
              <a:t>Fourth level</a:t>
            </a:r>
          </a:p>
          <a:p>
            <a:pPr marL="172921" lvl="4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lrTx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2905" y="4793904"/>
            <a:ext cx="60732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A5ACAF"/>
                </a:solidFill>
                <a:latin typeface="Franklin Gothic Book"/>
                <a:cs typeface="Franklin Gothic Book"/>
              </a:defRPr>
            </a:lvl1pPr>
          </a:lstStyle>
          <a:p>
            <a:fld id="{659A5FE0-7283-4E23-82C6-1CCE5B0C965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med">
    <p:wipe dir="r"/>
  </p:transition>
  <p:hf sldNum="0" hdr="0" ftr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lang="en-US" sz="2100" b="0" i="0" cap="all" baseline="0" dirty="0" smtClean="0">
          <a:solidFill>
            <a:srgbClr val="8E99A0"/>
          </a:solidFill>
          <a:latin typeface="Franklin Gothic Medium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5pPr>
      <a:lvl6pPr marL="456888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6pPr>
      <a:lvl7pPr marL="91377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7pPr>
      <a:lvl8pPr marL="1370664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8pPr>
      <a:lvl9pPr marL="1827552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9pPr>
    </p:titleStyle>
    <p:bodyStyle>
      <a:lvl1pPr marL="172921" indent="-172921" algn="l" rtl="0" eaLnBrk="1" fontAlgn="base" hangingPunct="1">
        <a:lnSpc>
          <a:spcPct val="95000"/>
        </a:lnSpc>
        <a:spcBef>
          <a:spcPts val="800"/>
        </a:spcBef>
        <a:spcAft>
          <a:spcPts val="200"/>
        </a:spcAft>
        <a:buChar char="•"/>
        <a:defRPr lang="en-US" sz="1600" b="0" i="0" dirty="0" smtClean="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569523" indent="-223684" algn="l" rtl="0" eaLnBrk="1" fontAlgn="base" hangingPunct="1">
        <a:lnSpc>
          <a:spcPct val="95000"/>
        </a:lnSpc>
        <a:spcBef>
          <a:spcPts val="200"/>
        </a:spcBef>
        <a:spcAft>
          <a:spcPts val="200"/>
        </a:spcAft>
        <a:buChar char="–"/>
        <a:defRPr sz="1400">
          <a:solidFill>
            <a:schemeClr val="tx1"/>
          </a:solidFill>
          <a:latin typeface="Franklin Gothic Book" pitchFamily="34" charset="0"/>
          <a:ea typeface="+mn-ea"/>
        </a:defRPr>
      </a:lvl2pPr>
      <a:lvl3pPr marL="915363" indent="-172921" algn="l" rtl="0" eaLnBrk="1" fontAlgn="base" hangingPunct="1">
        <a:lnSpc>
          <a:spcPct val="95000"/>
        </a:lnSpc>
        <a:spcBef>
          <a:spcPts val="200"/>
        </a:spcBef>
        <a:spcAft>
          <a:spcPts val="200"/>
        </a:spcAft>
        <a:buChar char="•"/>
        <a:defRPr sz="1400">
          <a:solidFill>
            <a:schemeClr val="tx1"/>
          </a:solidFill>
          <a:latin typeface="Franklin Gothic Book" pitchFamily="34" charset="0"/>
          <a:ea typeface="+mn-ea"/>
        </a:defRPr>
      </a:lvl3pPr>
      <a:lvl4pPr marL="1311966" indent="-225272" algn="l" rtl="0" eaLnBrk="1" fontAlgn="base" hangingPunct="1">
        <a:lnSpc>
          <a:spcPct val="95000"/>
        </a:lnSpc>
        <a:spcBef>
          <a:spcPts val="200"/>
        </a:spcBef>
        <a:spcAft>
          <a:spcPts val="200"/>
        </a:spcAft>
        <a:buChar char="–"/>
        <a:defRPr sz="1400">
          <a:solidFill>
            <a:schemeClr val="tx1"/>
          </a:solidFill>
          <a:latin typeface="Franklin Gothic Book" pitchFamily="34" charset="0"/>
          <a:ea typeface="+mn-ea"/>
        </a:defRPr>
      </a:lvl4pPr>
      <a:lvl5pPr marL="1660979" indent="-228444" algn="l" rtl="0" eaLnBrk="1" fontAlgn="base" hangingPunct="1">
        <a:lnSpc>
          <a:spcPct val="95000"/>
        </a:lnSpc>
        <a:spcBef>
          <a:spcPts val="200"/>
        </a:spcBef>
        <a:spcAft>
          <a:spcPts val="200"/>
        </a:spcAft>
        <a:buChar char="»"/>
        <a:defRPr sz="1400">
          <a:solidFill>
            <a:schemeClr val="tx1"/>
          </a:solidFill>
          <a:latin typeface="Franklin Gothic Book" pitchFamily="34" charset="0"/>
          <a:ea typeface="+mn-ea"/>
        </a:defRPr>
      </a:lvl5pPr>
      <a:lvl6pPr marL="2117867" indent="-2284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574755" indent="-2284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031642" indent="-2284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488531" indent="-2284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88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75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64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52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39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27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216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104" algn="l" defTabSz="9137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swigger.net/burp/" TargetMode="External"/><Relationship Id="rId2" Type="http://schemas.openxmlformats.org/officeDocument/2006/relationships/hyperlink" Target="http://phantomjs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getfirebug.com/" TargetMode="External"/><Relationship Id="rId5" Type="http://schemas.openxmlformats.org/officeDocument/2006/relationships/hyperlink" Target="https://code.google.com/p/jsunpack-n/" TargetMode="External"/><Relationship Id="rId4" Type="http://schemas.openxmlformats.org/officeDocument/2006/relationships/hyperlink" Target="https://www.owasp.org/index.php/Category:OWASP_WebScarab_Projec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phantomjs.org/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jsunpack.jeek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cedric_cochin@mcafee.com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Security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7840" y="2960559"/>
            <a:ext cx="5398322" cy="394222"/>
          </a:xfrm>
        </p:spPr>
        <p:txBody>
          <a:bodyPr/>
          <a:lstStyle/>
          <a:p>
            <a:r>
              <a:rPr lang="en-US" dirty="0"/>
              <a:t>Defense Against The Dark Arts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7999" y="3878645"/>
            <a:ext cx="2175566" cy="430883"/>
          </a:xfrm>
          <a:prstGeom prst="rect">
            <a:avLst/>
          </a:prstGeom>
          <a:noFill/>
        </p:spPr>
        <p:txBody>
          <a:bodyPr wrap="square" lIns="91436" tIns="45718" rIns="91436" bIns="45718" rtlCol="0" anchor="t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Franklin Gothic Book"/>
                <a:cs typeface="Franklin Gothic Book"/>
              </a:rPr>
              <a:t>Cedric Cochin + 1 TBD</a:t>
            </a:r>
          </a:p>
          <a:p>
            <a:r>
              <a:rPr lang="en-US" sz="1100" dirty="0">
                <a:solidFill>
                  <a:schemeClr val="bg1"/>
                </a:solidFill>
                <a:latin typeface="Franklin Gothic Book"/>
                <a:cs typeface="Franklin Gothic Book"/>
              </a:rPr>
              <a:t>Intel Security - McAfee Labs</a:t>
            </a:r>
          </a:p>
        </p:txBody>
      </p:sp>
      <p:sp>
        <p:nvSpPr>
          <p:cNvPr id="7" name="Subtitle 4"/>
          <p:cNvSpPr txBox="1">
            <a:spLocks/>
          </p:cNvSpPr>
          <p:nvPr/>
        </p:nvSpPr>
        <p:spPr bwMode="white">
          <a:xfrm>
            <a:off x="1787837" y="3327958"/>
            <a:ext cx="5398322" cy="39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7" tIns="45689" rIns="91377" bIns="45689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1066"/>
              </a:spcBef>
              <a:spcAft>
                <a:spcPts val="267"/>
              </a:spcAft>
              <a:buFontTx/>
              <a:buNone/>
              <a:defRPr lang="en-US" sz="2100" b="0" i="0" baseline="0">
                <a:solidFill>
                  <a:schemeClr val="bg1"/>
                </a:solidFill>
                <a:latin typeface="Franklin Gothic Medium"/>
                <a:ea typeface="+mn-ea"/>
                <a:cs typeface="Franklin Gothic Medium"/>
              </a:defRPr>
            </a:lvl1pPr>
            <a:lvl2pPr marL="759263" indent="-298206" algn="l" rtl="0" eaLnBrk="1" fontAlgn="base" hangingPunct="1">
              <a:lnSpc>
                <a:spcPct val="95000"/>
              </a:lnSpc>
              <a:spcBef>
                <a:spcPts val="267"/>
              </a:spcBef>
              <a:spcAft>
                <a:spcPts val="267"/>
              </a:spcAft>
              <a:buChar char="–"/>
              <a:defRPr sz="19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2pPr>
            <a:lvl3pPr marL="1220321" indent="-230530" algn="l" rtl="0" eaLnBrk="1" fontAlgn="base" hangingPunct="1">
              <a:lnSpc>
                <a:spcPct val="95000"/>
              </a:lnSpc>
              <a:spcBef>
                <a:spcPts val="267"/>
              </a:spcBef>
              <a:spcAft>
                <a:spcPts val="267"/>
              </a:spcAft>
              <a:buChar char="•"/>
              <a:defRPr sz="19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3pPr>
            <a:lvl4pPr marL="1749055" indent="-300322" algn="l" rtl="0" eaLnBrk="1" fontAlgn="base" hangingPunct="1">
              <a:lnSpc>
                <a:spcPct val="95000"/>
              </a:lnSpc>
              <a:spcBef>
                <a:spcPts val="267"/>
              </a:spcBef>
              <a:spcAft>
                <a:spcPts val="267"/>
              </a:spcAft>
              <a:buChar char="–"/>
              <a:defRPr sz="19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4pPr>
            <a:lvl5pPr marL="2214343" indent="-304552" algn="l" rtl="0" eaLnBrk="1" fontAlgn="base" hangingPunct="1">
              <a:lnSpc>
                <a:spcPct val="95000"/>
              </a:lnSpc>
              <a:spcBef>
                <a:spcPts val="267"/>
              </a:spcBef>
              <a:spcAft>
                <a:spcPts val="267"/>
              </a:spcAft>
              <a:buChar char="»"/>
              <a:defRPr sz="19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5pPr>
            <a:lvl6pPr marL="2823446" indent="-30455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432549" indent="-30455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041650" indent="-30455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4650754" indent="-30455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100" kern="0" dirty="0"/>
              <a:t>TBD, 2015</a:t>
            </a:r>
          </a:p>
        </p:txBody>
      </p:sp>
    </p:spTree>
    <p:extLst>
      <p:ext uri="{BB962C8B-B14F-4D97-AF65-F5344CB8AC3E}">
        <p14:creationId xmlns:p14="http://schemas.microsoft.com/office/powerpoint/2010/main" val="3643705914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9613" y="971550"/>
            <a:ext cx="3382787" cy="3733800"/>
          </a:xfrm>
        </p:spPr>
        <p:txBody>
          <a:bodyPr/>
          <a:lstStyle/>
          <a:p>
            <a:r>
              <a:rPr lang="en-US" dirty="0"/>
              <a:t>May be useful for determining site changes over time.</a:t>
            </a:r>
          </a:p>
          <a:p>
            <a:r>
              <a:rPr lang="en-US" dirty="0"/>
              <a:t>Not useful for short-lived malware content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95350"/>
            <a:ext cx="4596081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716624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9613" y="971550"/>
            <a:ext cx="3416315" cy="3733800"/>
          </a:xfrm>
        </p:spPr>
        <p:txBody>
          <a:bodyPr/>
          <a:lstStyle/>
          <a:p>
            <a:r>
              <a:rPr lang="en-US" dirty="0"/>
              <a:t>Check an IP against a large list of IP blacklists.</a:t>
            </a:r>
          </a:p>
          <a:p>
            <a:r>
              <a:rPr lang="en-US" dirty="0"/>
              <a:t>35+ blacklists:</a:t>
            </a:r>
          </a:p>
          <a:p>
            <a:pPr lvl="1"/>
            <a:r>
              <a:rPr lang="en-US" dirty="0"/>
              <a:t>Anti-spam</a:t>
            </a:r>
          </a:p>
          <a:p>
            <a:pPr lvl="1"/>
            <a:r>
              <a:rPr lang="en-US" dirty="0"/>
              <a:t>Anti-phishing</a:t>
            </a:r>
          </a:p>
          <a:p>
            <a:pPr lvl="1"/>
            <a:r>
              <a:rPr lang="en-US" dirty="0"/>
              <a:t>Anti-malware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28" y="971550"/>
            <a:ext cx="4495800" cy="365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388103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CHECKSHORTURL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9613" y="971550"/>
            <a:ext cx="3382787" cy="3733800"/>
          </a:xfrm>
        </p:spPr>
        <p:txBody>
          <a:bodyPr/>
          <a:lstStyle/>
          <a:p>
            <a:r>
              <a:rPr lang="en-US" dirty="0"/>
              <a:t>URL Expander Service for most short URL services.</a:t>
            </a:r>
          </a:p>
          <a:p>
            <a:r>
              <a:rPr lang="en-US" dirty="0"/>
              <a:t>Single clearing house, many services supported at single location.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264" y="971550"/>
            <a:ext cx="444366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454373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DOSSIER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General Site Information</a:t>
            </a:r>
          </a:p>
          <a:p>
            <a:pPr lvl="1"/>
            <a:r>
              <a:rPr lang="en-US" dirty="0"/>
              <a:t>IP</a:t>
            </a:r>
          </a:p>
          <a:p>
            <a:pPr lvl="1"/>
            <a:r>
              <a:rPr lang="en-US" dirty="0"/>
              <a:t>Parent</a:t>
            </a:r>
          </a:p>
          <a:p>
            <a:pPr lvl="1"/>
            <a:r>
              <a:rPr lang="en-US" dirty="0"/>
              <a:t>DNS Servers</a:t>
            </a:r>
          </a:p>
          <a:p>
            <a:pPr lvl="1"/>
            <a:r>
              <a:rPr lang="en-US" dirty="0"/>
              <a:t>Inbound Links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71550"/>
            <a:ext cx="4419600" cy="3590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517421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URL Reputation Clearinghouse</a:t>
            </a:r>
          </a:p>
          <a:p>
            <a:pPr lvl="1"/>
            <a:r>
              <a:rPr lang="en-US" dirty="0"/>
              <a:t>Google Safebrowse</a:t>
            </a:r>
          </a:p>
          <a:p>
            <a:pPr lvl="1"/>
            <a:r>
              <a:rPr lang="en-US" dirty="0"/>
              <a:t>Norton Safeweb</a:t>
            </a:r>
          </a:p>
          <a:p>
            <a:pPr lvl="1"/>
            <a:r>
              <a:rPr lang="en-US" dirty="0"/>
              <a:t>WebAV</a:t>
            </a:r>
          </a:p>
          <a:p>
            <a:pPr lvl="1"/>
            <a:r>
              <a:rPr lang="en-US" dirty="0"/>
              <a:t>Web of Trust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71550"/>
            <a:ext cx="4419600" cy="3590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78043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inspector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Online web scanning tool</a:t>
            </a:r>
          </a:p>
          <a:p>
            <a:r>
              <a:rPr lang="en-US" dirty="0"/>
              <a:t>Also provides list of recently detected </a:t>
            </a:r>
            <a:br>
              <a:rPr lang="en-US" dirty="0"/>
            </a:br>
            <a:r>
              <a:rPr lang="en-US" dirty="0"/>
              <a:t>malicious sites.</a:t>
            </a:r>
          </a:p>
          <a:p>
            <a:r>
              <a:rPr lang="en-US" dirty="0"/>
              <a:t>Classification techniques</a:t>
            </a:r>
          </a:p>
          <a:p>
            <a:pPr lvl="1"/>
            <a:r>
              <a:rPr lang="en-US" dirty="0"/>
              <a:t>Blacklist membership</a:t>
            </a:r>
          </a:p>
          <a:p>
            <a:pPr lvl="1"/>
            <a:r>
              <a:rPr lang="en-US" dirty="0"/>
              <a:t>AV scanning</a:t>
            </a:r>
          </a:p>
          <a:p>
            <a:pPr lvl="1"/>
            <a:r>
              <a:rPr lang="en-US" dirty="0"/>
              <a:t>Static analysis</a:t>
            </a:r>
          </a:p>
          <a:p>
            <a:pPr lvl="1"/>
            <a:r>
              <a:rPr lang="en-US" dirty="0"/>
              <a:t>Dynamic analysis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006929"/>
            <a:ext cx="4425410" cy="359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512390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Total (URL 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Online web scanning tool</a:t>
            </a:r>
          </a:p>
          <a:p>
            <a:r>
              <a:rPr lang="en-US" dirty="0"/>
              <a:t>Also provides list of malware files.</a:t>
            </a:r>
          </a:p>
          <a:p>
            <a:r>
              <a:rPr lang="en-US" dirty="0"/>
              <a:t>Classification techniques</a:t>
            </a:r>
          </a:p>
          <a:p>
            <a:pPr lvl="1"/>
            <a:r>
              <a:rPr lang="en-US" dirty="0"/>
              <a:t>Blacklist membership</a:t>
            </a:r>
          </a:p>
          <a:p>
            <a:pPr lvl="1"/>
            <a:r>
              <a:rPr lang="en-US" dirty="0"/>
              <a:t>AV scanning</a:t>
            </a:r>
          </a:p>
          <a:p>
            <a:pPr lvl="1"/>
            <a:r>
              <a:rPr lang="en-US" dirty="0"/>
              <a:t>Static analysis</a:t>
            </a:r>
          </a:p>
          <a:p>
            <a:pPr lvl="1"/>
            <a:r>
              <a:rPr lang="en-US" dirty="0"/>
              <a:t>Dynamic analysis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14800" y="1016000"/>
            <a:ext cx="4421188" cy="353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613249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JWHOIS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1"/>
          </p:nvPr>
        </p:nvSpPr>
        <p:spPr>
          <a:xfrm>
            <a:off x="579613" y="971550"/>
            <a:ext cx="3154187" cy="3733800"/>
          </a:xfrm>
        </p:spPr>
        <p:txBody>
          <a:bodyPr/>
          <a:lstStyle/>
          <a:p>
            <a:r>
              <a:rPr lang="en-US" dirty="0"/>
              <a:t>Domain registration data client</a:t>
            </a:r>
          </a:p>
          <a:p>
            <a:r>
              <a:rPr lang="en-US" dirty="0"/>
              <a:t>For a given name, can provide</a:t>
            </a:r>
          </a:p>
          <a:p>
            <a:pPr lvl="1"/>
            <a:r>
              <a:rPr lang="en-US" dirty="0"/>
              <a:t>Registrar</a:t>
            </a:r>
          </a:p>
          <a:p>
            <a:pPr lvl="1"/>
            <a:r>
              <a:rPr lang="en-US" dirty="0"/>
              <a:t>Registration date</a:t>
            </a:r>
          </a:p>
          <a:p>
            <a:pPr lvl="1"/>
            <a:r>
              <a:rPr lang="en-US" dirty="0"/>
              <a:t>Expiration date</a:t>
            </a:r>
          </a:p>
          <a:p>
            <a:pPr lvl="1"/>
            <a:r>
              <a:rPr lang="en-US" dirty="0"/>
              <a:t>Contact name </a:t>
            </a:r>
          </a:p>
          <a:p>
            <a:r>
              <a:rPr lang="en-US" dirty="0"/>
              <a:t>No standard format. Boo!</a:t>
            </a:r>
          </a:p>
          <a:p>
            <a:r>
              <a:rPr lang="en-US" dirty="0"/>
              <a:t>Can be very telling</a:t>
            </a:r>
          </a:p>
          <a:p>
            <a:r>
              <a:rPr lang="en-US" dirty="0"/>
              <a:t>Responses can be unreliable and/or throttled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047750"/>
            <a:ext cx="47910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51497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Dig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DNS resolver utility</a:t>
            </a:r>
          </a:p>
          <a:p>
            <a:r>
              <a:rPr lang="en-US" dirty="0"/>
              <a:t>For a given domain</a:t>
            </a:r>
          </a:p>
          <a:p>
            <a:pPr lvl="1"/>
            <a:r>
              <a:rPr lang="en-US" dirty="0"/>
              <a:t>SOA</a:t>
            </a:r>
          </a:p>
          <a:p>
            <a:pPr lvl="1"/>
            <a:r>
              <a:rPr lang="en-US" dirty="0"/>
              <a:t>A records</a:t>
            </a:r>
          </a:p>
          <a:p>
            <a:pPr lvl="1"/>
            <a:r>
              <a:rPr lang="en-US" dirty="0"/>
              <a:t>MX records</a:t>
            </a:r>
          </a:p>
          <a:p>
            <a:pPr lvl="1"/>
            <a:r>
              <a:rPr lang="en-US" dirty="0"/>
              <a:t>CNAME records</a:t>
            </a:r>
          </a:p>
          <a:p>
            <a:pPr lvl="1"/>
            <a:r>
              <a:rPr lang="en-US" dirty="0"/>
              <a:t>NS records</a:t>
            </a:r>
          </a:p>
          <a:p>
            <a:pPr lvl="1"/>
            <a:r>
              <a:rPr lang="en-US" dirty="0"/>
              <a:t>AAAA records</a:t>
            </a:r>
          </a:p>
          <a:p>
            <a:pPr lvl="1"/>
            <a:r>
              <a:rPr lang="en-US" dirty="0"/>
              <a:t>TXT records</a:t>
            </a:r>
          </a:p>
          <a:p>
            <a:r>
              <a:rPr lang="en-US" dirty="0"/>
              <a:t>Standard result format Yay!</a:t>
            </a:r>
          </a:p>
          <a:p>
            <a:endParaRPr lang="en-US" dirty="0"/>
          </a:p>
        </p:txBody>
      </p:sp>
      <p:pic>
        <p:nvPicPr>
          <p:cNvPr id="7" name="Picture 6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047750"/>
            <a:ext cx="4791075" cy="3543300"/>
          </a:xfrm>
          <a:prstGeom prst="rect">
            <a:avLst/>
          </a:prstGeom>
        </p:spPr>
      </p:pic>
      <p:pic>
        <p:nvPicPr>
          <p:cNvPr id="7170" name="Picture 2" descr="http://www.liquidweb.com/kb/images/digmx-cot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00150"/>
            <a:ext cx="4819650" cy="298132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502070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 (Indicators of COMPROMISE)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1"/>
          </p:nvPr>
        </p:nvSpPr>
        <p:spPr>
          <a:xfrm>
            <a:off x="579613" y="971550"/>
            <a:ext cx="2773187" cy="3733800"/>
          </a:xfrm>
        </p:spPr>
        <p:txBody>
          <a:bodyPr/>
          <a:lstStyle/>
          <a:p>
            <a:r>
              <a:rPr lang="en-US" dirty="0"/>
              <a:t>Also known as Threat feeds</a:t>
            </a:r>
          </a:p>
          <a:p>
            <a:r>
              <a:rPr lang="en-US" dirty="0"/>
              <a:t>Connects the DOTs</a:t>
            </a:r>
          </a:p>
          <a:p>
            <a:r>
              <a:rPr lang="en-US" dirty="0"/>
              <a:t>Provides contextual data around different malicious objects:</a:t>
            </a:r>
          </a:p>
          <a:p>
            <a:pPr lvl="1"/>
            <a:r>
              <a:rPr lang="en-US" dirty="0"/>
              <a:t>URL/Domain</a:t>
            </a:r>
          </a:p>
          <a:p>
            <a:pPr lvl="1"/>
            <a:r>
              <a:rPr lang="en-US" dirty="0"/>
              <a:t>IP/ASN</a:t>
            </a:r>
          </a:p>
          <a:p>
            <a:pPr lvl="1"/>
            <a:r>
              <a:rPr lang="en-US" dirty="0"/>
              <a:t>File Hash</a:t>
            </a:r>
          </a:p>
          <a:p>
            <a:pPr lvl="1"/>
            <a:r>
              <a:rPr lang="en-US" dirty="0"/>
              <a:t>Actor</a:t>
            </a:r>
          </a:p>
          <a:p>
            <a:r>
              <a:rPr lang="en-US" dirty="0"/>
              <a:t>Shareable</a:t>
            </a:r>
          </a:p>
          <a:p>
            <a:pPr lvl="1"/>
            <a:r>
              <a:rPr lang="en-US" dirty="0"/>
              <a:t>Many standards</a:t>
            </a:r>
          </a:p>
          <a:p>
            <a:pPr lvl="2"/>
            <a:r>
              <a:rPr lang="en-US" dirty="0" err="1"/>
              <a:t>Stix</a:t>
            </a:r>
            <a:r>
              <a:rPr lang="en-US" dirty="0"/>
              <a:t>/</a:t>
            </a:r>
            <a:r>
              <a:rPr lang="en-US" dirty="0" err="1"/>
              <a:t>Cybox</a:t>
            </a:r>
            <a:r>
              <a:rPr lang="en-US" dirty="0"/>
              <a:t>/MAEC</a:t>
            </a:r>
          </a:p>
          <a:p>
            <a:pPr lvl="2"/>
            <a:r>
              <a:rPr lang="en-US" dirty="0" err="1"/>
              <a:t>OpenIoC</a:t>
            </a:r>
            <a:endParaRPr lang="en-US" dirty="0"/>
          </a:p>
          <a:p>
            <a:pPr lvl="2"/>
            <a:r>
              <a:rPr lang="en-US" dirty="0"/>
              <a:t>CAPEC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047750"/>
            <a:ext cx="4791075" cy="3543300"/>
          </a:xfrm>
          <a:prstGeom prst="rect">
            <a:avLst/>
          </a:prstGeom>
        </p:spPr>
      </p:pic>
      <p:pic>
        <p:nvPicPr>
          <p:cNvPr id="1026" name="Picture 2" descr="http://www.21ct.com/default/assets/Image/12ioc-return-on-intelligence_image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047750"/>
            <a:ext cx="5681784" cy="346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685379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Who’s this guy?!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1673" y="1443990"/>
            <a:ext cx="8229600" cy="144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2921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har char="•"/>
              <a:defRPr lang="en-US" sz="1600" b="0" i="0" dirty="0" smtClean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569523" indent="-223684" algn="l" rtl="0" eaLnBrk="1" fontAlgn="base" hangingPunct="1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har char="–"/>
              <a:defRPr sz="14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2pPr>
            <a:lvl3pPr marL="915363" indent="-172921" algn="l" rtl="0" eaLnBrk="1" fontAlgn="base" hangingPunct="1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har char="•"/>
              <a:defRPr sz="14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3pPr>
            <a:lvl4pPr marL="1311966" indent="-225272" algn="l" rtl="0" eaLnBrk="1" fontAlgn="base" hangingPunct="1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har char="–"/>
              <a:defRPr sz="14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4pPr>
            <a:lvl5pPr marL="1660979" indent="-228444" algn="l" rtl="0" eaLnBrk="1" fontAlgn="base" hangingPunct="1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har char="»"/>
              <a:defRPr sz="14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5pPr>
            <a:lvl6pPr marL="2117867" indent="-22844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574755" indent="-22844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31642" indent="-22844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488531" indent="-22844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19100" indent="-382588">
              <a:buClr>
                <a:srgbClr val="CCCCCC"/>
              </a:buClr>
              <a:buFont typeface="Arial" charset="0"/>
              <a:buNone/>
            </a:pPr>
            <a:r>
              <a:rPr lang="en-US" altLang="en-US" sz="3600" kern="0" dirty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Hi, I</a:t>
            </a:r>
            <a:r>
              <a:rPr lang="en-US" altLang="ja-JP" sz="3600" kern="0" dirty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’m @</a:t>
            </a:r>
            <a:r>
              <a:rPr lang="en-US" altLang="ja-JP" sz="3600" kern="0" dirty="0" err="1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cedric</a:t>
            </a:r>
            <a:endParaRPr lang="en-US" altLang="ja-JP" sz="3600" kern="0" dirty="0">
              <a:solidFill>
                <a:schemeClr val="bg1"/>
              </a:solidFill>
              <a:latin typeface="+mn-lt"/>
              <a:ea typeface="ＭＳ Ｐゴシック" pitchFamily="34" charset="-128"/>
            </a:endParaRPr>
          </a:p>
          <a:p>
            <a:pPr marL="419100" indent="-382588">
              <a:buClr>
                <a:srgbClr val="CCCCCC"/>
              </a:buClr>
              <a:buFont typeface="Arial" charset="0"/>
              <a:buNone/>
            </a:pPr>
            <a:r>
              <a:rPr lang="en-US" altLang="ja-JP" sz="2000" i="1" kern="0" dirty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hasn’t changed…</a:t>
            </a:r>
          </a:p>
          <a:p>
            <a:pPr marL="419100" indent="-382588">
              <a:buClr>
                <a:srgbClr val="CCCCCC"/>
              </a:buClr>
              <a:buFont typeface="Arial" charset="0"/>
              <a:buChar char="■"/>
            </a:pPr>
            <a:endParaRPr lang="en-US" altLang="en-US" kern="0" dirty="0">
              <a:latin typeface="+mn-lt"/>
              <a:ea typeface="ＭＳ Ｐゴシック" pitchFamily="34" charset="-128"/>
            </a:endParaRPr>
          </a:p>
        </p:txBody>
      </p:sp>
      <p:pic>
        <p:nvPicPr>
          <p:cNvPr id="1028" name="Cedric" descr="http://www.downtownstl.org/wp-content/uploads/2014/09/cedr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76350"/>
            <a:ext cx="4461085" cy="33458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73068657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MALWARE – Research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FIGHTING BACK</a:t>
            </a:r>
          </a:p>
        </p:txBody>
      </p:sp>
    </p:spTree>
    <p:extLst>
      <p:ext uri="{BB962C8B-B14F-4D97-AF65-F5344CB8AC3E}">
        <p14:creationId xmlns:p14="http://schemas.microsoft.com/office/powerpoint/2010/main" val="2047803547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WEB RESEARCH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200" b="1" dirty="0"/>
              <a:t>PhantomJS</a:t>
            </a:r>
          </a:p>
          <a:p>
            <a:pPr lvl="1"/>
            <a:r>
              <a:rPr lang="en-US" sz="1100" dirty="0"/>
              <a:t>Headless, scriptable browser</a:t>
            </a:r>
          </a:p>
          <a:p>
            <a:pPr lvl="1"/>
            <a:r>
              <a:rPr lang="en-US" sz="1100" dirty="0">
                <a:hlinkClick r:id="rId2"/>
              </a:rPr>
              <a:t>http://phantomjs.org/</a:t>
            </a:r>
            <a:endParaRPr lang="en-US" sz="1100" dirty="0"/>
          </a:p>
          <a:p>
            <a:r>
              <a:rPr lang="en-US" sz="1200" b="1" dirty="0"/>
              <a:t>Burp Suite</a:t>
            </a:r>
          </a:p>
          <a:p>
            <a:pPr lvl="1"/>
            <a:r>
              <a:rPr lang="en-US" sz="1100" dirty="0"/>
              <a:t>Graphical deconstruction tool</a:t>
            </a:r>
          </a:p>
          <a:p>
            <a:pPr lvl="1"/>
            <a:r>
              <a:rPr lang="en-US" sz="1100" dirty="0">
                <a:hlinkClick r:id="rId3"/>
              </a:rPr>
              <a:t>http://www.portswigger.net/burp/</a:t>
            </a:r>
            <a:endParaRPr lang="en-US" sz="1100" dirty="0"/>
          </a:p>
          <a:p>
            <a:r>
              <a:rPr lang="en-US" sz="1200" b="1" dirty="0"/>
              <a:t>Web Scarab</a:t>
            </a:r>
          </a:p>
          <a:p>
            <a:pPr lvl="1"/>
            <a:r>
              <a:rPr lang="en-US" sz="1100" dirty="0"/>
              <a:t>Graphical deconstruction tool</a:t>
            </a:r>
          </a:p>
          <a:p>
            <a:pPr lvl="1"/>
            <a:r>
              <a:rPr lang="en-US" sz="1100" dirty="0">
                <a:hlinkClick r:id="rId4"/>
              </a:rPr>
              <a:t>https://www.owasp.org/index.php/Category:OWASP_WebScarab_Project</a:t>
            </a:r>
            <a:endParaRPr lang="en-US" sz="1100" dirty="0"/>
          </a:p>
          <a:p>
            <a:r>
              <a:rPr lang="en-US" sz="1200" b="1" dirty="0"/>
              <a:t>JSUnpack</a:t>
            </a:r>
          </a:p>
          <a:p>
            <a:pPr lvl="1"/>
            <a:r>
              <a:rPr lang="en-US" sz="1100" dirty="0"/>
              <a:t>Script de-obfuscator</a:t>
            </a:r>
          </a:p>
          <a:p>
            <a:pPr lvl="1"/>
            <a:r>
              <a:rPr lang="en-US" sz="1100" dirty="0">
                <a:hlinkClick r:id="rId5"/>
              </a:rPr>
              <a:t>https://code.google.com/p/jsunpack-n/</a:t>
            </a:r>
            <a:endParaRPr lang="en-US" sz="1100" dirty="0"/>
          </a:p>
          <a:p>
            <a:r>
              <a:rPr lang="en-US" sz="1200" b="1" dirty="0"/>
              <a:t>Firebug</a:t>
            </a:r>
          </a:p>
          <a:p>
            <a:pPr lvl="1"/>
            <a:r>
              <a:rPr lang="en-US" sz="1100" dirty="0"/>
              <a:t>Multi-feature Firefox plugin</a:t>
            </a:r>
          </a:p>
          <a:p>
            <a:pPr lvl="1"/>
            <a:r>
              <a:rPr lang="en-US" sz="1100" dirty="0">
                <a:hlinkClick r:id="rId6"/>
              </a:rPr>
              <a:t>http://getfirebug.com/</a:t>
            </a:r>
            <a:endParaRPr lang="en-US" sz="1100" dirty="0"/>
          </a:p>
          <a:p>
            <a:pPr lvl="1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2912833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PhantomJS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Scriptable, headless, Webkit browser</a:t>
            </a:r>
          </a:p>
          <a:p>
            <a:r>
              <a:rPr lang="en-US" dirty="0"/>
              <a:t>Executes all scripts and fully renders page</a:t>
            </a:r>
          </a:p>
          <a:p>
            <a:pPr lvl="1"/>
            <a:r>
              <a:rPr lang="en-US" dirty="0"/>
              <a:t>Full DOM support</a:t>
            </a:r>
          </a:p>
          <a:p>
            <a:pPr lvl="1"/>
            <a:r>
              <a:rPr lang="en-US" dirty="0"/>
              <a:t>Page thumbnail dump support</a:t>
            </a:r>
          </a:p>
          <a:p>
            <a:r>
              <a:rPr lang="en-US" dirty="0"/>
              <a:t>Can be driven by many scripting languages</a:t>
            </a:r>
          </a:p>
          <a:p>
            <a:r>
              <a:rPr lang="en-US" dirty="0"/>
              <a:t>Allows for interaction with the page’s JavaScript</a:t>
            </a:r>
          </a:p>
          <a:p>
            <a:r>
              <a:rPr lang="en-US" dirty="0"/>
              <a:t>Accepts user-defined handlers/callbacks</a:t>
            </a:r>
          </a:p>
          <a:p>
            <a:r>
              <a:rPr lang="en-US" dirty="0"/>
              <a:t>Very active open source project</a:t>
            </a:r>
          </a:p>
          <a:p>
            <a:r>
              <a:rPr lang="en-US" dirty="0">
                <a:hlinkClick r:id="rId2"/>
              </a:rPr>
              <a:t>http://phantomjs.org/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2" descr="http://ariya.ofilabs.com/wp-content/uploads/2012/03/cloudphantom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04950"/>
            <a:ext cx="3022219" cy="2019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43933377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JSUNPACK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200" dirty="0"/>
              <a:t>Open source command-line utility or service (</a:t>
            </a:r>
            <a:r>
              <a:rPr lang="en-US" sz="1200" dirty="0">
                <a:hlinkClick r:id="rId2"/>
              </a:rPr>
              <a:t>http://jsunpack.jeek.org</a:t>
            </a:r>
            <a:r>
              <a:rPr lang="en-US" sz="1200" dirty="0"/>
              <a:t> currently offline)</a:t>
            </a:r>
          </a:p>
          <a:p>
            <a:r>
              <a:rPr lang="en-US" sz="1200" dirty="0"/>
              <a:t>Detects exploits that target browser and browser plug-in vulnerabilities</a:t>
            </a:r>
          </a:p>
          <a:p>
            <a:r>
              <a:rPr lang="en-US" sz="1200" dirty="0"/>
              <a:t>De-obfuscates/unpacks JavaScript</a:t>
            </a:r>
          </a:p>
          <a:p>
            <a:r>
              <a:rPr lang="en-US" sz="1200" dirty="0"/>
              <a:t>Input Supported: </a:t>
            </a:r>
          </a:p>
          <a:p>
            <a:pPr lvl="1"/>
            <a:r>
              <a:rPr lang="en-US" sz="1100" dirty="0"/>
              <a:t>PDF files </a:t>
            </a:r>
          </a:p>
          <a:p>
            <a:pPr lvl="1"/>
            <a:r>
              <a:rPr lang="en-US" sz="1100" dirty="0"/>
              <a:t>Packet Captures</a:t>
            </a:r>
          </a:p>
          <a:p>
            <a:pPr lvl="1"/>
            <a:r>
              <a:rPr lang="en-US" sz="1100" dirty="0"/>
              <a:t>HTML files</a:t>
            </a:r>
          </a:p>
          <a:p>
            <a:pPr lvl="1"/>
            <a:r>
              <a:rPr lang="en-US" sz="1100" dirty="0"/>
              <a:t>JavaScript files</a:t>
            </a:r>
          </a:p>
          <a:p>
            <a:pPr lvl="1"/>
            <a:r>
              <a:rPr lang="en-US" sz="1100" dirty="0"/>
              <a:t>SWF files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2050" name="Picture 2" descr="https://4.bp.blogspot.com/-bZavd2--b74/Us1SwtJMRNI/AAAAAAAADXQ/sGTnXdl_lo0/s1600/pdf_sc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69535"/>
            <a:ext cx="3753283" cy="2258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6800850" y="2877558"/>
            <a:ext cx="609600" cy="242316"/>
          </a:xfrm>
          <a:prstGeom prst="rightArrow">
            <a:avLst/>
          </a:prstGeom>
          <a:solidFill>
            <a:srgbClr val="B7123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endParaRPr lang="en-US" sz="800" dirty="0">
              <a:solidFill>
                <a:srgbClr val="5E6A71"/>
              </a:solidFill>
            </a:endParaRPr>
          </a:p>
        </p:txBody>
      </p:sp>
      <p:pic>
        <p:nvPicPr>
          <p:cNvPr id="1026" name="Picture 2" descr="http://www.sectechno.com/wp-content/uploads/2011/10/sample-pd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16999"/>
            <a:ext cx="1362375" cy="242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626013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BURP SUITE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Intercept and modify traffic to/from the remote web site.</a:t>
            </a:r>
          </a:p>
          <a:p>
            <a:r>
              <a:rPr lang="en-US" dirty="0"/>
              <a:t>Log resource requests</a:t>
            </a:r>
          </a:p>
          <a:p>
            <a:r>
              <a:rPr lang="en-US" dirty="0"/>
              <a:t>Spidering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www.portswigger.net/screenshots/proxy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28750"/>
            <a:ext cx="4575174" cy="320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595654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WebScarab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Intercept/modify requests</a:t>
            </a:r>
          </a:p>
          <a:p>
            <a:r>
              <a:rPr lang="en-US" dirty="0"/>
              <a:t>Submission parameter fuzzing</a:t>
            </a:r>
          </a:p>
          <a:p>
            <a:r>
              <a:rPr lang="en-US" dirty="0"/>
              <a:t>Spider</a:t>
            </a:r>
          </a:p>
          <a:p>
            <a:r>
              <a:rPr lang="en-US" dirty="0"/>
              <a:t>Session analysis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www.owasp.org/images/3/31/WebScarab_after_brows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282" y="1809750"/>
            <a:ext cx="54879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445721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FIREBUG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Inspect HTML elements</a:t>
            </a:r>
          </a:p>
          <a:p>
            <a:r>
              <a:rPr lang="en-US" dirty="0"/>
              <a:t>Explore page script</a:t>
            </a:r>
          </a:p>
          <a:p>
            <a:r>
              <a:rPr lang="en-US" dirty="0"/>
              <a:t>Modify the DOM</a:t>
            </a:r>
          </a:p>
          <a:p>
            <a:r>
              <a:rPr lang="en-US" dirty="0"/>
              <a:t>Set breakpoints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98220"/>
            <a:ext cx="4114799" cy="362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442330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URL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Good, the Bad, and the Ugly.</a:t>
            </a:r>
          </a:p>
        </p:txBody>
      </p:sp>
    </p:spTree>
    <p:extLst>
      <p:ext uri="{BB962C8B-B14F-4D97-AF65-F5344CB8AC3E}">
        <p14:creationId xmlns:p14="http://schemas.microsoft.com/office/powerpoint/2010/main" val="970462530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9613" y="895350"/>
            <a:ext cx="7072138" cy="3733800"/>
          </a:xfrm>
        </p:spPr>
        <p:txBody>
          <a:bodyPr/>
          <a:lstStyle/>
          <a:p>
            <a:r>
              <a:rPr lang="en-US" dirty="0"/>
              <a:t>Manual</a:t>
            </a:r>
            <a:endParaRPr lang="en-US" sz="1200" dirty="0"/>
          </a:p>
          <a:p>
            <a:pPr lvl="1"/>
            <a:r>
              <a:rPr lang="en-US" sz="1050" dirty="0"/>
              <a:t>Using web research tools, secure environment, and your brain, classify the URL.</a:t>
            </a:r>
          </a:p>
          <a:p>
            <a:pPr lvl="1"/>
            <a:r>
              <a:rPr lang="en-US" sz="1050" dirty="0"/>
              <a:t>Will always be needed, especially for new and evolving threats, trend identification, and security blog write-ups.</a:t>
            </a:r>
          </a:p>
          <a:p>
            <a:pPr lvl="1"/>
            <a:r>
              <a:rPr lang="en-US" sz="1050" dirty="0"/>
              <a:t>Throughput: </a:t>
            </a:r>
            <a:r>
              <a:rPr lang="en-US" sz="1050" b="1" dirty="0"/>
              <a:t>Very Low</a:t>
            </a:r>
          </a:p>
          <a:p>
            <a:r>
              <a:rPr lang="en-US" dirty="0"/>
              <a:t>Static</a:t>
            </a:r>
            <a:endParaRPr lang="en-US" sz="1200" dirty="0"/>
          </a:p>
          <a:p>
            <a:pPr lvl="1"/>
            <a:r>
              <a:rPr lang="en-US" sz="1050" dirty="0"/>
              <a:t>Using automated methods, look at page content for malicious features.   Do not execute content.</a:t>
            </a:r>
          </a:p>
          <a:p>
            <a:pPr lvl="1"/>
            <a:r>
              <a:rPr lang="en-US" sz="1050" dirty="0"/>
              <a:t>Useful as a prioritization / triage phase</a:t>
            </a:r>
          </a:p>
          <a:p>
            <a:pPr lvl="1"/>
            <a:r>
              <a:rPr lang="en-US" sz="1050" dirty="0"/>
              <a:t>Throughput: </a:t>
            </a:r>
            <a:r>
              <a:rPr lang="en-US" sz="1050" b="1" dirty="0"/>
              <a:t>Very High</a:t>
            </a:r>
          </a:p>
          <a:p>
            <a:r>
              <a:rPr lang="en-US" dirty="0"/>
              <a:t>Low-interaction</a:t>
            </a:r>
          </a:p>
          <a:p>
            <a:pPr lvl="1"/>
            <a:r>
              <a:rPr lang="en-US" sz="1050" dirty="0"/>
              <a:t>Using tools such as PhantomJS, automatically render and execute content, noting features.</a:t>
            </a:r>
          </a:p>
          <a:p>
            <a:pPr lvl="1"/>
            <a:r>
              <a:rPr lang="en-US" sz="1050" dirty="0"/>
              <a:t>Should catch most of the remaining malicious sites</a:t>
            </a:r>
          </a:p>
          <a:p>
            <a:pPr lvl="1"/>
            <a:r>
              <a:rPr lang="en-US" sz="1050" dirty="0"/>
              <a:t>Throughput: </a:t>
            </a:r>
            <a:r>
              <a:rPr lang="en-US" sz="1050" b="1" dirty="0"/>
              <a:t>High</a:t>
            </a:r>
          </a:p>
          <a:p>
            <a:r>
              <a:rPr lang="en-US" dirty="0"/>
              <a:t>High-Interaction</a:t>
            </a:r>
            <a:endParaRPr lang="en-US" sz="1200" dirty="0"/>
          </a:p>
          <a:p>
            <a:pPr lvl="1"/>
            <a:r>
              <a:rPr lang="en-US" sz="1050" dirty="0"/>
              <a:t>Using a sandboxed or virtual environment, render and execute content with a real browser, letting full OS be compromised.   Automatically process state delta to classify.</a:t>
            </a:r>
          </a:p>
          <a:p>
            <a:pPr lvl="1"/>
            <a:r>
              <a:rPr lang="en-US" sz="1050" dirty="0"/>
              <a:t>Useful for zero-day</a:t>
            </a:r>
          </a:p>
          <a:p>
            <a:pPr lvl="1"/>
            <a:r>
              <a:rPr lang="en-US" sz="1050" dirty="0"/>
              <a:t>Throughput: </a:t>
            </a:r>
            <a:r>
              <a:rPr lang="en-US" sz="1050" b="1" dirty="0"/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036276616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Host/Lexical Url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Classify a URL without access to its content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sz="1200" dirty="0"/>
              <a:t>Content may not be available </a:t>
            </a:r>
          </a:p>
          <a:p>
            <a:pPr lvl="2"/>
            <a:r>
              <a:rPr lang="en-US" sz="1200" dirty="0"/>
              <a:t>Single-shot malware</a:t>
            </a:r>
          </a:p>
          <a:p>
            <a:pPr lvl="2"/>
            <a:r>
              <a:rPr lang="en-US" sz="1200" dirty="0"/>
              <a:t>Auto-cloaking malware</a:t>
            </a:r>
          </a:p>
          <a:p>
            <a:pPr lvl="2"/>
            <a:r>
              <a:rPr lang="en-US" sz="1200" dirty="0"/>
              <a:t>Short-lived malware</a:t>
            </a:r>
          </a:p>
          <a:p>
            <a:pPr lvl="1"/>
            <a:r>
              <a:rPr lang="en-US" sz="1200" dirty="0"/>
              <a:t>Crawling billions of URLs is very expensive.</a:t>
            </a:r>
          </a:p>
          <a:p>
            <a:pPr lvl="1"/>
            <a:r>
              <a:rPr lang="en-US" sz="1200" dirty="0"/>
              <a:t>We can classify URLs before any malicious content is served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sz="1200" dirty="0"/>
              <a:t>Human-authored rules</a:t>
            </a:r>
          </a:p>
          <a:p>
            <a:pPr lvl="1"/>
            <a:r>
              <a:rPr lang="en-US" sz="1200" dirty="0"/>
              <a:t>Machine Learning</a:t>
            </a:r>
          </a:p>
          <a:p>
            <a:pPr lvl="1"/>
            <a:r>
              <a:rPr lang="en-US" sz="1200" dirty="0"/>
              <a:t>Both, in a complementary manner</a:t>
            </a:r>
          </a:p>
        </p:txBody>
      </p:sp>
    </p:spTree>
    <p:extLst>
      <p:ext uri="{BB962C8B-B14F-4D97-AF65-F5344CB8AC3E}">
        <p14:creationId xmlns:p14="http://schemas.microsoft.com/office/powerpoint/2010/main" val="2774394346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– SESSION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800" dirty="0"/>
              <a:t>Topics</a:t>
            </a:r>
          </a:p>
          <a:p>
            <a:pPr lvl="1"/>
            <a:r>
              <a:rPr lang="en-US" sz="1600" dirty="0"/>
              <a:t>Web as a threat delivery mechanism</a:t>
            </a:r>
          </a:p>
          <a:p>
            <a:pPr lvl="1"/>
            <a:r>
              <a:rPr lang="en-US" sz="1600" dirty="0"/>
              <a:t>Anatomy of the modern user agent</a:t>
            </a:r>
          </a:p>
          <a:p>
            <a:pPr lvl="1"/>
            <a:r>
              <a:rPr lang="en-US" sz="1600" dirty="0"/>
              <a:t>Web attack vectors and common defenses</a:t>
            </a:r>
          </a:p>
          <a:p>
            <a:pPr lvl="2"/>
            <a:r>
              <a:rPr lang="en-US" sz="1600" dirty="0"/>
              <a:t>User</a:t>
            </a:r>
          </a:p>
          <a:p>
            <a:pPr lvl="2"/>
            <a:r>
              <a:rPr lang="en-US" sz="1600" dirty="0"/>
              <a:t>Browser and plugin</a:t>
            </a:r>
          </a:p>
          <a:p>
            <a:pPr lvl="1"/>
            <a:r>
              <a:rPr lang="en-US" sz="1600" dirty="0"/>
              <a:t>Web security research tools</a:t>
            </a:r>
          </a:p>
          <a:p>
            <a:r>
              <a:rPr lang="en-US" sz="1800" dirty="0"/>
              <a:t>Lab 1</a:t>
            </a:r>
          </a:p>
          <a:p>
            <a:pPr lvl="1"/>
            <a:r>
              <a:rPr lang="en-US" sz="1600" dirty="0"/>
              <a:t>WebGoat</a:t>
            </a:r>
          </a:p>
          <a:p>
            <a:pPr lvl="2"/>
            <a:r>
              <a:rPr lang="en-US" sz="1600" dirty="0"/>
              <a:t>Attack a poorly-secured web application, using three common attack types.</a:t>
            </a:r>
          </a:p>
        </p:txBody>
      </p:sp>
    </p:spTree>
    <p:extLst>
      <p:ext uri="{BB962C8B-B14F-4D97-AF65-F5344CB8AC3E}">
        <p14:creationId xmlns:p14="http://schemas.microsoft.com/office/powerpoint/2010/main" val="1749224550"/>
      </p:ext>
    </p:extLst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a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309862" y="971550"/>
            <a:ext cx="7072138" cy="3733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http://www.rarlab.com/rar/winrar-x64-501.exe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39849" y="3039337"/>
            <a:ext cx="5343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http://downloads-finereader.ru/download.php?file=winrar </a:t>
            </a:r>
            <a:br>
              <a:rPr lang="en-US" sz="1600" dirty="0"/>
            </a:br>
            <a:endParaRPr lang="en-US" sz="1600" dirty="0">
              <a:solidFill>
                <a:srgbClr val="5E6A71"/>
              </a:solidFill>
              <a:latin typeface="Franklin Gothic Book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16049" y="1655064"/>
            <a:ext cx="3877985" cy="553998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rarlab.com has address 188.138.17.58</a:t>
            </a:r>
          </a:p>
          <a:p>
            <a:r>
              <a:rPr lang="en-US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rarlab.com has address 188.138.17.57</a:t>
            </a:r>
          </a:p>
          <a:p>
            <a:r>
              <a:rPr lang="en-US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rarlab.com mail is handled by 10 mx1.rarlab.com.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16049" y="3459092"/>
            <a:ext cx="4031873" cy="246221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downloads-finereader.ru has address 95.211.224.170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5768450" y="962353"/>
            <a:ext cx="914400" cy="326243"/>
          </a:xfrm>
          <a:prstGeom prst="wedgeRectCallout">
            <a:avLst>
              <a:gd name="adj1" fmla="val -87833"/>
              <a:gd name="adj2" fmla="val 1010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5E6A71"/>
                </a:solidFill>
              </a:rPr>
              <a:t>File extension in path.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3554149" y="1010108"/>
            <a:ext cx="914400" cy="209288"/>
          </a:xfrm>
          <a:prstGeom prst="wedgeRectCallout">
            <a:avLst>
              <a:gd name="adj1" fmla="val -83833"/>
              <a:gd name="adj2" fmla="val 14907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5E6A71"/>
                </a:solidFill>
              </a:rPr>
              <a:t>.COM domain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882649" y="882680"/>
            <a:ext cx="914400" cy="209288"/>
          </a:xfrm>
          <a:prstGeom prst="wedgeRectCallout">
            <a:avLst>
              <a:gd name="adj1" fmla="val 73167"/>
              <a:gd name="adj2" fmla="val 2001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5E6A71"/>
                </a:solidFill>
              </a:rPr>
              <a:t>WWW prefix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2101849" y="916186"/>
            <a:ext cx="914400" cy="209288"/>
          </a:xfrm>
          <a:prstGeom prst="wedgeRectCallout">
            <a:avLst>
              <a:gd name="adj1" fmla="val -6833"/>
              <a:gd name="adj2" fmla="val 1608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5E6A71"/>
                </a:solidFill>
              </a:rPr>
              <a:t>6-char domain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2101849" y="2610916"/>
            <a:ext cx="914400" cy="326243"/>
          </a:xfrm>
          <a:prstGeom prst="wedgeRectCallout">
            <a:avLst>
              <a:gd name="adj1" fmla="val 35167"/>
              <a:gd name="adj2" fmla="val 1285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5E6A71"/>
                </a:solidFill>
              </a:rPr>
              <a:t>Non-alpha in domain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3244849" y="2652932"/>
            <a:ext cx="914400" cy="209288"/>
          </a:xfrm>
          <a:prstGeom prst="wedgeRectCallout">
            <a:avLst>
              <a:gd name="adj1" fmla="val 35167"/>
              <a:gd name="adj2" fmla="val 1285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5E6A71"/>
                </a:solidFill>
              </a:rPr>
              <a:t>.RU domain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1035049" y="2548287"/>
            <a:ext cx="914400" cy="209288"/>
          </a:xfrm>
          <a:prstGeom prst="wedgeRectCallout">
            <a:avLst>
              <a:gd name="adj1" fmla="val 65167"/>
              <a:gd name="adj2" fmla="val 22400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5E6A71"/>
                </a:solidFill>
              </a:rPr>
              <a:t>20-char domain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5460114" y="2737412"/>
            <a:ext cx="914400" cy="209288"/>
          </a:xfrm>
          <a:prstGeom prst="wedgeRectCallout">
            <a:avLst>
              <a:gd name="adj1" fmla="val -45833"/>
              <a:gd name="adj2" fmla="val 1285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5E6A71"/>
                </a:solidFill>
              </a:rPr>
              <a:t>Has CGI</a:t>
            </a:r>
          </a:p>
        </p:txBody>
      </p:sp>
      <p:sp>
        <p:nvSpPr>
          <p:cNvPr id="28" name="Rectangular Callout 27"/>
          <p:cNvSpPr/>
          <p:nvPr/>
        </p:nvSpPr>
        <p:spPr>
          <a:xfrm>
            <a:off x="6140449" y="1678829"/>
            <a:ext cx="914400" cy="209288"/>
          </a:xfrm>
          <a:prstGeom prst="wedgeRectCallout">
            <a:avLst>
              <a:gd name="adj1" fmla="val -252833"/>
              <a:gd name="adj2" fmla="val -549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5E6A71"/>
                </a:solidFill>
              </a:rPr>
              <a:t>2 A records</a:t>
            </a:r>
          </a:p>
        </p:txBody>
      </p:sp>
      <p:sp>
        <p:nvSpPr>
          <p:cNvPr id="30" name="Rectangular Callout 29"/>
          <p:cNvSpPr/>
          <p:nvPr/>
        </p:nvSpPr>
        <p:spPr>
          <a:xfrm>
            <a:off x="6368418" y="2272558"/>
            <a:ext cx="914400" cy="209288"/>
          </a:xfrm>
          <a:prstGeom prst="wedgeRectCallout">
            <a:avLst>
              <a:gd name="adj1" fmla="val -189833"/>
              <a:gd name="adj2" fmla="val -1204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5E6A71"/>
                </a:solidFill>
              </a:rPr>
              <a:t>Has MX Record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7359649" y="1932063"/>
            <a:ext cx="914400" cy="326243"/>
          </a:xfrm>
          <a:prstGeom prst="wedgeRectCallout">
            <a:avLst>
              <a:gd name="adj1" fmla="val -388833"/>
              <a:gd name="adj2" fmla="val -531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5E6A71"/>
                </a:solidFill>
              </a:rPr>
              <a:t>IPs are consecutive</a:t>
            </a:r>
          </a:p>
        </p:txBody>
      </p:sp>
      <p:sp>
        <p:nvSpPr>
          <p:cNvPr id="32" name="Rectangular Callout 31"/>
          <p:cNvSpPr/>
          <p:nvPr/>
        </p:nvSpPr>
        <p:spPr>
          <a:xfrm>
            <a:off x="6447666" y="3884873"/>
            <a:ext cx="914400" cy="326243"/>
          </a:xfrm>
          <a:prstGeom prst="wedgeRectCallout">
            <a:avLst>
              <a:gd name="adj1" fmla="val -163833"/>
              <a:gd name="adj2" fmla="val -18603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5E6A71"/>
                </a:solidFill>
              </a:rPr>
              <a:t>IP in Netherlands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4159249" y="2326675"/>
            <a:ext cx="914400" cy="209288"/>
          </a:xfrm>
          <a:prstGeom prst="wedgeRectCallout">
            <a:avLst>
              <a:gd name="adj1" fmla="val -96833"/>
              <a:gd name="adj2" fmla="val -1596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5E6A71"/>
                </a:solidFill>
              </a:rPr>
              <a:t>German IP</a:t>
            </a:r>
          </a:p>
        </p:txBody>
      </p:sp>
      <p:sp>
        <p:nvSpPr>
          <p:cNvPr id="35" name="Rectangular Callout 34"/>
          <p:cNvSpPr/>
          <p:nvPr/>
        </p:nvSpPr>
        <p:spPr>
          <a:xfrm>
            <a:off x="730249" y="2132178"/>
            <a:ext cx="914400" cy="326243"/>
          </a:xfrm>
          <a:prstGeom prst="wedgeRectCallout">
            <a:avLst>
              <a:gd name="adj1" fmla="val 124167"/>
              <a:gd name="adj2" fmla="val -2295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5E6A71"/>
                </a:solidFill>
              </a:rPr>
              <a:t>German Registrant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2025649" y="2209720"/>
            <a:ext cx="914400" cy="326243"/>
          </a:xfrm>
          <a:prstGeom prst="wedgeRectCallout">
            <a:avLst>
              <a:gd name="adj1" fmla="val 34167"/>
              <a:gd name="adj2" fmla="val -2575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5E6A71"/>
                </a:solidFill>
              </a:rPr>
              <a:t>13-year old domain</a:t>
            </a:r>
          </a:p>
        </p:txBody>
      </p:sp>
      <p:sp>
        <p:nvSpPr>
          <p:cNvPr id="37" name="Rectangular Callout 36"/>
          <p:cNvSpPr/>
          <p:nvPr/>
        </p:nvSpPr>
        <p:spPr>
          <a:xfrm>
            <a:off x="3702049" y="4365344"/>
            <a:ext cx="914400" cy="326243"/>
          </a:xfrm>
          <a:prstGeom prst="wedgeRectCallout">
            <a:avLst>
              <a:gd name="adj1" fmla="val -157833"/>
              <a:gd name="adj2" fmla="val -2673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5E6A71"/>
                </a:solidFill>
              </a:rPr>
              <a:t>3-day old domain</a:t>
            </a:r>
          </a:p>
        </p:txBody>
      </p:sp>
      <p:sp>
        <p:nvSpPr>
          <p:cNvPr id="38" name="Rectangular Callout 37"/>
          <p:cNvSpPr/>
          <p:nvPr/>
        </p:nvSpPr>
        <p:spPr>
          <a:xfrm>
            <a:off x="2223769" y="4255151"/>
            <a:ext cx="914400" cy="443198"/>
          </a:xfrm>
          <a:prstGeom prst="wedgeRectCallout">
            <a:avLst>
              <a:gd name="adj1" fmla="val -23833"/>
              <a:gd name="adj2" fmla="val -1861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5E6A71"/>
                </a:solidFill>
              </a:rPr>
              <a:t>Privately-registered domain</a:t>
            </a:r>
          </a:p>
        </p:txBody>
      </p:sp>
      <p:sp>
        <p:nvSpPr>
          <p:cNvPr id="39" name="Rectangular Callout 38"/>
          <p:cNvSpPr/>
          <p:nvPr/>
        </p:nvSpPr>
        <p:spPr>
          <a:xfrm>
            <a:off x="5968499" y="4416505"/>
            <a:ext cx="914400" cy="209288"/>
          </a:xfrm>
          <a:prstGeom prst="wedgeRectCallout">
            <a:avLst>
              <a:gd name="adj1" fmla="val -152833"/>
              <a:gd name="adj2" fmla="val -4242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5E6A71"/>
                </a:solidFill>
              </a:rPr>
              <a:t>1 A record</a:t>
            </a:r>
          </a:p>
        </p:txBody>
      </p:sp>
      <p:sp>
        <p:nvSpPr>
          <p:cNvPr id="40" name="Rectangular Callout 39"/>
          <p:cNvSpPr/>
          <p:nvPr/>
        </p:nvSpPr>
        <p:spPr>
          <a:xfrm>
            <a:off x="4836834" y="4423821"/>
            <a:ext cx="914400" cy="209288"/>
          </a:xfrm>
          <a:prstGeom prst="wedgeRectCallout">
            <a:avLst>
              <a:gd name="adj1" fmla="val -152833"/>
              <a:gd name="adj2" fmla="val -4242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5E6A71"/>
                </a:solidFill>
              </a:rPr>
              <a:t>No MX record</a:t>
            </a:r>
          </a:p>
        </p:txBody>
      </p:sp>
    </p:spTree>
    <p:extLst>
      <p:ext uri="{BB962C8B-B14F-4D97-AF65-F5344CB8AC3E}">
        <p14:creationId xmlns:p14="http://schemas.microsoft.com/office/powerpoint/2010/main" val="12398519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Lexical-based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9613" y="895350"/>
            <a:ext cx="7072138" cy="3733800"/>
          </a:xfrm>
        </p:spPr>
        <p:txBody>
          <a:bodyPr/>
          <a:lstStyle/>
          <a:p>
            <a:r>
              <a:rPr lang="en-US" sz="1400" dirty="0"/>
              <a:t>Features extracted from the URL string</a:t>
            </a:r>
          </a:p>
          <a:p>
            <a:pPr lvl="1"/>
            <a:r>
              <a:rPr lang="en-US" sz="1200" dirty="0"/>
              <a:t>Domain</a:t>
            </a:r>
          </a:p>
          <a:p>
            <a:pPr lvl="2"/>
            <a:r>
              <a:rPr lang="en-US" sz="1200" dirty="0"/>
              <a:t>Domain length</a:t>
            </a:r>
          </a:p>
          <a:p>
            <a:pPr lvl="2"/>
            <a:r>
              <a:rPr lang="en-US" sz="1200" dirty="0"/>
              <a:t>Ratio of alpha to numeric characters</a:t>
            </a:r>
          </a:p>
          <a:p>
            <a:pPr lvl="2"/>
            <a:r>
              <a:rPr lang="en-US" sz="1200" dirty="0"/>
              <a:t>IDN encoding</a:t>
            </a:r>
          </a:p>
          <a:p>
            <a:pPr lvl="2"/>
            <a:r>
              <a:rPr lang="en-US" sz="1200" dirty="0"/>
              <a:t>Number of subdomains</a:t>
            </a:r>
          </a:p>
          <a:p>
            <a:pPr lvl="2"/>
            <a:r>
              <a:rPr lang="en-US" sz="1200" dirty="0"/>
              <a:t>Ratio of domain tokens to dictionary words</a:t>
            </a:r>
          </a:p>
          <a:p>
            <a:pPr lvl="2"/>
            <a:r>
              <a:rPr lang="en-US" sz="1200" dirty="0"/>
              <a:t>TLD</a:t>
            </a:r>
          </a:p>
          <a:p>
            <a:pPr lvl="1"/>
            <a:r>
              <a:rPr lang="en-US" sz="1200" dirty="0"/>
              <a:t>Path</a:t>
            </a:r>
          </a:p>
          <a:p>
            <a:pPr lvl="2"/>
            <a:r>
              <a:rPr lang="en-US" sz="1200" dirty="0"/>
              <a:t>Length</a:t>
            </a:r>
          </a:p>
          <a:p>
            <a:pPr lvl="2"/>
            <a:r>
              <a:rPr lang="en-US" sz="1200" dirty="0"/>
              <a:t>Number of segments</a:t>
            </a:r>
          </a:p>
          <a:p>
            <a:pPr lvl="2"/>
            <a:r>
              <a:rPr lang="en-US" sz="1200" dirty="0"/>
              <a:t>Ratio of percent-escaped characters to standard characters</a:t>
            </a:r>
          </a:p>
          <a:p>
            <a:pPr lvl="1"/>
            <a:r>
              <a:rPr lang="en-US" sz="1200" dirty="0"/>
              <a:t>CGI</a:t>
            </a:r>
          </a:p>
          <a:p>
            <a:pPr lvl="2"/>
            <a:r>
              <a:rPr lang="en-US" sz="1200" dirty="0"/>
              <a:t>Number of key/value pairs</a:t>
            </a:r>
          </a:p>
          <a:p>
            <a:pPr lvl="1"/>
            <a:r>
              <a:rPr lang="en-US" sz="1200" dirty="0"/>
              <a:t>Other</a:t>
            </a:r>
          </a:p>
          <a:p>
            <a:pPr lvl="2"/>
            <a:r>
              <a:rPr lang="en-US" sz="1200" dirty="0"/>
              <a:t>Markov chaining of characters</a:t>
            </a:r>
          </a:p>
          <a:p>
            <a:pPr lvl="2"/>
            <a:r>
              <a:rPr lang="en-US" sz="1200" dirty="0"/>
              <a:t>Advanced M/L techniques</a:t>
            </a:r>
          </a:p>
          <a:p>
            <a:pPr lvl="2"/>
            <a:endParaRPr lang="en-US" sz="1200" dirty="0"/>
          </a:p>
          <a:p>
            <a:pPr lvl="2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0591474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Host-Based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  <a:p>
            <a:pPr lvl="1"/>
            <a:r>
              <a:rPr lang="en-US" dirty="0"/>
              <a:t>Autonomous System</a:t>
            </a:r>
          </a:p>
          <a:p>
            <a:pPr lvl="1"/>
            <a:r>
              <a:rPr lang="en-US" dirty="0"/>
              <a:t>Geo-location</a:t>
            </a:r>
          </a:p>
          <a:p>
            <a:pPr lvl="1"/>
            <a:r>
              <a:rPr lang="en-US" dirty="0"/>
              <a:t>Number of IPs/Networks</a:t>
            </a:r>
          </a:p>
          <a:p>
            <a:r>
              <a:rPr lang="en-US" dirty="0"/>
              <a:t>DNS Data</a:t>
            </a:r>
          </a:p>
          <a:p>
            <a:pPr lvl="1"/>
            <a:r>
              <a:rPr lang="en-US" dirty="0"/>
              <a:t>MX Server to A record relationship</a:t>
            </a:r>
          </a:p>
          <a:p>
            <a:pPr lvl="1"/>
            <a:r>
              <a:rPr lang="en-US" dirty="0"/>
              <a:t>DNS Server reputation</a:t>
            </a:r>
          </a:p>
          <a:p>
            <a:pPr lvl="1"/>
            <a:r>
              <a:rPr lang="en-US" dirty="0"/>
              <a:t>DNS Server flux</a:t>
            </a:r>
            <a:endParaRPr lang="en-US" sz="1200" dirty="0"/>
          </a:p>
          <a:p>
            <a:pPr lvl="2"/>
            <a:endParaRPr lang="en-US" sz="1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343400" y="971550"/>
            <a:ext cx="323038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7" tIns="45689" rIns="91377" bIns="45689" numCol="1" anchor="t" anchorCtr="0" compatLnSpc="1">
            <a:prstTxWarp prst="textNoShape">
              <a:avLst/>
            </a:prstTxWarp>
          </a:bodyPr>
          <a:lstStyle>
            <a:lvl1pPr marL="172921" indent="-172921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ts val="200"/>
              </a:spcAft>
              <a:buChar char="•"/>
              <a:defRPr lang="en-US" sz="1600" b="0" i="0" dirty="0" smtClean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569523" indent="-223684" algn="l" rtl="0" eaLnBrk="1" fontAlgn="base" hangingPunct="1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har char="–"/>
              <a:defRPr sz="14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2pPr>
            <a:lvl3pPr marL="915363" indent="-172921" algn="l" rtl="0" eaLnBrk="1" fontAlgn="base" hangingPunct="1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har char="•"/>
              <a:defRPr sz="14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3pPr>
            <a:lvl4pPr marL="1311966" indent="-225272" algn="l" rtl="0" eaLnBrk="1" fontAlgn="base" hangingPunct="1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har char="–"/>
              <a:defRPr sz="14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4pPr>
            <a:lvl5pPr marL="1660979" indent="-228444" algn="l" rtl="0" eaLnBrk="1" fontAlgn="base" hangingPunct="1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har char="»"/>
              <a:defRPr sz="1400">
                <a:solidFill>
                  <a:schemeClr val="tx1"/>
                </a:solidFill>
                <a:latin typeface="Franklin Gothic Book" pitchFamily="34" charset="0"/>
                <a:ea typeface="+mn-ea"/>
              </a:defRPr>
            </a:lvl5pPr>
            <a:lvl6pPr marL="2117867" indent="-22844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574755" indent="-22844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31642" indent="-22844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488531" indent="-22844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Domain Registration</a:t>
            </a:r>
          </a:p>
          <a:p>
            <a:pPr lvl="1"/>
            <a:r>
              <a:rPr lang="en-US" kern="0" dirty="0">
                <a:solidFill>
                  <a:schemeClr val="bg1"/>
                </a:solidFill>
              </a:rPr>
              <a:t>Autonomous System</a:t>
            </a:r>
          </a:p>
          <a:p>
            <a:pPr lvl="1"/>
            <a:r>
              <a:rPr lang="en-US" kern="0" dirty="0">
                <a:solidFill>
                  <a:schemeClr val="bg1"/>
                </a:solidFill>
              </a:rPr>
              <a:t>Geo-location</a:t>
            </a:r>
          </a:p>
          <a:p>
            <a:pPr lvl="1"/>
            <a:r>
              <a:rPr lang="en-US" kern="0" dirty="0">
                <a:solidFill>
                  <a:schemeClr val="bg1"/>
                </a:solidFill>
              </a:rPr>
              <a:t>Number of IPs</a:t>
            </a:r>
          </a:p>
          <a:p>
            <a:pPr lvl="1"/>
            <a:r>
              <a:rPr lang="en-US" kern="0" dirty="0">
                <a:solidFill>
                  <a:schemeClr val="bg1"/>
                </a:solidFill>
              </a:rPr>
              <a:t>Consecutive </a:t>
            </a:r>
            <a:r>
              <a:rPr lang="en-US" kern="0" dirty="0" err="1">
                <a:solidFill>
                  <a:schemeClr val="bg1"/>
                </a:solidFill>
              </a:rPr>
              <a:t>Ips</a:t>
            </a:r>
            <a:endParaRPr lang="en-US" kern="0" dirty="0">
              <a:solidFill>
                <a:schemeClr val="bg1"/>
              </a:solidFill>
            </a:endParaRPr>
          </a:p>
          <a:p>
            <a:r>
              <a:rPr lang="en-US" kern="0" dirty="0">
                <a:solidFill>
                  <a:schemeClr val="bg1"/>
                </a:solidFill>
              </a:rPr>
              <a:t>SSL Server Certificate</a:t>
            </a:r>
          </a:p>
          <a:p>
            <a:pPr lvl="1"/>
            <a:r>
              <a:rPr lang="en-US" kern="0" dirty="0">
                <a:solidFill>
                  <a:schemeClr val="bg1"/>
                </a:solidFill>
              </a:rPr>
              <a:t>Certificate Authority</a:t>
            </a:r>
          </a:p>
          <a:p>
            <a:pPr lvl="1"/>
            <a:r>
              <a:rPr lang="en-US" kern="0" dirty="0">
                <a:solidFill>
                  <a:schemeClr val="bg1"/>
                </a:solidFill>
              </a:rPr>
              <a:t>Certificate Age</a:t>
            </a:r>
          </a:p>
          <a:p>
            <a:pPr lvl="1"/>
            <a:r>
              <a:rPr lang="en-US" kern="0" dirty="0">
                <a:solidFill>
                  <a:schemeClr val="bg1"/>
                </a:solidFill>
              </a:rPr>
              <a:t>EV (Extended Validation)</a:t>
            </a:r>
          </a:p>
          <a:p>
            <a:pPr lvl="2"/>
            <a:endParaRPr lang="en-US" sz="1200" kern="0" dirty="0"/>
          </a:p>
          <a:p>
            <a:pPr lvl="2"/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2079354780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52800" y="895350"/>
            <a:ext cx="5715000" cy="388411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endParaRPr lang="en-US" sz="800" dirty="0">
              <a:solidFill>
                <a:srgbClr val="5E6A7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URL CLASSIFICATION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579613" y="971550"/>
            <a:ext cx="2773187" cy="3733800"/>
          </a:xfrm>
        </p:spPr>
        <p:txBody>
          <a:bodyPr/>
          <a:lstStyle/>
          <a:p>
            <a:r>
              <a:rPr lang="en-US" sz="1400" dirty="0"/>
              <a:t>New graph database engines are filling a relevant need.</a:t>
            </a:r>
          </a:p>
          <a:p>
            <a:pPr lvl="1"/>
            <a:r>
              <a:rPr lang="en-US" sz="1200" dirty="0"/>
              <a:t>Examples</a:t>
            </a:r>
          </a:p>
          <a:p>
            <a:pPr lvl="2"/>
            <a:r>
              <a:rPr lang="en-US" sz="1200" dirty="0"/>
              <a:t>Neo4J</a:t>
            </a:r>
          </a:p>
          <a:p>
            <a:pPr lvl="2"/>
            <a:r>
              <a:rPr lang="en-US" sz="1200" dirty="0"/>
              <a:t>Titan</a:t>
            </a:r>
            <a:endParaRPr lang="en-US" sz="1400" dirty="0"/>
          </a:p>
          <a:p>
            <a:r>
              <a:rPr lang="en-US" sz="1400" dirty="0"/>
              <a:t>Ability to traverse a directed graph quickly and efficiently</a:t>
            </a:r>
          </a:p>
          <a:p>
            <a:r>
              <a:rPr lang="en-US" sz="1400" dirty="0"/>
              <a:t>Ability to store very large data sets</a:t>
            </a:r>
          </a:p>
          <a:p>
            <a:r>
              <a:rPr lang="en-US" sz="1400" dirty="0"/>
              <a:t>Classify URLs by “guilt by association”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971550"/>
            <a:ext cx="5410200" cy="3807910"/>
          </a:xfrm>
          <a:prstGeom prst="rect">
            <a:avLst/>
          </a:prstGeom>
        </p:spPr>
      </p:pic>
      <p:pic>
        <p:nvPicPr>
          <p:cNvPr id="20482" name="Picture 2" descr="C:\Users\jwalton\AppData\Local\Microsoft\Windows\Temporary Internet Files\Content.IE5\2QTM1BH3\MC90008438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095750"/>
            <a:ext cx="471487" cy="35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jwalton\AppData\Local\Microsoft\Windows\Temporary Internet Files\Content.IE5\2QTM1BH3\MC90008438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963008"/>
            <a:ext cx="471487" cy="35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4978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410200" y="844637"/>
            <a:ext cx="3352800" cy="4089313"/>
          </a:xfrm>
          <a:prstGeom prst="roundRect">
            <a:avLst>
              <a:gd name="adj" fmla="val 791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endParaRPr lang="en-US" sz="800" dirty="0">
              <a:solidFill>
                <a:srgbClr val="5E6A7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URL CLASSIFICATION -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9613" y="971550"/>
            <a:ext cx="4678187" cy="3733800"/>
          </a:xfrm>
        </p:spPr>
        <p:txBody>
          <a:bodyPr/>
          <a:lstStyle/>
          <a:p>
            <a:r>
              <a:rPr lang="en-US" dirty="0"/>
              <a:t>We know about malicious landing site and malicious distribution site.</a:t>
            </a:r>
          </a:p>
          <a:p>
            <a:r>
              <a:rPr lang="en-US" dirty="0"/>
              <a:t>Traverse the graph to find other inbound and outbound links to new entities</a:t>
            </a:r>
          </a:p>
          <a:p>
            <a:r>
              <a:rPr lang="en-US" dirty="0"/>
              <a:t>Requires Automated crawling and link/feature storage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256" y="895350"/>
            <a:ext cx="2997344" cy="399472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151517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EXPERT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895350"/>
            <a:ext cx="4252591" cy="3727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0624" y="895350"/>
            <a:ext cx="40751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Too many URLs to hand classify, or even crawl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Modern research systems classify most  URLs </a:t>
            </a:r>
            <a:r>
              <a:rPr lang="en-US" sz="1600" b="1" dirty="0">
                <a:solidFill>
                  <a:schemeClr val="bg1"/>
                </a:solidFill>
                <a:latin typeface="Franklin Gothic Book" pitchFamily="34" charset="0"/>
              </a:rPr>
              <a:t>*without* </a:t>
            </a:r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ever seeing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Layer the approach from light to heavy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You may be asked to classify millions of URLs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How would </a:t>
            </a:r>
            <a:r>
              <a:rPr lang="en-US" sz="1600" b="1" dirty="0">
                <a:solidFill>
                  <a:schemeClr val="bg1"/>
                </a:solidFill>
                <a:latin typeface="Franklin Gothic Book" pitchFamily="34" charset="0"/>
              </a:rPr>
              <a:t>YOU</a:t>
            </a:r>
            <a:r>
              <a:rPr lang="en-US" sz="1600" dirty="0">
                <a:solidFill>
                  <a:schemeClr val="bg1"/>
                </a:solidFill>
                <a:latin typeface="Franklin Gothic Book" pitchFamily="34" charset="0"/>
              </a:rPr>
              <a:t> do it?</a:t>
            </a:r>
          </a:p>
        </p:txBody>
      </p:sp>
    </p:spTree>
    <p:extLst>
      <p:ext uri="{BB962C8B-B14F-4D97-AF65-F5344CB8AC3E}">
        <p14:creationId xmlns:p14="http://schemas.microsoft.com/office/powerpoint/2010/main" val="4065109751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24200" y="1200150"/>
            <a:ext cx="2971800" cy="3839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2763"/>
            <a:ext cx="6556672" cy="57018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Lab 2 – Host/Lexical URL Reputation Bake-off ™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000" y="895350"/>
            <a:ext cx="2971800" cy="3860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631697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cedric_cochin@mcafee.com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45733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SQL Injection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95800" y="971550"/>
            <a:ext cx="3124200" cy="38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579613" y="971550"/>
            <a:ext cx="3535187" cy="3733800"/>
          </a:xfrm>
        </p:spPr>
        <p:txBody>
          <a:bodyPr/>
          <a:lstStyle/>
          <a:p>
            <a:r>
              <a:rPr lang="en-US" sz="1800" dirty="0"/>
              <a:t>Using a web server with content specially crafted to be vulnerable</a:t>
            </a:r>
          </a:p>
          <a:p>
            <a:r>
              <a:rPr lang="en-US" sz="1800" dirty="0"/>
              <a:t>Demonstrate SQL injection manually using Firefox</a:t>
            </a:r>
          </a:p>
          <a:p>
            <a:r>
              <a:rPr lang="en-US" sz="1800" dirty="0"/>
              <a:t>Demonstrate more advanced capabilities using some </a:t>
            </a:r>
            <a:r>
              <a:rPr lang="en-US" sz="1800" dirty="0" err="1"/>
              <a:t>cmd</a:t>
            </a:r>
            <a:r>
              <a:rPr lang="en-US" sz="1800" dirty="0"/>
              <a:t> line tools (</a:t>
            </a:r>
            <a:r>
              <a:rPr lang="en-US" sz="1800" dirty="0" err="1"/>
              <a:t>SQLiX</a:t>
            </a:r>
            <a:r>
              <a:rPr lang="en-US" sz="1800" dirty="0"/>
              <a:t>)</a:t>
            </a:r>
          </a:p>
          <a:p>
            <a:r>
              <a:rPr lang="en-US" sz="1800" dirty="0"/>
              <a:t>Real life – BONUS --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2239326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ATTACK THE WEB GOAT!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08100"/>
            <a:ext cx="2114550" cy="21568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00" y="927099"/>
            <a:ext cx="2971800" cy="387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83660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– SESSION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800" dirty="0"/>
              <a:t>Topics</a:t>
            </a:r>
          </a:p>
          <a:p>
            <a:pPr lvl="1"/>
            <a:r>
              <a:rPr lang="en-US" sz="1600" dirty="0"/>
              <a:t>Web security research tools (extra time and questions)</a:t>
            </a:r>
          </a:p>
          <a:p>
            <a:pPr lvl="1"/>
            <a:r>
              <a:rPr lang="en-US" sz="1600" dirty="0"/>
              <a:t>URL Classification</a:t>
            </a:r>
          </a:p>
          <a:p>
            <a:pPr lvl="2"/>
            <a:r>
              <a:rPr lang="en-US" sz="1600" dirty="0"/>
              <a:t>Content-based </a:t>
            </a:r>
          </a:p>
          <a:p>
            <a:pPr lvl="2"/>
            <a:r>
              <a:rPr lang="en-US" sz="1600" dirty="0"/>
              <a:t>Host/Lexical-based</a:t>
            </a:r>
          </a:p>
          <a:p>
            <a:pPr lvl="2"/>
            <a:r>
              <a:rPr lang="en-US" sz="1600" dirty="0"/>
              <a:t>Graph-based</a:t>
            </a:r>
          </a:p>
          <a:p>
            <a:pPr lvl="2"/>
            <a:r>
              <a:rPr lang="en-US" sz="1600" dirty="0"/>
              <a:t>Feature Extraction</a:t>
            </a:r>
          </a:p>
          <a:p>
            <a:pPr lvl="2"/>
            <a:r>
              <a:rPr lang="en-US" sz="1600" dirty="0"/>
              <a:t>Expert Systems</a:t>
            </a:r>
          </a:p>
          <a:p>
            <a:r>
              <a:rPr lang="en-US" sz="1800" dirty="0"/>
              <a:t>Lab 2</a:t>
            </a:r>
          </a:p>
          <a:p>
            <a:pPr lvl="1"/>
            <a:r>
              <a:rPr lang="en-US" sz="1600" dirty="0"/>
              <a:t>Build a micro URL classification system</a:t>
            </a:r>
          </a:p>
          <a:p>
            <a:pPr lvl="2"/>
            <a:r>
              <a:rPr lang="en-US" sz="1600" dirty="0"/>
              <a:t>Feature Extractor</a:t>
            </a:r>
          </a:p>
          <a:p>
            <a:pPr lvl="2"/>
            <a:r>
              <a:rPr lang="en-US" sz="1600" dirty="0"/>
              <a:t>Rule engine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8551760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1 – 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… answers</a:t>
            </a:r>
          </a:p>
        </p:txBody>
      </p:sp>
    </p:spTree>
    <p:extLst>
      <p:ext uri="{BB962C8B-B14F-4D97-AF65-F5344CB8AC3E}">
        <p14:creationId xmlns:p14="http://schemas.microsoft.com/office/powerpoint/2010/main" val="2481855531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MALWARE - TOOLBOX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FIGHTING BACK</a:t>
            </a:r>
          </a:p>
        </p:txBody>
      </p:sp>
    </p:spTree>
    <p:extLst>
      <p:ext uri="{BB962C8B-B14F-4D97-AF65-F5344CB8AC3E}">
        <p14:creationId xmlns:p14="http://schemas.microsoft.com/office/powerpoint/2010/main" val="1737970275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9613" y="971550"/>
            <a:ext cx="3382787" cy="3733800"/>
          </a:xfrm>
        </p:spPr>
        <p:txBody>
          <a:bodyPr/>
          <a:lstStyle/>
          <a:p>
            <a:r>
              <a:rPr lang="en-US" dirty="0"/>
              <a:t>Useful for determining general site popularity and prevalence.</a:t>
            </a:r>
          </a:p>
          <a:p>
            <a:r>
              <a:rPr lang="en-US" dirty="0"/>
              <a:t>Data collected via end-user toolbars</a:t>
            </a:r>
          </a:p>
          <a:p>
            <a:r>
              <a:rPr lang="en-US" dirty="0"/>
              <a:t>Domain-based (not URL-based)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895350"/>
            <a:ext cx="4596081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70213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alPoly - Template">
  <a:themeElements>
    <a:clrScheme name="McAfee 2012-2013">
      <a:dk1>
        <a:srgbClr val="5E6A71"/>
      </a:dk1>
      <a:lt1>
        <a:srgbClr val="FFFFFF"/>
      </a:lt1>
      <a:dk2>
        <a:srgbClr val="000000"/>
      </a:dk2>
      <a:lt2>
        <a:srgbClr val="FFFFFF"/>
      </a:lt2>
      <a:accent1>
        <a:srgbClr val="B71234"/>
      </a:accent1>
      <a:accent2>
        <a:srgbClr val="5E6A71"/>
      </a:accent2>
      <a:accent3>
        <a:srgbClr val="DD6B30"/>
      </a:accent3>
      <a:accent4>
        <a:srgbClr val="0074A8"/>
      </a:accent4>
      <a:accent5>
        <a:srgbClr val="7B4180"/>
      </a:accent5>
      <a:accent6>
        <a:srgbClr val="69A23B"/>
      </a:accent6>
      <a:hlink>
        <a:srgbClr val="4796C9"/>
      </a:hlink>
      <a:folHlink>
        <a:srgbClr val="005485"/>
      </a:folHlink>
    </a:clrScheme>
    <a:fontScheme name="Office Them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1234"/>
        </a:solidFill>
      </a:spPr>
      <a:bodyPr wrap="square" rtlCol="0" anchor="ctr">
        <a:spAutoFit/>
      </a:bodyPr>
      <a:lstStyle>
        <a:defPPr algn="ctr">
          <a:lnSpc>
            <a:spcPct val="95000"/>
          </a:lnSpc>
          <a:defRPr sz="800" dirty="0">
            <a:solidFill>
              <a:srgbClr val="5E6A7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rgbClr val="5E6A71"/>
            </a:solidFill>
            <a:latin typeface="Franklin Gothic Book" pitchFamily="34" charset="0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B21D7AA4670B4495BF272958E67C9B" ma:contentTypeVersion="0" ma:contentTypeDescription="Create a new document." ma:contentTypeScope="" ma:versionID="f661a6805dd44efb843ec4350685fd62">
  <xsd:schema xmlns:xsd="http://www.w3.org/2001/XMLSchema" xmlns:xs="http://www.w3.org/2001/XMLSchema" xmlns:p="http://schemas.microsoft.com/office/2006/metadata/properties" xmlns:ns2="5cc96cb0-bf68-4cb4-b2fb-a22ca8174642" targetNamespace="http://schemas.microsoft.com/office/2006/metadata/properties" ma:root="true" ma:fieldsID="9c516a77e56885c60f5232f8bf0b1bea" ns2:_="">
    <xsd:import namespace="5cc96cb0-bf68-4cb4-b2fb-a22ca817464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96cb0-bf68-4cb4-b2fb-a22ca817464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cc96cb0-bf68-4cb4-b2fb-a22ca8174642">CH5W44LABS13-49-23</_dlc_DocId>
    <_dlc_DocIdUrl xmlns="5cc96cb0-bf68-4cb4-b2fb-a22ca8174642">
      <Url>http://corp.mcafee.com/sites/labs/innovation/defense_against_the_dark_arts/_layouts/DocIdRedir.aspx?ID=CH5W44LABS13-49-23</Url>
      <Description>CH5W44LABS13-49-23</Description>
    </_dlc_DocIdUrl>
  </documentManagement>
</p:properties>
</file>

<file path=customXml/itemProps1.xml><?xml version="1.0" encoding="utf-8"?>
<ds:datastoreItem xmlns:ds="http://schemas.openxmlformats.org/officeDocument/2006/customXml" ds:itemID="{74606863-3598-4122-B41B-4EBCFFC83D0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8298F2D-4ED8-4E90-9206-6356D336A7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2AB0AA-941C-4164-9392-CBC3E7C649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96cb0-bf68-4cb4-b2fb-a22ca8174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BE9F26E-672F-4653-A757-6196240B0C06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  <ds:schemaRef ds:uri="5cc96cb0-bf68-4cb4-b2fb-a22ca817464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CalPoly - Template</Template>
  <TotalTime>39162</TotalTime>
  <Words>1296</Words>
  <Application>Microsoft Macintosh PowerPoint</Application>
  <PresentationFormat>On-screen Show (16:9)</PresentationFormat>
  <Paragraphs>309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Amienne</vt:lpstr>
      <vt:lpstr>Arial</vt:lpstr>
      <vt:lpstr>Calibri</vt:lpstr>
      <vt:lpstr>Courier New</vt:lpstr>
      <vt:lpstr>Franklin Gothic Book</vt:lpstr>
      <vt:lpstr>Franklin Gothic Medium</vt:lpstr>
      <vt:lpstr>CalPoly - Template</vt:lpstr>
      <vt:lpstr>Web Security</vt:lpstr>
      <vt:lpstr>Who’s this guy?! </vt:lpstr>
      <vt:lpstr>Agenda – SESSION 1</vt:lpstr>
      <vt:lpstr>DEMO – SQL Injection</vt:lpstr>
      <vt:lpstr>Lab 1 – ATTACK THE WEB GOAT!</vt:lpstr>
      <vt:lpstr>Agenda – SESSION 2</vt:lpstr>
      <vt:lpstr>Session 1 – QUESTIONs?</vt:lpstr>
      <vt:lpstr>WEB MALWARE - TOOLBOX</vt:lpstr>
      <vt:lpstr>Alexa</vt:lpstr>
      <vt:lpstr>Archive.org</vt:lpstr>
      <vt:lpstr>IPVOID</vt:lpstr>
      <vt:lpstr>CHECKSHORTURL</vt:lpstr>
      <vt:lpstr>Site DOSSIER</vt:lpstr>
      <vt:lpstr>Webutation</vt:lpstr>
      <vt:lpstr>Web inspector</vt:lpstr>
      <vt:lpstr>Virus Total (URL search)</vt:lpstr>
      <vt:lpstr>Linux JWHOIS</vt:lpstr>
      <vt:lpstr>Linux Dig</vt:lpstr>
      <vt:lpstr>IoC (Indicators of COMPROMISE)</vt:lpstr>
      <vt:lpstr>WEB MALWARE – Research TOOLS</vt:lpstr>
      <vt:lpstr>Client-side WEB RESEARCH TOOLS</vt:lpstr>
      <vt:lpstr>PhantomJS</vt:lpstr>
      <vt:lpstr>JSUNPACK</vt:lpstr>
      <vt:lpstr>BURP SUITE</vt:lpstr>
      <vt:lpstr>WebScarab</vt:lpstr>
      <vt:lpstr>FIREBUG</vt:lpstr>
      <vt:lpstr>URL CLASSIFICATION</vt:lpstr>
      <vt:lpstr>CONTENT-based classification</vt:lpstr>
      <vt:lpstr>Host/Lexical Url Classification</vt:lpstr>
      <vt:lpstr>Pick a URL</vt:lpstr>
      <vt:lpstr>Lexical-based Classification</vt:lpstr>
      <vt:lpstr>Host-Based Classification</vt:lpstr>
      <vt:lpstr>GRAPH-BASED URL CLASSIFICATION</vt:lpstr>
      <vt:lpstr>GRAPH-BASED URL CLASSIFICATION - Example</vt:lpstr>
      <vt:lpstr>The EXPERT SYSTEM</vt:lpstr>
      <vt:lpstr> Lab 2 – Host/Lexical URL Reputation Bake-off ™</vt:lpstr>
      <vt:lpstr>Questions?</vt:lpstr>
    </vt:vector>
  </TitlesOfParts>
  <Company>McAfee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Security</dc:title>
  <dc:creator>Jon Walton</dc:creator>
  <cp:lastModifiedBy>Arthur Liou</cp:lastModifiedBy>
  <cp:revision>529</cp:revision>
  <dcterms:created xsi:type="dcterms:W3CDTF">2014-02-20T23:37:52Z</dcterms:created>
  <dcterms:modified xsi:type="dcterms:W3CDTF">2019-02-24T00:30:27Z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5c228f38-e58a-4872-9950-c3a40a6d38c7</vt:lpwstr>
  </property>
  <property fmtid="{D5CDD505-2E9C-101B-9397-08002B2CF9AE}" pid="3" name="ContentTypeId">
    <vt:lpwstr>0x0101002CB21D7AA4670B4495BF272958E67C9B</vt:lpwstr>
  </property>
</Properties>
</file>