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34"/>
  </p:notesMasterIdLst>
  <p:sldIdLst>
    <p:sldId id="256" r:id="rId6"/>
    <p:sldId id="325" r:id="rId7"/>
    <p:sldId id="257" r:id="rId8"/>
    <p:sldId id="283" r:id="rId9"/>
    <p:sldId id="282" r:id="rId10"/>
    <p:sldId id="258" r:id="rId11"/>
    <p:sldId id="287" r:id="rId12"/>
    <p:sldId id="288" r:id="rId13"/>
    <p:sldId id="303" r:id="rId14"/>
    <p:sldId id="318" r:id="rId15"/>
    <p:sldId id="316" r:id="rId16"/>
    <p:sldId id="319" r:id="rId17"/>
    <p:sldId id="326" r:id="rId18"/>
    <p:sldId id="317" r:id="rId19"/>
    <p:sldId id="289" r:id="rId20"/>
    <p:sldId id="290" r:id="rId21"/>
    <p:sldId id="291" r:id="rId22"/>
    <p:sldId id="292" r:id="rId23"/>
    <p:sldId id="321" r:id="rId24"/>
    <p:sldId id="322" r:id="rId25"/>
    <p:sldId id="323" r:id="rId26"/>
    <p:sldId id="266" r:id="rId27"/>
    <p:sldId id="295" r:id="rId28"/>
    <p:sldId id="296" r:id="rId29"/>
    <p:sldId id="297" r:id="rId30"/>
    <p:sldId id="300" r:id="rId31"/>
    <p:sldId id="260" r:id="rId32"/>
    <p:sldId id="302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1"/>
    <p:restoredTop sz="94694"/>
  </p:normalViewPr>
  <p:slideViewPr>
    <p:cSldViewPr>
      <p:cViewPr varScale="1">
        <p:scale>
          <a:sx n="133" d="100"/>
          <a:sy n="133" d="100"/>
        </p:scale>
        <p:origin x="192" y="6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97622-6677-4EED-B746-4A9B3473D2DE}" type="datetimeFigureOut">
              <a:rPr lang="en-US" smtClean="0"/>
              <a:pPr/>
              <a:t>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EE01F-8C47-41E7-A336-DD2FB67B46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0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7D4FD1-97C0-4CC6-BFE7-8554AA4E42E2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617037"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0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ctrTitle" hasCustomPrompt="1"/>
          </p:nvPr>
        </p:nvSpPr>
        <p:spPr bwMode="white">
          <a:xfrm>
            <a:off x="1784664" y="2140298"/>
            <a:ext cx="5807876" cy="1079365"/>
          </a:xfrm>
        </p:spPr>
        <p:txBody>
          <a:bodyPr anchor="t" anchorCtr="0"/>
          <a:lstStyle>
            <a:lvl1pPr>
              <a:lnSpc>
                <a:spcPts val="3720"/>
              </a:lnSpc>
              <a:defRPr sz="3000" b="0" i="0" cap="all" baseline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FRANKLIN GOTHIC MEDIUM 30PT</a:t>
            </a:r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1787840" y="3238152"/>
            <a:ext cx="5398322" cy="394222"/>
          </a:xfrm>
        </p:spPr>
        <p:txBody>
          <a:bodyPr anchor="t"/>
          <a:lstStyle>
            <a:lvl1pPr marL="0" indent="0">
              <a:buFontTx/>
              <a:buNone/>
              <a:defRPr sz="1600" b="0" i="0" baseline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Subtitle of Presentation Franklin Gothic Medium 16pt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709351" y="1929027"/>
            <a:ext cx="588319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1710724" y="3756455"/>
            <a:ext cx="588319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2" descr="Intel_McAfee_Security_hori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517" y="133350"/>
            <a:ext cx="188608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0" y="4781550"/>
            <a:ext cx="1699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1200" baseline="0" dirty="0">
                <a:solidFill>
                  <a:schemeClr val="bg1"/>
                </a:solidFill>
                <a:latin typeface="Amienne" panose="04000508060000020003" pitchFamily="82" charset="0"/>
                <a:ea typeface="+mn-ea"/>
                <a:cs typeface="+mn-cs"/>
              </a:rPr>
              <a:t>Defense</a:t>
            </a:r>
            <a:r>
              <a:rPr lang="en-US" sz="1200" b="1" baseline="0" dirty="0">
                <a:solidFill>
                  <a:schemeClr val="bg1"/>
                </a:solidFill>
                <a:latin typeface="Amienne" panose="04000508060000020003" pitchFamily="82" charset="0"/>
              </a:rPr>
              <a:t>  </a:t>
            </a:r>
            <a:r>
              <a:rPr lang="en-US" sz="1200" b="1" kern="1200" baseline="0" dirty="0">
                <a:solidFill>
                  <a:schemeClr val="bg1"/>
                </a:solidFill>
                <a:latin typeface="Amienne" panose="04000508060000020003" pitchFamily="82" charset="0"/>
                <a:ea typeface="+mn-ea"/>
                <a:cs typeface="+mn-cs"/>
              </a:rPr>
              <a:t>Against</a:t>
            </a:r>
            <a:r>
              <a:rPr lang="en-US" sz="1200" b="1" baseline="0" dirty="0">
                <a:solidFill>
                  <a:schemeClr val="bg1"/>
                </a:solidFill>
                <a:latin typeface="Amienne" panose="04000508060000020003" pitchFamily="82" charset="0"/>
              </a:rPr>
              <a:t>  </a:t>
            </a:r>
            <a:r>
              <a:rPr lang="en-US" sz="1200" b="1" kern="1200" baseline="0" dirty="0">
                <a:solidFill>
                  <a:schemeClr val="bg1"/>
                </a:solidFill>
                <a:latin typeface="Amienne" panose="04000508060000020003" pitchFamily="82" charset="0"/>
                <a:ea typeface="+mn-ea"/>
                <a:cs typeface="+mn-cs"/>
              </a:rPr>
              <a:t>the</a:t>
            </a:r>
            <a:r>
              <a:rPr lang="en-US" sz="1200" b="1" baseline="0" dirty="0">
                <a:solidFill>
                  <a:schemeClr val="bg1"/>
                </a:solidFill>
                <a:latin typeface="Amienne" panose="04000508060000020003" pitchFamily="82" charset="0"/>
              </a:rPr>
              <a:t>  </a:t>
            </a:r>
            <a:r>
              <a:rPr lang="en-US" sz="1200" b="1" kern="1200" baseline="0" dirty="0">
                <a:solidFill>
                  <a:schemeClr val="bg1"/>
                </a:solidFill>
                <a:latin typeface="Amienne" panose="04000508060000020003" pitchFamily="82" charset="0"/>
                <a:ea typeface="+mn-ea"/>
                <a:cs typeface="+mn-cs"/>
              </a:rPr>
              <a:t>Dark</a:t>
            </a:r>
            <a:r>
              <a:rPr lang="en-US" sz="1200" b="1" baseline="0" dirty="0">
                <a:solidFill>
                  <a:schemeClr val="bg1"/>
                </a:solidFill>
                <a:latin typeface="Amienne" panose="04000508060000020003" pitchFamily="82" charset="0"/>
              </a:rPr>
              <a:t>  </a:t>
            </a:r>
            <a:r>
              <a:rPr lang="en-US" sz="1200" b="1" kern="1200" baseline="0" dirty="0">
                <a:solidFill>
                  <a:schemeClr val="bg1"/>
                </a:solidFill>
                <a:latin typeface="Amienne" panose="04000508060000020003" pitchFamily="82" charset="0"/>
                <a:ea typeface="+mn-ea"/>
                <a:cs typeface="+mn-cs"/>
              </a:rPr>
              <a:t>Arts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990" y="285750"/>
            <a:ext cx="2531912" cy="110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gradFill>
          <a:gsLst>
            <a:gs pos="0">
              <a:srgbClr val="000000"/>
            </a:gs>
            <a:gs pos="63000">
              <a:srgbClr val="0A128C"/>
            </a:gs>
            <a:gs pos="78000">
              <a:srgbClr val="181CC7"/>
            </a:gs>
            <a:gs pos="100000">
              <a:srgbClr val="7005D4"/>
            </a:gs>
            <a:gs pos="100000">
              <a:srgbClr val="8C3D91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" r="937" b="37156"/>
          <a:stretch/>
        </p:blipFill>
        <p:spPr bwMode="auto">
          <a:xfrm>
            <a:off x="0" y="0"/>
            <a:ext cx="9144000" cy="790574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5163"/>
            <a:ext cx="6556672" cy="5701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79613" y="971550"/>
            <a:ext cx="7072138" cy="37338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2" descr="Intel_McAfee_Security_horiz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272" y="4665062"/>
            <a:ext cx="1194328" cy="38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0" y="4781550"/>
            <a:ext cx="1699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baseline="0" dirty="0">
                <a:solidFill>
                  <a:schemeClr val="bg1"/>
                </a:solidFill>
                <a:latin typeface="Amienne" panose="04000508060000020003" pitchFamily="82" charset="0"/>
              </a:rPr>
              <a:t>Defense</a:t>
            </a:r>
            <a:r>
              <a:rPr lang="en-US" sz="1200" b="1" dirty="0">
                <a:solidFill>
                  <a:schemeClr val="bg1"/>
                </a:solidFill>
                <a:latin typeface="Amienne" panose="04000508060000020003" pitchFamily="82" charset="0"/>
              </a:rPr>
              <a:t>  Against  the  Dark  Arts</a:t>
            </a: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1" y="4848225"/>
            <a:ext cx="16002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>
            <a:lvl1pPr algn="ctr">
              <a:defRPr sz="800" baseline="0">
                <a:solidFill>
                  <a:schemeClr val="bg1"/>
                </a:solidFill>
              </a:defRPr>
            </a:lvl1pPr>
          </a:lstStyle>
          <a:p>
            <a:fld id="{5A1DC566-6DD8-4E64-B54C-9F29185D0E2F}" type="datetime2">
              <a:rPr lang="en-US" smtClean="0"/>
              <a:pPr/>
              <a:t>Wednesday, February 27, 2019</a:t>
            </a:fld>
            <a:endParaRPr lang="en-US" dirty="0"/>
          </a:p>
        </p:txBody>
      </p:sp>
      <p:sp>
        <p:nvSpPr>
          <p:cNvPr id="16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4854475"/>
            <a:ext cx="3365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>
            <a:lvl1pPr>
              <a:defRPr sz="800" baseline="0">
                <a:solidFill>
                  <a:schemeClr val="bg1"/>
                </a:solidFill>
              </a:defRPr>
            </a:lvl1pPr>
          </a:lstStyle>
          <a:p>
            <a:fld id="{659A5FE0-7283-4E23-82C6-1CCE5B0C96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25" y="57151"/>
            <a:ext cx="618375" cy="65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0" y="4781550"/>
            <a:ext cx="1381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latin typeface="Amienne" panose="04000508060000020003" pitchFamily="82" charset="0"/>
              </a:defRPr>
            </a:lvl1pPr>
          </a:lstStyle>
          <a:p>
            <a:pPr lvl="0"/>
            <a:r>
              <a:rPr lang="en-US" sz="1200" dirty="0"/>
              <a:t>Defense  Against  the  Dark  Arts</a:t>
            </a:r>
          </a:p>
        </p:txBody>
      </p:sp>
      <p:pic>
        <p:nvPicPr>
          <p:cNvPr id="13" name="Picture 2" descr="Intel_McAfee_Security_horiz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9476"/>
            <a:ext cx="1712899" cy="55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>
            <a:spLocks noGrp="1" noChangeArrowheads="1"/>
          </p:cNvSpPr>
          <p:nvPr>
            <p:ph type="ctrTitle" hasCustomPrompt="1"/>
          </p:nvPr>
        </p:nvSpPr>
        <p:spPr bwMode="white">
          <a:xfrm>
            <a:off x="1249406" y="1131163"/>
            <a:ext cx="6693244" cy="1079365"/>
          </a:xfrm>
        </p:spPr>
        <p:txBody>
          <a:bodyPr anchor="t" anchorCtr="0"/>
          <a:lstStyle>
            <a:lvl1pPr algn="ctr">
              <a:lnSpc>
                <a:spcPts val="3720"/>
              </a:lnSpc>
              <a:defRPr sz="3000" b="0" i="0" cap="all" baseline="0">
                <a:solidFill>
                  <a:srgbClr val="B71234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FRANKLIN GOTHIC MEDIUM 30PT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1249407" y="2174097"/>
            <a:ext cx="6700108" cy="394222"/>
          </a:xfrm>
        </p:spPr>
        <p:txBody>
          <a:bodyPr anchor="t"/>
          <a:lstStyle>
            <a:lvl1pPr marL="0" indent="0" algn="ctr">
              <a:buFontTx/>
              <a:buNone/>
              <a:defRPr sz="1600" b="0" i="0" baseline="0">
                <a:solidFill>
                  <a:srgbClr val="8E99A0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Subtitle of Presentation Franklin Gothic Medium 16pt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1105931" y="919893"/>
            <a:ext cx="6954108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 userDrawn="1"/>
        </p:nvCxnSpPr>
        <p:spPr bwMode="auto">
          <a:xfrm>
            <a:off x="1105931" y="2712994"/>
            <a:ext cx="6954108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25" y="57151"/>
            <a:ext cx="618375" cy="65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>
                <a:alpha val="0"/>
              </a:schemeClr>
            </a:gs>
            <a:gs pos="36000">
              <a:srgbClr val="8E99A0">
                <a:alpha val="0"/>
              </a:srgbClr>
            </a:gs>
            <a:gs pos="100000">
              <a:srgbClr val="D1D4D3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Rectangle 5"/>
          <p:cNvSpPr>
            <a:spLocks noGrp="1" noChangeArrowheads="1"/>
          </p:cNvSpPr>
          <p:nvPr>
            <p:ph type="title"/>
          </p:nvPr>
        </p:nvSpPr>
        <p:spPr bwMode="ltGray">
          <a:xfrm>
            <a:off x="631825" y="472802"/>
            <a:ext cx="6134101" cy="57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7" tIns="45689" rIns="91377" bIns="45689" numCol="1" anchor="ctr" anchorCtr="0" compatLnSpc="1">
            <a:prstTxWarp prst="textNoShape">
              <a:avLst/>
            </a:prstTxWarp>
            <a:scene3d>
              <a:camera prst="orthographicFront"/>
              <a:lightRig rig="soft" dir="t"/>
            </a:scene3d>
            <a:sp3d extrusionH="44450" contourW="12700">
              <a:bevelT w="38100" h="38100"/>
              <a:bevelB w="38100" h="38100"/>
              <a:contourClr>
                <a:schemeClr val="tx1">
                  <a:lumMod val="40000"/>
                  <a:lumOff val="60000"/>
                </a:schemeClr>
              </a:contourClr>
            </a:sp3d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8599" y="1574338"/>
            <a:ext cx="7073151" cy="301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7" tIns="45689" rIns="91377" bIns="45689" numCol="1" anchor="t" anchorCtr="0" compatLnSpc="1">
            <a:prstTxWarp prst="textNoShape">
              <a:avLst/>
            </a:prstTxWarp>
          </a:bodyPr>
          <a:lstStyle/>
          <a:p>
            <a:pPr marL="172921" lvl="0" indent="-172921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ts val="200"/>
              </a:spcAft>
              <a:buClrTx/>
              <a:buChar char="•"/>
            </a:pPr>
            <a:r>
              <a:rPr lang="en-US" dirty="0"/>
              <a:t>Click to edit Master text styles</a:t>
            </a:r>
          </a:p>
          <a:p>
            <a:pPr marL="172921" lvl="1" indent="-172921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ts val="200"/>
              </a:spcAft>
              <a:buClrTx/>
              <a:buChar char="•"/>
            </a:pPr>
            <a:r>
              <a:rPr lang="en-US" dirty="0"/>
              <a:t>Second level</a:t>
            </a:r>
          </a:p>
          <a:p>
            <a:pPr marL="172921" lvl="2" indent="-172921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ts val="200"/>
              </a:spcAft>
              <a:buClrTx/>
              <a:buChar char="•"/>
            </a:pPr>
            <a:r>
              <a:rPr lang="en-US" dirty="0"/>
              <a:t>Third level</a:t>
            </a:r>
          </a:p>
          <a:p>
            <a:pPr marL="172921" lvl="3" indent="-172921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ts val="200"/>
              </a:spcAft>
              <a:buClrTx/>
              <a:buChar char="•"/>
            </a:pPr>
            <a:r>
              <a:rPr lang="en-US" dirty="0"/>
              <a:t>Fourth level</a:t>
            </a:r>
          </a:p>
          <a:p>
            <a:pPr marL="172921" lvl="4" indent="-172921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ts val="200"/>
              </a:spcAft>
              <a:buClrTx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2905" y="4793904"/>
            <a:ext cx="60732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A5ACAF"/>
                </a:solidFill>
                <a:latin typeface="Franklin Gothic Book"/>
                <a:cs typeface="Franklin Gothic Book"/>
              </a:defRPr>
            </a:lvl1pPr>
          </a:lstStyle>
          <a:p>
            <a:fld id="{659A5FE0-7283-4E23-82C6-1CCE5B0C96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med">
    <p:wipe dir="r"/>
  </p:transition>
  <p:hf sldNum="0" hdr="0" ftr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lang="en-US" sz="2100" b="0" i="0" cap="all" baseline="0" dirty="0" smtClean="0">
          <a:solidFill>
            <a:srgbClr val="8E99A0"/>
          </a:solidFill>
          <a:latin typeface="Franklin Gothic Medium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5pPr>
      <a:lvl6pPr marL="456888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6pPr>
      <a:lvl7pPr marL="91377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7pPr>
      <a:lvl8pPr marL="1370664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8pPr>
      <a:lvl9pPr marL="1827552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9pPr>
    </p:titleStyle>
    <p:bodyStyle>
      <a:lvl1pPr marL="172921" indent="-172921" algn="l" rtl="0" eaLnBrk="1" fontAlgn="base" hangingPunct="1">
        <a:lnSpc>
          <a:spcPct val="95000"/>
        </a:lnSpc>
        <a:spcBef>
          <a:spcPts val="800"/>
        </a:spcBef>
        <a:spcAft>
          <a:spcPts val="200"/>
        </a:spcAft>
        <a:buChar char="•"/>
        <a:defRPr lang="en-US" sz="1600" b="0" i="0" baseline="0" dirty="0" smtClean="0">
          <a:solidFill>
            <a:schemeClr val="bg1"/>
          </a:solidFill>
          <a:latin typeface="Franklin Gothic Book" pitchFamily="34" charset="0"/>
          <a:ea typeface="+mn-ea"/>
          <a:cs typeface="+mn-cs"/>
        </a:defRPr>
      </a:lvl1pPr>
      <a:lvl2pPr marL="569523" indent="-223684" algn="l" rtl="0" eaLnBrk="1" fontAlgn="base" hangingPunct="1">
        <a:lnSpc>
          <a:spcPct val="95000"/>
        </a:lnSpc>
        <a:spcBef>
          <a:spcPts val="200"/>
        </a:spcBef>
        <a:spcAft>
          <a:spcPts val="200"/>
        </a:spcAft>
        <a:buChar char="–"/>
        <a:defRPr sz="1400" baseline="0">
          <a:solidFill>
            <a:schemeClr val="bg1"/>
          </a:solidFill>
          <a:latin typeface="Franklin Gothic Book" pitchFamily="34" charset="0"/>
          <a:ea typeface="+mn-ea"/>
        </a:defRPr>
      </a:lvl2pPr>
      <a:lvl3pPr marL="915363" indent="-172921" algn="l" rtl="0" eaLnBrk="1" fontAlgn="base" hangingPunct="1">
        <a:lnSpc>
          <a:spcPct val="95000"/>
        </a:lnSpc>
        <a:spcBef>
          <a:spcPts val="200"/>
        </a:spcBef>
        <a:spcAft>
          <a:spcPts val="200"/>
        </a:spcAft>
        <a:buChar char="•"/>
        <a:defRPr sz="1400" baseline="0">
          <a:solidFill>
            <a:schemeClr val="bg1"/>
          </a:solidFill>
          <a:latin typeface="Franklin Gothic Book" pitchFamily="34" charset="0"/>
          <a:ea typeface="+mn-ea"/>
        </a:defRPr>
      </a:lvl3pPr>
      <a:lvl4pPr marL="1311966" indent="-225272" algn="l" rtl="0" eaLnBrk="1" fontAlgn="base" hangingPunct="1">
        <a:lnSpc>
          <a:spcPct val="95000"/>
        </a:lnSpc>
        <a:spcBef>
          <a:spcPts val="200"/>
        </a:spcBef>
        <a:spcAft>
          <a:spcPts val="200"/>
        </a:spcAft>
        <a:buChar char="–"/>
        <a:defRPr sz="1400" baseline="0">
          <a:solidFill>
            <a:schemeClr val="bg1"/>
          </a:solidFill>
          <a:latin typeface="Franklin Gothic Book" pitchFamily="34" charset="0"/>
          <a:ea typeface="+mn-ea"/>
        </a:defRPr>
      </a:lvl4pPr>
      <a:lvl5pPr marL="1660979" indent="-228444" algn="l" rtl="0" eaLnBrk="1" fontAlgn="base" hangingPunct="1">
        <a:lnSpc>
          <a:spcPct val="95000"/>
        </a:lnSpc>
        <a:spcBef>
          <a:spcPts val="200"/>
        </a:spcBef>
        <a:spcAft>
          <a:spcPts val="200"/>
        </a:spcAft>
        <a:buChar char="»"/>
        <a:defRPr sz="1400" baseline="0">
          <a:solidFill>
            <a:schemeClr val="bg1"/>
          </a:solidFill>
          <a:latin typeface="Franklin Gothic Book" pitchFamily="34" charset="0"/>
          <a:ea typeface="+mn-ea"/>
        </a:defRPr>
      </a:lvl5pPr>
      <a:lvl6pPr marL="2117867" indent="-22844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574755" indent="-22844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031642" indent="-22844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488531" indent="-22844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88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75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64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52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439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327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216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104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Messaging Security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7840" y="2960559"/>
            <a:ext cx="5398322" cy="394222"/>
          </a:xfrm>
        </p:spPr>
        <p:txBody>
          <a:bodyPr/>
          <a:lstStyle/>
          <a:p>
            <a:r>
              <a:rPr lang="en-US" dirty="0"/>
              <a:t>Defense Against The Dark Arts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7999" y="3878645"/>
            <a:ext cx="2175566" cy="600160"/>
          </a:xfrm>
          <a:prstGeom prst="rect">
            <a:avLst/>
          </a:prstGeom>
          <a:noFill/>
        </p:spPr>
        <p:txBody>
          <a:bodyPr wrap="square" lIns="91436" tIns="45718" rIns="91436" bIns="45718" rtlCol="0" anchor="t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Franklin Gothic Book"/>
                <a:cs typeface="Franklin Gothic Book"/>
              </a:rPr>
              <a:t>Eric Peterson</a:t>
            </a:r>
          </a:p>
          <a:p>
            <a:r>
              <a:rPr lang="en-US" sz="1100" dirty="0">
                <a:solidFill>
                  <a:schemeClr val="bg1"/>
                </a:solidFill>
                <a:latin typeface="Franklin Gothic Book"/>
                <a:cs typeface="Franklin Gothic Book"/>
              </a:rPr>
              <a:t>Research Manager</a:t>
            </a:r>
          </a:p>
          <a:p>
            <a:r>
              <a:rPr lang="en-US" sz="1100" dirty="0">
                <a:solidFill>
                  <a:schemeClr val="bg1"/>
                </a:solidFill>
                <a:latin typeface="Franklin Gothic Book"/>
                <a:cs typeface="Franklin Gothic Book"/>
              </a:rPr>
              <a:t>McAfee</a:t>
            </a:r>
          </a:p>
        </p:txBody>
      </p:sp>
      <p:sp>
        <p:nvSpPr>
          <p:cNvPr id="7" name="Subtitle 4"/>
          <p:cNvSpPr txBox="1">
            <a:spLocks/>
          </p:cNvSpPr>
          <p:nvPr/>
        </p:nvSpPr>
        <p:spPr bwMode="white">
          <a:xfrm>
            <a:off x="1787837" y="3327958"/>
            <a:ext cx="5398322" cy="39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7" tIns="45689" rIns="91377" bIns="45689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1066"/>
              </a:spcBef>
              <a:spcAft>
                <a:spcPts val="267"/>
              </a:spcAft>
              <a:buFontTx/>
              <a:buNone/>
              <a:defRPr lang="en-US" sz="2100" b="0" i="0" baseline="0">
                <a:solidFill>
                  <a:schemeClr val="bg1"/>
                </a:solidFill>
                <a:latin typeface="Franklin Gothic Medium"/>
                <a:ea typeface="+mn-ea"/>
                <a:cs typeface="Franklin Gothic Medium"/>
              </a:defRPr>
            </a:lvl1pPr>
            <a:lvl2pPr marL="759263" indent="-298206" algn="l" rtl="0" eaLnBrk="1" fontAlgn="base" hangingPunct="1">
              <a:lnSpc>
                <a:spcPct val="95000"/>
              </a:lnSpc>
              <a:spcBef>
                <a:spcPts val="267"/>
              </a:spcBef>
              <a:spcAft>
                <a:spcPts val="267"/>
              </a:spcAft>
              <a:buChar char="–"/>
              <a:defRPr sz="1900">
                <a:solidFill>
                  <a:schemeClr val="tx1"/>
                </a:solidFill>
                <a:latin typeface="Franklin Gothic Book" pitchFamily="34" charset="0"/>
                <a:ea typeface="+mn-ea"/>
              </a:defRPr>
            </a:lvl2pPr>
            <a:lvl3pPr marL="1220321" indent="-230530" algn="l" rtl="0" eaLnBrk="1" fontAlgn="base" hangingPunct="1">
              <a:lnSpc>
                <a:spcPct val="95000"/>
              </a:lnSpc>
              <a:spcBef>
                <a:spcPts val="267"/>
              </a:spcBef>
              <a:spcAft>
                <a:spcPts val="267"/>
              </a:spcAft>
              <a:buChar char="•"/>
              <a:defRPr sz="1900">
                <a:solidFill>
                  <a:schemeClr val="tx1"/>
                </a:solidFill>
                <a:latin typeface="Franklin Gothic Book" pitchFamily="34" charset="0"/>
                <a:ea typeface="+mn-ea"/>
              </a:defRPr>
            </a:lvl3pPr>
            <a:lvl4pPr marL="1749055" indent="-300322" algn="l" rtl="0" eaLnBrk="1" fontAlgn="base" hangingPunct="1">
              <a:lnSpc>
                <a:spcPct val="95000"/>
              </a:lnSpc>
              <a:spcBef>
                <a:spcPts val="267"/>
              </a:spcBef>
              <a:spcAft>
                <a:spcPts val="267"/>
              </a:spcAft>
              <a:buChar char="–"/>
              <a:defRPr sz="1900">
                <a:solidFill>
                  <a:schemeClr val="tx1"/>
                </a:solidFill>
                <a:latin typeface="Franklin Gothic Book" pitchFamily="34" charset="0"/>
                <a:ea typeface="+mn-ea"/>
              </a:defRPr>
            </a:lvl4pPr>
            <a:lvl5pPr marL="2214343" indent="-304552" algn="l" rtl="0" eaLnBrk="1" fontAlgn="base" hangingPunct="1">
              <a:lnSpc>
                <a:spcPct val="95000"/>
              </a:lnSpc>
              <a:spcBef>
                <a:spcPts val="267"/>
              </a:spcBef>
              <a:spcAft>
                <a:spcPts val="267"/>
              </a:spcAft>
              <a:buChar char="»"/>
              <a:defRPr sz="1900">
                <a:solidFill>
                  <a:schemeClr val="tx1"/>
                </a:solidFill>
                <a:latin typeface="Franklin Gothic Book" pitchFamily="34" charset="0"/>
                <a:ea typeface="+mn-ea"/>
              </a:defRPr>
            </a:lvl5pPr>
            <a:lvl6pPr marL="2823446" indent="-30455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432549" indent="-30455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041650" indent="-30455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4650754" indent="-30455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100" kern="0" dirty="0"/>
              <a:t>24 – 26 February, 2015</a:t>
            </a:r>
          </a:p>
        </p:txBody>
      </p:sp>
    </p:spTree>
    <p:extLst>
      <p:ext uri="{BB962C8B-B14F-4D97-AF65-F5344CB8AC3E}">
        <p14:creationId xmlns:p14="http://schemas.microsoft.com/office/powerpoint/2010/main" val="3643705914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– The classics – 419 Phishing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23950"/>
            <a:ext cx="516161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047750"/>
            <a:ext cx="3202764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6680592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– The classics – Canadian pharmacy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71550"/>
            <a:ext cx="2743200" cy="2630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504950"/>
            <a:ext cx="27719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190750"/>
            <a:ext cx="298686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6680592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– The classics – Pump ‘n dump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895350"/>
            <a:ext cx="355089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047750"/>
            <a:ext cx="3886200" cy="3451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6680592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– The classics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047750"/>
            <a:ext cx="3962400" cy="351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352550"/>
            <a:ext cx="2088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Franklin Gothic Book" pitchFamily="34" charset="0"/>
              </a:rPr>
              <a:t>A personal favorite…</a:t>
            </a:r>
          </a:p>
        </p:txBody>
      </p:sp>
    </p:spTree>
    <p:extLst>
      <p:ext uri="{BB962C8B-B14F-4D97-AF65-F5344CB8AC3E}">
        <p14:creationId xmlns:p14="http://schemas.microsoft.com/office/powerpoint/2010/main" val="360183058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– </a:t>
            </a:r>
            <a:r>
              <a:rPr lang="en-US" dirty="0" err="1"/>
              <a:t>Botnets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71551"/>
            <a:ext cx="7391400" cy="370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680592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do we combat spam?</a:t>
            </a:r>
          </a:p>
        </p:txBody>
      </p:sp>
    </p:spTree>
    <p:extLst>
      <p:ext uri="{BB962C8B-B14F-4D97-AF65-F5344CB8AC3E}">
        <p14:creationId xmlns:p14="http://schemas.microsoft.com/office/powerpoint/2010/main" val="568729998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– the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Reputation-driven</a:t>
            </a:r>
          </a:p>
          <a:p>
            <a:pPr lvl="1"/>
            <a:r>
              <a:rPr lang="en-US" dirty="0"/>
              <a:t>IP</a:t>
            </a:r>
          </a:p>
          <a:p>
            <a:pPr lvl="1"/>
            <a:r>
              <a:rPr lang="en-US" dirty="0"/>
              <a:t>Message</a:t>
            </a:r>
          </a:p>
          <a:p>
            <a:pPr lvl="1"/>
            <a:r>
              <a:rPr lang="en-US" dirty="0"/>
              <a:t>URL</a:t>
            </a:r>
          </a:p>
          <a:p>
            <a:endParaRPr lang="en-US" dirty="0"/>
          </a:p>
          <a:p>
            <a:r>
              <a:rPr lang="en-US" dirty="0"/>
              <a:t>Content-driven</a:t>
            </a:r>
          </a:p>
          <a:p>
            <a:pPr lvl="1"/>
            <a:r>
              <a:rPr lang="en-US" dirty="0"/>
              <a:t>Common strings</a:t>
            </a:r>
          </a:p>
          <a:p>
            <a:pPr lvl="1"/>
            <a:r>
              <a:rPr lang="en-US" dirty="0"/>
              <a:t>Fixed strings </a:t>
            </a:r>
            <a:r>
              <a:rPr lang="en-US" dirty="0" err="1"/>
              <a:t>vs</a:t>
            </a:r>
            <a:r>
              <a:rPr lang="en-US" dirty="0"/>
              <a:t> variable strings (Regular Expression)</a:t>
            </a:r>
          </a:p>
          <a:p>
            <a:pPr lvl="1"/>
            <a:r>
              <a:rPr lang="en-US" dirty="0"/>
              <a:t>Message attributes</a:t>
            </a:r>
          </a:p>
          <a:p>
            <a:pPr lvl="1"/>
            <a:r>
              <a:rPr lang="en-US" dirty="0"/>
              <a:t>Combinations of strings and attributes (Meta Rules)</a:t>
            </a:r>
          </a:p>
        </p:txBody>
      </p:sp>
      <p:pic>
        <p:nvPicPr>
          <p:cNvPr id="4098" name="Picture 2" descr="http://www.pcpro.co.uk/blogs/wp-content/uploads/2010/11/SpamScreenS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71550"/>
            <a:ext cx="273729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36826" y="2800350"/>
            <a:ext cx="305564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rgbClr val="5E6A71"/>
                </a:solidFill>
                <a:latin typeface="Franklin Gothic Book" pitchFamily="34" charset="0"/>
              </a:rPr>
              <a:t>http://www.pcpro.co.uk/blogs/wp-content/uploads/2013/04/Spam-folder-462x346.jpg</a:t>
            </a:r>
          </a:p>
        </p:txBody>
      </p:sp>
    </p:spTree>
    <p:extLst>
      <p:ext uri="{BB962C8B-B14F-4D97-AF65-F5344CB8AC3E}">
        <p14:creationId xmlns:p14="http://schemas.microsoft.com/office/powerpoint/2010/main" val="3768930645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research, interpret, and derive value from messaging data</a:t>
            </a:r>
          </a:p>
        </p:txBody>
      </p:sp>
    </p:spTree>
    <p:extLst>
      <p:ext uri="{BB962C8B-B14F-4D97-AF65-F5344CB8AC3E}">
        <p14:creationId xmlns:p14="http://schemas.microsoft.com/office/powerpoint/2010/main" val="568729998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– for research purposes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3400" y="895350"/>
            <a:ext cx="7072138" cy="3733800"/>
          </a:xfrm>
        </p:spPr>
        <p:txBody>
          <a:bodyPr/>
          <a:lstStyle/>
          <a:p>
            <a:r>
              <a:rPr lang="en-US" dirty="0"/>
              <a:t>Linux Tools</a:t>
            </a:r>
          </a:p>
          <a:p>
            <a:pPr lvl="1"/>
            <a:r>
              <a:rPr lang="en-US" dirty="0"/>
              <a:t>DIG - Domain information groper – investigation of DNS records</a:t>
            </a:r>
          </a:p>
          <a:p>
            <a:pPr lvl="1"/>
            <a:r>
              <a:rPr lang="en-US" dirty="0"/>
              <a:t>WHOIS – Searching for IP/Domain registration information</a:t>
            </a:r>
          </a:p>
          <a:p>
            <a:pPr lvl="1"/>
            <a:r>
              <a:rPr lang="en-US" dirty="0" err="1"/>
              <a:t>Grep</a:t>
            </a:r>
            <a:r>
              <a:rPr lang="en-US" dirty="0"/>
              <a:t>, SED, AWK – data parsing and manipulation </a:t>
            </a:r>
          </a:p>
          <a:p>
            <a:r>
              <a:rPr lang="en-US" dirty="0"/>
              <a:t>Open-source databases</a:t>
            </a:r>
          </a:p>
          <a:p>
            <a:pPr lvl="1"/>
            <a:r>
              <a:rPr lang="en-US" dirty="0" err="1"/>
              <a:t>PostgreSQL</a:t>
            </a:r>
            <a:r>
              <a:rPr lang="en-US" dirty="0"/>
              <a:t> – “The world's most advanced open source database”</a:t>
            </a:r>
          </a:p>
          <a:p>
            <a:pPr lvl="1"/>
            <a:r>
              <a:rPr lang="en-US" dirty="0" err="1"/>
              <a:t>MySQL</a:t>
            </a:r>
            <a:r>
              <a:rPr lang="en-US" dirty="0"/>
              <a:t> – “The world's most popular open source database”</a:t>
            </a:r>
          </a:p>
          <a:p>
            <a:r>
              <a:rPr lang="en-US" dirty="0"/>
              <a:t>The </a:t>
            </a:r>
            <a:r>
              <a:rPr lang="en-US" dirty="0" err="1"/>
              <a:t>Regex</a:t>
            </a:r>
            <a:r>
              <a:rPr lang="en-US" dirty="0"/>
              <a:t> Coach</a:t>
            </a:r>
          </a:p>
          <a:p>
            <a:pPr lvl="1"/>
            <a:r>
              <a:rPr lang="en-US" dirty="0"/>
              <a:t>Regular Expression syntax/functionality learning aid</a:t>
            </a:r>
          </a:p>
          <a:p>
            <a:r>
              <a:rPr lang="en-US" dirty="0"/>
              <a:t>Trustedsource.org</a:t>
            </a:r>
          </a:p>
          <a:p>
            <a:pPr lvl="1"/>
            <a:r>
              <a:rPr lang="en-US" dirty="0"/>
              <a:t>Historical &amp; current reputations based on McAfee data</a:t>
            </a:r>
          </a:p>
          <a:p>
            <a:r>
              <a:rPr lang="en-US" dirty="0"/>
              <a:t>Spamhaus.org</a:t>
            </a:r>
          </a:p>
          <a:p>
            <a:pPr lvl="1"/>
            <a:r>
              <a:rPr lang="en-US" dirty="0"/>
              <a:t>Widely accepted as an authoritative source of reputation data (Especially in NA)</a:t>
            </a:r>
          </a:p>
        </p:txBody>
      </p:sp>
    </p:spTree>
    <p:extLst>
      <p:ext uri="{BB962C8B-B14F-4D97-AF65-F5344CB8AC3E}">
        <p14:creationId xmlns:p14="http://schemas.microsoft.com/office/powerpoint/2010/main" val="3768930645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– for research purposes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04950"/>
            <a:ext cx="3463312" cy="302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581150"/>
            <a:ext cx="3581400" cy="291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1123950"/>
            <a:ext cx="3207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Franklin Gothic Book" pitchFamily="34" charset="0"/>
              </a:rPr>
              <a:t>Dig – Domain Information Groper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3000" y="1200150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Franklin Gothic Book" pitchFamily="34" charset="0"/>
              </a:rPr>
              <a:t>WHOIS</a:t>
            </a:r>
          </a:p>
        </p:txBody>
      </p:sp>
    </p:spTree>
    <p:extLst>
      <p:ext uri="{BB962C8B-B14F-4D97-AF65-F5344CB8AC3E}">
        <p14:creationId xmlns:p14="http://schemas.microsoft.com/office/powerpoint/2010/main" val="3768930645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1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Overview &amp; Concept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55273312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– for research purposes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971550"/>
            <a:ext cx="2832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u="sng" dirty="0">
                <a:solidFill>
                  <a:schemeClr val="bg1"/>
                </a:solidFill>
                <a:latin typeface="Franklin Gothic Book" pitchFamily="34" charset="0"/>
              </a:rPr>
              <a:t>Demo 1 – </a:t>
            </a:r>
            <a:r>
              <a:rPr lang="en-US" sz="1600" b="1" i="1" u="sng" dirty="0" err="1">
                <a:solidFill>
                  <a:schemeClr val="bg1"/>
                </a:solidFill>
                <a:latin typeface="Franklin Gothic Book" pitchFamily="34" charset="0"/>
              </a:rPr>
              <a:t>PostgreSQL</a:t>
            </a:r>
            <a:endParaRPr lang="en-US" sz="1600" b="1" i="1" u="sng" dirty="0">
              <a:solidFill>
                <a:schemeClr val="bg1"/>
              </a:solidFill>
              <a:latin typeface="Franklin Gothic Book" pitchFamily="34" charset="0"/>
            </a:endParaRPr>
          </a:p>
          <a:p>
            <a:endParaRPr lang="en-US" sz="1600" b="1" i="1" u="sng" dirty="0">
              <a:solidFill>
                <a:schemeClr val="bg1"/>
              </a:solidFill>
              <a:latin typeface="Franklin Gothic Book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b="1" i="1" u="sng" dirty="0">
                <a:solidFill>
                  <a:schemeClr val="bg1"/>
                </a:solidFill>
                <a:latin typeface="Franklin Gothic Book" pitchFamily="34" charset="0"/>
              </a:rPr>
              <a:t>Log in to your VM </a:t>
            </a:r>
          </a:p>
          <a:p>
            <a:pPr>
              <a:buFont typeface="Arial" pitchFamily="34" charset="0"/>
              <a:buChar char="•"/>
            </a:pPr>
            <a:r>
              <a:rPr lang="en-US" sz="1600" b="1" i="1" u="sng" dirty="0">
                <a:solidFill>
                  <a:schemeClr val="bg1"/>
                </a:solidFill>
                <a:latin typeface="Franklin Gothic Book" pitchFamily="34" charset="0"/>
              </a:rPr>
              <a:t>Become the </a:t>
            </a:r>
            <a:r>
              <a:rPr lang="en-US" sz="1600" b="1" i="1" u="sng" dirty="0" err="1">
                <a:solidFill>
                  <a:schemeClr val="bg1"/>
                </a:solidFill>
                <a:latin typeface="Franklin Gothic Book" pitchFamily="34" charset="0"/>
              </a:rPr>
              <a:t>postgres</a:t>
            </a:r>
            <a:r>
              <a:rPr lang="en-US" sz="1600" b="1" i="1" u="sng" dirty="0">
                <a:solidFill>
                  <a:schemeClr val="bg1"/>
                </a:solidFill>
                <a:latin typeface="Franklin Gothic Book" pitchFamily="34" charset="0"/>
              </a:rPr>
              <a:t> user</a:t>
            </a:r>
          </a:p>
          <a:p>
            <a:pPr>
              <a:buFont typeface="Arial" pitchFamily="34" charset="0"/>
              <a:buChar char="•"/>
            </a:pPr>
            <a:r>
              <a:rPr lang="en-US" sz="1600" b="1" i="1" u="sng" dirty="0">
                <a:solidFill>
                  <a:schemeClr val="bg1"/>
                </a:solidFill>
                <a:latin typeface="Franklin Gothic Book" pitchFamily="34" charset="0"/>
              </a:rPr>
              <a:t>Connect to the database</a:t>
            </a:r>
          </a:p>
          <a:p>
            <a:pPr>
              <a:buFont typeface="Arial" pitchFamily="34" charset="0"/>
              <a:buChar char="•"/>
            </a:pPr>
            <a:r>
              <a:rPr lang="en-US" sz="1600" b="1" i="1" u="sng" dirty="0">
                <a:solidFill>
                  <a:schemeClr val="bg1"/>
                </a:solidFill>
                <a:latin typeface="Franklin Gothic Book" pitchFamily="34" charset="0"/>
              </a:rPr>
              <a:t>List relations</a:t>
            </a:r>
          </a:p>
          <a:p>
            <a:endParaRPr lang="en-US" sz="1200" b="1" i="1" u="sng" dirty="0">
              <a:solidFill>
                <a:srgbClr val="5E6A71"/>
              </a:solidFill>
              <a:latin typeface="Franklin Gothic Book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2724150"/>
            <a:ext cx="31242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u="sng" dirty="0">
                <a:solidFill>
                  <a:schemeClr val="bg1"/>
                </a:solidFill>
                <a:latin typeface="Franklin Gothic Book" pitchFamily="34" charset="0"/>
              </a:rPr>
              <a:t>Exercise 1 – Early Exploration (15 min)</a:t>
            </a:r>
            <a:endParaRPr lang="en-US" sz="2400" b="1" i="1" u="sng" dirty="0">
              <a:solidFill>
                <a:schemeClr val="bg1"/>
              </a:solidFill>
              <a:latin typeface="Franklin Gothic Book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1200" b="1" i="1" u="sng" dirty="0">
              <a:solidFill>
                <a:schemeClr val="bg1"/>
              </a:solidFill>
              <a:latin typeface="Franklin Gothic Book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b="1" i="1" dirty="0">
                <a:solidFill>
                  <a:schemeClr val="bg1"/>
                </a:solidFill>
                <a:latin typeface="Franklin Gothic Book" pitchFamily="34" charset="0"/>
              </a:rPr>
              <a:t>What data is available?</a:t>
            </a:r>
          </a:p>
          <a:p>
            <a:pPr>
              <a:buFont typeface="Arial" pitchFamily="34" charset="0"/>
              <a:buChar char="•"/>
            </a:pPr>
            <a:r>
              <a:rPr lang="en-US" sz="1200" b="1" i="1" dirty="0">
                <a:solidFill>
                  <a:schemeClr val="bg1"/>
                </a:solidFill>
                <a:latin typeface="Franklin Gothic Book" pitchFamily="34" charset="0"/>
              </a:rPr>
              <a:t>How many total records?</a:t>
            </a:r>
          </a:p>
          <a:p>
            <a:pPr>
              <a:buFont typeface="Arial" pitchFamily="34" charset="0"/>
              <a:buChar char="•"/>
            </a:pPr>
            <a:endParaRPr lang="en-US" sz="1200" b="1" i="1" u="sng" dirty="0">
              <a:solidFill>
                <a:schemeClr val="bg1"/>
              </a:solidFill>
              <a:latin typeface="Franklin Gothic Book" pitchFamily="34" charset="0"/>
            </a:endParaRPr>
          </a:p>
          <a:p>
            <a:endParaRPr lang="en-US" b="1" i="1" u="sng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00150"/>
            <a:ext cx="509031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8930645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– for research purposes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971550"/>
            <a:ext cx="287290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u="sng" dirty="0">
                <a:solidFill>
                  <a:schemeClr val="bg1"/>
                </a:solidFill>
                <a:latin typeface="Franklin Gothic Book" pitchFamily="34" charset="0"/>
              </a:rPr>
              <a:t>Demo 2 – The </a:t>
            </a:r>
            <a:r>
              <a:rPr lang="en-US" sz="1600" b="1" i="1" u="sng" dirty="0" err="1">
                <a:solidFill>
                  <a:schemeClr val="bg1"/>
                </a:solidFill>
                <a:latin typeface="Franklin Gothic Book" pitchFamily="34" charset="0"/>
              </a:rPr>
              <a:t>Regex</a:t>
            </a:r>
            <a:r>
              <a:rPr lang="en-US" sz="1600" b="1" i="1" u="sng" dirty="0">
                <a:solidFill>
                  <a:schemeClr val="bg1"/>
                </a:solidFill>
                <a:latin typeface="Franklin Gothic Book" pitchFamily="34" charset="0"/>
              </a:rPr>
              <a:t> Coach</a:t>
            </a:r>
          </a:p>
          <a:p>
            <a:endParaRPr lang="en-US" sz="1600" b="1" i="1" u="sng" dirty="0">
              <a:solidFill>
                <a:schemeClr val="bg1"/>
              </a:solidFill>
              <a:latin typeface="Franklin Gothic Book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b="1" i="1" dirty="0">
                <a:solidFill>
                  <a:schemeClr val="bg1"/>
                </a:solidFill>
                <a:latin typeface="Franklin Gothic Book" pitchFamily="34" charset="0"/>
              </a:rPr>
              <a:t>Regular Expression use cases</a:t>
            </a:r>
          </a:p>
          <a:p>
            <a:pPr>
              <a:buFont typeface="Arial" pitchFamily="34" charset="0"/>
              <a:buChar char="•"/>
            </a:pPr>
            <a:r>
              <a:rPr lang="en-US" sz="1200" b="1" i="1" dirty="0">
                <a:solidFill>
                  <a:schemeClr val="bg1"/>
                </a:solidFill>
                <a:latin typeface="Franklin Gothic Book" pitchFamily="34" charset="0"/>
              </a:rPr>
              <a:t>Boundaries, AND, OR, NOT</a:t>
            </a:r>
          </a:p>
          <a:p>
            <a:pPr>
              <a:buFont typeface="Arial" pitchFamily="34" charset="0"/>
              <a:buChar char="•"/>
            </a:pPr>
            <a:r>
              <a:rPr lang="en-US" sz="1200" b="1" i="1" dirty="0">
                <a:solidFill>
                  <a:schemeClr val="bg1"/>
                </a:solidFill>
                <a:latin typeface="Franklin Gothic Book" pitchFamily="34" charset="0"/>
              </a:rPr>
              <a:t>Captures, </a:t>
            </a:r>
            <a:r>
              <a:rPr lang="en-US" sz="1200" b="1" i="1" dirty="0" err="1">
                <a:solidFill>
                  <a:schemeClr val="bg1"/>
                </a:solidFill>
                <a:latin typeface="Franklin Gothic Book" pitchFamily="34" charset="0"/>
              </a:rPr>
              <a:t>backtracing</a:t>
            </a:r>
            <a:endParaRPr lang="en-US" sz="1200" b="1" i="1" dirty="0">
              <a:solidFill>
                <a:schemeClr val="bg1"/>
              </a:solidFill>
              <a:latin typeface="Franklin Gothic Book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1200" b="1" i="1" u="sng" dirty="0">
              <a:solidFill>
                <a:schemeClr val="bg1"/>
              </a:solidFill>
              <a:latin typeface="Franklin Gothic Book" pitchFamily="34" charset="0"/>
            </a:endParaRPr>
          </a:p>
          <a:p>
            <a:r>
              <a:rPr lang="en-US" sz="1200" b="1" i="1" u="sng" dirty="0">
                <a:solidFill>
                  <a:schemeClr val="bg1"/>
                </a:solidFill>
                <a:latin typeface="Franklin Gothic Book" pitchFamily="34" charset="0"/>
              </a:rPr>
              <a:t>http://www.weitz.de/regex-coach/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2571750"/>
            <a:ext cx="35052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u="sng" dirty="0">
                <a:solidFill>
                  <a:schemeClr val="bg1"/>
                </a:solidFill>
                <a:latin typeface="Franklin Gothic Book" pitchFamily="34" charset="0"/>
              </a:rPr>
              <a:t>Exercise 2 – Group Practice </a:t>
            </a:r>
          </a:p>
          <a:p>
            <a:r>
              <a:rPr lang="en-US" sz="1600" b="1" i="1" u="sng" dirty="0">
                <a:solidFill>
                  <a:schemeClr val="bg1"/>
                </a:solidFill>
                <a:latin typeface="Franklin Gothic Book" pitchFamily="34" charset="0"/>
              </a:rPr>
              <a:t>(15 min)</a:t>
            </a:r>
            <a:endParaRPr lang="en-US" sz="2400" b="1" i="1" u="sng" dirty="0">
              <a:solidFill>
                <a:schemeClr val="bg1"/>
              </a:solidFill>
              <a:latin typeface="Franklin Gothic Book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1200" b="1" i="1" u="sng" dirty="0">
              <a:solidFill>
                <a:schemeClr val="bg1"/>
              </a:solidFill>
              <a:latin typeface="Franklin Gothic Book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b="1" i="1" dirty="0">
                <a:solidFill>
                  <a:schemeClr val="bg1"/>
                </a:solidFill>
                <a:latin typeface="Franklin Gothic Book" pitchFamily="34" charset="0"/>
              </a:rPr>
              <a:t>Write a regular expression that matches all variations:</a:t>
            </a:r>
          </a:p>
          <a:p>
            <a:pPr lvl="1">
              <a:buFont typeface="Arial" pitchFamily="34" charset="0"/>
              <a:buChar char="•"/>
            </a:pPr>
            <a:r>
              <a:rPr lang="en-US" sz="1200" b="1" i="1" dirty="0">
                <a:solidFill>
                  <a:schemeClr val="bg1"/>
                </a:solidFill>
                <a:latin typeface="Franklin Gothic Book" pitchFamily="34" charset="0"/>
              </a:rPr>
              <a:t>v | a g r a</a:t>
            </a:r>
          </a:p>
          <a:p>
            <a:pPr lvl="1">
              <a:buFont typeface="Arial" pitchFamily="34" charset="0"/>
              <a:buChar char="•"/>
            </a:pPr>
            <a:r>
              <a:rPr lang="en-US" sz="1200" b="1" i="1" dirty="0">
                <a:solidFill>
                  <a:schemeClr val="bg1"/>
                </a:solidFill>
                <a:latin typeface="Franklin Gothic Book" pitchFamily="34" charset="0"/>
              </a:rPr>
              <a:t>\/</a:t>
            </a:r>
            <a:r>
              <a:rPr lang="en-US" sz="1200" b="1" i="1" dirty="0" err="1">
                <a:solidFill>
                  <a:schemeClr val="bg1"/>
                </a:solidFill>
                <a:latin typeface="Franklin Gothic Book" pitchFamily="34" charset="0"/>
              </a:rPr>
              <a:t>iaGrA</a:t>
            </a:r>
            <a:endParaRPr lang="en-US" sz="1200" b="1" i="1" dirty="0">
              <a:solidFill>
                <a:schemeClr val="bg1"/>
              </a:solidFill>
              <a:latin typeface="Franklin Gothic Book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200" b="1" i="1" dirty="0">
                <a:solidFill>
                  <a:schemeClr val="bg1"/>
                </a:solidFill>
                <a:latin typeface="Franklin Gothic Book" pitchFamily="34" charset="0"/>
              </a:rPr>
              <a:t>v|4gra</a:t>
            </a:r>
          </a:p>
          <a:p>
            <a:pPr>
              <a:buFont typeface="Arial" pitchFamily="34" charset="0"/>
              <a:buChar char="•"/>
            </a:pPr>
            <a:endParaRPr lang="en-US" sz="1200" b="1" i="1" dirty="0">
              <a:solidFill>
                <a:schemeClr val="bg1"/>
              </a:solidFill>
              <a:latin typeface="Franklin Gothic Book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b="1" i="1" dirty="0">
                <a:solidFill>
                  <a:schemeClr val="bg1"/>
                </a:solidFill>
                <a:latin typeface="Franklin Gothic Book" pitchFamily="34" charset="0"/>
              </a:rPr>
              <a:t>But does not match:</a:t>
            </a:r>
          </a:p>
          <a:p>
            <a:pPr lvl="1">
              <a:buFont typeface="Arial" pitchFamily="34" charset="0"/>
              <a:buChar char="•"/>
            </a:pPr>
            <a:r>
              <a:rPr lang="en-US" sz="1200" b="1" i="1" dirty="0">
                <a:solidFill>
                  <a:schemeClr val="bg1"/>
                </a:solidFill>
                <a:latin typeface="Franklin Gothic Book" pitchFamily="34" charset="0"/>
              </a:rPr>
              <a:t>Viagra</a:t>
            </a:r>
          </a:p>
          <a:p>
            <a:pPr>
              <a:buFont typeface="Arial" pitchFamily="34" charset="0"/>
              <a:buChar char="•"/>
            </a:pPr>
            <a:endParaRPr lang="en-US" sz="1200" b="1" i="1" u="sng" dirty="0">
              <a:solidFill>
                <a:schemeClr val="bg1"/>
              </a:solidFill>
              <a:latin typeface="Franklin Gothic Book" pitchFamily="34" charset="0"/>
            </a:endParaRPr>
          </a:p>
          <a:p>
            <a:endParaRPr lang="en-US" b="1" i="1" u="sng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047750"/>
            <a:ext cx="3733800" cy="352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8930645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manage the data flood</a:t>
            </a:r>
          </a:p>
        </p:txBody>
      </p:sp>
    </p:spTree>
    <p:extLst>
      <p:ext uri="{BB962C8B-B14F-4D97-AF65-F5344CB8AC3E}">
        <p14:creationId xmlns:p14="http://schemas.microsoft.com/office/powerpoint/2010/main" val="610596345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techniques – Samples or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  <a:p>
            <a:pPr lvl="1"/>
            <a:r>
              <a:rPr lang="en-US" dirty="0"/>
              <a:t>Extraction of key meta data (</a:t>
            </a:r>
            <a:r>
              <a:rPr lang="en-US" dirty="0" err="1"/>
              <a:t>Source_ip</a:t>
            </a:r>
            <a:r>
              <a:rPr lang="en-US" dirty="0"/>
              <a:t>, Subject, </a:t>
            </a:r>
            <a:r>
              <a:rPr lang="en-US" dirty="0" err="1"/>
              <a:t>Mail_from</a:t>
            </a:r>
            <a:r>
              <a:rPr lang="en-US" dirty="0"/>
              <a:t>, HELO, etc)</a:t>
            </a:r>
          </a:p>
          <a:p>
            <a:r>
              <a:rPr lang="en-US" dirty="0"/>
              <a:t>Grouping</a:t>
            </a:r>
          </a:p>
          <a:p>
            <a:pPr lvl="1"/>
            <a:r>
              <a:rPr lang="en-US" dirty="0"/>
              <a:t>By timestamp, </a:t>
            </a:r>
            <a:r>
              <a:rPr lang="en-US" dirty="0" err="1"/>
              <a:t>source_ip</a:t>
            </a:r>
            <a:r>
              <a:rPr lang="en-US" dirty="0"/>
              <a:t> or </a:t>
            </a:r>
            <a:r>
              <a:rPr lang="en-US" dirty="0" err="1"/>
              <a:t>cidr</a:t>
            </a:r>
            <a:r>
              <a:rPr lang="en-US" dirty="0"/>
              <a:t>, subject, URL, other common elements</a:t>
            </a:r>
          </a:p>
          <a:p>
            <a:r>
              <a:rPr lang="en-US" dirty="0"/>
              <a:t>Aggregation</a:t>
            </a:r>
          </a:p>
          <a:p>
            <a:pPr lvl="1"/>
            <a:r>
              <a:rPr lang="en-US" dirty="0"/>
              <a:t>Values/time</a:t>
            </a:r>
          </a:p>
          <a:p>
            <a:pPr lvl="2"/>
            <a:r>
              <a:rPr lang="en-US" dirty="0"/>
              <a:t>Count distinct *</a:t>
            </a:r>
          </a:p>
          <a:p>
            <a:pPr lvl="2"/>
            <a:r>
              <a:rPr lang="en-US" dirty="0"/>
              <a:t>Etc.</a:t>
            </a:r>
          </a:p>
          <a:p>
            <a:pPr lvl="1"/>
            <a:r>
              <a:rPr lang="en-US" dirty="0"/>
              <a:t>Exposure of relevant research paths</a:t>
            </a:r>
          </a:p>
          <a:p>
            <a:r>
              <a:rPr lang="en-US" dirty="0"/>
              <a:t>Identification of outliers</a:t>
            </a:r>
          </a:p>
          <a:p>
            <a:pPr lvl="1"/>
            <a:r>
              <a:rPr lang="en-US" dirty="0"/>
              <a:t>When A, which is highly similar to B, is classified as spam but B is not</a:t>
            </a:r>
          </a:p>
          <a:p>
            <a:pPr lvl="2"/>
            <a:r>
              <a:rPr lang="en-US" dirty="0"/>
              <a:t>Why?</a:t>
            </a:r>
          </a:p>
          <a:p>
            <a:pPr lvl="2"/>
            <a:r>
              <a:rPr lang="en-US" dirty="0"/>
              <a:t>Why not?</a:t>
            </a:r>
          </a:p>
        </p:txBody>
      </p:sp>
    </p:spTree>
    <p:extLst>
      <p:ext uri="{BB962C8B-B14F-4D97-AF65-F5344CB8AC3E}">
        <p14:creationId xmlns:p14="http://schemas.microsoft.com/office/powerpoint/2010/main" val="3768930645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techniques –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Human input required?</a:t>
            </a:r>
          </a:p>
          <a:p>
            <a:pPr lvl="1"/>
            <a:r>
              <a:rPr lang="en-US" dirty="0"/>
              <a:t>How much over time?</a:t>
            </a:r>
          </a:p>
          <a:p>
            <a:pPr lvl="1"/>
            <a:r>
              <a:rPr lang="en-US" dirty="0"/>
              <a:t>What quality assurances can be expected?</a:t>
            </a:r>
          </a:p>
          <a:p>
            <a:pPr lvl="1"/>
            <a:r>
              <a:rPr lang="en-US" dirty="0"/>
              <a:t>Value of human input </a:t>
            </a:r>
            <a:r>
              <a:rPr lang="en-US" dirty="0" err="1"/>
              <a:t>vs</a:t>
            </a:r>
            <a:r>
              <a:rPr lang="en-US" dirty="0"/>
              <a:t> automation?</a:t>
            </a:r>
          </a:p>
          <a:p>
            <a:r>
              <a:rPr lang="en-US" dirty="0"/>
              <a:t>Fully automated?</a:t>
            </a:r>
          </a:p>
          <a:p>
            <a:pPr lvl="1"/>
            <a:r>
              <a:rPr lang="en-US" dirty="0"/>
              <a:t>Initial human resource cost?</a:t>
            </a:r>
          </a:p>
          <a:p>
            <a:pPr lvl="1"/>
            <a:r>
              <a:rPr lang="en-US" dirty="0"/>
              <a:t>Fault tolerance/resiliency?</a:t>
            </a:r>
          </a:p>
          <a:p>
            <a:r>
              <a:rPr lang="en-US" dirty="0"/>
              <a:t>Combination of automation and human input?</a:t>
            </a:r>
          </a:p>
          <a:p>
            <a:r>
              <a:rPr lang="en-US" dirty="0"/>
              <a:t>Probability scoring </a:t>
            </a:r>
            <a:r>
              <a:rPr lang="en-US" dirty="0" err="1"/>
              <a:t>vs</a:t>
            </a:r>
            <a:r>
              <a:rPr lang="en-US" dirty="0"/>
              <a:t> additive scoring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http://jaibeermalik.files.wordpress.com/2013/03/data-modelling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891540"/>
            <a:ext cx="3344729" cy="223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3124836"/>
            <a:ext cx="25458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rgbClr val="5E6A71"/>
                </a:solidFill>
                <a:latin typeface="Franklin Gothic Book" pitchFamily="34" charset="0"/>
              </a:rPr>
              <a:t>http://jaibeermalik.files.wordpress.com/2013/03/data-modelling-1.png</a:t>
            </a:r>
          </a:p>
        </p:txBody>
      </p:sp>
    </p:spTree>
    <p:extLst>
      <p:ext uri="{BB962C8B-B14F-4D97-AF65-F5344CB8AC3E}">
        <p14:creationId xmlns:p14="http://schemas.microsoft.com/office/powerpoint/2010/main" val="3768930645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 – data exploration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Explore the data</a:t>
            </a:r>
          </a:p>
        </p:txBody>
      </p:sp>
    </p:spTree>
    <p:extLst>
      <p:ext uri="{BB962C8B-B14F-4D97-AF65-F5344CB8AC3E}">
        <p14:creationId xmlns:p14="http://schemas.microsoft.com/office/powerpoint/2010/main" val="610596345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79613" y="971550"/>
            <a:ext cx="3458987" cy="3733800"/>
          </a:xfrm>
        </p:spPr>
        <p:txBody>
          <a:bodyPr/>
          <a:lstStyle/>
          <a:p>
            <a:r>
              <a:rPr lang="en-US" dirty="0"/>
              <a:t>How many total:</a:t>
            </a:r>
          </a:p>
          <a:p>
            <a:pPr lvl="1"/>
            <a:r>
              <a:rPr lang="en-US" dirty="0"/>
              <a:t>Records</a:t>
            </a:r>
          </a:p>
          <a:p>
            <a:pPr lvl="1"/>
            <a:r>
              <a:rPr lang="en-US" dirty="0" err="1"/>
              <a:t>Source_Ips</a:t>
            </a:r>
            <a:endParaRPr lang="en-US" dirty="0"/>
          </a:p>
          <a:p>
            <a:pPr lvl="1"/>
            <a:r>
              <a:rPr lang="en-US" dirty="0"/>
              <a:t>Subjects</a:t>
            </a:r>
          </a:p>
          <a:p>
            <a:pPr lvl="1"/>
            <a:r>
              <a:rPr lang="en-US" dirty="0"/>
              <a:t>Attachments</a:t>
            </a:r>
          </a:p>
          <a:p>
            <a:pPr lvl="1"/>
            <a:r>
              <a:rPr lang="en-US" dirty="0" err="1"/>
              <a:t>Urls</a:t>
            </a:r>
            <a:endParaRPr lang="en-US" dirty="0"/>
          </a:p>
          <a:p>
            <a:r>
              <a:rPr lang="en-US" dirty="0"/>
              <a:t>How many distinct:</a:t>
            </a:r>
          </a:p>
          <a:p>
            <a:pPr lvl="1"/>
            <a:r>
              <a:rPr lang="en-US" dirty="0" err="1"/>
              <a:t>Source_Ips</a:t>
            </a:r>
            <a:endParaRPr lang="en-US" dirty="0"/>
          </a:p>
          <a:p>
            <a:pPr lvl="1"/>
            <a:r>
              <a:rPr lang="en-US" dirty="0"/>
              <a:t>From Domains</a:t>
            </a:r>
          </a:p>
          <a:p>
            <a:pPr lvl="1"/>
            <a:r>
              <a:rPr lang="en-US" dirty="0"/>
              <a:t>Subjects</a:t>
            </a:r>
          </a:p>
          <a:p>
            <a:pPr lvl="1"/>
            <a:r>
              <a:rPr lang="en-US" dirty="0"/>
              <a:t>Attachments</a:t>
            </a:r>
          </a:p>
          <a:p>
            <a:pPr lvl="1"/>
            <a:r>
              <a:rPr lang="en-US" dirty="0"/>
              <a:t>URLs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971550"/>
            <a:ext cx="3733800" cy="370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5000"/>
              </a:lnSpc>
              <a:spcAft>
                <a:spcPts val="200"/>
              </a:spcAft>
            </a:pPr>
            <a:r>
              <a:rPr lang="en-US" sz="1600" dirty="0">
                <a:solidFill>
                  <a:schemeClr val="bg1"/>
                </a:solidFill>
                <a:latin typeface="Franklin Gothic Book" pitchFamily="34" charset="0"/>
              </a:rPr>
              <a:t>What is the average:</a:t>
            </a:r>
          </a:p>
          <a:p>
            <a:pPr marL="742950" lvl="1" indent="-285750" fontAlgn="base">
              <a:lnSpc>
                <a:spcPct val="95000"/>
              </a:lnSpc>
              <a:spcAft>
                <a:spcPts val="20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Franklin Gothic Book" pitchFamily="34" charset="0"/>
              </a:rPr>
              <a:t>Message size</a:t>
            </a:r>
          </a:p>
          <a:p>
            <a:pPr marL="742950" lvl="1" indent="-285750" fontAlgn="base">
              <a:lnSpc>
                <a:spcPct val="95000"/>
              </a:lnSpc>
              <a:spcAft>
                <a:spcPts val="20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Franklin Gothic Book" pitchFamily="34" charset="0"/>
              </a:rPr>
              <a:t>Subject length</a:t>
            </a:r>
          </a:p>
          <a:p>
            <a:pPr marL="742950" lvl="1" indent="-285750" fontAlgn="base">
              <a:lnSpc>
                <a:spcPct val="95000"/>
              </a:lnSpc>
              <a:spcAft>
                <a:spcPts val="200"/>
              </a:spcAft>
              <a:buFont typeface="Arial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Franklin Gothic Book" pitchFamily="34" charset="0"/>
            </a:endParaRPr>
          </a:p>
          <a:p>
            <a:pPr fontAlgn="base">
              <a:lnSpc>
                <a:spcPct val="95000"/>
              </a:lnSpc>
              <a:spcAft>
                <a:spcPts val="200"/>
              </a:spcAft>
            </a:pPr>
            <a:r>
              <a:rPr lang="en-US" sz="1600" dirty="0">
                <a:solidFill>
                  <a:schemeClr val="bg1"/>
                </a:solidFill>
                <a:latin typeface="Franklin Gothic Book" pitchFamily="34" charset="0"/>
              </a:rPr>
              <a:t>How many:</a:t>
            </a:r>
          </a:p>
          <a:p>
            <a:pPr fontAlgn="base">
              <a:lnSpc>
                <a:spcPct val="95000"/>
              </a:lnSpc>
              <a:spcAft>
                <a:spcPts val="200"/>
              </a:spcAft>
            </a:pPr>
            <a:r>
              <a:rPr lang="en-US" sz="1600" dirty="0">
                <a:solidFill>
                  <a:schemeClr val="bg1"/>
                </a:solidFill>
                <a:latin typeface="Franklin Gothic Book" pitchFamily="34" charset="0"/>
              </a:rPr>
              <a:t>	.zip</a:t>
            </a:r>
          </a:p>
          <a:p>
            <a:pPr fontAlgn="base">
              <a:lnSpc>
                <a:spcPct val="95000"/>
              </a:lnSpc>
              <a:spcAft>
                <a:spcPts val="200"/>
              </a:spcAft>
            </a:pPr>
            <a:r>
              <a:rPr lang="en-US" sz="1600" dirty="0">
                <a:solidFill>
                  <a:schemeClr val="bg1"/>
                </a:solidFill>
                <a:latin typeface="Franklin Gothic Book" pitchFamily="34" charset="0"/>
              </a:rPr>
              <a:t>	.</a:t>
            </a:r>
            <a:r>
              <a:rPr lang="en-US" sz="1600" dirty="0" err="1">
                <a:solidFill>
                  <a:schemeClr val="bg1"/>
                </a:solidFill>
                <a:latin typeface="Franklin Gothic Book" pitchFamily="34" charset="0"/>
              </a:rPr>
              <a:t>rar</a:t>
            </a:r>
            <a:endParaRPr lang="en-US" sz="1600" dirty="0">
              <a:solidFill>
                <a:schemeClr val="bg1"/>
              </a:solidFill>
              <a:latin typeface="Franklin Gothic Book" pitchFamily="34" charset="0"/>
            </a:endParaRPr>
          </a:p>
          <a:p>
            <a:pPr fontAlgn="base">
              <a:lnSpc>
                <a:spcPct val="95000"/>
              </a:lnSpc>
              <a:spcAft>
                <a:spcPts val="200"/>
              </a:spcAft>
            </a:pPr>
            <a:r>
              <a:rPr lang="en-US" sz="1600" dirty="0">
                <a:solidFill>
                  <a:schemeClr val="bg1"/>
                </a:solidFill>
                <a:latin typeface="Franklin Gothic Book" pitchFamily="34" charset="0"/>
              </a:rPr>
              <a:t>	.</a:t>
            </a:r>
            <a:r>
              <a:rPr lang="en-US" sz="1600" dirty="0" err="1">
                <a:solidFill>
                  <a:schemeClr val="bg1"/>
                </a:solidFill>
                <a:latin typeface="Franklin Gothic Book" pitchFamily="34" charset="0"/>
              </a:rPr>
              <a:t>xlsx</a:t>
            </a:r>
            <a:endParaRPr lang="en-US" sz="1600" dirty="0">
              <a:solidFill>
                <a:schemeClr val="bg1"/>
              </a:solidFill>
              <a:latin typeface="Franklin Gothic Book" pitchFamily="34" charset="0"/>
            </a:endParaRPr>
          </a:p>
          <a:p>
            <a:pPr fontAlgn="base">
              <a:lnSpc>
                <a:spcPct val="95000"/>
              </a:lnSpc>
              <a:spcAft>
                <a:spcPts val="200"/>
              </a:spcAft>
            </a:pPr>
            <a:r>
              <a:rPr lang="en-US" sz="1600" dirty="0">
                <a:solidFill>
                  <a:schemeClr val="bg1"/>
                </a:solidFill>
                <a:latin typeface="Franklin Gothic Book" pitchFamily="34" charset="0"/>
              </a:rPr>
              <a:t>	.</a:t>
            </a:r>
            <a:r>
              <a:rPr lang="en-US" sz="1600" dirty="0" err="1">
                <a:solidFill>
                  <a:schemeClr val="bg1"/>
                </a:solidFill>
                <a:latin typeface="Franklin Gothic Book" pitchFamily="34" charset="0"/>
              </a:rPr>
              <a:t>docx</a:t>
            </a:r>
            <a:endParaRPr lang="en-US" sz="1600" dirty="0">
              <a:solidFill>
                <a:schemeClr val="bg1"/>
              </a:solidFill>
              <a:latin typeface="Franklin Gothic Book" pitchFamily="34" charset="0"/>
            </a:endParaRPr>
          </a:p>
          <a:p>
            <a:pPr fontAlgn="base">
              <a:lnSpc>
                <a:spcPct val="95000"/>
              </a:lnSpc>
              <a:spcAft>
                <a:spcPts val="200"/>
              </a:spcAft>
            </a:pPr>
            <a:r>
              <a:rPr lang="en-US" sz="1600" dirty="0">
                <a:solidFill>
                  <a:schemeClr val="bg1"/>
                </a:solidFill>
                <a:latin typeface="Franklin Gothic Book" pitchFamily="34" charset="0"/>
              </a:rPr>
              <a:t>	.</a:t>
            </a:r>
            <a:r>
              <a:rPr lang="en-US" sz="1600" dirty="0" err="1">
                <a:solidFill>
                  <a:schemeClr val="bg1"/>
                </a:solidFill>
                <a:latin typeface="Franklin Gothic Book" pitchFamily="34" charset="0"/>
              </a:rPr>
              <a:t>pdf</a:t>
            </a:r>
            <a:endParaRPr lang="en-US" sz="1600" dirty="0">
              <a:solidFill>
                <a:schemeClr val="bg1"/>
              </a:solidFill>
              <a:latin typeface="Franklin Gothic Book" pitchFamily="34" charset="0"/>
            </a:endParaRPr>
          </a:p>
          <a:p>
            <a:pPr fontAlgn="base">
              <a:lnSpc>
                <a:spcPct val="95000"/>
              </a:lnSpc>
              <a:spcAft>
                <a:spcPts val="200"/>
              </a:spcAft>
            </a:pPr>
            <a:r>
              <a:rPr lang="en-US" sz="1600" dirty="0">
                <a:solidFill>
                  <a:schemeClr val="bg1"/>
                </a:solidFill>
                <a:latin typeface="Franklin Gothic Book" pitchFamily="34" charset="0"/>
              </a:rPr>
              <a:t>	.exe</a:t>
            </a:r>
          </a:p>
          <a:p>
            <a:pPr fontAlgn="base">
              <a:lnSpc>
                <a:spcPct val="95000"/>
              </a:lnSpc>
              <a:spcAft>
                <a:spcPts val="200"/>
              </a:spcAft>
            </a:pPr>
            <a:endParaRPr lang="en-US" sz="1600" dirty="0">
              <a:solidFill>
                <a:schemeClr val="bg1"/>
              </a:solidFill>
              <a:latin typeface="Franklin Gothic Book" pitchFamily="34" charset="0"/>
            </a:endParaRPr>
          </a:p>
          <a:p>
            <a:pPr fontAlgn="base">
              <a:lnSpc>
                <a:spcPct val="95000"/>
              </a:lnSpc>
              <a:spcAft>
                <a:spcPts val="200"/>
              </a:spcAft>
            </a:pPr>
            <a:r>
              <a:rPr lang="en-US" sz="1600" dirty="0">
                <a:solidFill>
                  <a:schemeClr val="bg1"/>
                </a:solidFill>
                <a:latin typeface="Franklin Gothic Book" pitchFamily="34" charset="0"/>
              </a:rPr>
              <a:t>What is the most common:</a:t>
            </a:r>
          </a:p>
          <a:p>
            <a:pPr fontAlgn="base">
              <a:lnSpc>
                <a:spcPct val="95000"/>
              </a:lnSpc>
              <a:spcAft>
                <a:spcPts val="200"/>
              </a:spcAft>
            </a:pPr>
            <a:r>
              <a:rPr lang="en-US" sz="1600" dirty="0">
                <a:solidFill>
                  <a:schemeClr val="bg1"/>
                </a:solidFill>
                <a:latin typeface="Franklin Gothic Book" pitchFamily="34" charset="0"/>
              </a:rPr>
              <a:t>	File extension in </a:t>
            </a:r>
            <a:r>
              <a:rPr lang="en-US" sz="1600" dirty="0" err="1">
                <a:solidFill>
                  <a:schemeClr val="bg1"/>
                </a:solidFill>
                <a:latin typeface="Franklin Gothic Book" pitchFamily="34" charset="0"/>
              </a:rPr>
              <a:t>urls</a:t>
            </a:r>
            <a:r>
              <a:rPr lang="en-US" sz="1600" dirty="0">
                <a:solidFill>
                  <a:schemeClr val="bg1"/>
                </a:solidFill>
                <a:latin typeface="Franklin Gothic Book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8930645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Representative delegation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Nominate an individual to present the group’s analysis and findings at the end of Lab 2</a:t>
            </a:r>
          </a:p>
          <a:p>
            <a:endParaRPr lang="en-US" dirty="0"/>
          </a:p>
          <a:p>
            <a:r>
              <a:rPr lang="en-US" dirty="0"/>
              <a:t>Student representative will be expected to elaborate on group analysis</a:t>
            </a:r>
          </a:p>
          <a:p>
            <a:pPr lvl="1"/>
            <a:r>
              <a:rPr lang="en-US" dirty="0"/>
              <a:t>Deliver visual and numerical representation of analysis</a:t>
            </a:r>
          </a:p>
          <a:p>
            <a:pPr lvl="1"/>
            <a:r>
              <a:rPr lang="en-US" dirty="0"/>
              <a:t>How results were determined</a:t>
            </a:r>
          </a:p>
          <a:p>
            <a:pPr lvl="1"/>
            <a:r>
              <a:rPr lang="en-US" dirty="0"/>
              <a:t>Why conflicts may exist between group analysis and real-world results</a:t>
            </a:r>
          </a:p>
          <a:p>
            <a:pPr lvl="1"/>
            <a:r>
              <a:rPr lang="en-US" dirty="0"/>
              <a:t>Complications or open questions?</a:t>
            </a:r>
          </a:p>
          <a:p>
            <a:pPr lvl="1"/>
            <a:r>
              <a:rPr lang="en-US" dirty="0"/>
              <a:t>Expected results </a:t>
            </a:r>
            <a:r>
              <a:rPr lang="en-US" dirty="0" err="1"/>
              <a:t>vs</a:t>
            </a:r>
            <a:r>
              <a:rPr lang="en-US" dirty="0"/>
              <a:t> observed results?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0645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– Q &amp; A, Recap, Close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09600" y="895350"/>
            <a:ext cx="7072138" cy="3733800"/>
          </a:xfrm>
        </p:spPr>
        <p:txBody>
          <a:bodyPr/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Data Model – Spam/Ham</a:t>
            </a:r>
          </a:p>
          <a:p>
            <a:r>
              <a:rPr lang="en-US" dirty="0"/>
              <a:t>Homework</a:t>
            </a:r>
          </a:p>
          <a:p>
            <a:pPr lvl="1"/>
            <a:r>
              <a:rPr lang="en-US" dirty="0"/>
              <a:t>Read "You Might Be An Anti-Spam Kook If..."</a:t>
            </a:r>
          </a:p>
          <a:p>
            <a:pPr lvl="2"/>
            <a:r>
              <a:rPr lang="en-US" dirty="0"/>
              <a:t>http://www.rhyolite.com/anti-spam/you-might-be.html</a:t>
            </a:r>
          </a:p>
          <a:p>
            <a:pPr lvl="2"/>
            <a:r>
              <a:rPr lang="en-US" dirty="0"/>
              <a:t>Pick one FUSSP – discuss during next class</a:t>
            </a:r>
          </a:p>
          <a:p>
            <a:pPr lvl="1"/>
            <a:r>
              <a:rPr lang="en-US" dirty="0"/>
              <a:t>Familiarize with </a:t>
            </a:r>
            <a:r>
              <a:rPr lang="en-US" dirty="0" err="1"/>
              <a:t>PostgreSQL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Pattern matching (Regular Expression)</a:t>
            </a:r>
          </a:p>
          <a:p>
            <a:pPr lvl="3"/>
            <a:r>
              <a:rPr lang="en-US" dirty="0"/>
              <a:t>http://www.postgresql.org/docs/9.3/static/functions-matching.html</a:t>
            </a:r>
          </a:p>
          <a:p>
            <a:pPr lvl="2"/>
            <a:r>
              <a:rPr lang="en-US" dirty="0"/>
              <a:t>String Functions and Operators</a:t>
            </a:r>
          </a:p>
          <a:p>
            <a:pPr lvl="3"/>
            <a:r>
              <a:rPr lang="en-US" dirty="0"/>
              <a:t>http://www.postgresql.org/docs/9.3/static/functions-string.html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Be prepared to demonstrate knowledge during Day 2 Lab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0645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544293"/>
              </p:ext>
            </p:extLst>
          </p:nvPr>
        </p:nvGraphicFramePr>
        <p:xfrm>
          <a:off x="228600" y="895350"/>
          <a:ext cx="7431578" cy="3810741"/>
        </p:xfrm>
        <a:graphic>
          <a:graphicData uri="http://schemas.openxmlformats.org/drawingml/2006/table">
            <a:tbl>
              <a:tblPr/>
              <a:tblGrid>
                <a:gridCol w="2090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41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Day 1 - Lecture </a:t>
                      </a: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 </a:t>
                      </a:r>
                    </a:p>
                  </a:txBody>
                  <a:tcPr marL="5449" marR="5449" marT="54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Day 2 - Lecture </a:t>
                      </a: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 </a:t>
                      </a:r>
                    </a:p>
                  </a:txBody>
                  <a:tcPr marL="5449" marR="5449" marT="54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1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Course Overview &amp; Concept Introduction</a:t>
                      </a: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Syllabus, Objectives, Standards</a:t>
                      </a: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Social Engineering &amp; Introductory </a:t>
                      </a:r>
                    </a:p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data manipulation</a:t>
                      </a: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Definitions</a:t>
                      </a: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415"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449" marR="5449" marT="54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Terminology</a:t>
                      </a: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49" marR="5449" marT="54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Examples</a:t>
                      </a: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49" marR="5449" marT="54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History </a:t>
                      </a: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49" marR="5449" marT="54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Key Concepts</a:t>
                      </a: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49" marR="5449" marT="54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Technology </a:t>
                      </a: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49" marR="5449" marT="54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Research Techniques </a:t>
                      </a: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49" marR="5449" marT="54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Tools </a:t>
                      </a: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49" marR="5449" marT="54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Tools </a:t>
                      </a: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6A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49" marR="5449" marT="54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Research Techniques </a:t>
                      </a: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449" marR="5449" marT="5449" marB="0" anchor="b">
                    <a:lnL>
                      <a:noFill/>
                    </a:lnL>
                    <a:lnR w="12700" cap="flat" cmpd="sng" algn="ctr">
                      <a:solidFill>
                        <a:srgbClr val="5E6A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Demo </a:t>
                      </a: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5E6A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6A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6A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41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449" marR="5449" marT="54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Demo </a:t>
                      </a: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449" marR="5449" marT="5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49" marR="5449" marT="544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E6A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41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449" marR="5449" marT="5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49" marR="5449" marT="544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449" marR="5449" marT="5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49" marR="5449" marT="5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449" marR="5449" marT="5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41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Day 1 - Lab </a:t>
                      </a: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 </a:t>
                      </a:r>
                    </a:p>
                  </a:txBody>
                  <a:tcPr marL="5449" marR="5449" marT="54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Day 2 - Lab </a:t>
                      </a: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 </a:t>
                      </a:r>
                    </a:p>
                  </a:txBody>
                  <a:tcPr marL="5449" marR="5449" marT="54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4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Data Exploration</a:t>
                      </a: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Environment Set-Up </a:t>
                      </a: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Classification</a:t>
                      </a:r>
                      <a:r>
                        <a:rPr lang="en-US" sz="1000" b="0" i="0" u="none" strike="noStrike" baseline="0" dirty="0">
                          <a:solidFill>
                            <a:schemeClr val="bg1"/>
                          </a:solidFill>
                          <a:latin typeface="Calibri"/>
                        </a:rPr>
                        <a:t> and </a:t>
                      </a:r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Content Creation </a:t>
                      </a: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Environment Set-Up </a:t>
                      </a: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49" marR="5449" marT="54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Lab Assignment </a:t>
                      </a: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49" marR="5449" marT="54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Lab Assignment </a:t>
                      </a: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49" marR="5449" marT="54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Group Representative Delegation</a:t>
                      </a: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49" marR="5449" marT="54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Group Representative Presentation</a:t>
                      </a: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49" marR="5449" marT="54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Q &amp; A, Recap, Close </a:t>
                      </a: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49" marR="5449" marT="54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Group Assessment </a:t>
                      </a: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41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449" marR="5449" marT="5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449" marR="5449" marT="544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449" marR="5449" marT="5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449" marR="5449" marT="54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Q &amp; A, Recap, Close </a:t>
                      </a:r>
                    </a:p>
                  </a:txBody>
                  <a:tcPr marL="5449" marR="5449" marT="54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224550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Day 1 Lecture</a:t>
            </a:r>
          </a:p>
          <a:p>
            <a:pPr lvl="1"/>
            <a:r>
              <a:rPr lang="en-US" dirty="0"/>
              <a:t>Students will become familiar with the structure and expectations for the course, the history of the anti-spam landscape and related terminology with a focus on current industry-standard technologies and application.</a:t>
            </a:r>
          </a:p>
          <a:p>
            <a:r>
              <a:rPr lang="en-US" dirty="0"/>
              <a:t>Day 2 Lecture</a:t>
            </a:r>
          </a:p>
          <a:p>
            <a:pPr lvl="1"/>
            <a:r>
              <a:rPr lang="en-US" dirty="0"/>
              <a:t>Students will become familiar with Social Engineering aspects of email-borne threats and basic data manipulation techniques for identification and automation of human classification/content creation.</a:t>
            </a:r>
          </a:p>
          <a:p>
            <a:r>
              <a:rPr lang="en-US" dirty="0"/>
              <a:t>Lab Assignments</a:t>
            </a:r>
          </a:p>
          <a:p>
            <a:pPr lvl="1"/>
            <a:r>
              <a:rPr lang="en-US" dirty="0"/>
              <a:t>Students will work as a team to leverage concepts and technologies described/provided to accurately classify a corpora of sample data.</a:t>
            </a:r>
          </a:p>
          <a:p>
            <a:r>
              <a:rPr lang="en-US" dirty="0"/>
              <a:t>Overall Section Objective</a:t>
            </a:r>
          </a:p>
          <a:p>
            <a:pPr lvl="1"/>
            <a:r>
              <a:rPr lang="en-US" dirty="0"/>
              <a:t>Students demonstrate foundational knowledge of skills and research techniques in preparation for Research roles within the industry.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1DC566-6DD8-4E64-B54C-9F29185D0E2F}" type="datetime2">
              <a:rPr lang="en-US" smtClean="0"/>
              <a:pPr/>
              <a:t>Wednesday, February 27, 2019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Completion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Individual Assessment (40%)</a:t>
            </a:r>
          </a:p>
          <a:p>
            <a:pPr lvl="1"/>
            <a:r>
              <a:rPr lang="en-US" dirty="0"/>
              <a:t>Active participation in Lecture/Lab discussions and activities</a:t>
            </a:r>
          </a:p>
          <a:p>
            <a:pPr lvl="2"/>
            <a:r>
              <a:rPr lang="en-US" dirty="0"/>
              <a:t>20% per day, Pass/Fail (40 points possible)</a:t>
            </a:r>
          </a:p>
          <a:p>
            <a:pPr lvl="2"/>
            <a:r>
              <a:rPr lang="en-US" dirty="0"/>
              <a:t>Minimum achievement is one question/response to the team or lector per session</a:t>
            </a:r>
          </a:p>
          <a:p>
            <a:pPr lvl="2"/>
            <a:r>
              <a:rPr lang="en-US" dirty="0"/>
              <a:t>Tracked by Lector, per Student contribution</a:t>
            </a:r>
          </a:p>
          <a:p>
            <a:r>
              <a:rPr lang="en-US" dirty="0"/>
              <a:t>Team Assessment (60%)</a:t>
            </a:r>
          </a:p>
          <a:p>
            <a:pPr lvl="1"/>
            <a:r>
              <a:rPr lang="en-US" dirty="0"/>
              <a:t>Agreement of collective student output </a:t>
            </a:r>
            <a:r>
              <a:rPr lang="en-US" dirty="0" err="1"/>
              <a:t>vs</a:t>
            </a:r>
            <a:r>
              <a:rPr lang="en-US" dirty="0"/>
              <a:t> real-world data</a:t>
            </a:r>
          </a:p>
          <a:p>
            <a:pPr lvl="2"/>
            <a:r>
              <a:rPr lang="en-US" dirty="0"/>
              <a:t>99.50%+ accuracy (60 points possible)</a:t>
            </a:r>
          </a:p>
          <a:p>
            <a:pPr lvl="2"/>
            <a:r>
              <a:rPr lang="en-US" dirty="0"/>
              <a:t>99.0 – 99.49% accuracy (50 points possible)</a:t>
            </a:r>
          </a:p>
          <a:p>
            <a:pPr lvl="2"/>
            <a:r>
              <a:rPr lang="en-US" dirty="0"/>
              <a:t>98 – 98.99%+ accuracy (40 points possible)</a:t>
            </a:r>
          </a:p>
          <a:p>
            <a:r>
              <a:rPr lang="en-US" dirty="0"/>
              <a:t>Section Assessment</a:t>
            </a:r>
          </a:p>
          <a:p>
            <a:pPr lvl="1"/>
            <a:r>
              <a:rPr lang="en-US" dirty="0"/>
              <a:t>Individual Assessment points + Group Assessment points = Student Final Grade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1DC566-6DD8-4E64-B54C-9F29185D0E2F}" type="datetime2">
              <a:rPr lang="en-US" smtClean="0"/>
              <a:pPr/>
              <a:t>Wednesday, February 27, 2019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Phishing quiz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http://phishingquiz.mcafee.com/</a:t>
            </a:r>
          </a:p>
        </p:txBody>
      </p:sp>
    </p:spTree>
    <p:extLst>
      <p:ext uri="{BB962C8B-B14F-4D97-AF65-F5344CB8AC3E}">
        <p14:creationId xmlns:p14="http://schemas.microsoft.com/office/powerpoint/2010/main" val="568729998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568729998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– the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79613" y="971550"/>
            <a:ext cx="4068587" cy="3733800"/>
          </a:xfrm>
        </p:spPr>
        <p:txBody>
          <a:bodyPr/>
          <a:lstStyle/>
          <a:p>
            <a:r>
              <a:rPr lang="en-US" dirty="0"/>
              <a:t>Spam/Ham</a:t>
            </a:r>
          </a:p>
          <a:p>
            <a:r>
              <a:rPr lang="en-US" dirty="0" err="1"/>
              <a:t>Spamtrap</a:t>
            </a:r>
            <a:r>
              <a:rPr lang="en-US" dirty="0"/>
              <a:t>/</a:t>
            </a:r>
            <a:r>
              <a:rPr lang="en-US" dirty="0" err="1"/>
              <a:t>Honeypot</a:t>
            </a:r>
            <a:endParaRPr lang="en-US" dirty="0"/>
          </a:p>
          <a:p>
            <a:r>
              <a:rPr lang="en-US" dirty="0" err="1"/>
              <a:t>Botnet</a:t>
            </a:r>
            <a:endParaRPr lang="en-US" dirty="0"/>
          </a:p>
          <a:p>
            <a:r>
              <a:rPr lang="en-US" dirty="0"/>
              <a:t>Snowshoe spam</a:t>
            </a:r>
          </a:p>
          <a:p>
            <a:r>
              <a:rPr lang="en-US" dirty="0"/>
              <a:t>Phishing </a:t>
            </a:r>
            <a:r>
              <a:rPr lang="en-US" dirty="0" err="1"/>
              <a:t>vs</a:t>
            </a:r>
            <a:r>
              <a:rPr lang="en-US" dirty="0"/>
              <a:t> Spear Phishing</a:t>
            </a:r>
          </a:p>
          <a:p>
            <a:r>
              <a:rPr lang="en-US" dirty="0"/>
              <a:t>RBL</a:t>
            </a:r>
          </a:p>
          <a:p>
            <a:r>
              <a:rPr lang="en-US" dirty="0"/>
              <a:t>Heuristics</a:t>
            </a:r>
          </a:p>
          <a:p>
            <a:r>
              <a:rPr lang="en-US" dirty="0"/>
              <a:t>Bayesian (Statistical)</a:t>
            </a:r>
          </a:p>
          <a:p>
            <a:r>
              <a:rPr lang="en-US" dirty="0"/>
              <a:t>Fingerprinting/Hashing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123950"/>
            <a:ext cx="3186112" cy="258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3716906"/>
            <a:ext cx="26548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rgbClr val="5E6A71"/>
                </a:solidFill>
                <a:latin typeface="Franklin Gothic Book" pitchFamily="34" charset="0"/>
              </a:rPr>
              <a:t>http://brucegerencser.net/wp-content/uploads/2014/04/internet-spam.jpg</a:t>
            </a:r>
          </a:p>
        </p:txBody>
      </p:sp>
    </p:spTree>
    <p:extLst>
      <p:ext uri="{BB962C8B-B14F-4D97-AF65-F5344CB8AC3E}">
        <p14:creationId xmlns:p14="http://schemas.microsoft.com/office/powerpoint/2010/main" val="3768930645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Evolution of spam</a:t>
            </a:r>
          </a:p>
        </p:txBody>
      </p:sp>
    </p:spTree>
    <p:extLst>
      <p:ext uri="{BB962C8B-B14F-4D97-AF65-F5344CB8AC3E}">
        <p14:creationId xmlns:p14="http://schemas.microsoft.com/office/powerpoint/2010/main" val="568729998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OSUTheme">
  <a:themeElements>
    <a:clrScheme name="McAfee 2012-2013">
      <a:dk1>
        <a:srgbClr val="5E6A71"/>
      </a:dk1>
      <a:lt1>
        <a:srgbClr val="FFFFFF"/>
      </a:lt1>
      <a:dk2>
        <a:srgbClr val="000000"/>
      </a:dk2>
      <a:lt2>
        <a:srgbClr val="FFFFFF"/>
      </a:lt2>
      <a:accent1>
        <a:srgbClr val="B71234"/>
      </a:accent1>
      <a:accent2>
        <a:srgbClr val="5E6A71"/>
      </a:accent2>
      <a:accent3>
        <a:srgbClr val="DD6B30"/>
      </a:accent3>
      <a:accent4>
        <a:srgbClr val="0074A8"/>
      </a:accent4>
      <a:accent5>
        <a:srgbClr val="7B4180"/>
      </a:accent5>
      <a:accent6>
        <a:srgbClr val="69A23B"/>
      </a:accent6>
      <a:hlink>
        <a:srgbClr val="4796C9"/>
      </a:hlink>
      <a:folHlink>
        <a:srgbClr val="005485"/>
      </a:folHlink>
    </a:clrScheme>
    <a:fontScheme name="Office Theme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1234"/>
        </a:solidFill>
      </a:spPr>
      <a:bodyPr wrap="square" rtlCol="0" anchor="ctr">
        <a:spAutoFit/>
      </a:bodyPr>
      <a:lstStyle>
        <a:defPPr algn="ctr">
          <a:lnSpc>
            <a:spcPct val="95000"/>
          </a:lnSpc>
          <a:defRPr sz="800" dirty="0">
            <a:solidFill>
              <a:srgbClr val="5E6A7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rgbClr val="5E6A71"/>
            </a:solidFill>
            <a:latin typeface="Franklin Gothic Book" pitchFamily="34" charset="0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B21D7AA4670B4495BF272958E67C9B" ma:contentTypeVersion="0" ma:contentTypeDescription="Create a new document." ma:contentTypeScope="" ma:versionID="f661a6805dd44efb843ec4350685fd62">
  <xsd:schema xmlns:xsd="http://www.w3.org/2001/XMLSchema" xmlns:xs="http://www.w3.org/2001/XMLSchema" xmlns:p="http://schemas.microsoft.com/office/2006/metadata/properties" xmlns:ns2="5cc96cb0-bf68-4cb4-b2fb-a22ca8174642" targetNamespace="http://schemas.microsoft.com/office/2006/metadata/properties" ma:root="true" ma:fieldsID="9c516a77e56885c60f5232f8bf0b1bea" ns2:_="">
    <xsd:import namespace="5cc96cb0-bf68-4cb4-b2fb-a22ca817464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96cb0-bf68-4cb4-b2fb-a22ca817464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cc96cb0-bf68-4cb4-b2fb-a22ca8174642">CH5W44LABS13-49-12</_dlc_DocId>
    <_dlc_DocIdUrl xmlns="5cc96cb0-bf68-4cb4-b2fb-a22ca8174642">
      <Url>http://2010.corp.mcafee.com/sites/labs/innovation/defense_against_the_dark_arts/_layouts/DocIdRedir.aspx?ID=CH5W44LABS13-49-12</Url>
      <Description>CH5W44LABS13-49-12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72AB0AA-941C-4164-9392-CBC3E7C649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c96cb0-bf68-4cb4-b2fb-a22ca81746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298F2D-4ED8-4E90-9206-6356D336A7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E9F26E-672F-4653-A757-6196240B0C06}">
  <ds:schemaRefs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5cc96cb0-bf68-4cb4-b2fb-a22ca8174642"/>
  </ds:schemaRefs>
</ds:datastoreItem>
</file>

<file path=customXml/itemProps4.xml><?xml version="1.0" encoding="utf-8"?>
<ds:datastoreItem xmlns:ds="http://schemas.openxmlformats.org/officeDocument/2006/customXml" ds:itemID="{74606863-3598-4122-B41B-4EBCFFC83D07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4690</TotalTime>
  <Words>1091</Words>
  <Application>Microsoft Macintosh PowerPoint</Application>
  <PresentationFormat>On-screen Show (16:9)</PresentationFormat>
  <Paragraphs>253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Amienne</vt:lpstr>
      <vt:lpstr>Arial</vt:lpstr>
      <vt:lpstr>Calibri</vt:lpstr>
      <vt:lpstr>Franklin Gothic Book</vt:lpstr>
      <vt:lpstr>Franklin Gothic Medium</vt:lpstr>
      <vt:lpstr>OSUTheme</vt:lpstr>
      <vt:lpstr>Messaging Security</vt:lpstr>
      <vt:lpstr>Day 1 </vt:lpstr>
      <vt:lpstr>Syllabus</vt:lpstr>
      <vt:lpstr>Section objectives</vt:lpstr>
      <vt:lpstr>Completion standards</vt:lpstr>
      <vt:lpstr>Phishing quiz </vt:lpstr>
      <vt:lpstr>Terminology</vt:lpstr>
      <vt:lpstr>Terminology – the fundamentals</vt:lpstr>
      <vt:lpstr>History</vt:lpstr>
      <vt:lpstr>History – The classics – 419 Phishing</vt:lpstr>
      <vt:lpstr>History – The classics – Canadian pharmacy</vt:lpstr>
      <vt:lpstr>History – The classics – Pump ‘n dump</vt:lpstr>
      <vt:lpstr>History – The classics</vt:lpstr>
      <vt:lpstr>History – Botnets</vt:lpstr>
      <vt:lpstr>Technology</vt:lpstr>
      <vt:lpstr>Technology – the engines</vt:lpstr>
      <vt:lpstr>Tools</vt:lpstr>
      <vt:lpstr>Tools – for research purposes</vt:lpstr>
      <vt:lpstr>Tools – for research purposes</vt:lpstr>
      <vt:lpstr>Tools – for research purposes</vt:lpstr>
      <vt:lpstr>Tools – for research purposes</vt:lpstr>
      <vt:lpstr>Research techniques</vt:lpstr>
      <vt:lpstr>Research techniques – Samples or metadata</vt:lpstr>
      <vt:lpstr>Research techniques – considerations</vt:lpstr>
      <vt:lpstr>Lab 1 – data exploration</vt:lpstr>
      <vt:lpstr>Lab 1 – Data exploration</vt:lpstr>
      <vt:lpstr>Lab 1 – Representative delegation</vt:lpstr>
      <vt:lpstr>Day 1 – Q &amp; A, Recap, Close 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</dc:title>
  <dc:creator>Ram Venugopalan</dc:creator>
  <cp:lastModifiedBy>Arthur Liou</cp:lastModifiedBy>
  <cp:revision>209</cp:revision>
  <dcterms:created xsi:type="dcterms:W3CDTF">2014-01-09T22:18:14Z</dcterms:created>
  <dcterms:modified xsi:type="dcterms:W3CDTF">2019-02-28T01:00:16Z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44de07fd-be6b-49b5-b21c-29be41af686e</vt:lpwstr>
  </property>
  <property fmtid="{D5CDD505-2E9C-101B-9397-08002B2CF9AE}" pid="3" name="ContentTypeId">
    <vt:lpwstr>0x0101002CB21D7AA4670B4495BF272958E67C9B</vt:lpwstr>
  </property>
</Properties>
</file>