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26"/>
  </p:notesMasterIdLst>
  <p:sldIdLst>
    <p:sldId id="256" r:id="rId6"/>
    <p:sldId id="304" r:id="rId7"/>
    <p:sldId id="302" r:id="rId8"/>
    <p:sldId id="323" r:id="rId9"/>
    <p:sldId id="325" r:id="rId10"/>
    <p:sldId id="332" r:id="rId11"/>
    <p:sldId id="331" r:id="rId12"/>
    <p:sldId id="330" r:id="rId13"/>
    <p:sldId id="311" r:id="rId14"/>
    <p:sldId id="297" r:id="rId15"/>
    <p:sldId id="314" r:id="rId16"/>
    <p:sldId id="333" r:id="rId17"/>
    <p:sldId id="334" r:id="rId18"/>
    <p:sldId id="327" r:id="rId19"/>
    <p:sldId id="315" r:id="rId20"/>
    <p:sldId id="261" r:id="rId21"/>
    <p:sldId id="326" r:id="rId22"/>
    <p:sldId id="312" r:id="rId23"/>
    <p:sldId id="299" r:id="rId24"/>
    <p:sldId id="329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60" y="-7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97622-6677-4EED-B746-4A9B3473D2DE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EE01F-8C47-41E7-A336-DD2FB67B46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02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7D4FD1-97C0-4CC6-BFE7-8554AA4E42E2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617037">
              <a:defRPr/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type="ctrTitle" hasCustomPrompt="1"/>
          </p:nvPr>
        </p:nvSpPr>
        <p:spPr bwMode="white">
          <a:xfrm>
            <a:off x="1784664" y="2140298"/>
            <a:ext cx="5807876" cy="1079365"/>
          </a:xfrm>
        </p:spPr>
        <p:txBody>
          <a:bodyPr anchor="t" anchorCtr="0"/>
          <a:lstStyle>
            <a:lvl1pPr>
              <a:lnSpc>
                <a:spcPts val="3720"/>
              </a:lnSpc>
              <a:defRPr sz="3000" b="0" i="0" cap="all" baseline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FRANKLIN GOTHIC MEDIUM 30PT</a:t>
            </a:r>
            <a:endParaRPr lang="en-US" dirty="0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1787840" y="3238152"/>
            <a:ext cx="5398322" cy="394222"/>
          </a:xfrm>
        </p:spPr>
        <p:txBody>
          <a:bodyPr anchor="t"/>
          <a:lstStyle>
            <a:lvl1pPr marL="0" indent="0">
              <a:buFontTx/>
              <a:buNone/>
              <a:defRPr sz="1600" b="0" i="0" baseline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Subtitle of Presentation Franklin Gothic Medium 16pt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709351" y="1929027"/>
            <a:ext cx="588319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1710724" y="3756455"/>
            <a:ext cx="588319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Picture 2" descr="Intel_McAfee_Security_hori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517" y="133350"/>
            <a:ext cx="188608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0" y="4781550"/>
            <a:ext cx="1393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1200" dirty="0" smtClean="0">
                <a:solidFill>
                  <a:schemeClr val="bg1"/>
                </a:solidFill>
                <a:latin typeface="Amienne" panose="04000508060000020003" pitchFamily="82" charset="0"/>
                <a:ea typeface="+mn-ea"/>
                <a:cs typeface="+mn-cs"/>
              </a:rPr>
              <a:t>Defense</a:t>
            </a:r>
            <a:r>
              <a:rPr lang="en-US" sz="1200" b="1" dirty="0" smtClean="0">
                <a:solidFill>
                  <a:schemeClr val="bg1"/>
                </a:solidFill>
                <a:latin typeface="Amienne" panose="04000508060000020003" pitchFamily="82" charset="0"/>
              </a:rPr>
              <a:t>  </a:t>
            </a:r>
            <a:r>
              <a:rPr lang="en-US" sz="1200" b="1" kern="1200" dirty="0" smtClean="0">
                <a:solidFill>
                  <a:schemeClr val="bg1"/>
                </a:solidFill>
                <a:latin typeface="Amienne" panose="04000508060000020003" pitchFamily="82" charset="0"/>
                <a:ea typeface="+mn-ea"/>
                <a:cs typeface="+mn-cs"/>
              </a:rPr>
              <a:t>Against</a:t>
            </a:r>
            <a:r>
              <a:rPr lang="en-US" sz="1200" b="1" dirty="0" smtClean="0">
                <a:solidFill>
                  <a:schemeClr val="bg1"/>
                </a:solidFill>
                <a:latin typeface="Amienne" panose="04000508060000020003" pitchFamily="82" charset="0"/>
              </a:rPr>
              <a:t>  </a:t>
            </a:r>
            <a:r>
              <a:rPr lang="en-US" sz="1200" b="1" kern="1200" dirty="0" smtClean="0">
                <a:solidFill>
                  <a:schemeClr val="bg1"/>
                </a:solidFill>
                <a:latin typeface="Amienne" panose="04000508060000020003" pitchFamily="82" charset="0"/>
                <a:ea typeface="+mn-ea"/>
                <a:cs typeface="+mn-cs"/>
              </a:rPr>
              <a:t>the</a:t>
            </a:r>
            <a:r>
              <a:rPr lang="en-US" sz="1200" b="1" dirty="0" smtClean="0">
                <a:solidFill>
                  <a:schemeClr val="bg1"/>
                </a:solidFill>
                <a:latin typeface="Amienne" panose="04000508060000020003" pitchFamily="82" charset="0"/>
              </a:rPr>
              <a:t>  </a:t>
            </a:r>
            <a:r>
              <a:rPr lang="en-US" sz="1200" b="1" kern="1200" dirty="0" smtClean="0">
                <a:solidFill>
                  <a:schemeClr val="bg1"/>
                </a:solidFill>
                <a:latin typeface="Amienne" panose="04000508060000020003" pitchFamily="82" charset="0"/>
                <a:ea typeface="+mn-ea"/>
                <a:cs typeface="+mn-cs"/>
              </a:rPr>
              <a:t>Dark</a:t>
            </a:r>
            <a:r>
              <a:rPr lang="en-US" sz="1200" b="1" dirty="0" smtClean="0">
                <a:solidFill>
                  <a:schemeClr val="bg1"/>
                </a:solidFill>
                <a:latin typeface="Amienne" panose="04000508060000020003" pitchFamily="82" charset="0"/>
              </a:rPr>
              <a:t>  </a:t>
            </a:r>
            <a:r>
              <a:rPr lang="en-US" sz="1200" b="1" kern="1200" dirty="0" smtClean="0">
                <a:solidFill>
                  <a:schemeClr val="bg1"/>
                </a:solidFill>
                <a:latin typeface="Amienne" panose="04000508060000020003" pitchFamily="82" charset="0"/>
                <a:ea typeface="+mn-ea"/>
                <a:cs typeface="+mn-cs"/>
              </a:rPr>
              <a:t>Arts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43839"/>
            <a:ext cx="2895600" cy="1258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gradFill>
          <a:gsLst>
            <a:gs pos="0">
              <a:srgbClr val="000000"/>
            </a:gs>
            <a:gs pos="37000">
              <a:srgbClr val="0A128C"/>
            </a:gs>
            <a:gs pos="86000">
              <a:srgbClr val="181CC7"/>
            </a:gs>
            <a:gs pos="95000">
              <a:srgbClr val="7005D4"/>
            </a:gs>
            <a:gs pos="100000">
              <a:srgbClr val="8C3D91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" r="937" b="37156"/>
          <a:stretch/>
        </p:blipFill>
        <p:spPr bwMode="auto">
          <a:xfrm>
            <a:off x="0" y="0"/>
            <a:ext cx="9144000" cy="790574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5163"/>
            <a:ext cx="6556672" cy="57018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33400" y="931262"/>
            <a:ext cx="7072138" cy="37338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2" descr="Intel_McAfee_Security_horiz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272" y="4665062"/>
            <a:ext cx="1194328" cy="386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0" y="4781550"/>
            <a:ext cx="1381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Amienne" panose="04000508060000020003" pitchFamily="82" charset="0"/>
              </a:rPr>
              <a:t>Defense  Against  the  Dark  Arts</a:t>
            </a:r>
          </a:p>
        </p:txBody>
      </p:sp>
      <p:sp>
        <p:nvSpPr>
          <p:cNvPr id="14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43601" y="4848225"/>
            <a:ext cx="16002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>
            <a:lvl1pPr algn="ctr">
              <a:defRPr sz="800"/>
            </a:lvl1pPr>
          </a:lstStyle>
          <a:p>
            <a:fld id="{5A1DC566-6DD8-4E64-B54C-9F29185D0E2F}" type="datetime2">
              <a:rPr lang="en-US" smtClean="0"/>
              <a:pPr/>
              <a:t>Thursday, February 26, 2015</a:t>
            </a:fld>
            <a:endParaRPr lang="en-US" dirty="0"/>
          </a:p>
        </p:txBody>
      </p:sp>
      <p:sp>
        <p:nvSpPr>
          <p:cNvPr id="16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4854475"/>
            <a:ext cx="33655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fld id="{659A5FE0-7283-4E23-82C6-1CCE5B0C965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774" y="61912"/>
            <a:ext cx="626826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 userDrawn="1"/>
        </p:nvSpPr>
        <p:spPr>
          <a:xfrm>
            <a:off x="0" y="4781550"/>
            <a:ext cx="1381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bg1"/>
                </a:solidFill>
                <a:latin typeface="Amienne" panose="04000508060000020003" pitchFamily="82" charset="0"/>
              </a:defRPr>
            </a:lvl1pPr>
          </a:lstStyle>
          <a:p>
            <a:pPr lvl="0"/>
            <a:r>
              <a:rPr lang="en-US" sz="1200" dirty="0" smtClean="0"/>
              <a:t>Defense  Against  the  Dark  Arts</a:t>
            </a:r>
          </a:p>
        </p:txBody>
      </p:sp>
      <p:pic>
        <p:nvPicPr>
          <p:cNvPr id="13" name="Picture 2" descr="Intel_McAfee_Security_horiz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9476"/>
            <a:ext cx="1712899" cy="55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3"/>
          <p:cNvSpPr>
            <a:spLocks noGrp="1" noChangeArrowheads="1"/>
          </p:cNvSpPr>
          <p:nvPr>
            <p:ph type="ctrTitle" hasCustomPrompt="1"/>
          </p:nvPr>
        </p:nvSpPr>
        <p:spPr bwMode="white">
          <a:xfrm>
            <a:off x="1249406" y="1131163"/>
            <a:ext cx="6693244" cy="1079365"/>
          </a:xfrm>
        </p:spPr>
        <p:txBody>
          <a:bodyPr anchor="t" anchorCtr="0"/>
          <a:lstStyle>
            <a:lvl1pPr algn="ctr">
              <a:lnSpc>
                <a:spcPts val="3720"/>
              </a:lnSpc>
              <a:defRPr sz="3000" b="0" i="0" cap="all" baseline="0">
                <a:solidFill>
                  <a:srgbClr val="B71234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FRANKLIN GOTHIC MEDIUM 30PT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1249407" y="2174097"/>
            <a:ext cx="6700108" cy="394222"/>
          </a:xfrm>
        </p:spPr>
        <p:txBody>
          <a:bodyPr anchor="t"/>
          <a:lstStyle>
            <a:lvl1pPr marL="0" indent="0" algn="ctr">
              <a:buFontTx/>
              <a:buNone/>
              <a:defRPr sz="1600" b="0" i="0" baseline="0">
                <a:solidFill>
                  <a:srgbClr val="8E99A0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Subtitle of Presentation Franklin Gothic Medium 16pt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1105931" y="919893"/>
            <a:ext cx="6954108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 userDrawn="1"/>
        </p:nvCxnSpPr>
        <p:spPr bwMode="auto">
          <a:xfrm>
            <a:off x="1105931" y="2712994"/>
            <a:ext cx="6954108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03763"/>
            <a:ext cx="626826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>
                <a:alpha val="0"/>
              </a:schemeClr>
            </a:gs>
            <a:gs pos="36000">
              <a:srgbClr val="8E99A0">
                <a:alpha val="0"/>
              </a:srgbClr>
            </a:gs>
            <a:gs pos="100000">
              <a:srgbClr val="D1D4D3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3" name="Rectangle 5"/>
          <p:cNvSpPr>
            <a:spLocks noGrp="1" noChangeArrowheads="1"/>
          </p:cNvSpPr>
          <p:nvPr>
            <p:ph type="title"/>
          </p:nvPr>
        </p:nvSpPr>
        <p:spPr bwMode="ltGray">
          <a:xfrm>
            <a:off x="631825" y="472802"/>
            <a:ext cx="6134101" cy="57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7" tIns="45689" rIns="91377" bIns="45689" numCol="1" anchor="ctr" anchorCtr="0" compatLnSpc="1">
            <a:prstTxWarp prst="textNoShape">
              <a:avLst/>
            </a:prstTxWarp>
            <a:scene3d>
              <a:camera prst="orthographicFront"/>
              <a:lightRig rig="soft" dir="t"/>
            </a:scene3d>
            <a:sp3d extrusionH="44450" contourW="12700">
              <a:bevelT w="38100" h="38100"/>
              <a:bevelB w="38100" h="38100"/>
              <a:contourClr>
                <a:schemeClr val="tx1">
                  <a:lumMod val="40000"/>
                  <a:lumOff val="60000"/>
                </a:schemeClr>
              </a:contourClr>
            </a:sp3d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8599" y="1574338"/>
            <a:ext cx="7073151" cy="301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7" tIns="45689" rIns="91377" bIns="45689" numCol="1" anchor="t" anchorCtr="0" compatLnSpc="1">
            <a:prstTxWarp prst="textNoShape">
              <a:avLst/>
            </a:prstTxWarp>
          </a:bodyPr>
          <a:lstStyle/>
          <a:p>
            <a:pPr marL="172921" lvl="0" indent="-172921" algn="l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ts val="200"/>
              </a:spcAft>
              <a:buClrTx/>
              <a:buChar char="•"/>
            </a:pPr>
            <a:r>
              <a:rPr lang="en-US" smtClean="0"/>
              <a:t>Click to edit Master text styles</a:t>
            </a:r>
          </a:p>
          <a:p>
            <a:pPr marL="172921" lvl="1" indent="-172921" algn="l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ts val="200"/>
              </a:spcAft>
              <a:buClrTx/>
              <a:buChar char="•"/>
            </a:pPr>
            <a:r>
              <a:rPr lang="en-US" smtClean="0"/>
              <a:t>Second level</a:t>
            </a:r>
          </a:p>
          <a:p>
            <a:pPr marL="172921" lvl="2" indent="-172921" algn="l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ts val="200"/>
              </a:spcAft>
              <a:buClrTx/>
              <a:buChar char="•"/>
            </a:pPr>
            <a:r>
              <a:rPr lang="en-US" smtClean="0"/>
              <a:t>Third level</a:t>
            </a:r>
          </a:p>
          <a:p>
            <a:pPr marL="172921" lvl="3" indent="-172921" algn="l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ts val="200"/>
              </a:spcAft>
              <a:buClrTx/>
              <a:buChar char="•"/>
            </a:pPr>
            <a:r>
              <a:rPr lang="en-US" smtClean="0"/>
              <a:t>Fourth level</a:t>
            </a:r>
          </a:p>
          <a:p>
            <a:pPr marL="172921" lvl="4" indent="-172921" algn="l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ts val="200"/>
              </a:spcAft>
              <a:buClrTx/>
              <a:buChar char="•"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2905" y="4793904"/>
            <a:ext cx="607326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A5ACAF"/>
                </a:solidFill>
                <a:latin typeface="Franklin Gothic Book"/>
                <a:cs typeface="Franklin Gothic Book"/>
              </a:defRPr>
            </a:lvl1pPr>
          </a:lstStyle>
          <a:p>
            <a:fld id="{659A5FE0-7283-4E23-82C6-1CCE5B0C96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 spd="med">
    <p:wipe dir="r"/>
  </p:transition>
  <p:timing>
    <p:tnLst>
      <p:par>
        <p:cTn id="1" dur="indefinite" restart="never" nodeType="tmRoot"/>
      </p:par>
    </p:tnLst>
  </p:timing>
  <p:hf sldNum="0" hdr="0" ftr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lang="en-US" sz="2100" b="0" i="0" cap="all" baseline="0" dirty="0" smtClean="0">
          <a:solidFill>
            <a:srgbClr val="8E99A0"/>
          </a:solidFill>
          <a:latin typeface="Franklin Gothic Medium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</a:defRPr>
      </a:lvl5pPr>
      <a:lvl6pPr marL="456888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</a:defRPr>
      </a:lvl6pPr>
      <a:lvl7pPr marL="913775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</a:defRPr>
      </a:lvl7pPr>
      <a:lvl8pPr marL="1370664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</a:defRPr>
      </a:lvl8pPr>
      <a:lvl9pPr marL="1827552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</a:defRPr>
      </a:lvl9pPr>
    </p:titleStyle>
    <p:bodyStyle>
      <a:lvl1pPr marL="172921" indent="-172921" algn="l" rtl="0" eaLnBrk="1" fontAlgn="base" hangingPunct="1">
        <a:lnSpc>
          <a:spcPct val="95000"/>
        </a:lnSpc>
        <a:spcBef>
          <a:spcPts val="800"/>
        </a:spcBef>
        <a:spcAft>
          <a:spcPts val="200"/>
        </a:spcAft>
        <a:buChar char="•"/>
        <a:defRPr lang="en-US" sz="1600" b="0" i="0" dirty="0" smtClean="0">
          <a:solidFill>
            <a:schemeClr val="tx1"/>
          </a:solidFill>
          <a:latin typeface="Franklin Gothic Book" pitchFamily="34" charset="0"/>
          <a:ea typeface="+mn-ea"/>
          <a:cs typeface="+mn-cs"/>
        </a:defRPr>
      </a:lvl1pPr>
      <a:lvl2pPr marL="569523" indent="-223684" algn="l" rtl="0" eaLnBrk="1" fontAlgn="base" hangingPunct="1">
        <a:lnSpc>
          <a:spcPct val="95000"/>
        </a:lnSpc>
        <a:spcBef>
          <a:spcPts val="200"/>
        </a:spcBef>
        <a:spcAft>
          <a:spcPts val="200"/>
        </a:spcAft>
        <a:buChar char="–"/>
        <a:defRPr sz="1400">
          <a:solidFill>
            <a:schemeClr val="tx1"/>
          </a:solidFill>
          <a:latin typeface="Franklin Gothic Book" pitchFamily="34" charset="0"/>
          <a:ea typeface="+mn-ea"/>
        </a:defRPr>
      </a:lvl2pPr>
      <a:lvl3pPr marL="915363" indent="-172921" algn="l" rtl="0" eaLnBrk="1" fontAlgn="base" hangingPunct="1">
        <a:lnSpc>
          <a:spcPct val="95000"/>
        </a:lnSpc>
        <a:spcBef>
          <a:spcPts val="200"/>
        </a:spcBef>
        <a:spcAft>
          <a:spcPts val="200"/>
        </a:spcAft>
        <a:buChar char="•"/>
        <a:defRPr sz="1400">
          <a:solidFill>
            <a:schemeClr val="tx1"/>
          </a:solidFill>
          <a:latin typeface="Franklin Gothic Book" pitchFamily="34" charset="0"/>
          <a:ea typeface="+mn-ea"/>
        </a:defRPr>
      </a:lvl3pPr>
      <a:lvl4pPr marL="1311966" indent="-225272" algn="l" rtl="0" eaLnBrk="1" fontAlgn="base" hangingPunct="1">
        <a:lnSpc>
          <a:spcPct val="95000"/>
        </a:lnSpc>
        <a:spcBef>
          <a:spcPts val="200"/>
        </a:spcBef>
        <a:spcAft>
          <a:spcPts val="200"/>
        </a:spcAft>
        <a:buChar char="–"/>
        <a:defRPr sz="1400">
          <a:solidFill>
            <a:schemeClr val="tx1"/>
          </a:solidFill>
          <a:latin typeface="Franklin Gothic Book" pitchFamily="34" charset="0"/>
          <a:ea typeface="+mn-ea"/>
        </a:defRPr>
      </a:lvl4pPr>
      <a:lvl5pPr marL="1660979" indent="-228444" algn="l" rtl="0" eaLnBrk="1" fontAlgn="base" hangingPunct="1">
        <a:lnSpc>
          <a:spcPct val="95000"/>
        </a:lnSpc>
        <a:spcBef>
          <a:spcPts val="200"/>
        </a:spcBef>
        <a:spcAft>
          <a:spcPts val="200"/>
        </a:spcAft>
        <a:buChar char="»"/>
        <a:defRPr sz="1400">
          <a:solidFill>
            <a:schemeClr val="tx1"/>
          </a:solidFill>
          <a:latin typeface="Franklin Gothic Book" pitchFamily="34" charset="0"/>
          <a:ea typeface="+mn-ea"/>
        </a:defRPr>
      </a:lvl5pPr>
      <a:lvl6pPr marL="2117867" indent="-22844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574755" indent="-22844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031642" indent="-22844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488531" indent="-22844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37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88" algn="l" defTabSz="9137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75" algn="l" defTabSz="9137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64" algn="l" defTabSz="9137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52" algn="l" defTabSz="9137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439" algn="l" defTabSz="9137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327" algn="l" defTabSz="9137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216" algn="l" defTabSz="9137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104" algn="l" defTabSz="9137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Messaging Security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87840" y="2960559"/>
            <a:ext cx="5398322" cy="394222"/>
          </a:xfrm>
        </p:spPr>
        <p:txBody>
          <a:bodyPr/>
          <a:lstStyle/>
          <a:p>
            <a:r>
              <a:rPr lang="en-US" dirty="0" smtClean="0"/>
              <a:t>Defense Against The Dark Arts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77999" y="3878645"/>
            <a:ext cx="2175566" cy="600160"/>
          </a:xfrm>
          <a:prstGeom prst="rect">
            <a:avLst/>
          </a:prstGeom>
          <a:noFill/>
        </p:spPr>
        <p:txBody>
          <a:bodyPr wrap="square" lIns="91436" tIns="45718" rIns="91436" bIns="45718" rtlCol="0" anchor="t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Franklin Gothic Book"/>
                <a:cs typeface="Franklin Gothic Book"/>
              </a:rPr>
              <a:t>Eric Peterson</a:t>
            </a:r>
            <a:endParaRPr lang="en-US" sz="1100" dirty="0">
              <a:solidFill>
                <a:schemeClr val="bg1"/>
              </a:solidFill>
              <a:latin typeface="Franklin Gothic Book"/>
              <a:cs typeface="Franklin Gothic Book"/>
            </a:endParaRPr>
          </a:p>
          <a:p>
            <a:r>
              <a:rPr lang="en-US" sz="1100" dirty="0" smtClean="0">
                <a:solidFill>
                  <a:schemeClr val="bg1"/>
                </a:solidFill>
                <a:latin typeface="Franklin Gothic Book"/>
                <a:cs typeface="Franklin Gothic Book"/>
              </a:rPr>
              <a:t>Research Manager</a:t>
            </a:r>
          </a:p>
          <a:p>
            <a:r>
              <a:rPr lang="en-US" sz="1100" dirty="0" smtClean="0">
                <a:solidFill>
                  <a:schemeClr val="bg1"/>
                </a:solidFill>
                <a:latin typeface="Franklin Gothic Book"/>
                <a:cs typeface="Franklin Gothic Book"/>
              </a:rPr>
              <a:t>McAfee</a:t>
            </a:r>
            <a:endParaRPr lang="en-US" sz="1100" dirty="0">
              <a:solidFill>
                <a:schemeClr val="bg1"/>
              </a:solidFill>
              <a:latin typeface="Franklin Gothic Book"/>
              <a:cs typeface="Franklin Gothic Book"/>
            </a:endParaRPr>
          </a:p>
        </p:txBody>
      </p:sp>
      <p:sp>
        <p:nvSpPr>
          <p:cNvPr id="7" name="Subtitle 4"/>
          <p:cNvSpPr txBox="1">
            <a:spLocks/>
          </p:cNvSpPr>
          <p:nvPr/>
        </p:nvSpPr>
        <p:spPr bwMode="white">
          <a:xfrm>
            <a:off x="1787837" y="3327958"/>
            <a:ext cx="5398322" cy="394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7" tIns="45689" rIns="91377" bIns="45689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1066"/>
              </a:spcBef>
              <a:spcAft>
                <a:spcPts val="267"/>
              </a:spcAft>
              <a:buFontTx/>
              <a:buNone/>
              <a:defRPr lang="en-US" sz="2100" b="0" i="0" baseline="0">
                <a:solidFill>
                  <a:schemeClr val="bg1"/>
                </a:solidFill>
                <a:latin typeface="Franklin Gothic Medium"/>
                <a:ea typeface="+mn-ea"/>
                <a:cs typeface="Franklin Gothic Medium"/>
              </a:defRPr>
            </a:lvl1pPr>
            <a:lvl2pPr marL="759263" indent="-298206" algn="l" rtl="0" eaLnBrk="1" fontAlgn="base" hangingPunct="1">
              <a:lnSpc>
                <a:spcPct val="95000"/>
              </a:lnSpc>
              <a:spcBef>
                <a:spcPts val="267"/>
              </a:spcBef>
              <a:spcAft>
                <a:spcPts val="267"/>
              </a:spcAft>
              <a:buChar char="–"/>
              <a:defRPr sz="1900">
                <a:solidFill>
                  <a:schemeClr val="tx1"/>
                </a:solidFill>
                <a:latin typeface="Franklin Gothic Book" pitchFamily="34" charset="0"/>
                <a:ea typeface="+mn-ea"/>
              </a:defRPr>
            </a:lvl2pPr>
            <a:lvl3pPr marL="1220321" indent="-230530" algn="l" rtl="0" eaLnBrk="1" fontAlgn="base" hangingPunct="1">
              <a:lnSpc>
                <a:spcPct val="95000"/>
              </a:lnSpc>
              <a:spcBef>
                <a:spcPts val="267"/>
              </a:spcBef>
              <a:spcAft>
                <a:spcPts val="267"/>
              </a:spcAft>
              <a:buChar char="•"/>
              <a:defRPr sz="1900">
                <a:solidFill>
                  <a:schemeClr val="tx1"/>
                </a:solidFill>
                <a:latin typeface="Franklin Gothic Book" pitchFamily="34" charset="0"/>
                <a:ea typeface="+mn-ea"/>
              </a:defRPr>
            </a:lvl3pPr>
            <a:lvl4pPr marL="1749055" indent="-300322" algn="l" rtl="0" eaLnBrk="1" fontAlgn="base" hangingPunct="1">
              <a:lnSpc>
                <a:spcPct val="95000"/>
              </a:lnSpc>
              <a:spcBef>
                <a:spcPts val="267"/>
              </a:spcBef>
              <a:spcAft>
                <a:spcPts val="267"/>
              </a:spcAft>
              <a:buChar char="–"/>
              <a:defRPr sz="1900">
                <a:solidFill>
                  <a:schemeClr val="tx1"/>
                </a:solidFill>
                <a:latin typeface="Franklin Gothic Book" pitchFamily="34" charset="0"/>
                <a:ea typeface="+mn-ea"/>
              </a:defRPr>
            </a:lvl4pPr>
            <a:lvl5pPr marL="2214343" indent="-304552" algn="l" rtl="0" eaLnBrk="1" fontAlgn="base" hangingPunct="1">
              <a:lnSpc>
                <a:spcPct val="95000"/>
              </a:lnSpc>
              <a:spcBef>
                <a:spcPts val="267"/>
              </a:spcBef>
              <a:spcAft>
                <a:spcPts val="267"/>
              </a:spcAft>
              <a:buChar char="»"/>
              <a:defRPr sz="1900">
                <a:solidFill>
                  <a:schemeClr val="tx1"/>
                </a:solidFill>
                <a:latin typeface="Franklin Gothic Book" pitchFamily="34" charset="0"/>
                <a:ea typeface="+mn-ea"/>
              </a:defRPr>
            </a:lvl5pPr>
            <a:lvl6pPr marL="2823446" indent="-30455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432549" indent="-30455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4041650" indent="-30455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4650754" indent="-30455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100" kern="0" dirty="0" smtClean="0"/>
              <a:t>24 – 26 February, 2015</a:t>
            </a:r>
            <a:endParaRPr lang="en-US" sz="1100" kern="0" dirty="0"/>
          </a:p>
        </p:txBody>
      </p:sp>
    </p:spTree>
    <p:extLst>
      <p:ext uri="{BB962C8B-B14F-4D97-AF65-F5344CB8AC3E}">
        <p14:creationId xmlns:p14="http://schemas.microsoft.com/office/powerpoint/2010/main" val="36437059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Classification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Classify the </a:t>
            </a:r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9634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lab: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047750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 smtClean="0">
              <a:solidFill>
                <a:srgbClr val="5E6A71"/>
              </a:solidFill>
              <a:latin typeface="Franklin Gothic Book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8600" y="1047750"/>
            <a:ext cx="8001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Franklin Gothic Book" pitchFamily="34" charset="0"/>
              </a:rPr>
              <a:t>The </a:t>
            </a:r>
            <a:r>
              <a:rPr lang="en-US" dirty="0" err="1" smtClean="0">
                <a:solidFill>
                  <a:schemeClr val="bg1"/>
                </a:solidFill>
                <a:latin typeface="Franklin Gothic Book" pitchFamily="34" charset="0"/>
              </a:rPr>
              <a:t>provded</a:t>
            </a:r>
            <a:r>
              <a:rPr lang="en-US" dirty="0" smtClean="0">
                <a:solidFill>
                  <a:schemeClr val="bg1"/>
                </a:solidFill>
                <a:latin typeface="Franklin Gothic Book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Franklin Gothic Book" pitchFamily="34" charset="0"/>
              </a:rPr>
              <a:t>message_data</a:t>
            </a:r>
            <a:r>
              <a:rPr lang="en-US" dirty="0" smtClean="0">
                <a:solidFill>
                  <a:schemeClr val="bg1"/>
                </a:solidFill>
                <a:latin typeface="Franklin Gothic Book" pitchFamily="34" charset="0"/>
              </a:rPr>
              <a:t> table has 100k rows of real-world message meta data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Franklin Gothic Book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Franklin Gothic Book" pitchFamily="34" charset="0"/>
              </a:rPr>
              <a:t>Use </a:t>
            </a:r>
            <a:r>
              <a:rPr lang="en-US" dirty="0" smtClean="0">
                <a:solidFill>
                  <a:schemeClr val="bg1"/>
                </a:solidFill>
                <a:latin typeface="Franklin Gothic Book" pitchFamily="34" charset="0"/>
              </a:rPr>
              <a:t>the tools and techniques covered to make spam/ham decisions for all records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Franklin Gothic Book" pitchFamily="34" charset="0"/>
              </a:rPr>
              <a:t>Open-book </a:t>
            </a:r>
            <a:r>
              <a:rPr lang="en-US" dirty="0" smtClean="0">
                <a:solidFill>
                  <a:schemeClr val="bg1"/>
                </a:solidFill>
                <a:latin typeface="Franklin Gothic Book" pitchFamily="34" charset="0"/>
              </a:rPr>
              <a:t>(team, </a:t>
            </a:r>
            <a:r>
              <a:rPr lang="en-US" dirty="0" err="1" smtClean="0">
                <a:solidFill>
                  <a:schemeClr val="bg1"/>
                </a:solidFill>
                <a:latin typeface="Franklin Gothic Book" pitchFamily="34" charset="0"/>
              </a:rPr>
              <a:t>google</a:t>
            </a:r>
            <a:r>
              <a:rPr lang="en-US" dirty="0" smtClean="0">
                <a:solidFill>
                  <a:schemeClr val="bg1"/>
                </a:solidFill>
                <a:latin typeface="Franklin Gothic Book" pitchFamily="34" charset="0"/>
              </a:rPr>
              <a:t>, peers, instructor)</a:t>
            </a:r>
          </a:p>
          <a:p>
            <a:pPr lvl="1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Franklin Gothic Book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Franklin Gothic Book" pitchFamily="34" charset="0"/>
              </a:rPr>
              <a:t>At the end of the lab session, we will</a:t>
            </a:r>
            <a:r>
              <a:rPr lang="en-US" dirty="0" smtClean="0">
                <a:solidFill>
                  <a:schemeClr val="bg1"/>
                </a:solidFill>
                <a:latin typeface="Franklin Gothic Book" pitchFamily="34" charset="0"/>
              </a:rPr>
              <a:t>:</a:t>
            </a:r>
            <a:endParaRPr lang="en-US" dirty="0" smtClean="0">
              <a:solidFill>
                <a:schemeClr val="bg1"/>
              </a:solidFill>
              <a:latin typeface="Franklin Gothic Book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Franklin Gothic Book" pitchFamily="34" charset="0"/>
              </a:rPr>
              <a:t>Discuss the </a:t>
            </a:r>
            <a:r>
              <a:rPr lang="en-US" dirty="0" smtClean="0">
                <a:solidFill>
                  <a:schemeClr val="bg1"/>
                </a:solidFill>
                <a:latin typeface="Franklin Gothic Book" pitchFamily="34" charset="0"/>
              </a:rPr>
              <a:t>process – what worked and what didn’t?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Franklin Gothic Book" pitchFamily="34" charset="0"/>
              </a:rPr>
              <a:t>Identify areas of subjectivity/ambiguity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Franklin Gothic Book" pitchFamily="34" charset="0"/>
              </a:rPr>
              <a:t>Present the data for comparison to real-world results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Franklin Gothic Book" pitchFamily="34" charset="0"/>
            </a:endParaRPr>
          </a:p>
          <a:p>
            <a:endParaRPr lang="en-US" dirty="0" smtClean="0">
              <a:solidFill>
                <a:schemeClr val="bg1"/>
              </a:solidFill>
              <a:latin typeface="Franklin Gothic Book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5169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5163"/>
            <a:ext cx="7391400" cy="570187"/>
          </a:xfrm>
        </p:spPr>
        <p:txBody>
          <a:bodyPr/>
          <a:lstStyle/>
          <a:p>
            <a:r>
              <a:rPr lang="en-US" dirty="0" smtClean="0"/>
              <a:t>Classification lab</a:t>
            </a:r>
            <a:r>
              <a:rPr lang="en-US" dirty="0" smtClean="0"/>
              <a:t>: </a:t>
            </a:r>
            <a:r>
              <a:rPr lang="en-US" dirty="0" err="1" smtClean="0"/>
              <a:t>Sql</a:t>
            </a:r>
            <a:r>
              <a:rPr lang="en-US" dirty="0" smtClean="0"/>
              <a:t> examples and Bonus questions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047750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 smtClean="0">
              <a:solidFill>
                <a:srgbClr val="5E6A71"/>
              </a:solidFill>
              <a:latin typeface="Franklin Gothic Book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85800" y="1180802"/>
            <a:ext cx="3200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Franklin Gothic Book" pitchFamily="34" charset="0"/>
              </a:rPr>
              <a:t>Useful operators: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Franklin Gothic Book" pitchFamily="34" charset="0"/>
              </a:rPr>
              <a:t>COUNT()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Franklin Gothic Book" pitchFamily="34" charset="0"/>
              </a:rPr>
              <a:t>DISTINCT()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Franklin Gothic Book" pitchFamily="34" charset="0"/>
              </a:rPr>
              <a:t>SPLIT_PART()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Franklin Gothic Book" pitchFamily="34" charset="0"/>
              </a:rPr>
              <a:t>GROUP BY $col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Franklin Gothic Book" pitchFamily="34" charset="0"/>
              </a:rPr>
              <a:t>ORDER BY $col</a:t>
            </a:r>
            <a:endParaRPr lang="en-US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00400" y="1180802"/>
            <a:ext cx="5295039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>
                <a:solidFill>
                  <a:schemeClr val="bg1"/>
                </a:solidFill>
                <a:latin typeface="Franklin Gothic Book" pitchFamily="34" charset="0"/>
              </a:rPr>
              <a:t>Classify by </a:t>
            </a:r>
            <a:r>
              <a:rPr lang="en-US" dirty="0" smtClean="0">
                <a:solidFill>
                  <a:schemeClr val="bg1"/>
                </a:solidFill>
                <a:latin typeface="Franklin Gothic Book" pitchFamily="34" charset="0"/>
              </a:rPr>
              <a:t>subject:</a:t>
            </a:r>
            <a:endParaRPr lang="en-US" dirty="0">
              <a:solidFill>
                <a:schemeClr val="bg1"/>
              </a:solidFill>
              <a:latin typeface="Franklin Gothic Book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Franklin Gothic Book" pitchFamily="34" charset="0"/>
              </a:rPr>
              <a:t>	update </a:t>
            </a:r>
            <a:r>
              <a:rPr lang="en-US" dirty="0" err="1">
                <a:solidFill>
                  <a:schemeClr val="bg1"/>
                </a:solidFill>
                <a:latin typeface="Franklin Gothic Book" pitchFamily="34" charset="0"/>
              </a:rPr>
              <a:t>message_data</a:t>
            </a:r>
            <a:r>
              <a:rPr lang="en-US" dirty="0">
                <a:solidFill>
                  <a:schemeClr val="bg1"/>
                </a:solidFill>
                <a:latin typeface="Franklin Gothic Book" pitchFamily="34" charset="0"/>
              </a:rPr>
              <a:t> set </a:t>
            </a:r>
            <a:r>
              <a:rPr lang="en-US" dirty="0" err="1">
                <a:solidFill>
                  <a:schemeClr val="bg1"/>
                </a:solidFill>
                <a:latin typeface="Franklin Gothic Book" pitchFamily="34" charset="0"/>
              </a:rPr>
              <a:t>is_spam</a:t>
            </a:r>
            <a:r>
              <a:rPr lang="en-US" dirty="0">
                <a:solidFill>
                  <a:schemeClr val="bg1"/>
                </a:solidFill>
                <a:latin typeface="Franklin Gothic Book" pitchFamily="34" charset="0"/>
              </a:rPr>
              <a:t> = 'x'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Franklin Gothic Book" pitchFamily="34" charset="0"/>
              </a:rPr>
              <a:t>	where subject ~ </a:t>
            </a:r>
            <a:r>
              <a:rPr lang="en-US" dirty="0" err="1">
                <a:solidFill>
                  <a:schemeClr val="bg1"/>
                </a:solidFill>
                <a:latin typeface="Franklin Gothic Book" pitchFamily="34" charset="0"/>
              </a:rPr>
              <a:t>E'regex</a:t>
            </a:r>
            <a:r>
              <a:rPr lang="en-US" dirty="0">
                <a:solidFill>
                  <a:schemeClr val="bg1"/>
                </a:solidFill>
                <a:latin typeface="Franklin Gothic Book" pitchFamily="34" charset="0"/>
              </a:rPr>
              <a:t>'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Franklin Gothic Book" pitchFamily="34" charset="0"/>
              </a:rPr>
              <a:t>Classify by </a:t>
            </a:r>
            <a:r>
              <a:rPr lang="en-US" dirty="0" err="1" smtClean="0">
                <a:solidFill>
                  <a:schemeClr val="bg1"/>
                </a:solidFill>
                <a:latin typeface="Franklin Gothic Book" pitchFamily="34" charset="0"/>
              </a:rPr>
              <a:t>source_ip</a:t>
            </a:r>
            <a:r>
              <a:rPr lang="en-US" dirty="0" smtClean="0">
                <a:solidFill>
                  <a:schemeClr val="bg1"/>
                </a:solidFill>
                <a:latin typeface="Franklin Gothic Book" pitchFamily="34" charset="0"/>
              </a:rPr>
              <a:t>:</a:t>
            </a:r>
            <a:endParaRPr lang="en-US" dirty="0">
              <a:solidFill>
                <a:schemeClr val="bg1"/>
              </a:solidFill>
              <a:latin typeface="Franklin Gothic Book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Franklin Gothic Book" pitchFamily="34" charset="0"/>
              </a:rPr>
              <a:t>	update </a:t>
            </a:r>
            <a:r>
              <a:rPr lang="en-US" dirty="0" err="1">
                <a:solidFill>
                  <a:schemeClr val="bg1"/>
                </a:solidFill>
                <a:latin typeface="Franklin Gothic Book" pitchFamily="34" charset="0"/>
              </a:rPr>
              <a:t>message_data</a:t>
            </a:r>
            <a:r>
              <a:rPr lang="en-US" dirty="0">
                <a:solidFill>
                  <a:schemeClr val="bg1"/>
                </a:solidFill>
                <a:latin typeface="Franklin Gothic Book" pitchFamily="34" charset="0"/>
              </a:rPr>
              <a:t> set </a:t>
            </a:r>
            <a:r>
              <a:rPr lang="en-US" dirty="0" err="1">
                <a:solidFill>
                  <a:schemeClr val="bg1"/>
                </a:solidFill>
                <a:latin typeface="Franklin Gothic Book" pitchFamily="34" charset="0"/>
              </a:rPr>
              <a:t>is_spam</a:t>
            </a:r>
            <a:r>
              <a:rPr lang="en-US" dirty="0">
                <a:solidFill>
                  <a:schemeClr val="bg1"/>
                </a:solidFill>
                <a:latin typeface="Franklin Gothic Book" pitchFamily="34" charset="0"/>
              </a:rPr>
              <a:t> = 'x'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Franklin Gothic Book" pitchFamily="34" charset="0"/>
              </a:rPr>
              <a:t>	where </a:t>
            </a:r>
            <a:r>
              <a:rPr lang="en-US" dirty="0" err="1">
                <a:solidFill>
                  <a:schemeClr val="bg1"/>
                </a:solidFill>
                <a:latin typeface="Franklin Gothic Book" pitchFamily="34" charset="0"/>
              </a:rPr>
              <a:t>source_ip</a:t>
            </a:r>
            <a:r>
              <a:rPr lang="en-US" dirty="0">
                <a:solidFill>
                  <a:schemeClr val="bg1"/>
                </a:solidFill>
                <a:latin typeface="Franklin Gothic Book" pitchFamily="34" charset="0"/>
              </a:rPr>
              <a:t> in ('1.2.3.4', '5.6.7.8' ... )</a:t>
            </a:r>
          </a:p>
          <a:p>
            <a:endParaRPr lang="en-US" sz="1600" dirty="0" err="1" smtClean="0">
              <a:solidFill>
                <a:srgbClr val="5E6A71"/>
              </a:solidFill>
              <a:latin typeface="Franklin Gothic Boo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181350"/>
            <a:ext cx="67313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Franklin Gothic Book" pitchFamily="34" charset="0"/>
              </a:rPr>
              <a:t>Bonus Questions:</a:t>
            </a:r>
          </a:p>
          <a:p>
            <a:endParaRPr lang="en-US" sz="1600" dirty="0" smtClean="0">
              <a:solidFill>
                <a:schemeClr val="bg1"/>
              </a:solidFill>
              <a:latin typeface="Franklin Gothic Book" pitchFamily="34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Franklin Gothic Book" pitchFamily="34" charset="0"/>
              </a:rPr>
              <a:t>	How many distinct rules fired on messages in the sample set?</a:t>
            </a:r>
          </a:p>
          <a:p>
            <a:r>
              <a:rPr lang="en-US" sz="1600" dirty="0">
                <a:solidFill>
                  <a:schemeClr val="bg1"/>
                </a:solidFill>
                <a:latin typeface="Franklin Gothic Book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Franklin Gothic Book" pitchFamily="34" charset="0"/>
              </a:rPr>
              <a:t>What was the most prevalent TLD in from addresses?</a:t>
            </a:r>
          </a:p>
          <a:p>
            <a:r>
              <a:rPr lang="en-US" sz="1600" dirty="0">
                <a:solidFill>
                  <a:schemeClr val="bg1"/>
                </a:solidFill>
                <a:latin typeface="Franklin Gothic Book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Franklin Gothic Book" pitchFamily="34" charset="0"/>
              </a:rPr>
              <a:t>What were the top 25 rules, by hit count?</a:t>
            </a:r>
            <a:endParaRPr lang="en-US" sz="1600" dirty="0" smtClean="0">
              <a:solidFill>
                <a:schemeClr val="bg1"/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175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Classification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 your results!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2239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en-US" dirty="0"/>
              <a:t>– Q &amp; A, Recap, Close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047750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 smtClean="0">
              <a:solidFill>
                <a:srgbClr val="5E6A71"/>
              </a:solidFill>
              <a:latin typeface="Franklin Gothic Book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36220" y="1047750"/>
            <a:ext cx="3581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en-US" dirty="0" smtClean="0">
                <a:solidFill>
                  <a:schemeClr val="bg1"/>
                </a:solidFill>
              </a:rPr>
              <a:t>Day 1</a:t>
            </a:r>
          </a:p>
          <a:p>
            <a:pPr fontAlgn="b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History</a:t>
            </a:r>
          </a:p>
          <a:p>
            <a:pPr lvl="1" fontAlgn="b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Botnets</a:t>
            </a:r>
          </a:p>
          <a:p>
            <a:pPr lvl="1" fontAlgn="b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419, Canadian Pharm, P&amp;D</a:t>
            </a:r>
          </a:p>
          <a:p>
            <a:pPr fontAlgn="b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Terminology/Technology</a:t>
            </a:r>
          </a:p>
          <a:p>
            <a:pPr lvl="1" fontAlgn="b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Spam/Ham</a:t>
            </a:r>
          </a:p>
          <a:p>
            <a:pPr lvl="1" fontAlgn="b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RBL</a:t>
            </a:r>
          </a:p>
          <a:p>
            <a:pPr lvl="1" fontAlgn="b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Heuristics</a:t>
            </a:r>
          </a:p>
          <a:p>
            <a:pPr lvl="1" fontAlgn="b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Bayesian/Probability</a:t>
            </a:r>
          </a:p>
          <a:p>
            <a:pPr fontAlgn="b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Tools</a:t>
            </a:r>
          </a:p>
          <a:p>
            <a:pPr lvl="1" fontAlgn="b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SQL</a:t>
            </a:r>
          </a:p>
          <a:p>
            <a:pPr lvl="1" fontAlgn="b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Regular Expression</a:t>
            </a:r>
          </a:p>
          <a:p>
            <a:pPr lvl="1" fontAlgn="b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DIG/WHOIS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Franklin Gothic Book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91000" y="1093915"/>
            <a:ext cx="34366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en-US" dirty="0" smtClean="0">
                <a:solidFill>
                  <a:schemeClr val="bg1"/>
                </a:solidFill>
              </a:rPr>
              <a:t>Day 2</a:t>
            </a:r>
          </a:p>
          <a:p>
            <a:pPr fontAlgn="b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Research </a:t>
            </a:r>
            <a:r>
              <a:rPr lang="en-US" dirty="0" smtClean="0">
                <a:solidFill>
                  <a:schemeClr val="bg1"/>
                </a:solidFill>
              </a:rPr>
              <a:t>Techniques</a:t>
            </a:r>
          </a:p>
          <a:p>
            <a:pPr lvl="1" fontAlgn="b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Parsing/Aggregation</a:t>
            </a:r>
          </a:p>
          <a:p>
            <a:pPr lvl="1" fontAlgn="b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fontAlgn="b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Intro to SQL for Research</a:t>
            </a:r>
          </a:p>
          <a:p>
            <a:pPr lvl="1" fontAlgn="b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SELECTs</a:t>
            </a:r>
          </a:p>
          <a:p>
            <a:pPr fontAlgn="b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Intro to Regular Expression</a:t>
            </a:r>
          </a:p>
          <a:p>
            <a:pPr lvl="1" fontAlgn="b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 Regex Coach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4547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en-US" dirty="0"/>
              <a:t>– Q &amp; A, Recap, Close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047750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 smtClean="0">
              <a:solidFill>
                <a:srgbClr val="5E6A71"/>
              </a:solidFill>
              <a:latin typeface="Franklin Gothic Book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76200" y="1200150"/>
            <a:ext cx="6553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Spam is pervasive - Digital &amp; Printed media, Audio/Visual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Many aspects </a:t>
            </a:r>
            <a:r>
              <a:rPr lang="en-US" dirty="0">
                <a:solidFill>
                  <a:schemeClr val="bg1"/>
                </a:solidFill>
              </a:rPr>
              <a:t>of Security can be reduced to finding the least common denominator among </a:t>
            </a:r>
            <a:r>
              <a:rPr lang="en-US" dirty="0" smtClean="0">
                <a:solidFill>
                  <a:schemeClr val="bg1"/>
                </a:solidFill>
              </a:rPr>
              <a:t>large data sets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Automate “Finding the needle”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Classification </a:t>
            </a:r>
            <a:r>
              <a:rPr lang="en-US" dirty="0">
                <a:solidFill>
                  <a:schemeClr val="bg1"/>
                </a:solidFill>
              </a:rPr>
              <a:t>accuracy is directly tied to the depth in which we are able to describe </a:t>
            </a:r>
            <a:r>
              <a:rPr lang="en-US" dirty="0" smtClean="0">
                <a:solidFill>
                  <a:schemeClr val="bg1"/>
                </a:solidFill>
              </a:rPr>
              <a:t>samples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Education is key – share your knowledge!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971550"/>
            <a:ext cx="2163161" cy="3617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45169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9407" y="1885950"/>
            <a:ext cx="6700108" cy="394222"/>
          </a:xfrm>
        </p:spPr>
        <p:txBody>
          <a:bodyPr/>
          <a:lstStyle/>
          <a:p>
            <a:r>
              <a:rPr lang="en-US" dirty="0" smtClean="0"/>
              <a:t>Eric_Peterson@mcafee.com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56457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Supplemental slides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9407" y="1885950"/>
            <a:ext cx="6700108" cy="394222"/>
          </a:xfrm>
        </p:spPr>
        <p:txBody>
          <a:bodyPr/>
          <a:lstStyle/>
          <a:p>
            <a:r>
              <a:rPr lang="en-US" dirty="0" smtClean="0"/>
              <a:t>Eric_Peterson@mcafee.com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11573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047750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 smtClean="0">
              <a:solidFill>
                <a:srgbClr val="5E6A71"/>
              </a:solidFill>
              <a:latin typeface="Franklin Gothic Book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8600" y="1047750"/>
            <a:ext cx="8001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  <a:latin typeface="Franklin Gothic Book" pitchFamily="34" charset="0"/>
              </a:rPr>
              <a:t>Spamhaus</a:t>
            </a:r>
            <a:r>
              <a:rPr lang="en-US" dirty="0" smtClean="0">
                <a:solidFill>
                  <a:schemeClr val="bg1"/>
                </a:solidFill>
                <a:latin typeface="Franklin Gothic Book" pitchFamily="34" charset="0"/>
              </a:rPr>
              <a:t> RBL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Franklin Gothic Book" pitchFamily="34" charset="0"/>
              </a:rPr>
              <a:t>McAfee RBL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Franklin Gothic Book" pitchFamily="34" charset="0"/>
              </a:rPr>
              <a:t>The </a:t>
            </a:r>
            <a:r>
              <a:rPr lang="en-US" dirty="0" err="1" smtClean="0">
                <a:solidFill>
                  <a:schemeClr val="bg1"/>
                </a:solidFill>
                <a:latin typeface="Franklin Gothic Book" pitchFamily="34" charset="0"/>
              </a:rPr>
              <a:t>Regex</a:t>
            </a:r>
            <a:r>
              <a:rPr lang="en-US" dirty="0" smtClean="0">
                <a:solidFill>
                  <a:schemeClr val="bg1"/>
                </a:solidFill>
                <a:latin typeface="Franklin Gothic Book" pitchFamily="34" charset="0"/>
              </a:rPr>
              <a:t> Coach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Franklin Gothic Book" pitchFamily="34" charset="0"/>
              </a:rPr>
              <a:t>Trustedsource.org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Franklin Gothic Book" pitchFamily="34" charset="0"/>
              </a:rPr>
              <a:t>Domaintools.net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Franklin Gothic Book" pitchFamily="34" charset="0"/>
              </a:rPr>
              <a:t>Reputationauthority.org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Franklin Gothic Book" pitchFamily="34" charset="0"/>
              </a:rPr>
              <a:t>Yougetsignal.com/tools/web-sites-on-web-server/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Franklin Gothic Book" pitchFamily="34" charset="0"/>
              </a:rPr>
              <a:t>Spamassassin.apache.org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  <a:latin typeface="Franklin Gothic Book" pitchFamily="34" charset="0"/>
              </a:rPr>
              <a:t>PostgreSQL</a:t>
            </a:r>
            <a:endParaRPr lang="en-US" dirty="0" smtClean="0">
              <a:solidFill>
                <a:schemeClr val="bg1"/>
              </a:solidFill>
              <a:latin typeface="Franklin Gothic Book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5169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 smtClean="0"/>
              <a:t>SQL CTE – Common Table Expression</a:t>
            </a:r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dirty="0" smtClean="0"/>
              <a:t>WITH a as (</a:t>
            </a:r>
          </a:p>
          <a:p>
            <a:pPr marL="0" indent="0">
              <a:buNone/>
            </a:pPr>
            <a:r>
              <a:rPr lang="en-US" sz="1400" dirty="0" smtClean="0"/>
              <a:t>	SELECT b from table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WHERE b ~ E’[regex]’)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LIMIT 10)</a:t>
            </a:r>
          </a:p>
          <a:p>
            <a:pPr marL="0" indent="0">
              <a:buNone/>
            </a:pPr>
            <a:r>
              <a:rPr lang="en-US" sz="1400" dirty="0" smtClean="0"/>
              <a:t>SELECT </a:t>
            </a:r>
            <a:r>
              <a:rPr lang="en-US" sz="1400" dirty="0" err="1" smtClean="0"/>
              <a:t>a.b</a:t>
            </a:r>
            <a:r>
              <a:rPr lang="en-US" sz="1400" dirty="0" smtClean="0"/>
              <a:t>, count(*)</a:t>
            </a:r>
          </a:p>
          <a:p>
            <a:pPr marL="0" indent="0">
              <a:buNone/>
            </a:pPr>
            <a:r>
              <a:rPr lang="en-US" sz="1400" dirty="0" smtClean="0"/>
              <a:t>FROM a</a:t>
            </a:r>
          </a:p>
          <a:p>
            <a:pPr marL="0" indent="0">
              <a:buNone/>
            </a:pPr>
            <a:r>
              <a:rPr lang="en-US" sz="1400" dirty="0" smtClean="0"/>
              <a:t>GROUP BY 1</a:t>
            </a:r>
          </a:p>
          <a:p>
            <a:pPr marL="0" indent="0">
              <a:buNone/>
            </a:pPr>
            <a:r>
              <a:rPr lang="en-US" sz="1400" dirty="0" smtClean="0"/>
              <a:t>ORDER BY 2 DESC</a:t>
            </a:r>
          </a:p>
          <a:p>
            <a:pPr marL="0" indent="0">
              <a:buNone/>
            </a:pPr>
            <a:r>
              <a:rPr lang="en-US" sz="1400" dirty="0" smtClean="0"/>
              <a:t>LIMIT 10</a:t>
            </a:r>
          </a:p>
        </p:txBody>
      </p:sp>
    </p:spTree>
    <p:extLst>
      <p:ext uri="{BB962C8B-B14F-4D97-AF65-F5344CB8AC3E}">
        <p14:creationId xmlns:p14="http://schemas.microsoft.com/office/powerpoint/2010/main" val="376893064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Wrap-up, Classification </a:t>
            </a:r>
            <a:r>
              <a:rPr lang="en-US" dirty="0" smtClean="0"/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5687299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smtClean="0"/>
              <a:t>Top100 Rules</a:t>
            </a:r>
          </a:p>
          <a:p>
            <a:pPr marL="0" indent="0">
              <a:buNone/>
            </a:pPr>
            <a:r>
              <a:rPr lang="en-US" sz="1400" dirty="0" smtClean="0"/>
              <a:t>WITH rules </a:t>
            </a:r>
            <a:r>
              <a:rPr lang="en-US" sz="1400" dirty="0"/>
              <a:t>as (</a:t>
            </a:r>
          </a:p>
          <a:p>
            <a:pPr marL="0" indent="0">
              <a:buNone/>
            </a:pPr>
            <a:r>
              <a:rPr lang="en-US" sz="1400" dirty="0" smtClean="0"/>
              <a:t>	SELECT </a:t>
            </a:r>
            <a:r>
              <a:rPr lang="en-US" sz="1400" dirty="0" err="1" smtClean="0"/>
              <a:t>heur_symbols</a:t>
            </a:r>
            <a:r>
              <a:rPr lang="en-US" sz="1400" dirty="0" smtClean="0"/>
              <a:t> </a:t>
            </a:r>
            <a:r>
              <a:rPr lang="en-US" sz="1400" dirty="0"/>
              <a:t>as </a:t>
            </a:r>
            <a:r>
              <a:rPr lang="en-US" sz="1400" dirty="0" err="1"/>
              <a:t>rule_id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	FROM </a:t>
            </a:r>
            <a:r>
              <a:rPr lang="en-US" sz="1400" dirty="0" err="1" smtClean="0"/>
              <a:t>message_data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	WHERE </a:t>
            </a:r>
            <a:r>
              <a:rPr lang="en-US" sz="1400" dirty="0" err="1" smtClean="0"/>
              <a:t>heur_symbols</a:t>
            </a:r>
            <a:r>
              <a:rPr lang="en-US" sz="1400" dirty="0" smtClean="0"/>
              <a:t> </a:t>
            </a:r>
            <a:r>
              <a:rPr lang="en-US" sz="1400" dirty="0"/>
              <a:t>is not null</a:t>
            </a:r>
          </a:p>
          <a:p>
            <a:pPr marL="0" indent="0">
              <a:buNone/>
            </a:pPr>
            <a:r>
              <a:rPr lang="en-US" sz="1400" dirty="0" smtClean="0"/>
              <a:t>	limit </a:t>
            </a:r>
            <a:r>
              <a:rPr lang="en-US" sz="1400" dirty="0"/>
              <a:t>100000)</a:t>
            </a:r>
          </a:p>
          <a:p>
            <a:pPr marL="0" indent="0">
              <a:buNone/>
            </a:pPr>
            <a:r>
              <a:rPr lang="en-US" sz="1400" dirty="0" smtClean="0"/>
              <a:t>SELECT </a:t>
            </a:r>
            <a:r>
              <a:rPr lang="en-US" sz="1400" dirty="0" err="1" smtClean="0"/>
              <a:t>regexp_split_to_table</a:t>
            </a:r>
            <a:r>
              <a:rPr lang="en-US" sz="1400" dirty="0" smtClean="0"/>
              <a:t>(</a:t>
            </a:r>
            <a:r>
              <a:rPr lang="en-US" sz="1400" dirty="0" err="1" smtClean="0"/>
              <a:t>rules.rule_id</a:t>
            </a:r>
            <a:r>
              <a:rPr lang="en-US" sz="1400" dirty="0"/>
              <a:t>, ','), count(*)</a:t>
            </a:r>
          </a:p>
          <a:p>
            <a:pPr marL="0" indent="0">
              <a:buNone/>
            </a:pPr>
            <a:r>
              <a:rPr lang="en-US" sz="1400" dirty="0" smtClean="0"/>
              <a:t>FROM rules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GROUP BY 1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ORDER BY 2 DESC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LIMIT 100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571406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38150"/>
            <a:ext cx="6556672" cy="570187"/>
          </a:xfrm>
        </p:spPr>
        <p:txBody>
          <a:bodyPr/>
          <a:lstStyle/>
          <a:p>
            <a:r>
              <a:rPr lang="en-US" dirty="0" smtClean="0"/>
              <a:t>Day 2 agenda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990600" y="1047750"/>
            <a:ext cx="6400800" cy="3581400"/>
          </a:xfrm>
        </p:spPr>
        <p:txBody>
          <a:bodyPr/>
          <a:lstStyle/>
          <a:p>
            <a:r>
              <a:rPr lang="en-US" dirty="0" smtClean="0"/>
              <a:t>Lecture wrap-up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SMTP </a:t>
            </a:r>
            <a:r>
              <a:rPr lang="en-US" dirty="0" smtClean="0"/>
              <a:t>conversation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Email Header Reading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Data </a:t>
            </a:r>
            <a:r>
              <a:rPr lang="en-US" dirty="0"/>
              <a:t>Model – </a:t>
            </a:r>
            <a:r>
              <a:rPr lang="en-US" dirty="0" smtClean="0"/>
              <a:t>Spam/Ham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The “Data Scientific Method”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Classification Lab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Break out into groups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Pass classifications to team delegates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Delegates present results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How many ham? How many spam?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What were the 3 most effective classifications?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Discuss </a:t>
            </a:r>
            <a:r>
              <a:rPr lang="en-US" dirty="0"/>
              <a:t>the process – what worked and what didn’t?</a:t>
            </a:r>
          </a:p>
          <a:p>
            <a:pPr lvl="2">
              <a:buFont typeface="Arial" pitchFamily="34" charset="0"/>
              <a:buChar char="•"/>
            </a:pPr>
            <a:r>
              <a:rPr lang="en-US" dirty="0"/>
              <a:t>Identify areas of </a:t>
            </a:r>
            <a:r>
              <a:rPr lang="en-US" dirty="0" smtClean="0"/>
              <a:t>subjectivity/ambiguity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893064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Smtp</a:t>
            </a:r>
            <a:r>
              <a:rPr lang="en-US" dirty="0" smtClean="0"/>
              <a:t> conversation - ham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71550"/>
            <a:ext cx="3886200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893064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Smtp</a:t>
            </a:r>
            <a:r>
              <a:rPr lang="en-US" dirty="0" smtClean="0"/>
              <a:t> conversation - spam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23950"/>
            <a:ext cx="8458431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75612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header reading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71550"/>
            <a:ext cx="8077200" cy="3499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13776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 </a:t>
            </a:r>
            <a:r>
              <a:rPr lang="en-US" dirty="0" smtClean="0"/>
              <a:t>- </a:t>
            </a:r>
            <a:r>
              <a:rPr lang="en-US" dirty="0" smtClean="0"/>
              <a:t>spam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1123950"/>
            <a:ext cx="7900987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85436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 </a:t>
            </a:r>
            <a:r>
              <a:rPr lang="en-US" dirty="0" smtClean="0"/>
              <a:t>- </a:t>
            </a:r>
            <a:r>
              <a:rPr lang="en-US" dirty="0" smtClean="0"/>
              <a:t>ham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7162799" cy="3797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90821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scientific method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95350"/>
            <a:ext cx="7467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1. Start </a:t>
            </a:r>
            <a:r>
              <a:rPr lang="en-US" dirty="0">
                <a:solidFill>
                  <a:schemeClr val="bg1"/>
                </a:solidFill>
              </a:rPr>
              <a:t>with data.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2. Develop </a:t>
            </a:r>
            <a:r>
              <a:rPr lang="en-US" dirty="0">
                <a:solidFill>
                  <a:schemeClr val="bg1"/>
                </a:solidFill>
              </a:rPr>
              <a:t>intuitions about the data and the questions it can answer.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3. Formulate </a:t>
            </a:r>
            <a:r>
              <a:rPr lang="en-US" dirty="0">
                <a:solidFill>
                  <a:schemeClr val="bg1"/>
                </a:solidFill>
              </a:rPr>
              <a:t>your question.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4.Leverage </a:t>
            </a:r>
            <a:r>
              <a:rPr lang="en-US" dirty="0">
                <a:solidFill>
                  <a:schemeClr val="bg1"/>
                </a:solidFill>
              </a:rPr>
              <a:t>your current data to better understand if it is the right</a:t>
            </a:r>
          </a:p>
          <a:p>
            <a:r>
              <a:rPr lang="en-US" dirty="0">
                <a:solidFill>
                  <a:schemeClr val="bg1"/>
                </a:solidFill>
              </a:rPr>
              <a:t>question to ask. If not, iterate until you have a testable hypothesis.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5. Create </a:t>
            </a:r>
            <a:r>
              <a:rPr lang="en-US" dirty="0">
                <a:solidFill>
                  <a:schemeClr val="bg1"/>
                </a:solidFill>
              </a:rPr>
              <a:t>a framework where you can run tests/experiments.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6. Analyze </a:t>
            </a:r>
            <a:r>
              <a:rPr lang="en-US" dirty="0">
                <a:solidFill>
                  <a:schemeClr val="bg1"/>
                </a:solidFill>
              </a:rPr>
              <a:t>the results to draw insights about the question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Credit: “Data Driven” – DJ </a:t>
            </a:r>
            <a:r>
              <a:rPr lang="en-US" sz="1200" dirty="0" err="1" smtClean="0">
                <a:solidFill>
                  <a:schemeClr val="bg1"/>
                </a:solidFill>
              </a:rPr>
              <a:t>Patil</a:t>
            </a:r>
            <a:r>
              <a:rPr lang="en-US" sz="1200" dirty="0" smtClean="0">
                <a:solidFill>
                  <a:schemeClr val="bg1"/>
                </a:solidFill>
              </a:rPr>
              <a:t> &amp; Hilary Mason</a:t>
            </a:r>
          </a:p>
        </p:txBody>
      </p:sp>
    </p:spTree>
    <p:extLst>
      <p:ext uri="{BB962C8B-B14F-4D97-AF65-F5344CB8AC3E}">
        <p14:creationId xmlns:p14="http://schemas.microsoft.com/office/powerpoint/2010/main" val="31645169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lPolyTheme">
  <a:themeElements>
    <a:clrScheme name="McAfee 2012-2013">
      <a:dk1>
        <a:srgbClr val="5E6A71"/>
      </a:dk1>
      <a:lt1>
        <a:srgbClr val="FFFFFF"/>
      </a:lt1>
      <a:dk2>
        <a:srgbClr val="000000"/>
      </a:dk2>
      <a:lt2>
        <a:srgbClr val="FFFFFF"/>
      </a:lt2>
      <a:accent1>
        <a:srgbClr val="B71234"/>
      </a:accent1>
      <a:accent2>
        <a:srgbClr val="5E6A71"/>
      </a:accent2>
      <a:accent3>
        <a:srgbClr val="DD6B30"/>
      </a:accent3>
      <a:accent4>
        <a:srgbClr val="0074A8"/>
      </a:accent4>
      <a:accent5>
        <a:srgbClr val="7B4180"/>
      </a:accent5>
      <a:accent6>
        <a:srgbClr val="69A23B"/>
      </a:accent6>
      <a:hlink>
        <a:srgbClr val="4796C9"/>
      </a:hlink>
      <a:folHlink>
        <a:srgbClr val="005485"/>
      </a:folHlink>
    </a:clrScheme>
    <a:fontScheme name="Office Theme">
      <a:majorFont>
        <a:latin typeface="Arial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71234"/>
        </a:solidFill>
      </a:spPr>
      <a:bodyPr wrap="square" rtlCol="0" anchor="ctr">
        <a:spAutoFit/>
      </a:bodyPr>
      <a:lstStyle>
        <a:defPPr algn="ctr">
          <a:lnSpc>
            <a:spcPct val="95000"/>
          </a:lnSpc>
          <a:defRPr sz="800" dirty="0">
            <a:solidFill>
              <a:srgbClr val="5E6A7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600" dirty="0" err="1" smtClean="0">
            <a:solidFill>
              <a:srgbClr val="5E6A71"/>
            </a:solidFill>
            <a:latin typeface="Franklin Gothic Book" pitchFamily="34" charset="0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B21D7AA4670B4495BF272958E67C9B" ma:contentTypeVersion="0" ma:contentTypeDescription="Create a new document." ma:contentTypeScope="" ma:versionID="f661a6805dd44efb843ec4350685fd62">
  <xsd:schema xmlns:xsd="http://www.w3.org/2001/XMLSchema" xmlns:xs="http://www.w3.org/2001/XMLSchema" xmlns:p="http://schemas.microsoft.com/office/2006/metadata/properties" xmlns:ns2="5cc96cb0-bf68-4cb4-b2fb-a22ca8174642" targetNamespace="http://schemas.microsoft.com/office/2006/metadata/properties" ma:root="true" ma:fieldsID="9c516a77e56885c60f5232f8bf0b1bea" ns2:_="">
    <xsd:import namespace="5cc96cb0-bf68-4cb4-b2fb-a22ca8174642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c96cb0-bf68-4cb4-b2fb-a22ca817464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cc96cb0-bf68-4cb4-b2fb-a22ca8174642">CH5W44LABS13-49-12</_dlc_DocId>
    <_dlc_DocIdUrl xmlns="5cc96cb0-bf68-4cb4-b2fb-a22ca8174642">
      <Url>http://2010.corp.mcafee.com/sites/labs/innovation/defense_against_the_dark_arts/_layouts/DocIdRedir.aspx?ID=CH5W44LABS13-49-12</Url>
      <Description>CH5W44LABS13-49-12</Description>
    </_dlc_DocIdUrl>
  </documentManagement>
</p:properties>
</file>

<file path=customXml/itemProps1.xml><?xml version="1.0" encoding="utf-8"?>
<ds:datastoreItem xmlns:ds="http://schemas.openxmlformats.org/officeDocument/2006/customXml" ds:itemID="{48298F2D-4ED8-4E90-9206-6356D336A7D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2AB0AA-941C-4164-9392-CBC3E7C649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c96cb0-bf68-4cb4-b2fb-a22ca81746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06863-3598-4122-B41B-4EBCFFC83D07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ABE9F26E-672F-4653-A757-6196240B0C06}">
  <ds:schemaRefs>
    <ds:schemaRef ds:uri="5cc96cb0-bf68-4cb4-b2fb-a22ca8174642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4505</TotalTime>
  <Words>473</Words>
  <Application>Microsoft Office PowerPoint</Application>
  <PresentationFormat>On-screen Show (16:9)</PresentationFormat>
  <Paragraphs>148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CalPolyTheme</vt:lpstr>
      <vt:lpstr>Messaging Security</vt:lpstr>
      <vt:lpstr>Day 2 </vt:lpstr>
      <vt:lpstr>Day 2 agenda  </vt:lpstr>
      <vt:lpstr>Smtp conversation - ham</vt:lpstr>
      <vt:lpstr>Smtp conversation - spam</vt:lpstr>
      <vt:lpstr>Email header reading</vt:lpstr>
      <vt:lpstr>Data model - spam</vt:lpstr>
      <vt:lpstr>Data model - ham</vt:lpstr>
      <vt:lpstr>The data scientific method</vt:lpstr>
      <vt:lpstr>Classification lab</vt:lpstr>
      <vt:lpstr>Classification lab:</vt:lpstr>
      <vt:lpstr>Classification lab: Sql examples and Bonus questions</vt:lpstr>
      <vt:lpstr>Classification lab</vt:lpstr>
      <vt:lpstr>Day 2 – Q &amp; A, Recap, Close</vt:lpstr>
      <vt:lpstr>Day 2 – Q &amp; A, Recap, Close</vt:lpstr>
      <vt:lpstr>Questions?</vt:lpstr>
      <vt:lpstr>Supplemental slides</vt:lpstr>
      <vt:lpstr>Tools</vt:lpstr>
      <vt:lpstr>CTE example</vt:lpstr>
      <vt:lpstr>CTE example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</dc:title>
  <dc:creator>Ram Venugopalan</dc:creator>
  <cp:lastModifiedBy>Eric Peterson</cp:lastModifiedBy>
  <cp:revision>208</cp:revision>
  <dcterms:created xsi:type="dcterms:W3CDTF">2014-01-09T22:18:14Z</dcterms:created>
  <dcterms:modified xsi:type="dcterms:W3CDTF">2015-02-26T22:09:16Z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44de07fd-be6b-49b5-b21c-29be41af686e</vt:lpwstr>
  </property>
  <property fmtid="{D5CDD505-2E9C-101B-9397-08002B2CF9AE}" pid="3" name="ContentTypeId">
    <vt:lpwstr>0x0101002CB21D7AA4670B4495BF272958E67C9B</vt:lpwstr>
  </property>
</Properties>
</file>