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33" r:id="rId16"/>
    <p:sldId id="33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1" autoAdjust="0"/>
  </p:normalViewPr>
  <p:slideViewPr>
    <p:cSldViewPr>
      <p:cViewPr>
        <p:scale>
          <a:sx n="100" d="100"/>
          <a:sy n="100" d="100"/>
        </p:scale>
        <p:origin x="-9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9407F4-5C75-42BE-BA15-8EB10BDD8FF0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562A54E-CC37-4A19-8CDD-930B1EEBB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4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9D372A-7FD1-4CD1-BCD2-1777792C2514}" type="datetimeFigureOut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1A8082-C4AD-4C40-9DEB-4E78FFE2E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8082-C4AD-4C40-9DEB-4E78FFE2E2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5867400"/>
            <a:ext cx="2133600" cy="365125"/>
          </a:xfrm>
        </p:spPr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EFB6-7AA7-41C3-891D-A5199A5DCF1D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832-6777-4925-9440-B5F4E6DB37A1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BEB7-EA2E-49A5-AF88-8DC46241280C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2DC6-DBC4-4F8F-9D97-E1EB19ED84AE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5F4A-EFED-43CA-B48D-DF0D9D1D2CD5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BEDF-F9AF-457C-92EE-6F0AF1204693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187-FF8D-426A-968B-A3DB59D004F6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BC08-C7E7-4B72-9F9F-99166995394C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54B2-9543-4193-8FB2-645D0B76AF2B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D7AB-C4E8-4AE5-BE14-D94F5D09837D}" type="datetime1">
              <a:rPr lang="en-US" smtClean="0"/>
              <a:pPr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DD51-EFCC-40CC-BFE2-DA13EE33EC6E}" type="datetime1">
              <a:rPr lang="en-US" smtClean="0"/>
              <a:pPr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3FE7-63F0-4E06-AF88-BCA5DDD75F6D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2971800" cy="6096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SU_horizontal_2C_W_over_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74782"/>
            <a:ext cx="1828800" cy="5832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r>
              <a:rPr lang="en-US" dirty="0" smtClean="0"/>
              <a:t>CS 352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Usability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About Your Users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are the point, not you! </a:t>
            </a:r>
          </a:p>
          <a:p>
            <a:pPr lvl="1"/>
            <a:r>
              <a:rPr lang="en-US" dirty="0" smtClean="0"/>
              <a:t>Use vocab. THEY know </a:t>
            </a:r>
          </a:p>
          <a:p>
            <a:pPr lvl="1"/>
            <a:r>
              <a:rPr lang="en-US" dirty="0" smtClean="0"/>
              <a:t>LISTEN!  Write down what they say, note body language, pauses, gestures </a:t>
            </a:r>
          </a:p>
          <a:p>
            <a:pPr lvl="1"/>
            <a:r>
              <a:rPr lang="en-US" dirty="0" smtClean="0"/>
              <a:t>After an answer pause, see if THEY add something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long/complex questions</a:t>
            </a:r>
          </a:p>
          <a:p>
            <a:r>
              <a:rPr lang="en-US" dirty="0" smtClean="0"/>
              <a:t>Avoid </a:t>
            </a:r>
            <a:r>
              <a:rPr lang="en-US" dirty="0"/>
              <a:t>leading questions</a:t>
            </a:r>
          </a:p>
          <a:p>
            <a:r>
              <a:rPr lang="en-US" dirty="0"/>
              <a:t>Be alert to unconscious bias</a:t>
            </a:r>
          </a:p>
          <a:p>
            <a:r>
              <a:rPr lang="en-US" dirty="0"/>
              <a:t>Be precise in recording/noting, don’t “fix”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No list of questions</a:t>
            </a:r>
          </a:p>
          <a:p>
            <a:r>
              <a:rPr lang="en-US" dirty="0" smtClean="0"/>
              <a:t>Both you and interviewee can steer the conversation</a:t>
            </a:r>
          </a:p>
          <a:p>
            <a:r>
              <a:rPr lang="en-US" dirty="0" smtClean="0"/>
              <a:t>Advantage: lots of rich data, </a:t>
            </a:r>
            <a:r>
              <a:rPr lang="en-US" dirty="0" err="1" smtClean="0"/>
              <a:t>unaticipated</a:t>
            </a:r>
            <a:r>
              <a:rPr lang="en-US" dirty="0" smtClean="0"/>
              <a:t>, affords emergence of surprises</a:t>
            </a:r>
          </a:p>
          <a:p>
            <a:r>
              <a:rPr lang="en-US" dirty="0" smtClean="0"/>
              <a:t>Disadvantages: hard to analyze, cannot replicate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Opposite of unstructured</a:t>
            </a:r>
          </a:p>
          <a:p>
            <a:r>
              <a:rPr lang="en-US" dirty="0" smtClean="0"/>
              <a:t>Fixed list of questions </a:t>
            </a:r>
          </a:p>
          <a:p>
            <a:r>
              <a:rPr lang="en-US" dirty="0" smtClean="0"/>
              <a:t>Only you can steer the conversation</a:t>
            </a:r>
          </a:p>
          <a:p>
            <a:pPr lvl="1"/>
            <a:r>
              <a:rPr lang="en-US" dirty="0" smtClean="0"/>
              <a:t>How to do this politely??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  <a:p>
            <a:r>
              <a:rPr lang="en-US" dirty="0" smtClean="0"/>
              <a:t>Disadvantage: no rich data, all anticipated</a:t>
            </a:r>
          </a:p>
          <a:p>
            <a:r>
              <a:rPr lang="en-US" dirty="0" smtClean="0"/>
              <a:t>Advantage: easy to analyze, easy to replicate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</a:t>
            </a:r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Combines aspects of both</a:t>
            </a:r>
          </a:p>
          <a:p>
            <a:r>
              <a:rPr lang="en-US" dirty="0" smtClean="0"/>
              <a:t>Fixed list of questions</a:t>
            </a:r>
          </a:p>
          <a:p>
            <a:pPr lvl="1"/>
            <a:r>
              <a:rPr lang="en-US" dirty="0" smtClean="0"/>
              <a:t>Each followed by conversation and follow-ups</a:t>
            </a:r>
          </a:p>
          <a:p>
            <a:r>
              <a:rPr lang="en-US" dirty="0" smtClean="0"/>
              <a:t>Advantages: some rich data, some unanticipated, some easy to analyze and replicate</a:t>
            </a:r>
          </a:p>
          <a:p>
            <a:r>
              <a:rPr lang="en-US" dirty="0" smtClean="0"/>
              <a:t>Disadvantage: disjointed data, unique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Interview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websites do you visit frequently? </a:t>
            </a:r>
          </a:p>
          <a:p>
            <a:pPr marL="400050" lvl="1" indent="0">
              <a:buNone/>
            </a:pPr>
            <a:r>
              <a:rPr lang="en-US" dirty="0" smtClean="0"/>
              <a:t>A</a:t>
            </a:r>
            <a:r>
              <a:rPr lang="en-US" dirty="0"/>
              <a:t>: ........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>
                <a:solidFill>
                  <a:srgbClr val="FF0000"/>
                </a:solidFill>
              </a:rPr>
              <a:t>? </a:t>
            </a:r>
          </a:p>
          <a:p>
            <a:pPr marL="400050" lvl="1" indent="0">
              <a:buNone/>
            </a:pPr>
            <a:r>
              <a:rPr lang="en-US" dirty="0" smtClean="0"/>
              <a:t>	A</a:t>
            </a:r>
            <a:r>
              <a:rPr lang="en-US" dirty="0"/>
              <a:t>: ...mentions several but says she likes &lt;w&gt; best.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why do you like &lt;w&gt;?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	A</a:t>
            </a:r>
            <a:r>
              <a:rPr lang="en-US" dirty="0"/>
              <a:t>: ...... &lt;x&gt; .......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Tell </a:t>
            </a:r>
            <a:r>
              <a:rPr lang="en-US" dirty="0">
                <a:solidFill>
                  <a:srgbClr val="FF0000"/>
                </a:solidFill>
              </a:rPr>
              <a:t>me more about &lt;x&gt;?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	A</a:t>
            </a:r>
            <a:r>
              <a:rPr lang="en-US" dirty="0"/>
              <a:t>: ......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Anything </a:t>
            </a:r>
            <a:r>
              <a:rPr lang="en-US" dirty="0">
                <a:solidFill>
                  <a:srgbClr val="FF0000"/>
                </a:solidFill>
              </a:rPr>
              <a:t>else about &lt;x&gt;? </a:t>
            </a:r>
          </a:p>
          <a:p>
            <a:pPr marL="400050" lvl="1" indent="0">
              <a:buNone/>
            </a:pPr>
            <a:r>
              <a:rPr lang="en-US" dirty="0" smtClean="0"/>
              <a:t>	A</a:t>
            </a:r>
            <a:r>
              <a:rPr lang="en-US" dirty="0"/>
              <a:t>: ........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Thanks</a:t>
            </a:r>
            <a:r>
              <a:rPr lang="en-US" dirty="0">
                <a:solidFill>
                  <a:srgbClr val="FF0000"/>
                </a:solidFill>
              </a:rPr>
              <a:t>. Any other reasons you like &lt;w&gt;?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View 1-2 minutes of Steve Krug’s demo interview*</a:t>
            </a:r>
          </a:p>
          <a:p>
            <a:pPr lvl="1"/>
            <a:r>
              <a:rPr lang="en-US" dirty="0" smtClean="0"/>
              <a:t>Position to “Getting the user talking” (segment #2, minutes 3:15-5:00)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Questions: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kind of interview is this segment?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part of the interview sequence was this? </a:t>
            </a:r>
          </a:p>
          <a:p>
            <a:pPr lvl="1"/>
            <a:r>
              <a:rPr lang="en-US" dirty="0" smtClean="0"/>
              <a:t>Did </a:t>
            </a:r>
            <a:r>
              <a:rPr lang="en-US" dirty="0"/>
              <a:t>you notice anything he did that violated the guidelines?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kind of interview is this segment? </a:t>
            </a:r>
            <a:endParaRPr lang="en-US" dirty="0" smtClean="0"/>
          </a:p>
          <a:p>
            <a:pPr lvl="1"/>
            <a:r>
              <a:rPr lang="en-US" dirty="0" smtClean="0"/>
              <a:t>Semi</a:t>
            </a:r>
            <a:r>
              <a:rPr lang="en-US" dirty="0"/>
              <a:t>-structured: </a:t>
            </a:r>
          </a:p>
          <a:p>
            <a:pPr lvl="2"/>
            <a:r>
              <a:rPr lang="en-US" dirty="0" smtClean="0"/>
              <a:t>Fixed </a:t>
            </a:r>
            <a:r>
              <a:rPr lang="en-US" dirty="0"/>
              <a:t>list, with follow-ups based on what she said. 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part of the interview sequence was this?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warm-up. </a:t>
            </a:r>
          </a:p>
          <a:p>
            <a:pPr marL="0" indent="0">
              <a:buNone/>
            </a:pPr>
            <a:r>
              <a:rPr lang="en-US" dirty="0" smtClean="0"/>
              <a:t>Did </a:t>
            </a:r>
            <a:r>
              <a:rPr lang="en-US" dirty="0"/>
              <a:t>you notice anything he did that violated the guidelines? </a:t>
            </a:r>
            <a:endParaRPr lang="en-US" dirty="0" smtClean="0"/>
          </a:p>
          <a:p>
            <a:pPr lvl="1"/>
            <a:r>
              <a:rPr lang="en-US" dirty="0" smtClean="0"/>
              <a:t>Mostly </a:t>
            </a:r>
            <a:r>
              <a:rPr lang="en-US" dirty="0"/>
              <a:t>did great, but there were some violations: </a:t>
            </a:r>
          </a:p>
          <a:p>
            <a:pPr lvl="2"/>
            <a:r>
              <a:rPr lang="en-US" dirty="0" smtClean="0"/>
              <a:t>Interrupted</a:t>
            </a:r>
            <a:r>
              <a:rPr lang="en-US" dirty="0"/>
              <a:t>, talked over her. </a:t>
            </a:r>
          </a:p>
          <a:p>
            <a:pPr lvl="2"/>
            <a:r>
              <a:rPr lang="en-US" dirty="0" smtClean="0"/>
              <a:t>Leading </a:t>
            </a:r>
            <a:r>
              <a:rPr lang="en-US" dirty="0"/>
              <a:t>questions: “and that’s fun?” “like-half-and-half?” </a:t>
            </a:r>
          </a:p>
          <a:p>
            <a:pPr lvl="2"/>
            <a:r>
              <a:rPr lang="en-US" dirty="0" smtClean="0"/>
              <a:t>Never </a:t>
            </a:r>
            <a:r>
              <a:rPr lang="en-US" dirty="0"/>
              <a:t>stayed silent to let her add to her responses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About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This is empirical work</a:t>
            </a:r>
          </a:p>
          <a:p>
            <a:pPr lvl="1"/>
            <a:r>
              <a:rPr lang="en-US" dirty="0" smtClean="0"/>
              <a:t>“Empirical”= based on data</a:t>
            </a:r>
          </a:p>
          <a:p>
            <a:pPr lvl="1"/>
            <a:r>
              <a:rPr lang="en-US" dirty="0" smtClean="0"/>
              <a:t>You must collect data about your users</a:t>
            </a:r>
          </a:p>
          <a:p>
            <a:r>
              <a:rPr lang="en-US" dirty="0" smtClean="0"/>
              <a:t>2 kinds of empirical work</a:t>
            </a:r>
          </a:p>
          <a:p>
            <a:pPr lvl="1"/>
            <a:r>
              <a:rPr lang="en-US" dirty="0" smtClean="0"/>
              <a:t>Formative: to </a:t>
            </a:r>
            <a:r>
              <a:rPr lang="en-US" dirty="0" err="1" smtClean="0"/>
              <a:t>inFORM</a:t>
            </a:r>
            <a:r>
              <a:rPr lang="en-US" dirty="0" smtClean="0"/>
              <a:t> design </a:t>
            </a:r>
          </a:p>
          <a:p>
            <a:pPr lvl="1"/>
            <a:r>
              <a:rPr lang="en-US" dirty="0" smtClean="0"/>
              <a:t>Summative: to evaluate your design later (we’ll talk more about that later in the course) </a:t>
            </a:r>
          </a:p>
          <a:p>
            <a:pPr lvl="1"/>
            <a:r>
              <a:rPr lang="en-US" dirty="0" smtClean="0"/>
              <a:t>But really it is a continuum…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does formative empirical work fit into     P R I C P E?  </a:t>
            </a:r>
          </a:p>
          <a:p>
            <a:pPr marL="0" indent="0">
              <a:buNone/>
            </a:pPr>
            <a:r>
              <a:rPr lang="en-US" dirty="0" smtClean="0"/>
              <a:t>Check off ALL PRICPE steps that apply: </a:t>
            </a:r>
          </a:p>
          <a:p>
            <a:pPr marL="0" indent="0">
              <a:buNone/>
            </a:pPr>
            <a:endParaRPr lang="en-US" dirty="0"/>
          </a:p>
          <a:p>
            <a:pPr marL="2286000"/>
            <a:r>
              <a:rPr lang="en-US" dirty="0" smtClean="0"/>
              <a:t>Predispositions </a:t>
            </a:r>
          </a:p>
          <a:p>
            <a:pPr marL="2286000"/>
            <a:r>
              <a:rPr lang="en-US" dirty="0" smtClean="0"/>
              <a:t>Research </a:t>
            </a:r>
            <a:endParaRPr lang="en-US" dirty="0"/>
          </a:p>
          <a:p>
            <a:pPr marL="2286000"/>
            <a:r>
              <a:rPr lang="en-US" dirty="0" smtClean="0"/>
              <a:t>Insights </a:t>
            </a:r>
            <a:endParaRPr lang="en-US" dirty="0"/>
          </a:p>
          <a:p>
            <a:pPr marL="2286000"/>
            <a:r>
              <a:rPr lang="en-US" dirty="0" smtClean="0"/>
              <a:t>Concepts </a:t>
            </a:r>
          </a:p>
          <a:p>
            <a:pPr marL="2286000"/>
            <a:r>
              <a:rPr lang="en-US" dirty="0" smtClean="0"/>
              <a:t>Prototype </a:t>
            </a:r>
            <a:endParaRPr lang="en-US" dirty="0"/>
          </a:p>
          <a:p>
            <a:pPr marL="2286000"/>
            <a:r>
              <a:rPr lang="en-US" dirty="0" smtClean="0"/>
              <a:t>Evaluate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Formative empirical work: </a:t>
            </a:r>
          </a:p>
          <a:p>
            <a:pPr lvl="1"/>
            <a:r>
              <a:rPr lang="en-US" dirty="0" smtClean="0"/>
              <a:t>Is the main part of “R” (Research)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kind of formative empirical work: </a:t>
            </a:r>
          </a:p>
          <a:p>
            <a:pPr lvl="1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Types </a:t>
            </a:r>
            <a:br>
              <a:rPr lang="en-US" dirty="0" smtClean="0"/>
            </a:br>
            <a:r>
              <a:rPr lang="en-US" sz="2700" dirty="0" smtClean="0"/>
              <a:t>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Open-ended(unstructured), structured, semi-structured </a:t>
            </a:r>
          </a:p>
          <a:p>
            <a:r>
              <a:rPr lang="en-US" dirty="0" smtClean="0"/>
              <a:t>General guidelines: </a:t>
            </a:r>
          </a:p>
          <a:p>
            <a:pPr lvl="1"/>
            <a:r>
              <a:rPr lang="en-US" dirty="0" smtClean="0"/>
              <a:t>Have goals set</a:t>
            </a:r>
          </a:p>
          <a:p>
            <a:pPr lvl="1"/>
            <a:r>
              <a:rPr lang="en-US" dirty="0" smtClean="0"/>
              <a:t>Avoid long/complex questions</a:t>
            </a:r>
          </a:p>
          <a:p>
            <a:pPr lvl="1"/>
            <a:r>
              <a:rPr lang="en-US" dirty="0" smtClean="0"/>
              <a:t>Avoid jargon</a:t>
            </a:r>
          </a:p>
          <a:p>
            <a:pPr lvl="1"/>
            <a:r>
              <a:rPr lang="en-US" dirty="0" smtClean="0"/>
              <a:t>Avoid leading questions</a:t>
            </a:r>
          </a:p>
          <a:p>
            <a:pPr lvl="1"/>
            <a:r>
              <a:rPr lang="en-US" dirty="0" smtClean="0"/>
              <a:t>Be alert to unconscious bias</a:t>
            </a:r>
          </a:p>
          <a:p>
            <a:pPr lvl="1"/>
            <a:r>
              <a:rPr lang="en-US" dirty="0" smtClean="0"/>
              <a:t>Be precise in recording/noting, don’t “fix”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goals, i.e. research questions!  </a:t>
            </a:r>
          </a:p>
          <a:p>
            <a:pPr lvl="1"/>
            <a:r>
              <a:rPr lang="en-US" dirty="0" smtClean="0"/>
              <a:t>Where do these come from in PRICPE?</a:t>
            </a:r>
            <a:endParaRPr lang="en-US" dirty="0" smtClean="0"/>
          </a:p>
          <a:p>
            <a:r>
              <a:rPr lang="en-US" dirty="0" smtClean="0"/>
              <a:t>Consider relationship with participants</a:t>
            </a:r>
          </a:p>
          <a:p>
            <a:pPr lvl="1"/>
            <a:r>
              <a:rPr lang="en-US" dirty="0" smtClean="0"/>
              <a:t>Comfort, trust, IRB, are you a </a:t>
            </a:r>
            <a:r>
              <a:rPr lang="en-US" dirty="0" err="1" smtClean="0"/>
              <a:t>particpant</a:t>
            </a:r>
            <a:r>
              <a:rPr lang="en-US" dirty="0" smtClean="0"/>
              <a:t>? </a:t>
            </a:r>
          </a:p>
          <a:p>
            <a:r>
              <a:rPr lang="en-US" dirty="0" smtClean="0"/>
              <a:t>Triangulat</a:t>
            </a:r>
            <a:r>
              <a:rPr lang="en-US" dirty="0" smtClean="0"/>
              <a:t>e </a:t>
            </a:r>
          </a:p>
          <a:p>
            <a:pPr lvl="1"/>
            <a:r>
              <a:rPr lang="en-US" dirty="0" smtClean="0"/>
              <a:t>Independent data point to the </a:t>
            </a:r>
            <a:r>
              <a:rPr lang="en-US" dirty="0" err="1" smtClean="0"/>
              <a:t>sam</a:t>
            </a:r>
            <a:r>
              <a:rPr lang="en-US" dirty="0" smtClean="0"/>
              <a:t> conclusion</a:t>
            </a:r>
          </a:p>
          <a:p>
            <a:r>
              <a:rPr lang="en-US" dirty="0" smtClean="0"/>
              <a:t>Pilot </a:t>
            </a:r>
          </a:p>
          <a:p>
            <a:pPr lvl="1"/>
            <a:r>
              <a:rPr lang="en-US" dirty="0" smtClean="0"/>
              <a:t>… your procedure and everything in it!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Interviews one-on-one </a:t>
            </a:r>
          </a:p>
          <a:p>
            <a:r>
              <a:rPr lang="en-US" dirty="0" smtClean="0"/>
              <a:t>Observations in the field </a:t>
            </a:r>
          </a:p>
          <a:p>
            <a:endParaRPr lang="en-US" dirty="0"/>
          </a:p>
          <a:p>
            <a:pPr lvl="1"/>
            <a:r>
              <a:rPr lang="en-US" dirty="0" smtClean="0"/>
              <a:t>In this course, only these two </a:t>
            </a:r>
          </a:p>
          <a:p>
            <a:pPr lvl="1"/>
            <a:r>
              <a:rPr lang="en-US" dirty="0" smtClean="0"/>
              <a:t>There are other methods </a:t>
            </a:r>
          </a:p>
          <a:p>
            <a:pPr lvl="1"/>
            <a:r>
              <a:rPr lang="en-US" dirty="0" smtClean="0"/>
              <a:t>Pick what will work best!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Who you are exactly and why are you here?  </a:t>
            </a:r>
          </a:p>
          <a:p>
            <a:pPr lvl="1"/>
            <a:r>
              <a:rPr lang="en-US" dirty="0" smtClean="0"/>
              <a:t>Reassurances about confidentiality, IRB </a:t>
            </a:r>
          </a:p>
          <a:p>
            <a:pPr lvl="1"/>
            <a:r>
              <a:rPr lang="en-US" dirty="0" smtClean="0"/>
              <a:t>IMPORTANT: Ask their permission! </a:t>
            </a:r>
          </a:p>
          <a:p>
            <a:pPr lvl="1"/>
            <a:r>
              <a:rPr lang="en-US" dirty="0" smtClean="0"/>
              <a:t>Set up data collection (</a:t>
            </a:r>
            <a:r>
              <a:rPr lang="en-US" dirty="0"/>
              <a:t>q</a:t>
            </a:r>
            <a:r>
              <a:rPr lang="en-US" dirty="0" smtClean="0"/>
              <a:t>uickly/efficiently)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Warm-up </a:t>
            </a:r>
          </a:p>
          <a:p>
            <a:pPr marL="914400" lvl="1" indent="-514350"/>
            <a:r>
              <a:rPr lang="en-US" dirty="0" smtClean="0"/>
              <a:t>Ask non-threatening easy questions</a:t>
            </a:r>
          </a:p>
          <a:p>
            <a:pPr marL="1314450" lvl="2" indent="-514350"/>
            <a:r>
              <a:rPr lang="en-US" dirty="0" err="1" smtClean="0"/>
              <a:t>eg</a:t>
            </a:r>
            <a:r>
              <a:rPr lang="en-US" dirty="0"/>
              <a:t> </a:t>
            </a:r>
            <a:r>
              <a:rPr lang="en-US" dirty="0" smtClean="0"/>
              <a:t>background things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Sequence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Main interview</a:t>
            </a:r>
          </a:p>
          <a:p>
            <a:pPr marL="914400" lvl="1" indent="-514350"/>
            <a:r>
              <a:rPr lang="en-US" dirty="0" smtClean="0"/>
              <a:t>In logical sequence, save hardest for the end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Cool down</a:t>
            </a:r>
          </a:p>
          <a:p>
            <a:pPr marL="914400" lvl="1" indent="-514350"/>
            <a:r>
              <a:rPr lang="en-US" dirty="0" smtClean="0"/>
              <a:t>Easy questions, to defuse tension (if needed) 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Closing </a:t>
            </a:r>
          </a:p>
          <a:p>
            <a:pPr marL="914400" lvl="1" indent="-514350"/>
            <a:r>
              <a:rPr lang="en-US" dirty="0" smtClean="0"/>
              <a:t>Thank them!! </a:t>
            </a:r>
          </a:p>
          <a:p>
            <a:pPr marL="914400" lvl="1" indent="-514350"/>
            <a:r>
              <a:rPr lang="en-US" dirty="0" smtClean="0"/>
              <a:t>Put stuff away</a:t>
            </a:r>
          </a:p>
          <a:p>
            <a:pPr marL="1314450" lvl="2" indent="-514350"/>
            <a:r>
              <a:rPr lang="en-US" dirty="0" smtClean="0"/>
              <a:t>Signals interview is over</a:t>
            </a:r>
          </a:p>
          <a:p>
            <a:pPr marL="1314450" lvl="2" indent="-514350"/>
            <a:r>
              <a:rPr lang="en-US" dirty="0" smtClean="0"/>
              <a:t>Further conversation is not part of it (off the record?)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3FE7-63F0-4E06-AF88-BCA5DDD75F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742</Words>
  <Application>Microsoft Macintosh PowerPoint</Application>
  <PresentationFormat>On-screen Show (4:3)</PresentationFormat>
  <Paragraphs>160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352 Introduction to Usability Engineering</vt:lpstr>
      <vt:lpstr>Learning About Users</vt:lpstr>
      <vt:lpstr>The Big Picture</vt:lpstr>
      <vt:lpstr>The Big Picture</vt:lpstr>
      <vt:lpstr>Interview Types  for this course</vt:lpstr>
      <vt:lpstr>Four Key Issues</vt:lpstr>
      <vt:lpstr>Methods </vt:lpstr>
      <vt:lpstr>Interview Sequence</vt:lpstr>
      <vt:lpstr>Interview Sequence (cont.)</vt:lpstr>
      <vt:lpstr>General Guideline</vt:lpstr>
      <vt:lpstr>Unstructured Interviews</vt:lpstr>
      <vt:lpstr>Structured Interviews</vt:lpstr>
      <vt:lpstr>Semi-structured Interviews</vt:lpstr>
      <vt:lpstr>Semi-structured Interview Example</vt:lpstr>
      <vt:lpstr>Exercise</vt:lpstr>
      <vt:lpstr>Answers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Intro to Computer Science I</dc:title>
  <dc:creator>jen</dc:creator>
  <cp:lastModifiedBy>Terry Rooker</cp:lastModifiedBy>
  <cp:revision>159</cp:revision>
  <cp:lastPrinted>2012-10-15T15:57:15Z</cp:lastPrinted>
  <dcterms:created xsi:type="dcterms:W3CDTF">2011-09-28T12:44:38Z</dcterms:created>
  <dcterms:modified xsi:type="dcterms:W3CDTF">2017-09-27T15:36:16Z</dcterms:modified>
</cp:coreProperties>
</file>