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9" r:id="rId3"/>
    <p:sldId id="320" r:id="rId4"/>
    <p:sldId id="321" r:id="rId5"/>
    <p:sldId id="322" r:id="rId6"/>
    <p:sldId id="334" r:id="rId7"/>
    <p:sldId id="335" r:id="rId8"/>
    <p:sldId id="336" r:id="rId9"/>
    <p:sldId id="337" r:id="rId10"/>
    <p:sldId id="338" r:id="rId11"/>
    <p:sldId id="331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1" autoAdjust="0"/>
  </p:normalViewPr>
  <p:slideViewPr>
    <p:cSldViewPr>
      <p:cViewPr>
        <p:scale>
          <a:sx n="100" d="100"/>
          <a:sy n="100" d="100"/>
        </p:scale>
        <p:origin x="-8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9407F4-5C75-42BE-BA15-8EB10BDD8FF0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62A54E-CC37-4A19-8CDD-930B1EEBB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9D372A-7FD1-4CD1-BCD2-1777792C2514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1A8082-C4AD-4C40-9DEB-4E78FFE2E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5867400"/>
            <a:ext cx="2133600" cy="365125"/>
          </a:xfrm>
        </p:spPr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EFB6-7AA7-41C3-891D-A5199A5DCF1D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832-6777-4925-9440-B5F4E6DB37A1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BEB7-EA2E-49A5-AF88-8DC46241280C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DC6-DBC4-4F8F-9D97-E1EB19ED84AE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F4A-EFED-43CA-B48D-DF0D9D1D2CD5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BEDF-F9AF-457C-92EE-6F0AF1204693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187-FF8D-426A-968B-A3DB59D004F6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C08-C7E7-4B72-9F9F-99166995394C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54B2-9543-4193-8FB2-645D0B76AF2B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7AB-C4E8-4AE5-BE14-D94F5D09837D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DD51-EFCC-40CC-BFE2-DA13EE33EC6E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E7-63F0-4E06-AF88-BCA5DDD75F6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2971800" cy="6096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SU_horizontal_2C_W_over_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4782"/>
            <a:ext cx="1828800" cy="583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r>
              <a:rPr lang="en-US" dirty="0" smtClean="0"/>
              <a:t>CS 352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Usability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about your users (cont.):</a:t>
            </a:r>
          </a:p>
          <a:p>
            <a:r>
              <a:rPr lang="en-US" dirty="0" smtClean="0"/>
              <a:t>The Field Interview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6- </a:t>
            </a:r>
            <a:r>
              <a:rPr lang="en-US" dirty="0" smtClean="0"/>
              <a:t>Establishing the wrong relationship</a:t>
            </a:r>
          </a:p>
          <a:p>
            <a:pPr marL="0" indent="0">
              <a:buNone/>
            </a:pPr>
            <a:r>
              <a:rPr lang="en-US" sz="2800" dirty="0" smtClean="0"/>
              <a:t>Examples: </a:t>
            </a:r>
          </a:p>
          <a:p>
            <a:pPr lvl="1"/>
            <a:r>
              <a:rPr lang="en-US" dirty="0" smtClean="0"/>
              <a:t>I’m busy.  Give me what I need fast. </a:t>
            </a:r>
          </a:p>
          <a:p>
            <a:pPr lvl="1"/>
            <a:r>
              <a:rPr lang="en-US" dirty="0" smtClean="0"/>
              <a:t>I’m smart.  Cater to my vantage points.  </a:t>
            </a:r>
          </a:p>
          <a:p>
            <a:pPr lvl="1"/>
            <a:r>
              <a:rPr lang="en-US" dirty="0" smtClean="0"/>
              <a:t>I’m important.  Give me all the data seek.   </a:t>
            </a:r>
          </a:p>
          <a:p>
            <a:pPr lvl="1"/>
            <a:r>
              <a:rPr lang="en-US" dirty="0" smtClean="0"/>
              <a:t>I’m unimportant.  Talk about whatever you want.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Apprenticeship model.  Learn how to do the task.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Interview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Interviews in a real-world setting</a:t>
            </a:r>
          </a:p>
          <a:p>
            <a:pPr lvl="1"/>
            <a:r>
              <a:rPr lang="en-US" dirty="0" smtClean="0"/>
              <a:t>Where the interviewee does their job </a:t>
            </a:r>
            <a:endParaRPr lang="en-US" dirty="0" smtClean="0"/>
          </a:p>
          <a:p>
            <a:r>
              <a:rPr lang="en-US" dirty="0" smtClean="0"/>
              <a:t>Combines interview with the observation of the context</a:t>
            </a:r>
          </a:p>
          <a:p>
            <a:r>
              <a:rPr lang="en-US" dirty="0" smtClean="0"/>
              <a:t>More on observations, next lecture</a:t>
            </a:r>
          </a:p>
          <a:p>
            <a:r>
              <a:rPr lang="en-US" dirty="0" smtClean="0"/>
              <a:t>You will practice interviews and/or observations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PRICPE and 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Predispositions</a:t>
            </a:r>
          </a:p>
          <a:p>
            <a:endParaRPr lang="en-US" dirty="0" smtClean="0"/>
          </a:p>
          <a:p>
            <a:r>
              <a:rPr lang="en-US" dirty="0" smtClean="0"/>
              <a:t>Research</a:t>
            </a:r>
          </a:p>
          <a:p>
            <a:endParaRPr lang="en-US" dirty="0" smtClean="0"/>
          </a:p>
          <a:p>
            <a:r>
              <a:rPr lang="en-US" dirty="0" smtClean="0"/>
              <a:t>Insights</a:t>
            </a:r>
          </a:p>
          <a:p>
            <a:endParaRPr lang="en-US" dirty="0" smtClean="0"/>
          </a:p>
          <a:p>
            <a:r>
              <a:rPr lang="en-US" dirty="0" smtClean="0"/>
              <a:t>Concepts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590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Iterate/Evaluate</a:t>
            </a:r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flipH="1">
            <a:off x="7010400" y="1600200"/>
            <a:ext cx="838200" cy="2590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4953000" y="1600200"/>
            <a:ext cx="838200" cy="2590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A.K.A “contextual interview” </a:t>
            </a:r>
          </a:p>
          <a:p>
            <a:r>
              <a:rPr lang="en-US" dirty="0" smtClean="0"/>
              <a:t>Interview in context of user environment</a:t>
            </a:r>
          </a:p>
          <a:p>
            <a:pPr lvl="1"/>
            <a:r>
              <a:rPr lang="en-US" dirty="0" smtClean="0"/>
              <a:t>Has elements of observation (next lecture)</a:t>
            </a:r>
          </a:p>
          <a:p>
            <a:pPr lvl="1"/>
            <a:r>
              <a:rPr lang="en-US" dirty="0" smtClean="0"/>
              <a:t>PLUS interview elements (previous lecture)</a:t>
            </a:r>
          </a:p>
          <a:p>
            <a:pPr lvl="1"/>
            <a:r>
              <a:rPr lang="en-US" dirty="0" smtClean="0"/>
              <a:t>ADJUSTED to be more effective for gathering “in-the-field” information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Use your interview how-to </a:t>
            </a:r>
          </a:p>
          <a:p>
            <a:pPr lvl="2"/>
            <a:r>
              <a:rPr lang="en-US" dirty="0" smtClean="0"/>
              <a:t>While avoiding Top Mistakes in field interviews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Interview 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Aim: get us from “P” to “I” using “R”</a:t>
            </a:r>
          </a:p>
          <a:p>
            <a:r>
              <a:rPr lang="en-US" dirty="0" smtClean="0"/>
              <a:t>General guidelines: </a:t>
            </a:r>
          </a:p>
          <a:p>
            <a:pPr lvl="1"/>
            <a:r>
              <a:rPr lang="en-US" dirty="0" smtClean="0"/>
              <a:t>Goals set, avoid complexity, avoid jargon, avoid leading questions, precise recording </a:t>
            </a:r>
          </a:p>
          <a:p>
            <a:r>
              <a:rPr lang="en-US" dirty="0" smtClean="0"/>
              <a:t>4 key issues</a:t>
            </a:r>
          </a:p>
          <a:p>
            <a:pPr lvl="1"/>
            <a:r>
              <a:rPr lang="en-US" dirty="0" smtClean="0"/>
              <a:t>Goals, relationships, triangulate, pilot</a:t>
            </a:r>
          </a:p>
          <a:p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Introduction, warm-up, easy-to-hard questions, cool-down, closing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1- Thinking you’re “in the field” when you’re not</a:t>
            </a:r>
          </a:p>
          <a:p>
            <a:pPr lvl="1"/>
            <a:r>
              <a:rPr lang="en-US" dirty="0" smtClean="0"/>
              <a:t>What is not “in the field”? </a:t>
            </a:r>
          </a:p>
          <a:p>
            <a:pPr lvl="2"/>
            <a:r>
              <a:rPr lang="en-US" dirty="0" smtClean="0"/>
              <a:t>Development lab</a:t>
            </a:r>
          </a:p>
          <a:p>
            <a:pPr lvl="2"/>
            <a:r>
              <a:rPr lang="en-US" dirty="0" smtClean="0"/>
              <a:t>Conference room</a:t>
            </a:r>
          </a:p>
          <a:p>
            <a:pPr lvl="2"/>
            <a:r>
              <a:rPr lang="en-US" dirty="0" smtClean="0"/>
              <a:t>Place where work is not actually done (by interviewee)</a:t>
            </a:r>
          </a:p>
          <a:p>
            <a:r>
              <a:rPr lang="en-US" dirty="0" smtClean="0"/>
              <a:t>Solution?  </a:t>
            </a:r>
          </a:p>
          <a:p>
            <a:pPr lvl="1"/>
            <a:r>
              <a:rPr lang="en-US" dirty="0" smtClean="0"/>
              <a:t>Move the interview to where the work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2- </a:t>
            </a:r>
            <a:r>
              <a:rPr lang="en-US" dirty="0" smtClean="0"/>
              <a:t>Accepting a “representative” user</a:t>
            </a:r>
          </a:p>
          <a:p>
            <a:r>
              <a:rPr lang="en-US" dirty="0" smtClean="0"/>
              <a:t>You do not what to interview:</a:t>
            </a:r>
          </a:p>
          <a:p>
            <a:pPr lvl="1"/>
            <a:r>
              <a:rPr lang="en-US" dirty="0" smtClean="0"/>
              <a:t>Someone who used to due the job</a:t>
            </a:r>
          </a:p>
          <a:p>
            <a:pPr lvl="1"/>
            <a:r>
              <a:rPr lang="en-US" dirty="0" smtClean="0"/>
              <a:t>Someone who tells others how to do it</a:t>
            </a:r>
          </a:p>
          <a:p>
            <a:pPr lvl="2"/>
            <a:r>
              <a:rPr lang="en-US" dirty="0" smtClean="0"/>
              <a:t>But do not actually do it</a:t>
            </a:r>
          </a:p>
          <a:p>
            <a:r>
              <a:rPr lang="en-US" dirty="0" smtClean="0"/>
              <a:t>Solution?  </a:t>
            </a:r>
          </a:p>
          <a:p>
            <a:pPr lvl="1"/>
            <a:r>
              <a:rPr lang="en-US" dirty="0" smtClean="0"/>
              <a:t>You need the users who really do the work!  </a:t>
            </a:r>
          </a:p>
          <a:p>
            <a:pPr lvl="1"/>
            <a:r>
              <a:rPr lang="en-US" dirty="0" smtClean="0"/>
              <a:t>You can interview stakeholders but they are NOT users! 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3- </a:t>
            </a:r>
            <a:r>
              <a:rPr lang="en-US" dirty="0" smtClean="0"/>
              <a:t>Accepting “I can’t see the work” as an excuse</a:t>
            </a:r>
          </a:p>
          <a:p>
            <a:pPr lvl="1"/>
            <a:r>
              <a:rPr lang="en-US" dirty="0" smtClean="0"/>
              <a:t>Sometimes the work you need to see is: </a:t>
            </a:r>
          </a:p>
          <a:p>
            <a:pPr lvl="2"/>
            <a:r>
              <a:rPr lang="en-US" dirty="0" smtClean="0"/>
              <a:t>Infrequent</a:t>
            </a:r>
          </a:p>
          <a:p>
            <a:pPr lvl="2"/>
            <a:r>
              <a:rPr lang="en-US" dirty="0" smtClean="0"/>
              <a:t>Done over long periods of time</a:t>
            </a:r>
          </a:p>
          <a:p>
            <a:pPr lvl="2"/>
            <a:r>
              <a:rPr lang="en-US" dirty="0" smtClean="0"/>
              <a:t>Confidential</a:t>
            </a:r>
          </a:p>
          <a:p>
            <a:pPr lvl="1"/>
            <a:r>
              <a:rPr lang="en-US" dirty="0" smtClean="0"/>
              <a:t>You assume (or are told) you can’t see it </a:t>
            </a:r>
          </a:p>
          <a:p>
            <a:r>
              <a:rPr lang="en-US" sz="2800" dirty="0" smtClean="0"/>
              <a:t>Solution: retrospective interviews</a:t>
            </a:r>
          </a:p>
          <a:p>
            <a:pPr lvl="2"/>
            <a:r>
              <a:rPr lang="en-US" dirty="0" smtClean="0"/>
              <a:t>Re-create work done recently</a:t>
            </a:r>
          </a:p>
          <a:p>
            <a:pPr lvl="2"/>
            <a:r>
              <a:rPr lang="en-US" dirty="0" smtClean="0"/>
              <a:t>Include the real artifacts </a:t>
            </a:r>
          </a:p>
          <a:p>
            <a:pPr lvl="2"/>
            <a:r>
              <a:rPr lang="en-US" dirty="0" smtClean="0"/>
              <a:t>Be careful that user doesn’t skip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4- </a:t>
            </a:r>
            <a:r>
              <a:rPr lang="en-US" dirty="0" smtClean="0"/>
              <a:t>Not getting low level details</a:t>
            </a:r>
          </a:p>
          <a:p>
            <a:pPr lvl="1"/>
            <a:r>
              <a:rPr lang="en-US" dirty="0" smtClean="0"/>
              <a:t>Omitting details, one-word answers, filtering out everything except what you expected </a:t>
            </a:r>
          </a:p>
          <a:p>
            <a:pPr lvl="1"/>
            <a:r>
              <a:rPr lang="en-US" dirty="0" smtClean="0"/>
              <a:t>Overlooking the scratch pad to the side of the work area</a:t>
            </a:r>
          </a:p>
          <a:p>
            <a:pPr lvl="1"/>
            <a:r>
              <a:rPr lang="en-US" dirty="0" smtClean="0"/>
              <a:t>Accepting vague generalities</a:t>
            </a:r>
          </a:p>
          <a:p>
            <a:pPr lvl="2"/>
            <a:r>
              <a:rPr lang="en-US" dirty="0" smtClean="0"/>
              <a:t>You can tell it’s fresh from the date!</a:t>
            </a:r>
          </a:p>
          <a:p>
            <a:pPr lvl="1"/>
            <a:r>
              <a:rPr lang="en-US" dirty="0" smtClean="0"/>
              <a:t>Solution: Make them describe a real example </a:t>
            </a:r>
          </a:p>
          <a:p>
            <a:pPr lvl="2"/>
            <a:r>
              <a:rPr lang="en-US" dirty="0" smtClean="0"/>
              <a:t>“Last time you shopped exactly what did you buy?”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(field interviews)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5- </a:t>
            </a:r>
            <a:r>
              <a:rPr lang="en-US" dirty="0" smtClean="0"/>
              <a:t>Not being honest about user’s reactions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Users follow social conversational norms to be polite </a:t>
            </a:r>
          </a:p>
          <a:p>
            <a:pPr lvl="1"/>
            <a:r>
              <a:rPr lang="en-US" dirty="0" smtClean="0"/>
              <a:t>Remember that hesitantly appearing to agree-disagree sometimes means the opposite </a:t>
            </a:r>
          </a:p>
          <a:p>
            <a:pPr lvl="1"/>
            <a:r>
              <a:rPr lang="en-US" dirty="0" smtClean="0"/>
              <a:t>Are they censoring their comments?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572</Words>
  <Application>Microsoft Macintosh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 352 Introduction to Usability Engineering</vt:lpstr>
      <vt:lpstr>PRICPE and Where We Are</vt:lpstr>
      <vt:lpstr>Field Interviews</vt:lpstr>
      <vt:lpstr>Review Interview How-to</vt:lpstr>
      <vt:lpstr>Top Mistakes (field interviews) </vt:lpstr>
      <vt:lpstr>Top Mistakes (field interviews) </vt:lpstr>
      <vt:lpstr>Top Mistakes (field interviews) </vt:lpstr>
      <vt:lpstr>Top Mistakes (field interviews) </vt:lpstr>
      <vt:lpstr>Top Mistakes (field interviews) </vt:lpstr>
      <vt:lpstr>Top Mistakes (field interviews) </vt:lpstr>
      <vt:lpstr>Field Interview Summary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Intro to Computer Science I</dc:title>
  <dc:creator>jen</dc:creator>
  <cp:lastModifiedBy>Terry Rooker</cp:lastModifiedBy>
  <cp:revision>160</cp:revision>
  <cp:lastPrinted>2012-10-15T15:57:15Z</cp:lastPrinted>
  <dcterms:created xsi:type="dcterms:W3CDTF">2011-09-28T12:44:38Z</dcterms:created>
  <dcterms:modified xsi:type="dcterms:W3CDTF">2017-09-30T22:53:38Z</dcterms:modified>
</cp:coreProperties>
</file>