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21" autoAdjust="0"/>
  </p:normalViewPr>
  <p:slideViewPr>
    <p:cSldViewPr>
      <p:cViewPr>
        <p:scale>
          <a:sx n="100" d="100"/>
          <a:sy n="100" d="100"/>
        </p:scale>
        <p:origin x="-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9407F4-5C75-42BE-BA15-8EB10BDD8FF0}" type="datetimeFigureOut">
              <a:rPr lang="en-US" smtClean="0"/>
              <a:pPr/>
              <a:t>10/12/17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562A54E-CC37-4A19-8CDD-930B1EEBB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84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A9D372A-7FD1-4CD1-BCD2-1777792C2514}" type="datetimeFigureOut">
              <a:rPr lang="en-US" smtClean="0"/>
              <a:pPr/>
              <a:t>10/12/17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C1A8082-C4AD-4C40-9DEB-4E78FFE2E2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88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76600" y="5867400"/>
            <a:ext cx="2133600" cy="365125"/>
          </a:xfrm>
        </p:spPr>
        <p:txBody>
          <a:bodyPr/>
          <a:lstStyle/>
          <a:p>
            <a:fld id="{E6CF3FE7-63F0-4E06-AF88-BCA5DDD75F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EFB6-7AA7-41C3-891D-A5199A5DCF1D}" type="datetime1">
              <a:rPr lang="en-US" smtClean="0"/>
              <a:pPr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93832-6777-4925-9440-B5F4E6DB37A1}" type="datetime1">
              <a:rPr lang="en-US" smtClean="0"/>
              <a:pPr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BEB7-EA2E-49A5-AF88-8DC46241280C}" type="datetime1">
              <a:rPr lang="en-US" smtClean="0"/>
              <a:pPr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2DC6-DBC4-4F8F-9D97-E1EB19ED84AE}" type="datetime1">
              <a:rPr lang="en-US" smtClean="0"/>
              <a:pPr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5F4A-EFED-43CA-B48D-DF0D9D1D2CD5}" type="datetime1">
              <a:rPr lang="en-US" smtClean="0"/>
              <a:pPr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BEDF-F9AF-457C-92EE-6F0AF1204693}" type="datetime1">
              <a:rPr lang="en-US" smtClean="0"/>
              <a:pPr/>
              <a:t>10/12/17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187-FF8D-426A-968B-A3DB59D004F6}" type="datetime1">
              <a:rPr lang="en-US" smtClean="0"/>
              <a:pPr/>
              <a:t>10/12/17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BC08-C7E7-4B72-9F9F-99166995394C}" type="datetime1">
              <a:rPr lang="en-US" smtClean="0"/>
              <a:pPr/>
              <a:t>10/12/17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54B2-9543-4193-8FB2-645D0B76AF2B}" type="datetime1">
              <a:rPr lang="en-US" smtClean="0"/>
              <a:pPr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D7AB-C4E8-4AE5-BE14-D94F5D09837D}" type="datetime1">
              <a:rPr lang="en-US" smtClean="0"/>
              <a:pPr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BDD51-EFCC-40CC-BFE2-DA13EE33EC6E}" type="datetime1">
              <a:rPr lang="en-US" smtClean="0"/>
              <a:pPr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F3FE7-63F0-4E06-AF88-BCA5DDD75F6D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8" name="Rectangle 7"/>
          <p:cNvSpPr/>
          <p:nvPr userDrawn="1"/>
        </p:nvSpPr>
        <p:spPr>
          <a:xfrm>
            <a:off x="0" y="6248400"/>
            <a:ext cx="2971800" cy="609600"/>
          </a:xfrm>
          <a:prstGeom prst="rect">
            <a:avLst/>
          </a:prstGeom>
          <a:solidFill>
            <a:srgbClr val="DC4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OSU_horizontal_2C_W_over_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274782"/>
            <a:ext cx="1828800" cy="5832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8686800" cy="1470025"/>
          </a:xfrm>
        </p:spPr>
        <p:txBody>
          <a:bodyPr/>
          <a:lstStyle/>
          <a:p>
            <a:r>
              <a:rPr lang="en-US" dirty="0" smtClean="0"/>
              <a:t>CS 352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Introduction to </a:t>
            </a:r>
            <a:r>
              <a:rPr lang="en-US" smtClean="0"/>
              <a:t>Usability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Mental Models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 Stages (</a:t>
            </a:r>
            <a:r>
              <a:rPr lang="en-US" dirty="0" err="1" smtClean="0"/>
              <a:t>cont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Evaluation: perceive what the world did in response 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Evaluation: interpreting the perception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Evaluation: comparison of interpretation with goal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8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 Stages as Design Aids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Apply these to any design task in a UI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Goal: the purpose of the device/feature?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Exec: what actions are possible?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Exec: </a:t>
            </a:r>
            <a:r>
              <a:rPr lang="en-US" dirty="0" smtClean="0"/>
              <a:t>mapping of intention to sequence of actions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Exec: </a:t>
            </a:r>
            <a:r>
              <a:rPr lang="en-US" dirty="0" smtClean="0"/>
              <a:t>hoe to physically perform it? 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Eval</a:t>
            </a:r>
            <a:r>
              <a:rPr lang="en-US" dirty="0"/>
              <a:t>: </a:t>
            </a:r>
            <a:r>
              <a:rPr lang="en-US" dirty="0" smtClean="0"/>
              <a:t>shat state the system is in? 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Eval</a:t>
            </a:r>
            <a:r>
              <a:rPr lang="en-US" dirty="0"/>
              <a:t>: </a:t>
            </a:r>
            <a:r>
              <a:rPr lang="en-US" dirty="0" smtClean="0"/>
              <a:t>what “that” (feedback in UI) means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Eval</a:t>
            </a:r>
            <a:r>
              <a:rPr lang="en-US" dirty="0"/>
              <a:t>: </a:t>
            </a:r>
            <a:r>
              <a:rPr lang="en-US" dirty="0" smtClean="0"/>
              <a:t>is system is in desired state?  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8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Find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Consider these remedies: </a:t>
            </a:r>
          </a:p>
          <a:p>
            <a:pPr lvl="1"/>
            <a:r>
              <a:rPr lang="en-US" dirty="0" smtClean="0"/>
              <a:t>Visibility: to reveal </a:t>
            </a:r>
          </a:p>
          <a:p>
            <a:pPr lvl="2"/>
            <a:r>
              <a:rPr lang="en-US" dirty="0" smtClean="0"/>
              <a:t>State (5)</a:t>
            </a:r>
          </a:p>
          <a:p>
            <a:pPr lvl="2"/>
            <a:r>
              <a:rPr lang="en-US" dirty="0" smtClean="0"/>
              <a:t>Show what actions are available (2) </a:t>
            </a:r>
          </a:p>
          <a:p>
            <a:pPr lvl="1"/>
            <a:r>
              <a:rPr lang="en-US" dirty="0" smtClean="0"/>
              <a:t>Good Mappings Revealing: </a:t>
            </a:r>
          </a:p>
          <a:p>
            <a:pPr lvl="2"/>
            <a:r>
              <a:rPr lang="en-US" dirty="0" smtClean="0"/>
              <a:t>Relationships between actions and results (2)</a:t>
            </a:r>
          </a:p>
          <a:p>
            <a:pPr lvl="2"/>
            <a:r>
              <a:rPr lang="en-US" dirty="0" smtClean="0"/>
              <a:t>Controls and effects (3) </a:t>
            </a:r>
          </a:p>
          <a:p>
            <a:pPr lvl="2"/>
            <a:r>
              <a:rPr lang="en-US" dirty="0" smtClean="0"/>
              <a:t>System state and what is visible (6, 7) </a:t>
            </a:r>
            <a:endParaRPr lang="en-US" dirty="0" smtClean="0"/>
          </a:p>
          <a:p>
            <a:pPr lvl="1"/>
            <a:r>
              <a:rPr lang="en-US" dirty="0" smtClean="0"/>
              <a:t>Feedback:</a:t>
            </a:r>
          </a:p>
          <a:p>
            <a:pPr lvl="2"/>
            <a:r>
              <a:rPr lang="en-US" dirty="0" smtClean="0"/>
              <a:t>Every action provides immediate feedback of results (5, 6, 7)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8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one of these (spend about 10 minutes)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On </a:t>
            </a:r>
            <a:r>
              <a:rPr lang="en-US" dirty="0" err="1" smtClean="0"/>
              <a:t>facebook</a:t>
            </a:r>
            <a:r>
              <a:rPr lang="en-US" dirty="0" smtClean="0"/>
              <a:t> stop a friend’s posts from displaying on your page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On Pandora start a station that plays only a narrow selection (e.g. only London-cast recordings of Broadway musicals) </a:t>
            </a:r>
          </a:p>
          <a:p>
            <a:pPr marL="571500" indent="-514350"/>
            <a:r>
              <a:rPr lang="en-US" dirty="0" smtClean="0"/>
              <a:t>Ask the 7 questions at each step</a:t>
            </a:r>
          </a:p>
          <a:p>
            <a:pPr marL="971550" lvl="1" indent="-514350"/>
            <a:r>
              <a:rPr lang="en-US" dirty="0" smtClean="0"/>
              <a:t>If you stumble with any step then you’ve found an opportunity for improving the UI!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8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the brain uses them</a:t>
            </a:r>
          </a:p>
          <a:p>
            <a:pPr lvl="1"/>
            <a:r>
              <a:rPr lang="en-US" dirty="0" smtClean="0"/>
              <a:t>Users build these in their heads</a:t>
            </a:r>
          </a:p>
          <a:p>
            <a:pPr lvl="1"/>
            <a:r>
              <a:rPr lang="en-US" dirty="0" smtClean="0"/>
              <a:t>They develop over time</a:t>
            </a:r>
          </a:p>
          <a:p>
            <a:r>
              <a:rPr lang="en-US" dirty="0" smtClean="0"/>
              <a:t>Why do users build them?</a:t>
            </a:r>
          </a:p>
          <a:p>
            <a:pPr lvl="1"/>
            <a:r>
              <a:rPr lang="en-US" dirty="0" smtClean="0"/>
              <a:t>Role memorization is hard</a:t>
            </a:r>
          </a:p>
          <a:p>
            <a:pPr lvl="1"/>
            <a:r>
              <a:rPr lang="en-US" dirty="0" smtClean="0"/>
              <a:t>Explanations are easier</a:t>
            </a:r>
          </a:p>
          <a:p>
            <a:pPr lvl="1"/>
            <a:r>
              <a:rPr lang="en-US" dirty="0" smtClean="0"/>
              <a:t>Mental model is an explanation </a:t>
            </a:r>
          </a:p>
          <a:p>
            <a:r>
              <a:rPr lang="en-US" dirty="0" smtClean="0"/>
              <a:t>If a user’s mental model is correct </a:t>
            </a:r>
            <a:r>
              <a:rPr lang="en-US" dirty="0" smtClean="0"/>
              <a:t>they will have an easier time using the system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25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Incorrect Mental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always correct </a:t>
            </a:r>
          </a:p>
          <a:p>
            <a:pPr lvl="1"/>
            <a:r>
              <a:rPr lang="en-US" dirty="0" smtClean="0"/>
              <a:t>Is it a problem?</a:t>
            </a:r>
            <a:endParaRPr lang="en-US" dirty="0" smtClean="0"/>
          </a:p>
          <a:p>
            <a:r>
              <a:rPr lang="en-US" dirty="0" smtClean="0"/>
              <a:t>And usually not complete</a:t>
            </a:r>
          </a:p>
          <a:p>
            <a:pPr lvl="1"/>
            <a:r>
              <a:rPr lang="en-US" dirty="0" smtClean="0"/>
              <a:t>Is it a problem?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8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Pause the video</a:t>
            </a:r>
          </a:p>
          <a:p>
            <a:r>
              <a:rPr lang="en-US" dirty="0" smtClean="0"/>
              <a:t>Find some people and ask them how they use a thermostat</a:t>
            </a:r>
          </a:p>
          <a:p>
            <a:r>
              <a:rPr lang="en-US" dirty="0" smtClean="0"/>
              <a:t>Word it carefully, to not giveaway the answer: </a:t>
            </a:r>
          </a:p>
          <a:p>
            <a:pPr lvl="1"/>
            <a:r>
              <a:rPr lang="en-US" dirty="0" smtClean="0"/>
              <a:t>In winter when you walk into the house and it’s freezing do you: </a:t>
            </a:r>
          </a:p>
          <a:p>
            <a:pPr lvl="2"/>
            <a:r>
              <a:rPr lang="en-US" dirty="0" smtClean="0"/>
              <a:t>Set the thermostat to the desired temperature?</a:t>
            </a:r>
          </a:p>
          <a:p>
            <a:pPr lvl="2"/>
            <a:r>
              <a:rPr lang="en-US" dirty="0" smtClean="0"/>
              <a:t>Crank it up higher to heat it up faster?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8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Encourage a Correct Mental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Norman’s 2 Gulfs?</a:t>
            </a:r>
          </a:p>
          <a:p>
            <a:pPr lvl="1"/>
            <a:r>
              <a:rPr lang="en-US" dirty="0" smtClean="0"/>
              <a:t>Gulf of evaluation and Gulf of Execution</a:t>
            </a:r>
          </a:p>
          <a:p>
            <a:pPr lvl="1"/>
            <a:r>
              <a:rPr lang="en-US" dirty="0" smtClean="0"/>
              <a:t>We can use them to help: </a:t>
            </a:r>
          </a:p>
          <a:p>
            <a:pPr lvl="1"/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Useful feedback in response to inputs (</a:t>
            </a:r>
            <a:r>
              <a:rPr lang="en-US" dirty="0" err="1" smtClean="0"/>
              <a:t>Eval</a:t>
            </a:r>
            <a:r>
              <a:rPr lang="en-US" dirty="0" smtClean="0"/>
              <a:t>)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Make the UI consistent with the underlying workings (</a:t>
            </a:r>
            <a:r>
              <a:rPr lang="en-US" dirty="0" err="1" smtClean="0"/>
              <a:t>Eval+Exec</a:t>
            </a:r>
            <a:r>
              <a:rPr lang="en-US" dirty="0" smtClean="0"/>
              <a:t>)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Context-sensitive devices for guidance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8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Sketch a quick thermostat UI </a:t>
            </a:r>
            <a:r>
              <a:rPr lang="en-US" dirty="0" err="1" smtClean="0"/>
              <a:t>diea</a:t>
            </a:r>
            <a:r>
              <a:rPr lang="en-US" dirty="0" smtClean="0"/>
              <a:t> that uses 1, 2, or 3</a:t>
            </a:r>
          </a:p>
          <a:p>
            <a:r>
              <a:rPr lang="en-US" dirty="0" smtClean="0"/>
              <a:t>Explain why it is 1, 2, or 3 </a:t>
            </a:r>
          </a:p>
          <a:p>
            <a:r>
              <a:rPr lang="en-US" dirty="0" smtClean="0"/>
              <a:t>Could make it better?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8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Peopole</a:t>
            </a:r>
            <a:r>
              <a:rPr lang="en-US" dirty="0" smtClean="0"/>
              <a:t> Do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Norman, at a conference in Italy</a:t>
            </a:r>
          </a:p>
          <a:p>
            <a:pPr lvl="1"/>
            <a:r>
              <a:rPr lang="en-US" dirty="0" smtClean="0"/>
              <a:t>Speaker had trouble threading film into the projector (yes, this was a long time ago </a:t>
            </a:r>
            <a:r>
              <a:rPr lang="en-US" dirty="0" smtClean="0">
                <a:sym typeface="Wingdings"/>
              </a:rPr>
              <a:t> )</a:t>
            </a:r>
            <a:endParaRPr lang="en-US" dirty="0" smtClean="0"/>
          </a:p>
          <a:p>
            <a:pPr lvl="1"/>
            <a:r>
              <a:rPr lang="en-US" dirty="0" smtClean="0"/>
              <a:t>Many tried to help, with no success</a:t>
            </a:r>
          </a:p>
          <a:p>
            <a:pPr lvl="1"/>
            <a:r>
              <a:rPr lang="en-US" dirty="0" smtClean="0"/>
              <a:t>Called a technician who quickly threaded it</a:t>
            </a:r>
            <a:endParaRPr lang="en-US" dirty="0" smtClean="0"/>
          </a:p>
          <a:p>
            <a:pPr marL="514350" indent="-457200"/>
            <a:r>
              <a:rPr lang="en-US" dirty="0" smtClean="0"/>
              <a:t>Why so hard? </a:t>
            </a:r>
          </a:p>
          <a:p>
            <a:pPr marL="514350" indent="-457200"/>
            <a:r>
              <a:rPr lang="en-US" dirty="0" smtClean="0"/>
              <a:t>Structure of an action as related to the Gulfs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8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 Stages of an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Goal: “what” we want to do: </a:t>
            </a:r>
          </a:p>
          <a:p>
            <a:r>
              <a:rPr lang="en-US" dirty="0" smtClean="0"/>
              <a:t>Example: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438400"/>
            <a:ext cx="3695700" cy="338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8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 Stages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Execution: intention- high level from what to how 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Execution: sequence of actions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Execution: physically do them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082626"/>
            <a:ext cx="2476500" cy="226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8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</TotalTime>
  <Words>568</Words>
  <Application>Microsoft Macintosh PowerPoint</Application>
  <PresentationFormat>On-screen Show (4:3)</PresentationFormat>
  <Paragraphs>93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CS 352 Introduction to Usability Engineering</vt:lpstr>
      <vt:lpstr>Mental Models</vt:lpstr>
      <vt:lpstr>Incorrect Mental Models</vt:lpstr>
      <vt:lpstr>An Experiment</vt:lpstr>
      <vt:lpstr>Encourage a Correct Mental Model</vt:lpstr>
      <vt:lpstr>Application </vt:lpstr>
      <vt:lpstr>How Peopole Do Things</vt:lpstr>
      <vt:lpstr>7 Stages of an Action</vt:lpstr>
      <vt:lpstr>7 Stages (cont)</vt:lpstr>
      <vt:lpstr>7 Stages (cont) </vt:lpstr>
      <vt:lpstr>7 Stages as Design Aids</vt:lpstr>
      <vt:lpstr>To Find Solutions</vt:lpstr>
      <vt:lpstr>Experiment </vt:lpstr>
    </vt:vector>
  </TitlesOfParts>
  <Company>Clemson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CS161 Intro to Computer Science I</dc:title>
  <dc:creator>jen</dc:creator>
  <cp:lastModifiedBy>Terry Rooker</cp:lastModifiedBy>
  <cp:revision>152</cp:revision>
  <cp:lastPrinted>2012-10-15T15:57:15Z</cp:lastPrinted>
  <dcterms:created xsi:type="dcterms:W3CDTF">2011-09-28T12:44:38Z</dcterms:created>
  <dcterms:modified xsi:type="dcterms:W3CDTF">2017-10-12T17:22:32Z</dcterms:modified>
</cp:coreProperties>
</file>