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2" r:id="rId1"/>
  </p:sldMasterIdLst>
  <p:notesMasterIdLst>
    <p:notesMasterId r:id="rId13"/>
  </p:notesMasterIdLst>
  <p:handoutMasterIdLst>
    <p:handoutMasterId r:id="rId14"/>
  </p:handoutMasterIdLst>
  <p:sldIdLst>
    <p:sldId id="707" r:id="rId2"/>
    <p:sldId id="795" r:id="rId3"/>
    <p:sldId id="727" r:id="rId4"/>
    <p:sldId id="796" r:id="rId5"/>
    <p:sldId id="793" r:id="rId6"/>
    <p:sldId id="790" r:id="rId7"/>
    <p:sldId id="789" r:id="rId8"/>
    <p:sldId id="794" r:id="rId9"/>
    <p:sldId id="791" r:id="rId10"/>
    <p:sldId id="797" r:id="rId11"/>
    <p:sldId id="792" r:id="rId12"/>
  </p:sldIdLst>
  <p:sldSz cx="9144000" cy="6858000" type="screen4x3"/>
  <p:notesSz cx="6858000" cy="9144000"/>
  <p:embeddedFontLst>
    <p:embeddedFont>
      <p:font typeface="Lucida Console" pitchFamily="49" charset="0"/>
      <p:regular r:id="rId15"/>
    </p:embeddedFont>
  </p:embeddedFontLst>
  <p:custShowLst>
    <p:custShow name="Custom Show 1" id="0">
      <p:sldLst/>
    </p:custShow>
    <p:custShow name="Custom Show 2" id="1">
      <p:sldLst/>
    </p:custShow>
  </p:custShowLst>
  <p:custDataLst>
    <p:tags r:id="rId16"/>
  </p:custDataLst>
  <p:defaultTextStyle>
    <a:defPPr>
      <a:defRPr lang="en-US"/>
    </a:defPPr>
    <a:lvl1pPr algn="l" rtl="0" fontAlgn="base">
      <a:spcBef>
        <a:spcPct val="0"/>
      </a:spcBef>
      <a:spcAft>
        <a:spcPct val="0"/>
      </a:spcAft>
      <a:defRPr sz="1600" b="1" i="1" kern="1200">
        <a:solidFill>
          <a:schemeClr val="tx1"/>
        </a:solidFill>
        <a:latin typeface="Arial" charset="0"/>
        <a:ea typeface="+mn-ea"/>
        <a:cs typeface="Arial" charset="0"/>
      </a:defRPr>
    </a:lvl1pPr>
    <a:lvl2pPr marL="457200" algn="l" rtl="0" fontAlgn="base">
      <a:spcBef>
        <a:spcPct val="0"/>
      </a:spcBef>
      <a:spcAft>
        <a:spcPct val="0"/>
      </a:spcAft>
      <a:defRPr sz="1600" b="1" i="1" kern="1200">
        <a:solidFill>
          <a:schemeClr val="tx1"/>
        </a:solidFill>
        <a:latin typeface="Arial" charset="0"/>
        <a:ea typeface="+mn-ea"/>
        <a:cs typeface="Arial" charset="0"/>
      </a:defRPr>
    </a:lvl2pPr>
    <a:lvl3pPr marL="914400" algn="l" rtl="0" fontAlgn="base">
      <a:spcBef>
        <a:spcPct val="0"/>
      </a:spcBef>
      <a:spcAft>
        <a:spcPct val="0"/>
      </a:spcAft>
      <a:defRPr sz="1600" b="1" i="1" kern="1200">
        <a:solidFill>
          <a:schemeClr val="tx1"/>
        </a:solidFill>
        <a:latin typeface="Arial" charset="0"/>
        <a:ea typeface="+mn-ea"/>
        <a:cs typeface="Arial" charset="0"/>
      </a:defRPr>
    </a:lvl3pPr>
    <a:lvl4pPr marL="1371600" algn="l" rtl="0" fontAlgn="base">
      <a:spcBef>
        <a:spcPct val="0"/>
      </a:spcBef>
      <a:spcAft>
        <a:spcPct val="0"/>
      </a:spcAft>
      <a:defRPr sz="1600" b="1" i="1" kern="1200">
        <a:solidFill>
          <a:schemeClr val="tx1"/>
        </a:solidFill>
        <a:latin typeface="Arial" charset="0"/>
        <a:ea typeface="+mn-ea"/>
        <a:cs typeface="Arial" charset="0"/>
      </a:defRPr>
    </a:lvl4pPr>
    <a:lvl5pPr marL="1828800" algn="l" rtl="0" fontAlgn="base">
      <a:spcBef>
        <a:spcPct val="0"/>
      </a:spcBef>
      <a:spcAft>
        <a:spcPct val="0"/>
      </a:spcAft>
      <a:defRPr sz="1600" b="1" i="1" kern="1200">
        <a:solidFill>
          <a:schemeClr val="tx1"/>
        </a:solidFill>
        <a:latin typeface="Arial" charset="0"/>
        <a:ea typeface="+mn-ea"/>
        <a:cs typeface="Arial" charset="0"/>
      </a:defRPr>
    </a:lvl5pPr>
    <a:lvl6pPr marL="2286000" algn="l" defTabSz="914400" rtl="0" eaLnBrk="1" latinLnBrk="0" hangingPunct="1">
      <a:defRPr sz="1600" b="1" i="1" kern="1200">
        <a:solidFill>
          <a:schemeClr val="tx1"/>
        </a:solidFill>
        <a:latin typeface="Arial" charset="0"/>
        <a:ea typeface="+mn-ea"/>
        <a:cs typeface="Arial" charset="0"/>
      </a:defRPr>
    </a:lvl6pPr>
    <a:lvl7pPr marL="2743200" algn="l" defTabSz="914400" rtl="0" eaLnBrk="1" latinLnBrk="0" hangingPunct="1">
      <a:defRPr sz="1600" b="1" i="1" kern="1200">
        <a:solidFill>
          <a:schemeClr val="tx1"/>
        </a:solidFill>
        <a:latin typeface="Arial" charset="0"/>
        <a:ea typeface="+mn-ea"/>
        <a:cs typeface="Arial" charset="0"/>
      </a:defRPr>
    </a:lvl7pPr>
    <a:lvl8pPr marL="3200400" algn="l" defTabSz="914400" rtl="0" eaLnBrk="1" latinLnBrk="0" hangingPunct="1">
      <a:defRPr sz="1600" b="1" i="1" kern="1200">
        <a:solidFill>
          <a:schemeClr val="tx1"/>
        </a:solidFill>
        <a:latin typeface="Arial" charset="0"/>
        <a:ea typeface="+mn-ea"/>
        <a:cs typeface="Arial" charset="0"/>
      </a:defRPr>
    </a:lvl8pPr>
    <a:lvl9pPr marL="3657600" algn="l" defTabSz="914400" rtl="0" eaLnBrk="1" latinLnBrk="0" hangingPunct="1">
      <a:defRPr sz="1600" b="1" i="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CCECFF"/>
    <a:srgbClr val="008000"/>
    <a:srgbClr val="66CCFF"/>
    <a:srgbClr val="FFFF99"/>
    <a:srgbClr val="FFFF66"/>
    <a:srgbClr val="FFFF00"/>
    <a:srgbClr val="0033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81432" autoAdjust="0"/>
  </p:normalViewPr>
  <p:slideViewPr>
    <p:cSldViewPr>
      <p:cViewPr varScale="1">
        <p:scale>
          <a:sx n="96" d="100"/>
          <a:sy n="96" d="100"/>
        </p:scale>
        <p:origin x="-206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56" y="-108"/>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endParaRPr 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3000"/>
              </a:lnSpc>
              <a:spcBef>
                <a:spcPct val="50000"/>
              </a:spcBef>
              <a:buClr>
                <a:schemeClr val="hlink"/>
              </a:buClr>
              <a:buFont typeface="Wingdings" pitchFamily="2" charset="2"/>
              <a:buNone/>
              <a:defRPr sz="1200" i="0"/>
            </a:lvl1pPr>
          </a:lstStyle>
          <a:p>
            <a:pPr>
              <a:defRPr/>
            </a:pPr>
            <a:endParaRPr 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93000"/>
              </a:lnSpc>
              <a:spcBef>
                <a:spcPct val="50000"/>
              </a:spcBef>
              <a:buClr>
                <a:schemeClr val="hlink"/>
              </a:buClr>
              <a:buFont typeface="Wingdings" pitchFamily="2" charset="2"/>
              <a:buNone/>
              <a:defRPr sz="1200" i="0"/>
            </a:lvl1pPr>
          </a:lstStyle>
          <a:p>
            <a:pPr>
              <a:defRPr/>
            </a:pPr>
            <a:fld id="{B455596C-3472-4C29-B15D-74EECEECED78}" type="slidenum">
              <a:rPr lang="en-US"/>
              <a:pPr>
                <a:defRPr/>
              </a:pPr>
              <a:t>‹#›</a:t>
            </a:fld>
            <a:endParaRPr lang="en-US"/>
          </a:p>
        </p:txBody>
      </p:sp>
    </p:spTree>
    <p:extLst>
      <p:ext uri="{BB962C8B-B14F-4D97-AF65-F5344CB8AC3E}">
        <p14:creationId xmlns:p14="http://schemas.microsoft.com/office/powerpoint/2010/main" val="1149939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b="0" i="0">
                <a:latin typeface="Times New Roman" pitchFamily="18"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b="0" i="0">
                <a:latin typeface="Times New Roman" pitchFamily="18" charset="0"/>
              </a:defRPr>
            </a:lvl1pPr>
          </a:lstStyle>
          <a:p>
            <a:pPr>
              <a:defRPr/>
            </a:pPr>
            <a:fld id="{EDD4004B-2AFA-4FC7-A60D-0D200C03C030}" type="slidenum">
              <a:rPr lang="en-US"/>
              <a:pPr>
                <a:defRPr/>
              </a:pPr>
              <a:t>‹#›</a:t>
            </a:fld>
            <a:endParaRPr lang="en-US"/>
          </a:p>
        </p:txBody>
      </p:sp>
    </p:spTree>
    <p:extLst>
      <p:ext uri="{BB962C8B-B14F-4D97-AF65-F5344CB8AC3E}">
        <p14:creationId xmlns:p14="http://schemas.microsoft.com/office/powerpoint/2010/main" val="2830258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D4004B-2AFA-4FC7-A60D-0D200C03C030}" type="slidenum">
              <a:rPr lang="en-US" smtClean="0"/>
              <a:pPr>
                <a:defRPr/>
              </a:pPr>
              <a:t>2</a:t>
            </a:fld>
            <a:endParaRPr lang="en-US"/>
          </a:p>
        </p:txBody>
      </p:sp>
    </p:spTree>
    <p:extLst>
      <p:ext uri="{BB962C8B-B14F-4D97-AF65-F5344CB8AC3E}">
        <p14:creationId xmlns:p14="http://schemas.microsoft.com/office/powerpoint/2010/main" val="746870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5" name="Text Box 5"/>
          <p:cNvSpPr txBox="1">
            <a:spLocks noChangeArrowheads="1"/>
          </p:cNvSpPr>
          <p:nvPr/>
        </p:nvSpPr>
        <p:spPr bwMode="auto">
          <a:xfrm>
            <a:off x="6197600" y="6643688"/>
            <a:ext cx="2452688" cy="228600"/>
          </a:xfrm>
          <a:prstGeom prst="rect">
            <a:avLst/>
          </a:prstGeom>
          <a:noFill/>
          <a:ln w="9525">
            <a:noFill/>
            <a:miter lim="800000"/>
            <a:headEnd/>
            <a:tailEnd/>
          </a:ln>
          <a:effectLst/>
        </p:spPr>
        <p:txBody>
          <a:bodyPr>
            <a:spAutoFit/>
          </a:bodyPr>
          <a:lstStyle/>
          <a:p>
            <a:pPr algn="r" eaLnBrk="0" hangingPunct="0">
              <a:spcBef>
                <a:spcPct val="50000"/>
              </a:spcBef>
              <a:defRPr/>
            </a:pPr>
            <a:r>
              <a:rPr lang="de-CH" sz="900" b="0" i="0">
                <a:solidFill>
                  <a:schemeClr val="bg1"/>
                </a:solidFill>
              </a:rPr>
              <a:t>22.9.2004</a:t>
            </a:r>
          </a:p>
        </p:txBody>
      </p:sp>
      <p:pic>
        <p:nvPicPr>
          <p:cNvPr id="6" name="Picture 6"/>
          <p:cNvPicPr>
            <a:picLocks noChangeAspect="1" noChangeArrowheads="1"/>
          </p:cNvPicPr>
          <p:nvPr/>
        </p:nvPicPr>
        <p:blipFill>
          <a:blip r:embed="rId2" cstate="print"/>
          <a:srcRect/>
          <a:stretch>
            <a:fillRect/>
          </a:stretch>
        </p:blipFill>
        <p:spPr bwMode="auto">
          <a:xfrm>
            <a:off x="0" y="4127500"/>
            <a:ext cx="9144000" cy="2513013"/>
          </a:xfrm>
          <a:prstGeom prst="rect">
            <a:avLst/>
          </a:prstGeom>
          <a:noFill/>
          <a:ln w="9525">
            <a:noFill/>
            <a:miter lim="800000"/>
            <a:headEnd/>
            <a:tailEnd/>
          </a:ln>
        </p:spPr>
      </p:pic>
      <p:sp>
        <p:nvSpPr>
          <p:cNvPr id="7" name="Rectangle 7"/>
          <p:cNvSpPr>
            <a:spLocks noChangeArrowheads="1"/>
          </p:cNvSpPr>
          <p:nvPr/>
        </p:nvSpPr>
        <p:spPr bwMode="auto">
          <a:xfrm>
            <a:off x="0" y="0"/>
            <a:ext cx="9144000" cy="2159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pic>
        <p:nvPicPr>
          <p:cNvPr id="8" name="Picture 8" descr="Logo_ETH"/>
          <p:cNvPicPr>
            <a:picLocks noChangeAspect="1" noChangeArrowheads="1"/>
          </p:cNvPicPr>
          <p:nvPr/>
        </p:nvPicPr>
        <p:blipFill>
          <a:blip r:embed="rId3" cstate="print"/>
          <a:srcRect/>
          <a:stretch>
            <a:fillRect/>
          </a:stretch>
        </p:blipFill>
        <p:spPr bwMode="auto">
          <a:xfrm>
            <a:off x="539750" y="404813"/>
            <a:ext cx="1714500" cy="438150"/>
          </a:xfrm>
          <a:prstGeom prst="rect">
            <a:avLst/>
          </a:prstGeom>
          <a:noFill/>
          <a:ln w="9525">
            <a:noFill/>
            <a:miter lim="800000"/>
            <a:headEnd/>
            <a:tailEnd/>
          </a:ln>
        </p:spPr>
      </p:pic>
      <p:sp>
        <p:nvSpPr>
          <p:cNvPr id="9" name="Rectangle 9"/>
          <p:cNvSpPr>
            <a:spLocks noChangeArrowheads="1"/>
          </p:cNvSpPr>
          <p:nvPr userDrawn="1"/>
        </p:nvSpPr>
        <p:spPr bwMode="auto">
          <a:xfrm>
            <a:off x="7816850" y="6577013"/>
            <a:ext cx="606425" cy="225425"/>
          </a:xfrm>
          <a:prstGeom prst="rect">
            <a:avLst/>
          </a:prstGeom>
          <a:noFill/>
          <a:ln w="12700">
            <a:noFill/>
            <a:miter lim="800000"/>
            <a:headEnd/>
            <a:tailEnd/>
          </a:ln>
          <a:effectLst/>
        </p:spPr>
        <p:txBody>
          <a:bodyPr wrap="none" lIns="90343" tIns="44379" rIns="90343" bIns="44379">
            <a:spAutoFit/>
          </a:bodyPr>
          <a:lstStyle/>
          <a:p>
            <a:pPr algn="r" defTabSz="912813" eaLnBrk="0" hangingPunct="0">
              <a:defRPr/>
            </a:pPr>
            <a:r>
              <a:rPr lang="en-US" sz="900" b="0" i="0">
                <a:solidFill>
                  <a:schemeClr val="hlink"/>
                </a:solidFill>
              </a:rPr>
              <a:t>Slide </a:t>
            </a:r>
            <a:fld id="{6317799D-F266-493B-ABF2-8C28241EBC0F}" type="slidenum">
              <a:rPr lang="en-US" sz="900" b="0" i="0">
                <a:solidFill>
                  <a:schemeClr val="hlink"/>
                </a:solidFill>
              </a:rPr>
              <a:pPr algn="r" defTabSz="912813" eaLnBrk="0" hangingPunct="0">
                <a:defRPr/>
              </a:pPr>
              <a:t>‹#›</a:t>
            </a:fld>
            <a:endParaRPr lang="en-US" sz="900" b="0" i="0">
              <a:solidFill>
                <a:schemeClr val="hlink"/>
              </a:solidFill>
            </a:endParaRPr>
          </a:p>
        </p:txBody>
      </p:sp>
      <p:sp>
        <p:nvSpPr>
          <p:cNvPr id="870402" name="Rectangle 2"/>
          <p:cNvSpPr>
            <a:spLocks noGrp="1" noChangeArrowheads="1"/>
          </p:cNvSpPr>
          <p:nvPr>
            <p:ph type="subTitle" sz="quarter" idx="1"/>
          </p:nvPr>
        </p:nvSpPr>
        <p:spPr>
          <a:xfrm>
            <a:off x="1371600" y="2501900"/>
            <a:ext cx="6400800" cy="1503363"/>
          </a:xfrm>
        </p:spPr>
        <p:txBody>
          <a:bodyPr/>
          <a:lstStyle>
            <a:lvl1pPr marL="0" indent="0" algn="ctr">
              <a:buFont typeface="Wingdings" pitchFamily="2" charset="2"/>
              <a:buNone/>
              <a:defRPr/>
            </a:lvl1pPr>
          </a:lstStyle>
          <a:p>
            <a:r>
              <a:rPr lang="en-US"/>
              <a:t>Click to edit Master subtitle style</a:t>
            </a:r>
          </a:p>
        </p:txBody>
      </p:sp>
      <p:sp>
        <p:nvSpPr>
          <p:cNvPr id="870403" name="Rectangle 3"/>
          <p:cNvSpPr>
            <a:spLocks noGrp="1" noChangeArrowheads="1"/>
          </p:cNvSpPr>
          <p:nvPr>
            <p:ph type="ctrTitle" sz="quarter"/>
          </p:nvPr>
        </p:nvSpPr>
        <p:spPr>
          <a:xfrm>
            <a:off x="685800" y="917575"/>
            <a:ext cx="7772400" cy="1143000"/>
          </a:xfrm>
        </p:spPr>
        <p:txBody>
          <a:bodyPr lIns="92075" tIns="46038" rIns="92075" bIns="46038"/>
          <a:lstStyle>
            <a:lvl1pPr algn="ctr">
              <a:defRPr/>
            </a:lvl1pPr>
          </a:lstStyle>
          <a:p>
            <a:r>
              <a:rPr lang="en-US"/>
              <a:t>Click to edit Master title style</a:t>
            </a:r>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custDataLst>
              <p:tags r:id="rId2"/>
            </p:custDataLst>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4519613" y="1371600"/>
            <a:ext cx="4078287"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0513" y="1371600"/>
            <a:ext cx="4076700" cy="507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19613" y="1371600"/>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19613" y="3984625"/>
            <a:ext cx="4078287" cy="246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371600"/>
            <a:ext cx="40767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371600"/>
            <a:ext cx="4078287"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custDataLst>
              <p:tags r:id="rId15"/>
            </p:custDataLst>
          </p:nvPr>
        </p:nvSpPr>
        <p:spPr bwMode="auto">
          <a:xfrm>
            <a:off x="290513" y="1371600"/>
            <a:ext cx="8307387" cy="507365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3"/>
          <p:cNvSpPr>
            <a:spLocks noGrp="1" noChangeArrowheads="1"/>
          </p:cNvSpPr>
          <p:nvPr>
            <p:ph type="title"/>
            <p:custDataLst>
              <p:tags r:id="rId16"/>
            </p:custDataLst>
          </p:nvPr>
        </p:nvSpPr>
        <p:spPr bwMode="auto">
          <a:xfrm>
            <a:off x="404813" y="247650"/>
            <a:ext cx="8716962" cy="7810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869380" name="Rectangle 4"/>
          <p:cNvSpPr>
            <a:spLocks noChangeArrowheads="1"/>
          </p:cNvSpPr>
          <p:nvPr>
            <p:custDataLst>
              <p:tags r:id="rId17"/>
            </p:custDataLst>
          </p:nvPr>
        </p:nvSpPr>
        <p:spPr bwMode="auto">
          <a:xfrm>
            <a:off x="0" y="6642100"/>
            <a:ext cx="9144000" cy="215900"/>
          </a:xfrm>
          <a:prstGeom prst="rect">
            <a:avLst/>
          </a:prstGeom>
          <a:gradFill rotWithShape="0">
            <a:gsLst>
              <a:gs pos="0">
                <a:srgbClr val="2A6AB3">
                  <a:gamma/>
                  <a:shade val="37647"/>
                  <a:invGamma/>
                </a:srgbClr>
              </a:gs>
              <a:gs pos="100000">
                <a:srgbClr val="2A6AB3"/>
              </a:gs>
            </a:gsLst>
            <a:lin ang="0" scaled="1"/>
          </a:gradFill>
          <a:ln w="9525">
            <a:noFill/>
            <a:miter lim="800000"/>
            <a:headEnd/>
            <a:tailEnd/>
          </a:ln>
          <a:effectLst/>
        </p:spPr>
        <p:txBody>
          <a:bodyPr wrap="none" anchor="ctr"/>
          <a:lstStyle/>
          <a:p>
            <a:pPr algn="ctr">
              <a:spcBef>
                <a:spcPct val="20000"/>
              </a:spcBef>
              <a:buClr>
                <a:srgbClr val="52ADE7"/>
              </a:buClr>
              <a:buFont typeface="Wingdings" pitchFamily="2" charset="2"/>
              <a:buNone/>
              <a:defRPr/>
            </a:pPr>
            <a:endParaRPr lang="en-US" sz="3000" b="0" i="0"/>
          </a:p>
        </p:txBody>
      </p:sp>
      <p:sp>
        <p:nvSpPr>
          <p:cNvPr id="869383" name="Text Box 7"/>
          <p:cNvSpPr txBox="1">
            <a:spLocks noChangeArrowheads="1"/>
          </p:cNvSpPr>
          <p:nvPr>
            <p:custDataLst>
              <p:tags r:id="rId18"/>
            </p:custDataLst>
          </p:nvPr>
        </p:nvSpPr>
        <p:spPr bwMode="auto">
          <a:xfrm>
            <a:off x="6156325" y="6643688"/>
            <a:ext cx="2452688" cy="214312"/>
          </a:xfrm>
          <a:prstGeom prst="rect">
            <a:avLst/>
          </a:prstGeom>
          <a:noFill/>
          <a:ln w="9525">
            <a:noFill/>
            <a:miter lim="800000"/>
            <a:headEnd/>
            <a:tailEnd/>
          </a:ln>
          <a:effectLst/>
        </p:spPr>
        <p:txBody>
          <a:bodyPr>
            <a:spAutoFit/>
          </a:bodyPr>
          <a:lstStyle/>
          <a:p>
            <a:pPr algn="r" eaLnBrk="0" hangingPunct="0">
              <a:spcBef>
                <a:spcPct val="50000"/>
              </a:spcBef>
              <a:defRPr/>
            </a:pPr>
            <a:fld id="{4CAC24A0-1A72-446B-9987-25A40D10D74C}" type="slidenum">
              <a:rPr lang="de-CH" sz="800" b="0" i="0">
                <a:solidFill>
                  <a:schemeClr val="bg1"/>
                </a:solidFill>
              </a:rPr>
              <a:pPr algn="r" eaLnBrk="0" hangingPunct="0">
                <a:spcBef>
                  <a:spcPct val="50000"/>
                </a:spcBef>
                <a:defRPr/>
              </a:pPr>
              <a:t>‹#›</a:t>
            </a:fld>
            <a:endParaRPr lang="de-CH" sz="800" b="0" i="0">
              <a:solidFill>
                <a:schemeClr val="bg1"/>
              </a:solidFill>
            </a:endParaRPr>
          </a:p>
        </p:txBody>
      </p:sp>
      <p:sp>
        <p:nvSpPr>
          <p:cNvPr id="869384" name="Rectangle 8"/>
          <p:cNvSpPr>
            <a:spLocks noChangeArrowheads="1"/>
          </p:cNvSpPr>
          <p:nvPr>
            <p:custDataLst>
              <p:tags r:id="rId19"/>
            </p:custDataLst>
          </p:nvPr>
        </p:nvSpPr>
        <p:spPr bwMode="auto">
          <a:xfrm>
            <a:off x="0" y="0"/>
            <a:ext cx="9144000" cy="76200"/>
          </a:xfrm>
          <a:prstGeom prst="rect">
            <a:avLst/>
          </a:prstGeom>
          <a:gradFill rotWithShape="0">
            <a:gsLst>
              <a:gs pos="0">
                <a:srgbClr val="2A6AB3"/>
              </a:gs>
              <a:gs pos="100000">
                <a:srgbClr val="2A6AB3">
                  <a:gamma/>
                  <a:shade val="45490"/>
                  <a:invGamma/>
                </a:srgbClr>
              </a:gs>
            </a:gsLst>
            <a:lin ang="0" scaled="1"/>
          </a:gradFill>
          <a:ln w="9525">
            <a:noFill/>
            <a:miter lim="800000"/>
            <a:headEnd/>
            <a:tailEnd/>
          </a:ln>
          <a:effectLst/>
        </p:spPr>
        <p:txBody>
          <a:bodyPr wrap="none" anchor="ct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49"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spd="med">
    <p:cut/>
  </p:transition>
  <p:timing>
    <p:tnLst>
      <p:par>
        <p:cTn id="1" dur="indefinite" restart="never" nodeType="tmRoot"/>
      </p:par>
    </p:tnLst>
  </p:timing>
  <p:txStyles>
    <p:titleStyle>
      <a:lvl1pPr algn="l" rtl="0" eaLnBrk="0" fontAlgn="base" hangingPunct="0">
        <a:lnSpc>
          <a:spcPct val="87000"/>
        </a:lnSpc>
        <a:spcBef>
          <a:spcPct val="0"/>
        </a:spcBef>
        <a:spcAft>
          <a:spcPct val="0"/>
        </a:spcAft>
        <a:defRPr sz="3800" b="1">
          <a:solidFill>
            <a:srgbClr val="2A6AB3"/>
          </a:solidFill>
          <a:latin typeface="+mj-lt"/>
          <a:ea typeface="+mj-ea"/>
          <a:cs typeface="+mj-cs"/>
        </a:defRPr>
      </a:lvl1pPr>
      <a:lvl2pPr algn="l" rtl="0" eaLnBrk="0" fontAlgn="base" hangingPunct="0">
        <a:lnSpc>
          <a:spcPct val="87000"/>
        </a:lnSpc>
        <a:spcBef>
          <a:spcPct val="0"/>
        </a:spcBef>
        <a:spcAft>
          <a:spcPct val="0"/>
        </a:spcAft>
        <a:defRPr sz="3800" b="1">
          <a:solidFill>
            <a:srgbClr val="2A6AB3"/>
          </a:solidFill>
          <a:latin typeface="Arial" charset="0"/>
        </a:defRPr>
      </a:lvl2pPr>
      <a:lvl3pPr algn="l" rtl="0" eaLnBrk="0" fontAlgn="base" hangingPunct="0">
        <a:lnSpc>
          <a:spcPct val="87000"/>
        </a:lnSpc>
        <a:spcBef>
          <a:spcPct val="0"/>
        </a:spcBef>
        <a:spcAft>
          <a:spcPct val="0"/>
        </a:spcAft>
        <a:defRPr sz="3800" b="1">
          <a:solidFill>
            <a:srgbClr val="2A6AB3"/>
          </a:solidFill>
          <a:latin typeface="Arial" charset="0"/>
        </a:defRPr>
      </a:lvl3pPr>
      <a:lvl4pPr algn="l" rtl="0" eaLnBrk="0" fontAlgn="base" hangingPunct="0">
        <a:lnSpc>
          <a:spcPct val="87000"/>
        </a:lnSpc>
        <a:spcBef>
          <a:spcPct val="0"/>
        </a:spcBef>
        <a:spcAft>
          <a:spcPct val="0"/>
        </a:spcAft>
        <a:defRPr sz="3800" b="1">
          <a:solidFill>
            <a:srgbClr val="2A6AB3"/>
          </a:solidFill>
          <a:latin typeface="Arial" charset="0"/>
        </a:defRPr>
      </a:lvl4pPr>
      <a:lvl5pPr algn="l" rtl="0" eaLnBrk="0" fontAlgn="base" hangingPunct="0">
        <a:lnSpc>
          <a:spcPct val="87000"/>
        </a:lnSpc>
        <a:spcBef>
          <a:spcPct val="0"/>
        </a:spcBef>
        <a:spcAft>
          <a:spcPct val="0"/>
        </a:spcAft>
        <a:defRPr sz="3800" b="1">
          <a:solidFill>
            <a:srgbClr val="2A6AB3"/>
          </a:solidFill>
          <a:latin typeface="Arial" charset="0"/>
        </a:defRPr>
      </a:lvl5pPr>
      <a:lvl6pPr marL="457200" algn="l" rtl="0" fontAlgn="base">
        <a:lnSpc>
          <a:spcPct val="87000"/>
        </a:lnSpc>
        <a:spcBef>
          <a:spcPct val="0"/>
        </a:spcBef>
        <a:spcAft>
          <a:spcPct val="0"/>
        </a:spcAft>
        <a:defRPr sz="3800" b="1">
          <a:solidFill>
            <a:srgbClr val="2A6AB3"/>
          </a:solidFill>
          <a:latin typeface="Arial" charset="0"/>
        </a:defRPr>
      </a:lvl6pPr>
      <a:lvl7pPr marL="914400" algn="l" rtl="0" fontAlgn="base">
        <a:lnSpc>
          <a:spcPct val="87000"/>
        </a:lnSpc>
        <a:spcBef>
          <a:spcPct val="0"/>
        </a:spcBef>
        <a:spcAft>
          <a:spcPct val="0"/>
        </a:spcAft>
        <a:defRPr sz="3800" b="1">
          <a:solidFill>
            <a:srgbClr val="2A6AB3"/>
          </a:solidFill>
          <a:latin typeface="Arial" charset="0"/>
        </a:defRPr>
      </a:lvl7pPr>
      <a:lvl8pPr marL="1371600" algn="l" rtl="0" fontAlgn="base">
        <a:lnSpc>
          <a:spcPct val="87000"/>
        </a:lnSpc>
        <a:spcBef>
          <a:spcPct val="0"/>
        </a:spcBef>
        <a:spcAft>
          <a:spcPct val="0"/>
        </a:spcAft>
        <a:defRPr sz="3800" b="1">
          <a:solidFill>
            <a:srgbClr val="2A6AB3"/>
          </a:solidFill>
          <a:latin typeface="Arial" charset="0"/>
        </a:defRPr>
      </a:lvl8pPr>
      <a:lvl9pPr marL="1828800" algn="l" rtl="0" fontAlgn="base">
        <a:lnSpc>
          <a:spcPct val="87000"/>
        </a:lnSpc>
        <a:spcBef>
          <a:spcPct val="0"/>
        </a:spcBef>
        <a:spcAft>
          <a:spcPct val="0"/>
        </a:spcAft>
        <a:defRPr sz="3800" b="1">
          <a:solidFill>
            <a:srgbClr val="2A6AB3"/>
          </a:solidFill>
          <a:latin typeface="Arial" charset="0"/>
        </a:defRPr>
      </a:lvl9pPr>
    </p:titleStyle>
    <p:bodyStyle>
      <a:lvl1pPr marL="385763" indent="-385763" algn="l" rtl="0" eaLnBrk="0" fontAlgn="base" hangingPunct="0">
        <a:lnSpc>
          <a:spcPct val="93000"/>
        </a:lnSpc>
        <a:spcBef>
          <a:spcPct val="50000"/>
        </a:spcBef>
        <a:spcAft>
          <a:spcPct val="0"/>
        </a:spcAft>
        <a:buClr>
          <a:srgbClr val="2A6AB3"/>
        </a:buClr>
        <a:buFont typeface="Wingdings" pitchFamily="2" charset="2"/>
        <a:buChar char="l"/>
        <a:defRPr sz="2400" b="1">
          <a:solidFill>
            <a:schemeClr val="tx1"/>
          </a:solidFill>
          <a:latin typeface="+mn-lt"/>
          <a:ea typeface="+mn-ea"/>
          <a:cs typeface="+mn-cs"/>
        </a:defRPr>
      </a:lvl1pPr>
      <a:lvl2pPr marL="744538" indent="-244475" algn="l" rtl="0" eaLnBrk="0" fontAlgn="base" hangingPunct="0">
        <a:lnSpc>
          <a:spcPct val="87000"/>
        </a:lnSpc>
        <a:spcBef>
          <a:spcPct val="25000"/>
        </a:spcBef>
        <a:spcAft>
          <a:spcPct val="0"/>
        </a:spcAft>
        <a:buClr>
          <a:schemeClr val="accent2"/>
        </a:buClr>
        <a:buSzPct val="75000"/>
        <a:buChar char="•"/>
        <a:defRPr sz="2200" b="1">
          <a:solidFill>
            <a:schemeClr val="tx1"/>
          </a:solidFill>
          <a:latin typeface="+mn-lt"/>
        </a:defRPr>
      </a:lvl2pPr>
      <a:lvl3pPr marL="1146175" indent="-238125" algn="l" rtl="0" eaLnBrk="0" fontAlgn="base" hangingPunct="0">
        <a:lnSpc>
          <a:spcPct val="87000"/>
        </a:lnSpc>
        <a:spcBef>
          <a:spcPct val="10000"/>
        </a:spcBef>
        <a:spcAft>
          <a:spcPct val="0"/>
        </a:spcAft>
        <a:buClr>
          <a:schemeClr val="tx2"/>
        </a:buClr>
        <a:buSzPct val="68000"/>
        <a:buChar char="•"/>
        <a:defRPr sz="2000" b="1">
          <a:solidFill>
            <a:schemeClr val="tx1"/>
          </a:solidFill>
          <a:latin typeface="+mn-lt"/>
        </a:defRPr>
      </a:lvl3pPr>
      <a:lvl4pPr marL="2032000" indent="-228600" algn="l" rtl="0" eaLnBrk="0" fontAlgn="base" hangingPunct="0">
        <a:spcBef>
          <a:spcPct val="20000"/>
        </a:spcBef>
        <a:spcAft>
          <a:spcPct val="0"/>
        </a:spcAft>
        <a:buSzPct val="45000"/>
        <a:buChar char="•"/>
        <a:defRPr b="1">
          <a:solidFill>
            <a:schemeClr val="tx1"/>
          </a:solidFill>
          <a:latin typeface="+mn-lt"/>
        </a:defRPr>
      </a:lvl4pPr>
      <a:lvl5pPr marL="2451100" indent="-228600" algn="l" rtl="0" eaLnBrk="0" fontAlgn="base" hangingPunct="0">
        <a:spcBef>
          <a:spcPct val="20000"/>
        </a:spcBef>
        <a:spcAft>
          <a:spcPct val="0"/>
        </a:spcAft>
        <a:buChar char="•"/>
        <a:defRPr sz="2000">
          <a:solidFill>
            <a:schemeClr val="tx1"/>
          </a:solidFill>
          <a:latin typeface="Times New Roman" pitchFamily="18" charset="0"/>
        </a:defRPr>
      </a:lvl5pPr>
      <a:lvl6pPr marL="2908300" indent="-228600" algn="l" rtl="0" fontAlgn="base">
        <a:spcBef>
          <a:spcPct val="20000"/>
        </a:spcBef>
        <a:spcAft>
          <a:spcPct val="0"/>
        </a:spcAft>
        <a:buChar char="•"/>
        <a:defRPr sz="2000">
          <a:solidFill>
            <a:schemeClr val="tx1"/>
          </a:solidFill>
          <a:latin typeface="Times New Roman" pitchFamily="18" charset="0"/>
        </a:defRPr>
      </a:lvl6pPr>
      <a:lvl7pPr marL="3365500" indent="-228600" algn="l" rtl="0" fontAlgn="base">
        <a:spcBef>
          <a:spcPct val="20000"/>
        </a:spcBef>
        <a:spcAft>
          <a:spcPct val="0"/>
        </a:spcAft>
        <a:buChar char="•"/>
        <a:defRPr sz="2000">
          <a:solidFill>
            <a:schemeClr val="tx1"/>
          </a:solidFill>
          <a:latin typeface="Times New Roman" pitchFamily="18" charset="0"/>
        </a:defRPr>
      </a:lvl7pPr>
      <a:lvl8pPr marL="3822700" indent="-228600" algn="l" rtl="0" fontAlgn="base">
        <a:spcBef>
          <a:spcPct val="20000"/>
        </a:spcBef>
        <a:spcAft>
          <a:spcPct val="0"/>
        </a:spcAft>
        <a:buChar char="•"/>
        <a:defRPr sz="2000">
          <a:solidFill>
            <a:schemeClr val="tx1"/>
          </a:solidFill>
          <a:latin typeface="Times New Roman" pitchFamily="18" charset="0"/>
        </a:defRPr>
      </a:lvl8pPr>
      <a:lvl9pPr marL="42799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wmf"/><Relationship Id="rId5" Type="http://schemas.openxmlformats.org/officeDocument/2006/relationships/slideLayout" Target="../slideLayouts/slideLayout12.xml"/><Relationship Id="rId4"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6.jpeg"/><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7.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12.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8.jpeg"/><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2"/>
            </p:custDataLst>
          </p:nvPr>
        </p:nvSpPr>
        <p:spPr/>
        <p:txBody>
          <a:bodyPr/>
          <a:lstStyle/>
          <a:p>
            <a:pPr eaLnBrk="1" hangingPunct="1"/>
            <a:r>
              <a:rPr lang="en-US" smtClean="0"/>
              <a:t>Welcome to CS 362</a:t>
            </a:r>
          </a:p>
        </p:txBody>
      </p:sp>
      <p:sp>
        <p:nvSpPr>
          <p:cNvPr id="3075"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r>
              <a:rPr lang="en-US" sz="3200" b="0" dirty="0" smtClean="0"/>
              <a:t>Applied Software Engineering</a:t>
            </a:r>
          </a:p>
          <a:p>
            <a:pPr eaLnBrk="1" hangingPunct="1"/>
            <a:r>
              <a:rPr lang="en-US" sz="3200" b="0" dirty="0" smtClean="0"/>
              <a:t>What happens after (and during) design?</a:t>
            </a:r>
          </a:p>
          <a:p>
            <a:pPr eaLnBrk="1" hangingPunct="1"/>
            <a:r>
              <a:rPr lang="en-US" sz="3200" b="0" dirty="0" smtClean="0"/>
              <a:t>Testing, debugging, maintaining programs</a:t>
            </a:r>
          </a:p>
          <a:p>
            <a:pPr lvl="1" eaLnBrk="1" hangingPunct="1"/>
            <a:r>
              <a:rPr lang="en-US" sz="3000" b="0" dirty="0" smtClean="0"/>
              <a:t>Lessons for software testing</a:t>
            </a:r>
          </a:p>
          <a:p>
            <a:pPr lvl="2" eaLnBrk="1" hangingPunct="1"/>
            <a:r>
              <a:rPr lang="en-US" sz="2800" b="0" dirty="0" smtClean="0"/>
              <a:t>Methods for testing</a:t>
            </a:r>
          </a:p>
          <a:p>
            <a:pPr lvl="2" eaLnBrk="1" hangingPunct="1"/>
            <a:r>
              <a:rPr lang="en-US" sz="2800" b="0" dirty="0" smtClean="0"/>
              <a:t>Tips, tricks, and techniques</a:t>
            </a:r>
          </a:p>
          <a:p>
            <a:pPr lvl="1" eaLnBrk="1" hangingPunct="1"/>
            <a:r>
              <a:rPr lang="en-US" sz="3000" b="0" dirty="0" smtClean="0"/>
              <a:t>How to review code</a:t>
            </a:r>
          </a:p>
          <a:p>
            <a:pPr lvl="1" eaLnBrk="1" hangingPunct="1"/>
            <a:r>
              <a:rPr lang="en-US" sz="3000" b="0" dirty="0" smtClean="0"/>
              <a:t>How to debug</a:t>
            </a:r>
            <a:endParaRPr lang="en-US" sz="2800" b="0" dirty="0" smtClean="0"/>
          </a:p>
          <a:p>
            <a:pPr lvl="1" eaLnBrk="1" hangingPunct="1"/>
            <a:r>
              <a:rPr lang="en-US" sz="3000" b="0" dirty="0" smtClean="0"/>
              <a:t>Throughout: tools and automation</a:t>
            </a:r>
          </a:p>
          <a:p>
            <a:pPr lvl="2" eaLnBrk="1" hangingPunct="1"/>
            <a:r>
              <a:rPr lang="en-US" sz="2800" b="0" dirty="0" smtClean="0"/>
              <a:t>Source control, testing, debugging tools</a:t>
            </a:r>
          </a:p>
        </p:txBody>
      </p:sp>
      <p:pic>
        <p:nvPicPr>
          <p:cNvPr id="1026" name="Picture 2" descr="C:\Users\Alex\AppData\Local\Microsoft\Windows\Temporary Internet Files\Content.IE5\4O11Q41U\MC90033087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420" y="404580"/>
            <a:ext cx="1351984" cy="17835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Alex\AppData\Local\Microsoft\Windows\Temporary Internet Files\Content.IE5\OIVDGOMO\MC900441714[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70" y="3284980"/>
            <a:ext cx="2160300" cy="2160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We’re </a:t>
            </a:r>
            <a:r>
              <a:rPr lang="en-US" i="1" dirty="0" smtClean="0"/>
              <a:t>A New Kind </a:t>
            </a:r>
            <a:r>
              <a:rPr lang="en-US" dirty="0" smtClean="0"/>
              <a:t>of Engineers</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dirty="0" smtClean="0"/>
              <a:t>What makes software engineering </a:t>
            </a:r>
            <a:r>
              <a:rPr lang="en-US" sz="3200" b="0" i="1" dirty="0" smtClean="0"/>
              <a:t>different</a:t>
            </a:r>
            <a:r>
              <a:rPr lang="en-US" sz="3200" b="0" dirty="0"/>
              <a:t> </a:t>
            </a:r>
            <a:r>
              <a:rPr lang="en-US" sz="3200" b="0" dirty="0" smtClean="0"/>
              <a:t>(in a good way)?</a:t>
            </a:r>
            <a:endParaRPr lang="en-US" sz="2800" b="0" dirty="0"/>
          </a:p>
          <a:p>
            <a:pPr lvl="1" eaLnBrk="1" hangingPunct="1">
              <a:lnSpc>
                <a:spcPct val="83000"/>
              </a:lnSpc>
            </a:pPr>
            <a:r>
              <a:rPr lang="en-US" sz="3000" b="0" dirty="0" smtClean="0"/>
              <a:t>Patching code is much easier than patching a bridge or a space shuttle</a:t>
            </a:r>
          </a:p>
          <a:p>
            <a:pPr lvl="1" eaLnBrk="1" hangingPunct="1">
              <a:lnSpc>
                <a:spcPct val="83000"/>
              </a:lnSpc>
            </a:pPr>
            <a:r>
              <a:rPr lang="en-US" sz="3000" b="0" dirty="0" smtClean="0"/>
              <a:t>We know a lot about how to put computers to work to help us do our jobs</a:t>
            </a:r>
          </a:p>
          <a:p>
            <a:pPr lvl="1" eaLnBrk="1" hangingPunct="1">
              <a:lnSpc>
                <a:spcPct val="83000"/>
              </a:lnSpc>
            </a:pPr>
            <a:endParaRPr lang="en-US" sz="3000" b="0" dirty="0" smtClean="0"/>
          </a:p>
          <a:p>
            <a:pPr lvl="1" eaLnBrk="1" hangingPunct="1">
              <a:lnSpc>
                <a:spcPct val="83000"/>
              </a:lnSpc>
            </a:pPr>
            <a:r>
              <a:rPr lang="en-US" sz="3000" b="0" i="1" dirty="0" smtClean="0"/>
              <a:t>We have much more ability to test</a:t>
            </a:r>
          </a:p>
          <a:p>
            <a:pPr lvl="1" eaLnBrk="1" hangingPunct="1">
              <a:lnSpc>
                <a:spcPct val="83000"/>
              </a:lnSpc>
            </a:pPr>
            <a:endParaRPr lang="en-US" sz="3000" b="0" dirty="0" smtClean="0"/>
          </a:p>
          <a:p>
            <a:pPr lvl="1" eaLnBrk="1" hangingPunct="1">
              <a:lnSpc>
                <a:spcPct val="83000"/>
              </a:lnSpc>
            </a:pPr>
            <a:r>
              <a:rPr lang="en-US" sz="3000" b="0" dirty="0" smtClean="0"/>
              <a:t>Therefore testing will be the most important and most central topic of this class</a:t>
            </a:r>
            <a:endParaRPr lang="en-US" sz="3000" b="0" dirty="0"/>
          </a:p>
          <a:p>
            <a:pPr eaLnBrk="1" hangingPunct="1">
              <a:lnSpc>
                <a:spcPct val="83000"/>
              </a:lnSpc>
            </a:pPr>
            <a:endParaRPr lang="en-US" sz="3200" b="0" dirty="0" smtClean="0"/>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extLst>
      <p:ext uri="{BB962C8B-B14F-4D97-AF65-F5344CB8AC3E}">
        <p14:creationId xmlns:p14="http://schemas.microsoft.com/office/powerpoint/2010/main" val="2916335810"/>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custDataLst>
              <p:tags r:id="rId2"/>
            </p:custDataLst>
          </p:nvPr>
        </p:nvSpPr>
        <p:spPr>
          <a:xfrm>
            <a:off x="290513" y="1268413"/>
            <a:ext cx="8472487" cy="5256212"/>
          </a:xfrm>
        </p:spPr>
        <p:txBody>
          <a:bodyPr/>
          <a:lstStyle/>
          <a:p>
            <a:pPr lvl="1" eaLnBrk="1" hangingPunct="1">
              <a:lnSpc>
                <a:spcPct val="83000"/>
              </a:lnSpc>
              <a:buNone/>
            </a:pPr>
            <a:r>
              <a:rPr lang="en-US" sz="2400" dirty="0" smtClean="0"/>
              <a:t>You are given a library, </a:t>
            </a:r>
            <a:r>
              <a:rPr lang="en-US" sz="2400" dirty="0" err="1" smtClean="0"/>
              <a:t>container.o</a:t>
            </a:r>
            <a:r>
              <a:rPr lang="en-US" sz="2400" dirty="0" smtClean="0"/>
              <a:t> and the following .h </a:t>
            </a:r>
            <a:r>
              <a:rPr lang="en-US" sz="2400" smtClean="0"/>
              <a:t>file signatures:</a:t>
            </a:r>
            <a:endParaRPr lang="en-US" sz="2400" dirty="0" smtClean="0"/>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put (</a:t>
            </a:r>
            <a:r>
              <a:rPr lang="en-US" sz="1400" dirty="0" err="1" smtClean="0">
                <a:latin typeface="Lucida Console" pitchFamily="49" charset="0"/>
              </a:rPr>
              <a:t>int</a:t>
            </a:r>
            <a:r>
              <a:rPr lang="en-US" sz="1400" dirty="0" smtClean="0">
                <a:latin typeface="Lucida Console" pitchFamily="49" charset="0"/>
              </a:rPr>
              <a:t> n, container* c); /* returns 1 and adds to c if n not in c, otherwise returns 0 */</a:t>
            </a:r>
          </a:p>
          <a:p>
            <a:pPr lvl="1" eaLnBrk="1" hangingPunct="1">
              <a:lnSpc>
                <a:spcPct val="83000"/>
              </a:lnSpc>
              <a:buNone/>
            </a:pPr>
            <a:r>
              <a:rPr lang="en-US" sz="1400" dirty="0" err="1" smtClean="0">
                <a:latin typeface="Lucida Console" pitchFamily="49" charset="0"/>
              </a:rPr>
              <a:t>i</a:t>
            </a:r>
            <a:r>
              <a:rPr lang="en-US" sz="1400" b="0" dirty="0" err="1" smtClean="0">
                <a:latin typeface="Lucida Console" pitchFamily="49" charset="0"/>
              </a:rPr>
              <a:t>nt</a:t>
            </a:r>
            <a:r>
              <a:rPr lang="en-US" sz="1400" b="0" dirty="0" smtClean="0">
                <a:latin typeface="Lucida Console" pitchFamily="49" charset="0"/>
              </a:rPr>
              <a:t> get (</a:t>
            </a:r>
            <a:r>
              <a:rPr lang="en-US" sz="1400" b="0" dirty="0" err="1" smtClean="0">
                <a:latin typeface="Lucida Console" pitchFamily="49" charset="0"/>
              </a:rPr>
              <a:t>int</a:t>
            </a:r>
            <a:r>
              <a:rPr lang="en-US" sz="1400" b="0" dirty="0" smtClean="0">
                <a:latin typeface="Lucida Console" pitchFamily="49" charset="0"/>
              </a:rPr>
              <a:t> n, container* c); /* returns 1 if n is in c, 0 otherwise */</a:t>
            </a:r>
          </a:p>
          <a:p>
            <a:pPr lvl="1" eaLnBrk="1" hangingPunct="1">
              <a:lnSpc>
                <a:spcPct val="83000"/>
              </a:lnSpc>
              <a:buNone/>
            </a:pPr>
            <a:r>
              <a:rPr lang="en-US" sz="1400" dirty="0" err="1" smtClean="0">
                <a:latin typeface="Lucida Console" pitchFamily="49" charset="0"/>
              </a:rPr>
              <a:t>int</a:t>
            </a:r>
            <a:r>
              <a:rPr lang="en-US" sz="1400" dirty="0" smtClean="0">
                <a:latin typeface="Lucida Console" pitchFamily="49" charset="0"/>
              </a:rPr>
              <a:t> remove (</a:t>
            </a:r>
            <a:r>
              <a:rPr lang="en-US" sz="1400" dirty="0" err="1" smtClean="0">
                <a:latin typeface="Lucida Console" pitchFamily="49" charset="0"/>
              </a:rPr>
              <a:t>int</a:t>
            </a:r>
            <a:r>
              <a:rPr lang="en-US" sz="1400" dirty="0" smtClean="0">
                <a:latin typeface="Lucida Console" pitchFamily="49" charset="0"/>
              </a:rPr>
              <a:t> n, container* c); /* returns 1 if n was in c; after return n is not in c! */</a:t>
            </a:r>
          </a:p>
          <a:p>
            <a:pPr lvl="1" eaLnBrk="1" hangingPunct="1">
              <a:lnSpc>
                <a:spcPct val="83000"/>
              </a:lnSpc>
              <a:buNone/>
            </a:pPr>
            <a:r>
              <a:rPr lang="en-US" sz="1400" dirty="0" smtClean="0">
                <a:latin typeface="Lucida Console" pitchFamily="49" charset="0"/>
              </a:rPr>
              <a:t>c</a:t>
            </a:r>
            <a:r>
              <a:rPr lang="en-US" sz="1400" b="0" dirty="0" smtClean="0">
                <a:latin typeface="Lucida Console" pitchFamily="49" charset="0"/>
              </a:rPr>
              <a:t>ontainer* </a:t>
            </a:r>
            <a:r>
              <a:rPr lang="en-US" sz="1400" b="0" dirty="0" err="1" smtClean="0">
                <a:latin typeface="Lucida Console" pitchFamily="49" charset="0"/>
              </a:rPr>
              <a:t>newContainer</a:t>
            </a:r>
            <a:r>
              <a:rPr lang="en-US" sz="1400" b="0" dirty="0" smtClean="0">
                <a:latin typeface="Lucida Console" pitchFamily="49" charset="0"/>
              </a:rPr>
              <a:t>(); /* returns a new container if memory avail */</a:t>
            </a:r>
          </a:p>
          <a:p>
            <a:pPr lvl="1" eaLnBrk="1" hangingPunct="1">
              <a:lnSpc>
                <a:spcPct val="83000"/>
              </a:lnSpc>
              <a:buNone/>
            </a:pPr>
            <a:endParaRPr lang="en-US" sz="1400" dirty="0" smtClean="0">
              <a:latin typeface="Lucida Console" pitchFamily="49" charset="0"/>
            </a:endParaRPr>
          </a:p>
          <a:p>
            <a:pPr lvl="1">
              <a:lnSpc>
                <a:spcPct val="83000"/>
              </a:lnSpc>
              <a:buNone/>
            </a:pPr>
            <a:r>
              <a:rPr lang="en-US" sz="1800" dirty="0" smtClean="0"/>
              <a:t>You don’t have source code, and the file isn’t compiled with debugging information. Attached is a note: “We would like to use this (it’s really fast) in our new system, but it needs to work well – a bug in this could be catastrophic.  Can you give me a plan/approach for thorough testing?  I don’t want to share our test generation code with the company that wrote this, and they won’t share source, but you can give them test cases.  The programmer behind this at Container Code Design, LLC, is pretty busy, so we’d like to make sure to get good turnaround from debugging.  Can I get a short white paper on this by this afternoon’s 2:35 project meeting?  I know it’s short notice, and you’re not really a test engineer, but we need something.</a:t>
            </a:r>
            <a:endParaRPr lang="en-US" sz="1400" b="0" dirty="0" smtClean="0">
              <a:latin typeface="Lucida Console" pitchFamily="49" charset="0"/>
            </a:endParaRPr>
          </a:p>
          <a:p>
            <a:pPr lvl="1" eaLnBrk="1" hangingPunct="1">
              <a:lnSpc>
                <a:spcPct val="83000"/>
              </a:lnSpc>
              <a:buNone/>
            </a:pPr>
            <a:endParaRPr lang="en-US" sz="1400" b="0" dirty="0" smtClean="0">
              <a:latin typeface="Lucida Console" pitchFamily="49" charset="0"/>
            </a:endParaRPr>
          </a:p>
          <a:p>
            <a:pPr eaLnBrk="1" hangingPunct="1">
              <a:lnSpc>
                <a:spcPct val="83000"/>
              </a:lnSpc>
              <a:buFont typeface="Wingdings" pitchFamily="2" charset="2"/>
              <a:buNone/>
            </a:pPr>
            <a:endParaRPr lang="en-US" sz="2800" dirty="0" smtClean="0"/>
          </a:p>
        </p:txBody>
      </p:sp>
      <p:sp>
        <p:nvSpPr>
          <p:cNvPr id="6149" name="Rectangle 2"/>
          <p:cNvSpPr>
            <a:spLocks noGrp="1" noChangeArrowheads="1"/>
          </p:cNvSpPr>
          <p:nvPr>
            <p:ph type="title"/>
            <p:custDataLst>
              <p:tags r:id="rId3"/>
            </p:custDataLst>
          </p:nvPr>
        </p:nvSpPr>
        <p:spPr/>
        <p:txBody>
          <a:bodyPr/>
          <a:lstStyle/>
          <a:p>
            <a:pPr eaLnBrk="1" hangingPunct="1"/>
            <a:r>
              <a:rPr lang="en-US" dirty="0" smtClean="0"/>
              <a:t>Think-piece</a:t>
            </a:r>
          </a:p>
        </p:txBody>
      </p:sp>
    </p:spTree>
    <p:custDataLst>
      <p:tags r:id="rId1"/>
    </p:custDataLst>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2"/>
            </p:custDataLst>
          </p:nvPr>
        </p:nvSpPr>
        <p:spPr/>
        <p:txBody>
          <a:bodyPr/>
          <a:lstStyle/>
          <a:p>
            <a:pPr eaLnBrk="1" hangingPunct="1"/>
            <a:r>
              <a:rPr lang="en-US" dirty="0" smtClean="0"/>
              <a:t>Overview</a:t>
            </a:r>
          </a:p>
        </p:txBody>
      </p:sp>
      <p:sp>
        <p:nvSpPr>
          <p:cNvPr id="4099"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dirty="0" smtClean="0"/>
              <a:t>This class is going to spend a lot of time on the fact that </a:t>
            </a:r>
            <a:r>
              <a:rPr lang="en-US" sz="3200" b="0" i="1" dirty="0" smtClean="0"/>
              <a:t>things go wrong</a:t>
            </a:r>
          </a:p>
          <a:p>
            <a:pPr lvl="1" eaLnBrk="1" hangingPunct="1">
              <a:lnSpc>
                <a:spcPct val="83000"/>
              </a:lnSpc>
            </a:pPr>
            <a:r>
              <a:rPr lang="en-US" sz="2800" b="0" dirty="0" smtClean="0"/>
              <a:t>The design is probably somewhat wrong</a:t>
            </a:r>
          </a:p>
          <a:p>
            <a:pPr lvl="1" eaLnBrk="1" hangingPunct="1">
              <a:lnSpc>
                <a:spcPct val="83000"/>
              </a:lnSpc>
            </a:pPr>
            <a:r>
              <a:rPr lang="en-US" sz="2800" b="0" dirty="0" smtClean="0"/>
              <a:t>The implementation is almost certainly wrong</a:t>
            </a:r>
          </a:p>
          <a:p>
            <a:pPr lvl="1" eaLnBrk="1" hangingPunct="1">
              <a:lnSpc>
                <a:spcPct val="83000"/>
              </a:lnSpc>
            </a:pPr>
            <a:endParaRPr lang="en-US" sz="2800" b="0" dirty="0"/>
          </a:p>
          <a:p>
            <a:pPr lvl="1" eaLnBrk="1" hangingPunct="1">
              <a:lnSpc>
                <a:spcPct val="83000"/>
              </a:lnSpc>
            </a:pPr>
            <a:r>
              <a:rPr lang="en-US" sz="2800" b="0" dirty="0" smtClean="0"/>
              <a:t>Building software by “trying really hard” and assuming the end result is perfect </a:t>
            </a:r>
            <a:r>
              <a:rPr lang="en-US" sz="2800" b="0" i="1" dirty="0" smtClean="0"/>
              <a:t>will not work</a:t>
            </a:r>
          </a:p>
          <a:p>
            <a:pPr lvl="1" eaLnBrk="1" hangingPunct="1">
              <a:lnSpc>
                <a:spcPct val="83000"/>
              </a:lnSpc>
            </a:pPr>
            <a:r>
              <a:rPr lang="en-US" sz="2800" b="0" dirty="0" smtClean="0"/>
              <a:t>There are lots of ways to avoid bugs</a:t>
            </a:r>
          </a:p>
          <a:p>
            <a:pPr lvl="1" eaLnBrk="1" hangingPunct="1">
              <a:lnSpc>
                <a:spcPct val="83000"/>
              </a:lnSpc>
            </a:pPr>
            <a:r>
              <a:rPr lang="en-US" sz="2800" b="0" dirty="0" smtClean="0"/>
              <a:t>There are lots of ways to find bugs</a:t>
            </a:r>
          </a:p>
          <a:p>
            <a:pPr lvl="1" eaLnBrk="1" hangingPunct="1">
              <a:lnSpc>
                <a:spcPct val="83000"/>
              </a:lnSpc>
            </a:pPr>
            <a:r>
              <a:rPr lang="en-US" sz="2800" b="0" dirty="0" smtClean="0"/>
              <a:t>There are lots of ways to fix bugs</a:t>
            </a:r>
          </a:p>
          <a:p>
            <a:pPr lvl="1" eaLnBrk="1" hangingPunct="1">
              <a:lnSpc>
                <a:spcPct val="83000"/>
              </a:lnSpc>
            </a:pPr>
            <a:r>
              <a:rPr lang="en-US" sz="2800" b="0" dirty="0" smtClean="0"/>
              <a:t>There are lots of bugs</a:t>
            </a:r>
          </a:p>
          <a:p>
            <a:pPr lvl="1" eaLnBrk="1" hangingPunct="1">
              <a:lnSpc>
                <a:spcPct val="83000"/>
              </a:lnSpc>
            </a:pPr>
            <a:endParaRPr lang="en-US" sz="2800" b="0" dirty="0" smtClean="0"/>
          </a:p>
        </p:txBody>
      </p:sp>
      <p:sp>
        <p:nvSpPr>
          <p:cNvPr id="2" name="Content Placeholder 1"/>
          <p:cNvSpPr>
            <a:spLocks noGrp="1"/>
          </p:cNvSpPr>
          <p:nvPr>
            <p:ph sz="half" idx="2"/>
            <p:custDataLst>
              <p:tags r:id="rId4"/>
            </p:custDataLst>
          </p:nvPr>
        </p:nvSpPr>
        <p:spPr/>
        <p:txBody>
          <a:bodyPr/>
          <a:lstStyle/>
          <a:p>
            <a:endParaRPr lang="en-US"/>
          </a:p>
        </p:txBody>
      </p:sp>
    </p:spTree>
    <p:custDataLst>
      <p:tags r:id="rId1"/>
    </p:custDataLst>
    <p:extLst>
      <p:ext uri="{BB962C8B-B14F-4D97-AF65-F5344CB8AC3E}">
        <p14:creationId xmlns:p14="http://schemas.microsoft.com/office/powerpoint/2010/main" val="2910622479"/>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2"/>
            </p:custDataLst>
          </p:nvPr>
        </p:nvSpPr>
        <p:spPr/>
        <p:txBody>
          <a:bodyPr/>
          <a:lstStyle/>
          <a:p>
            <a:pPr eaLnBrk="1" hangingPunct="1"/>
            <a:r>
              <a:rPr lang="en-US" dirty="0" smtClean="0"/>
              <a:t>Overview</a:t>
            </a:r>
          </a:p>
        </p:txBody>
      </p:sp>
      <p:sp>
        <p:nvSpPr>
          <p:cNvPr id="4099"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dirty="0" smtClean="0"/>
              <a:t>Some books (not textbooks) that are worth reading to understand applied software engineering</a:t>
            </a:r>
          </a:p>
          <a:p>
            <a:pPr eaLnBrk="1" hangingPunct="1">
              <a:lnSpc>
                <a:spcPct val="83000"/>
              </a:lnSpc>
            </a:pPr>
            <a:endParaRPr lang="en-US" sz="3200" b="0" dirty="0"/>
          </a:p>
          <a:p>
            <a:pPr eaLnBrk="1" hangingPunct="1">
              <a:lnSpc>
                <a:spcPct val="83000"/>
              </a:lnSpc>
            </a:pPr>
            <a:r>
              <a:rPr lang="en-US" sz="3200" b="0" dirty="0" smtClean="0"/>
              <a:t>This class will aim to distill the most important points from a number of books into takeaway lessons</a:t>
            </a:r>
          </a:p>
          <a:p>
            <a:pPr lvl="1" eaLnBrk="1" hangingPunct="1">
              <a:lnSpc>
                <a:spcPct val="83000"/>
              </a:lnSpc>
            </a:pPr>
            <a:r>
              <a:rPr lang="en-US" sz="3000" b="0" dirty="0" smtClean="0"/>
              <a:t>But the books are still worth reading if you really want to understand things</a:t>
            </a:r>
          </a:p>
        </p:txBody>
      </p:sp>
    </p:spTree>
    <p:custDataLst>
      <p:tags r:id="rId1"/>
    </p:custDataLst>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2"/>
            </p:custDataLst>
          </p:nvPr>
        </p:nvSpPr>
        <p:spPr/>
        <p:txBody>
          <a:bodyPr/>
          <a:lstStyle/>
          <a:p>
            <a:pPr eaLnBrk="1" hangingPunct="1"/>
            <a:r>
              <a:rPr lang="en-US" dirty="0" smtClean="0"/>
              <a:t>The Royal Road to Software Engineering Capability</a:t>
            </a:r>
          </a:p>
        </p:txBody>
      </p:sp>
      <p:sp>
        <p:nvSpPr>
          <p:cNvPr id="4099"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dirty="0" smtClean="0"/>
              <a:t>Build, test, and debug real software!</a:t>
            </a:r>
          </a:p>
          <a:p>
            <a:pPr lvl="1" eaLnBrk="1" hangingPunct="1">
              <a:lnSpc>
                <a:spcPct val="83000"/>
              </a:lnSpc>
            </a:pPr>
            <a:r>
              <a:rPr lang="en-US" sz="3000" b="0" dirty="0" smtClean="0"/>
              <a:t>This is the most</a:t>
            </a:r>
            <a:br>
              <a:rPr lang="en-US" sz="3000" b="0" dirty="0" smtClean="0"/>
            </a:br>
            <a:r>
              <a:rPr lang="en-US" sz="3000" b="0" dirty="0" smtClean="0"/>
              <a:t>important thing</a:t>
            </a:r>
          </a:p>
          <a:p>
            <a:pPr eaLnBrk="1" hangingPunct="1">
              <a:lnSpc>
                <a:spcPct val="83000"/>
              </a:lnSpc>
            </a:pPr>
            <a:endParaRPr lang="en-US" sz="3200" b="0" dirty="0"/>
          </a:p>
          <a:p>
            <a:pPr eaLnBrk="1" hangingPunct="1">
              <a:lnSpc>
                <a:spcPct val="83000"/>
              </a:lnSpc>
            </a:pPr>
            <a:r>
              <a:rPr lang="en-US" sz="3200" b="0" dirty="0" smtClean="0"/>
              <a:t>Read books by people who have done</a:t>
            </a:r>
            <a:br>
              <a:rPr lang="en-US" sz="3200" b="0" dirty="0" smtClean="0"/>
            </a:br>
            <a:r>
              <a:rPr lang="en-US" sz="3200" b="0" dirty="0" smtClean="0"/>
              <a:t>just that, and written down what they</a:t>
            </a:r>
            <a:br>
              <a:rPr lang="en-US" sz="3200" b="0" dirty="0" smtClean="0"/>
            </a:br>
            <a:r>
              <a:rPr lang="en-US" sz="3200" b="0" dirty="0" smtClean="0"/>
              <a:t>have learned</a:t>
            </a:r>
          </a:p>
          <a:p>
            <a:pPr lvl="1" eaLnBrk="1" hangingPunct="1">
              <a:lnSpc>
                <a:spcPct val="83000"/>
              </a:lnSpc>
            </a:pPr>
            <a:r>
              <a:rPr lang="en-US" sz="2800" b="0" dirty="0" smtClean="0"/>
              <a:t>If you think that’s too old fashioned, read the books on your tablet, ok?</a:t>
            </a:r>
          </a:p>
        </p:txBody>
      </p:sp>
      <p:sp>
        <p:nvSpPr>
          <p:cNvPr id="4" name="Text Box 6"/>
          <p:cNvSpPr txBox="1">
            <a:spLocks noChangeArrowheads="1"/>
          </p:cNvSpPr>
          <p:nvPr>
            <p:custDataLst>
              <p:tags r:id="rId4"/>
            </p:custDataLst>
          </p:nvPr>
        </p:nvSpPr>
        <p:spPr bwMode="auto">
          <a:xfrm>
            <a:off x="4860040" y="1748704"/>
            <a:ext cx="3313112" cy="915987"/>
          </a:xfrm>
          <a:prstGeom prst="rect">
            <a:avLst/>
          </a:prstGeom>
          <a:noFill/>
          <a:ln w="9525" algn="ctr">
            <a:noFill/>
            <a:miter lim="800000"/>
            <a:headEnd/>
            <a:tailEnd/>
          </a:ln>
        </p:spPr>
        <p:txBody>
          <a:bodyPr>
            <a:spAutoFit/>
          </a:bodyPr>
          <a:lstStyle/>
          <a:p>
            <a:pPr>
              <a:spcBef>
                <a:spcPct val="50000"/>
              </a:spcBef>
            </a:pPr>
            <a:r>
              <a:rPr lang="en-US" sz="1800" i="0">
                <a:latin typeface="Times New Roman" pitchFamily="18" charset="0"/>
              </a:rPr>
              <a:t>“he who learns to play the harp learns to play by playing it”</a:t>
            </a:r>
            <a:br>
              <a:rPr lang="en-US" sz="1800" i="0">
                <a:latin typeface="Times New Roman" pitchFamily="18" charset="0"/>
              </a:rPr>
            </a:br>
            <a:r>
              <a:rPr lang="en-US" sz="1800" b="0" i="0">
                <a:latin typeface="Times New Roman" pitchFamily="18" charset="0"/>
              </a:rPr>
              <a:t>- Aristotle, </a:t>
            </a:r>
            <a:r>
              <a:rPr lang="en-US" sz="1800" b="0">
                <a:latin typeface="Times New Roman" pitchFamily="18" charset="0"/>
              </a:rPr>
              <a:t>Metaphysics, Book IX</a:t>
            </a:r>
            <a:endParaRPr lang="en-US" sz="1800" b="0" i="0">
              <a:latin typeface="Times New Roman" pitchFamily="18" charset="0"/>
            </a:endParaRPr>
          </a:p>
        </p:txBody>
      </p:sp>
      <p:pic>
        <p:nvPicPr>
          <p:cNvPr id="2050" name="Picture 2" descr="C:\Users\Alex\AppData\Local\Microsoft\Windows\Temporary Internet Files\Content.IE5\4O11Q41U\MC900353611[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56470" y="2664691"/>
            <a:ext cx="882117" cy="143438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43831836"/>
      </p:ext>
    </p:ext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Civil Engineering</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i="1" dirty="0" smtClean="0"/>
              <a:t>Design Paradigms: Case Histories of Error and Judgment in Engineering</a:t>
            </a:r>
            <a:br>
              <a:rPr lang="en-US" sz="3200" b="0" i="1" dirty="0" smtClean="0"/>
            </a:br>
            <a:r>
              <a:rPr lang="en-US" sz="3200" b="0" i="1" dirty="0" smtClean="0"/>
              <a:t/>
            </a:r>
            <a:br>
              <a:rPr lang="en-US" sz="3200" b="0" i="1" dirty="0" smtClean="0"/>
            </a:br>
            <a:r>
              <a:rPr lang="en-US" sz="3200" b="0" dirty="0" smtClean="0"/>
              <a:t>- Henry </a:t>
            </a:r>
            <a:r>
              <a:rPr lang="en-US" sz="3200" b="0" dirty="0" err="1" smtClean="0"/>
              <a:t>Petroski</a:t>
            </a:r>
            <a:endParaRPr lang="en-US" sz="3200" b="0" dirty="0" smtClean="0"/>
          </a:p>
          <a:p>
            <a:pPr eaLnBrk="1" hangingPunct="1">
              <a:lnSpc>
                <a:spcPct val="83000"/>
              </a:lnSpc>
            </a:pPr>
            <a:endParaRPr lang="en-US" sz="3200" b="0" i="1" dirty="0"/>
          </a:p>
          <a:p>
            <a:pPr eaLnBrk="1" hangingPunct="1">
              <a:lnSpc>
                <a:spcPct val="83000"/>
              </a:lnSpc>
            </a:pPr>
            <a:r>
              <a:rPr lang="en-US" sz="3200" b="0" i="1" dirty="0" smtClean="0"/>
              <a:t>“It has long been practically</a:t>
            </a:r>
            <a:br>
              <a:rPr lang="en-US" sz="3200" b="0" i="1" dirty="0" smtClean="0"/>
            </a:br>
            <a:r>
              <a:rPr lang="en-US" sz="3200" b="0" i="1" dirty="0" smtClean="0"/>
              <a:t>a truism among practicing</a:t>
            </a:r>
            <a:br>
              <a:rPr lang="en-US" sz="3200" b="0" i="1" dirty="0" smtClean="0"/>
            </a:br>
            <a:r>
              <a:rPr lang="en-US" sz="3200" b="0" i="1" dirty="0" smtClean="0"/>
              <a:t>engineers and designers that</a:t>
            </a:r>
            <a:br>
              <a:rPr lang="en-US" sz="3200" b="0" i="1" dirty="0" smtClean="0"/>
            </a:br>
            <a:r>
              <a:rPr lang="en-US" sz="3200" b="0" i="1" dirty="0" smtClean="0"/>
              <a:t>we learn much more from failures than</a:t>
            </a:r>
            <a:br>
              <a:rPr lang="en-US" sz="3200" b="0" i="1" dirty="0" smtClean="0"/>
            </a:br>
            <a:r>
              <a:rPr lang="en-US" sz="3200" b="0" i="1" dirty="0" smtClean="0"/>
              <a:t>from successes.”</a:t>
            </a:r>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pic>
        <p:nvPicPr>
          <p:cNvPr id="2050" name="Picture 2" descr="https://encrypted-tbn2.gstatic.com/images?q=tbn:ANd9GcStmKWdo-1hdrtrNt4PVi1RecL-xl8T646MRRUTq5OeSUmaMSsP7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89" y="1988800"/>
            <a:ext cx="1952989" cy="302442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278951"/>
      </p:ext>
    </p:extLst>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Civil Engineering</a:t>
            </a:r>
          </a:p>
        </p:txBody>
      </p:sp>
      <p:pic>
        <p:nvPicPr>
          <p:cNvPr id="2050" name="Picture 2"/>
          <p:cNvPicPr>
            <a:picLocks noChangeAspect="1" noChangeArrowheads="1"/>
          </p:cNvPicPr>
          <p:nvPr/>
        </p:nvPicPr>
        <p:blipFill>
          <a:blip r:embed="rId12" cstate="print"/>
          <a:srcRect/>
          <a:stretch>
            <a:fillRect/>
          </a:stretch>
        </p:blipFill>
        <p:spPr bwMode="auto">
          <a:xfrm>
            <a:off x="1259540" y="1556740"/>
            <a:ext cx="5630412" cy="2736380"/>
          </a:xfrm>
          <a:prstGeom prst="rect">
            <a:avLst/>
          </a:prstGeom>
          <a:noFill/>
          <a:ln w="9525">
            <a:noFill/>
            <a:miter lim="800000"/>
            <a:headEnd/>
            <a:tailEnd/>
          </a:ln>
        </p:spPr>
      </p:pic>
      <p:sp>
        <p:nvSpPr>
          <p:cNvPr id="5" name="Rectangle 4"/>
          <p:cNvSpPr/>
          <p:nvPr>
            <p:custDataLst>
              <p:tags r:id="rId3"/>
            </p:custDataLst>
          </p:nvPr>
        </p:nvSpPr>
        <p:spPr bwMode="auto">
          <a:xfrm>
            <a:off x="1691600" y="5589300"/>
            <a:ext cx="936130" cy="648090"/>
          </a:xfrm>
          <a:prstGeom prst="rect">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6" name="Rectangle 5"/>
          <p:cNvSpPr/>
          <p:nvPr>
            <p:custDataLst>
              <p:tags r:id="rId4"/>
            </p:custDataLst>
          </p:nvPr>
        </p:nvSpPr>
        <p:spPr bwMode="auto">
          <a:xfrm>
            <a:off x="5436120" y="5589300"/>
            <a:ext cx="936130" cy="648090"/>
          </a:xfrm>
          <a:prstGeom prst="rect">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8" name="Rectangle 7"/>
          <p:cNvSpPr/>
          <p:nvPr>
            <p:custDataLst>
              <p:tags r:id="rId5"/>
            </p:custDataLst>
          </p:nvPr>
        </p:nvSpPr>
        <p:spPr bwMode="auto">
          <a:xfrm>
            <a:off x="1115520" y="5013220"/>
            <a:ext cx="5904820" cy="57608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9" name="Rectangle 8"/>
          <p:cNvSpPr/>
          <p:nvPr>
            <p:custDataLst>
              <p:tags r:id="rId6"/>
            </p:custDataLst>
          </p:nvPr>
        </p:nvSpPr>
        <p:spPr bwMode="auto">
          <a:xfrm>
            <a:off x="3635870" y="5589300"/>
            <a:ext cx="936130" cy="648090"/>
          </a:xfrm>
          <a:prstGeom prst="rect">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11" name="Rectangle 10"/>
          <p:cNvSpPr/>
          <p:nvPr>
            <p:custDataLst>
              <p:tags r:id="rId7"/>
            </p:custDataLst>
          </p:nvPr>
        </p:nvSpPr>
        <p:spPr bwMode="auto">
          <a:xfrm>
            <a:off x="-180660" y="6165380"/>
            <a:ext cx="9649340" cy="50407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1" i="1" u="none" strike="noStrike" cap="none" normalizeH="0" baseline="0" smtClean="0">
              <a:ln>
                <a:noFill/>
              </a:ln>
              <a:solidFill>
                <a:schemeClr val="tx1"/>
              </a:solidFill>
              <a:effectLst/>
              <a:latin typeface="Arial" charset="0"/>
              <a:cs typeface="Arial" charset="0"/>
            </a:endParaRPr>
          </a:p>
        </p:txBody>
      </p:sp>
      <p:sp>
        <p:nvSpPr>
          <p:cNvPr id="12" name="TextBox 11"/>
          <p:cNvSpPr txBox="1"/>
          <p:nvPr>
            <p:custDataLst>
              <p:tags r:id="rId8"/>
            </p:custDataLst>
          </p:nvPr>
        </p:nvSpPr>
        <p:spPr>
          <a:xfrm>
            <a:off x="7410671" y="2001018"/>
            <a:ext cx="1410964" cy="584775"/>
          </a:xfrm>
          <a:prstGeom prst="rect">
            <a:avLst/>
          </a:prstGeom>
          <a:noFill/>
        </p:spPr>
        <p:txBody>
          <a:bodyPr wrap="none" rtlCol="0">
            <a:spAutoFit/>
          </a:bodyPr>
          <a:lstStyle/>
          <a:p>
            <a:r>
              <a:rPr lang="en-US" dirty="0" smtClean="0"/>
              <a:t>Galileo’s</a:t>
            </a:r>
          </a:p>
          <a:p>
            <a:r>
              <a:rPr lang="en-US" dirty="0" smtClean="0"/>
              <a:t>“bug report”</a:t>
            </a:r>
            <a:endParaRPr lang="en-US" dirty="0"/>
          </a:p>
        </p:txBody>
      </p:sp>
      <p:sp>
        <p:nvSpPr>
          <p:cNvPr id="2" name="TextBox 1"/>
          <p:cNvSpPr txBox="1"/>
          <p:nvPr>
            <p:custDataLst>
              <p:tags r:id="rId9"/>
            </p:custDataLst>
          </p:nvPr>
        </p:nvSpPr>
        <p:spPr>
          <a:xfrm>
            <a:off x="7020340" y="4310038"/>
            <a:ext cx="2191626" cy="1323439"/>
          </a:xfrm>
          <a:prstGeom prst="rect">
            <a:avLst/>
          </a:prstGeom>
          <a:noFill/>
        </p:spPr>
        <p:txBody>
          <a:bodyPr wrap="none" rtlCol="0">
            <a:spAutoFit/>
          </a:bodyPr>
          <a:lstStyle/>
          <a:p>
            <a:r>
              <a:rPr lang="en-US" dirty="0" smtClean="0"/>
              <a:t>Storing columns</a:t>
            </a:r>
            <a:br>
              <a:rPr lang="en-US" dirty="0" smtClean="0"/>
            </a:br>
            <a:r>
              <a:rPr lang="en-US" dirty="0" smtClean="0"/>
              <a:t>during construction:</a:t>
            </a:r>
          </a:p>
          <a:p>
            <a:endParaRPr lang="en-US" dirty="0"/>
          </a:p>
          <a:p>
            <a:r>
              <a:rPr lang="en-US" dirty="0" smtClean="0"/>
              <a:t>A procedure “run” </a:t>
            </a:r>
          </a:p>
          <a:p>
            <a:r>
              <a:rPr lang="en-US" dirty="0"/>
              <a:t>b</a:t>
            </a:r>
            <a:r>
              <a:rPr lang="en-US" dirty="0" smtClean="0"/>
              <a:t>y the builders</a:t>
            </a:r>
            <a:endParaRPr lang="en-US" dirty="0"/>
          </a:p>
        </p:txBody>
      </p:sp>
      <p:sp>
        <p:nvSpPr>
          <p:cNvPr id="3" name="TextBox 2"/>
          <p:cNvSpPr txBox="1"/>
          <p:nvPr>
            <p:custDataLst>
              <p:tags r:id="rId10"/>
            </p:custDataLst>
          </p:nvPr>
        </p:nvSpPr>
        <p:spPr>
          <a:xfrm>
            <a:off x="3428706" y="4592745"/>
            <a:ext cx="2286588" cy="338554"/>
          </a:xfrm>
          <a:prstGeom prst="rect">
            <a:avLst/>
          </a:prstGeom>
          <a:noFill/>
        </p:spPr>
        <p:txBody>
          <a:bodyPr wrap="none" rtlCol="0">
            <a:spAutoFit/>
          </a:bodyPr>
          <a:lstStyle/>
          <a:p>
            <a:r>
              <a:rPr lang="en-US" dirty="0" smtClean="0"/>
              <a:t>A “patch” to the code</a:t>
            </a:r>
            <a:endParaRPr lang="en-US" dirty="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2"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We’re Engineers – Really</a:t>
            </a:r>
            <a:r>
              <a:rPr lang="en-US" dirty="0"/>
              <a:t>!</a:t>
            </a:r>
            <a:endParaRPr lang="en-US" dirty="0" smtClean="0"/>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dirty="0" smtClean="0"/>
              <a:t>What makes software engineering </a:t>
            </a:r>
            <a:r>
              <a:rPr lang="en-US" sz="3200" b="0" i="1" dirty="0" smtClean="0"/>
              <a:t>like</a:t>
            </a:r>
            <a:r>
              <a:rPr lang="en-US" sz="3200" b="0" dirty="0" smtClean="0"/>
              <a:t> other engineering disciplines?</a:t>
            </a:r>
            <a:endParaRPr lang="en-US" sz="3200" b="0" dirty="0"/>
          </a:p>
          <a:p>
            <a:pPr lvl="1" eaLnBrk="1" hangingPunct="1">
              <a:lnSpc>
                <a:spcPct val="83000"/>
              </a:lnSpc>
            </a:pPr>
            <a:r>
              <a:rPr lang="en-US" sz="3000" b="0" dirty="0" smtClean="0"/>
              <a:t>Design is </a:t>
            </a:r>
            <a:r>
              <a:rPr lang="en-US" sz="3000" b="0" i="1" dirty="0" smtClean="0"/>
              <a:t>difficult and important</a:t>
            </a:r>
            <a:endParaRPr lang="en-US" sz="3000" b="0" dirty="0"/>
          </a:p>
          <a:p>
            <a:pPr lvl="1" eaLnBrk="1" hangingPunct="1">
              <a:lnSpc>
                <a:spcPct val="83000"/>
              </a:lnSpc>
            </a:pPr>
            <a:r>
              <a:rPr lang="en-US" sz="3000" b="0" dirty="0" smtClean="0"/>
              <a:t>Implementation is </a:t>
            </a:r>
            <a:r>
              <a:rPr lang="en-US" sz="3000" b="0" i="1" dirty="0" smtClean="0"/>
              <a:t>difficult and important</a:t>
            </a:r>
          </a:p>
          <a:p>
            <a:pPr lvl="1" eaLnBrk="1" hangingPunct="1">
              <a:lnSpc>
                <a:spcPct val="83000"/>
              </a:lnSpc>
            </a:pPr>
            <a:r>
              <a:rPr lang="en-US" sz="3000" b="0" dirty="0" smtClean="0"/>
              <a:t>Building complex artifacts that must </a:t>
            </a:r>
            <a:r>
              <a:rPr lang="en-US" sz="3000" b="0" i="1" dirty="0" smtClean="0"/>
              <a:t>work</a:t>
            </a:r>
            <a:endParaRPr lang="en-US" sz="3000" b="0" dirty="0" smtClean="0"/>
          </a:p>
          <a:p>
            <a:pPr lvl="1" eaLnBrk="1" hangingPunct="1">
              <a:lnSpc>
                <a:spcPct val="83000"/>
              </a:lnSpc>
            </a:pPr>
            <a:r>
              <a:rPr lang="en-US" sz="3000" b="0" dirty="0" smtClean="0"/>
              <a:t>Use of mathematical principles, scientific understanding (e.g., materials science, physics / complexity theory, programming language knowledge)</a:t>
            </a:r>
          </a:p>
          <a:p>
            <a:pPr lvl="1" eaLnBrk="1" hangingPunct="1">
              <a:lnSpc>
                <a:spcPct val="83000"/>
              </a:lnSpc>
            </a:pPr>
            <a:r>
              <a:rPr lang="en-US" sz="3000" b="0" dirty="0" smtClean="0"/>
              <a:t>Contributes to the material and cultural capital of humanity</a:t>
            </a:r>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Engineering and Humanity </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i="1" dirty="0" smtClean="0"/>
              <a:t>The Existential Pleasures of Engineering</a:t>
            </a:r>
            <a:br>
              <a:rPr lang="en-US" sz="3200" b="0" i="1" dirty="0" smtClean="0"/>
            </a:br>
            <a:r>
              <a:rPr lang="en-US" sz="3200" b="0" i="1" dirty="0" smtClean="0"/>
              <a:t/>
            </a:r>
            <a:br>
              <a:rPr lang="en-US" sz="3200" b="0" i="1" dirty="0" smtClean="0"/>
            </a:br>
            <a:r>
              <a:rPr lang="en-US" sz="3200" b="0" dirty="0" smtClean="0"/>
              <a:t>- Samuel C. </a:t>
            </a:r>
            <a:r>
              <a:rPr lang="en-US" sz="3200" b="0" dirty="0" err="1" smtClean="0"/>
              <a:t>Florman</a:t>
            </a:r>
            <a:endParaRPr lang="en-US" sz="3200" b="0" dirty="0" smtClean="0"/>
          </a:p>
          <a:p>
            <a:pPr eaLnBrk="1" hangingPunct="1">
              <a:lnSpc>
                <a:spcPct val="83000"/>
              </a:lnSpc>
            </a:pPr>
            <a:endParaRPr lang="en-US" sz="3200" b="0" i="1" dirty="0"/>
          </a:p>
          <a:p>
            <a:pPr eaLnBrk="1" hangingPunct="1">
              <a:lnSpc>
                <a:spcPct val="83000"/>
              </a:lnSpc>
            </a:pPr>
            <a:r>
              <a:rPr lang="en-US" sz="3200" b="0" dirty="0" smtClean="0"/>
              <a:t>All engineers as engaged in</a:t>
            </a:r>
            <a:br>
              <a:rPr lang="en-US" sz="3200" b="0" dirty="0" smtClean="0"/>
            </a:br>
            <a:r>
              <a:rPr lang="en-US" sz="3200" b="0" dirty="0" smtClean="0"/>
              <a:t>one of the most profound and</a:t>
            </a:r>
            <a:br>
              <a:rPr lang="en-US" sz="3200" b="0" dirty="0" smtClean="0"/>
            </a:br>
            <a:r>
              <a:rPr lang="en-US" sz="3200" b="0" dirty="0" smtClean="0"/>
              <a:t>extraordinary quests of human</a:t>
            </a:r>
            <a:br>
              <a:rPr lang="en-US" sz="3200" b="0" dirty="0" smtClean="0"/>
            </a:br>
            <a:r>
              <a:rPr lang="en-US" sz="3200" b="0" dirty="0" smtClean="0"/>
              <a:t>existence</a:t>
            </a:r>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pic>
        <p:nvPicPr>
          <p:cNvPr id="3074" name="Picture 2" descr="https://encrypted-tbn0.gstatic.com/images?q=tbn:ANd9GcQGybK2jW6zo9xyER7Gdwlop7vH_gLqp2kMHCbU2nRYdlUCKryyJ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9736" y="1988800"/>
            <a:ext cx="2036834" cy="30608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33714459"/>
      </p:ext>
    </p:extLst>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pPr eaLnBrk="1" hangingPunct="1"/>
            <a:r>
              <a:rPr lang="en-US" dirty="0" smtClean="0"/>
              <a:t>We’re </a:t>
            </a:r>
            <a:r>
              <a:rPr lang="en-US" i="1" dirty="0" smtClean="0"/>
              <a:t>A New Kind </a:t>
            </a:r>
            <a:r>
              <a:rPr lang="en-US" dirty="0" smtClean="0"/>
              <a:t>of Engineers</a:t>
            </a:r>
          </a:p>
        </p:txBody>
      </p:sp>
      <p:sp>
        <p:nvSpPr>
          <p:cNvPr id="4" name="Rectangle 3"/>
          <p:cNvSpPr>
            <a:spLocks noGrp="1" noChangeArrowheads="1"/>
          </p:cNvSpPr>
          <p:nvPr>
            <p:ph type="body" sz="half" idx="1"/>
            <p:custDataLst>
              <p:tags r:id="rId3"/>
            </p:custDataLst>
          </p:nvPr>
        </p:nvSpPr>
        <p:spPr>
          <a:xfrm>
            <a:off x="290513" y="1268413"/>
            <a:ext cx="8472487" cy="5256212"/>
          </a:xfrm>
        </p:spPr>
        <p:txBody>
          <a:bodyPr/>
          <a:lstStyle/>
          <a:p>
            <a:pPr eaLnBrk="1" hangingPunct="1">
              <a:lnSpc>
                <a:spcPct val="83000"/>
              </a:lnSpc>
            </a:pPr>
            <a:r>
              <a:rPr lang="en-US" sz="3200" b="0" dirty="0" smtClean="0"/>
              <a:t>What makes software engineering </a:t>
            </a:r>
            <a:r>
              <a:rPr lang="en-US" sz="3200" b="0" i="1" dirty="0" smtClean="0"/>
              <a:t>different</a:t>
            </a:r>
            <a:r>
              <a:rPr lang="en-US" sz="3200" b="0" dirty="0"/>
              <a:t> </a:t>
            </a:r>
            <a:r>
              <a:rPr lang="en-US" sz="3200" b="0" dirty="0" smtClean="0"/>
              <a:t>(in a bad way)?</a:t>
            </a:r>
            <a:endParaRPr lang="en-US" sz="2800" b="0" dirty="0"/>
          </a:p>
          <a:p>
            <a:pPr lvl="1" eaLnBrk="1" hangingPunct="1">
              <a:lnSpc>
                <a:spcPct val="83000"/>
              </a:lnSpc>
            </a:pPr>
            <a:r>
              <a:rPr lang="en-US" sz="3000" b="0" dirty="0" smtClean="0"/>
              <a:t>We have over 2,500 years less experience</a:t>
            </a:r>
          </a:p>
          <a:p>
            <a:pPr lvl="1" eaLnBrk="1" hangingPunct="1">
              <a:lnSpc>
                <a:spcPct val="83000"/>
              </a:lnSpc>
            </a:pPr>
            <a:r>
              <a:rPr lang="en-US" sz="3000" b="0" dirty="0" smtClean="0"/>
              <a:t>Computer science is simply less mature than civil or mechanical engineering</a:t>
            </a:r>
            <a:endParaRPr lang="en-US" sz="3000" b="0" dirty="0"/>
          </a:p>
          <a:p>
            <a:pPr lvl="1" eaLnBrk="1" hangingPunct="1">
              <a:lnSpc>
                <a:spcPct val="83000"/>
              </a:lnSpc>
            </a:pPr>
            <a:endParaRPr lang="en-US" sz="3000" b="0" dirty="0" smtClean="0"/>
          </a:p>
          <a:p>
            <a:pPr lvl="1" eaLnBrk="1" hangingPunct="1">
              <a:lnSpc>
                <a:spcPct val="83000"/>
              </a:lnSpc>
            </a:pPr>
            <a:r>
              <a:rPr lang="en-US" sz="3000" b="0" dirty="0" smtClean="0"/>
              <a:t>Many more moving parts!</a:t>
            </a:r>
          </a:p>
          <a:p>
            <a:pPr lvl="1" eaLnBrk="1" hangingPunct="1">
              <a:lnSpc>
                <a:spcPct val="83000"/>
              </a:lnSpc>
            </a:pPr>
            <a:r>
              <a:rPr lang="en-US" sz="3000" b="0" dirty="0" smtClean="0"/>
              <a:t>Discrete behavior vs. continuous</a:t>
            </a:r>
          </a:p>
          <a:p>
            <a:pPr lvl="2" eaLnBrk="1" hangingPunct="1">
              <a:lnSpc>
                <a:spcPct val="83000"/>
              </a:lnSpc>
            </a:pPr>
            <a:r>
              <a:rPr lang="en-US" sz="2800" b="0" dirty="0" smtClean="0"/>
              <a:t>Calculus and differential equations will not carry us very far</a:t>
            </a:r>
          </a:p>
          <a:p>
            <a:pPr lvl="1" eaLnBrk="1" hangingPunct="1">
              <a:lnSpc>
                <a:spcPct val="83000"/>
              </a:lnSpc>
            </a:pPr>
            <a:r>
              <a:rPr lang="en-US" sz="3000" b="0" dirty="0" smtClean="0"/>
              <a:t>Many more radically different designs</a:t>
            </a:r>
          </a:p>
          <a:p>
            <a:pPr lvl="1" eaLnBrk="1" hangingPunct="1">
              <a:lnSpc>
                <a:spcPct val="83000"/>
              </a:lnSpc>
            </a:pPr>
            <a:endParaRPr lang="en-US" sz="3000" b="0" dirty="0"/>
          </a:p>
          <a:p>
            <a:pPr eaLnBrk="1" hangingPunct="1">
              <a:lnSpc>
                <a:spcPct val="83000"/>
              </a:lnSpc>
            </a:pPr>
            <a:endParaRPr lang="en-US" sz="3200" b="0" dirty="0" smtClean="0"/>
          </a:p>
          <a:p>
            <a:pPr lvl="1" eaLnBrk="1" hangingPunct="1">
              <a:lnSpc>
                <a:spcPct val="83000"/>
              </a:lnSpc>
            </a:pPr>
            <a:endParaRPr lang="en-US" sz="1600" b="0" dirty="0" smtClean="0"/>
          </a:p>
          <a:p>
            <a:pPr eaLnBrk="1" hangingPunct="1">
              <a:lnSpc>
                <a:spcPct val="83000"/>
              </a:lnSpc>
              <a:buFont typeface="Wingdings" pitchFamily="2" charset="2"/>
              <a:buNone/>
            </a:pPr>
            <a:endParaRPr lang="en-US" sz="2800" dirty="0" smtClean="0"/>
          </a:p>
        </p:txBody>
      </p:sp>
    </p:spTree>
    <p:custDataLst>
      <p:tags r:id="rId1"/>
    </p:custDataLst>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82"/>
  <p:tag name="DEFAULTHEIGHT" val="304"/>
  <p:tag name="MMPROD_NEXTUNIQUEID" val="10009"/>
  <p:tag name="MMPROD_THEME_BG_IMAGE" val=""/>
  <p:tag name="MMPROD_UIDATA" val="&lt;database version=&quot;8.0&quot;&gt;&lt;object type=&quot;1&quot; unique_id=&quot;10001&quot;&gt;&lt;property id=&quot;20141&quot; value=&quot;Lesson0Overview&quot;/&gt;&lt;property id=&quot;20148&quot; value=&quot;5&quot;/&gt;&lt;property id=&quot;20184&quot; value=&quot;7&quot;/&gt;&lt;property id=&quot;20224&quot; value=&quot;C:\Users\brabhams.CN\Documents\My Adobe Presentations\Lesson0Overview&quot;/&gt;&lt;property id=&quot;20250&quot; value=&quot;0&quot;/&gt;&lt;property id=&quot;20251&quot; value=&quot;0&quot;/&gt;&lt;property id=&quot;20259&quot; value=&quot;0&quot;/&gt;&lt;property id=&quot;20600&quot; value=&quot;0&quot;/&gt;&lt;object type=&quot;2&quot; unique_id=&quot;10002&quot;&gt;&lt;object type=&quot;3&quot; unique_id=&quot;10003&quot;&gt;&lt;property id=&quot;20148&quot; value=&quot;5&quot;/&gt;&lt;property id=&quot;20300&quot; value=&quot;Slide 1 - &amp;quot;Welcome to CS 362&amp;quot;&quot;/&gt;&lt;property id=&quot;20307&quot; value=&quot;707&quot;/&gt;&lt;property id=&quot;20309&quot; value=&quot;-1&quot;/&gt;&lt;/object&gt;&lt;object type=&quot;3&quot; unique_id=&quot;10004&quot;&gt;&lt;property id=&quot;20148&quot; value=&quot;5&quot;/&gt;&lt;property id=&quot;20300&quot; value=&quot;Slide 2 - &amp;quot;Overview&amp;quot;&quot;/&gt;&lt;property id=&quot;20307&quot; value=&quot;795&quot;/&gt;&lt;property id=&quot;20309&quot; value=&quot;-1&quot;/&gt;&lt;/object&gt;&lt;object type=&quot;3&quot; unique_id=&quot;10005&quot;&gt;&lt;property id=&quot;20148&quot; value=&quot;5&quot;/&gt;&lt;property id=&quot;20300&quot; value=&quot;Slide 3 - &amp;quot;Overview&amp;quot;&quot;/&gt;&lt;property id=&quot;20307&quot; value=&quot;727&quot;/&gt;&lt;property id=&quot;20309&quot; value=&quot;-1&quot;/&gt;&lt;/object&gt;&lt;object type=&quot;3&quot; unique_id=&quot;10006&quot;&gt;&lt;property id=&quot;20148&quot; value=&quot;5&quot;/&gt;&lt;property id=&quot;20300&quot; value=&quot;Slide 4 - &amp;quot;The Royal Road to Software Engineering Capability&amp;quot;&quot;/&gt;&lt;property id=&quot;20307&quot; value=&quot;796&quot;/&gt;&lt;property id=&quot;20309&quot; value=&quot;-1&quot;/&gt;&lt;/object&gt;&lt;object type=&quot;3&quot; unique_id=&quot;10007&quot;&gt;&lt;property id=&quot;20148&quot; value=&quot;5&quot;/&gt;&lt;property id=&quot;20300&quot; value=&quot;Slide 5 - &amp;quot;Civil Engineering&amp;quot;&quot;/&gt;&lt;property id=&quot;20307&quot; value=&quot;793&quot;/&gt;&lt;property id=&quot;20309&quot; value=&quot;-1&quot;/&gt;&lt;/object&gt;&lt;object type=&quot;3&quot; unique_id=&quot;10008&quot;&gt;&lt;property id=&quot;20148&quot; value=&quot;5&quot;/&gt;&lt;property id=&quot;20300&quot; value=&quot;Slide 6 - &amp;quot;Civil Engineering&amp;quot;&quot;/&gt;&lt;property id=&quot;20307&quot; value=&quot;790&quot;/&gt;&lt;property id=&quot;20309&quot; value=&quot;-1&quot;/&gt;&lt;/object&gt;&lt;object type=&quot;3&quot; unique_id=&quot;10009&quot;&gt;&lt;property id=&quot;20148&quot; value=&quot;5&quot;/&gt;&lt;property id=&quot;20300&quot; value=&quot;Slide 7 - &amp;quot;We’re Engineers – Really!&amp;quot;&quot;/&gt;&lt;property id=&quot;20307&quot; value=&quot;789&quot;/&gt;&lt;property id=&quot;20309&quot; value=&quot;-1&quot;/&gt;&lt;/object&gt;&lt;object type=&quot;3&quot; unique_id=&quot;10010&quot;&gt;&lt;property id=&quot;20148&quot; value=&quot;5&quot;/&gt;&lt;property id=&quot;20300&quot; value=&quot;Slide 8 - &amp;quot;Engineering and Humanity &amp;quot;&quot;/&gt;&lt;property id=&quot;20307&quot; value=&quot;794&quot;/&gt;&lt;property id=&quot;20309&quot; value=&quot;-1&quot;/&gt;&lt;/object&gt;&lt;object type=&quot;3&quot; unique_id=&quot;10011&quot;&gt;&lt;property id=&quot;20148&quot; value=&quot;5&quot;/&gt;&lt;property id=&quot;20300&quot; value=&quot;Slide 9 - &amp;quot;We’re A New Kind of Engineers&amp;quot;&quot;/&gt;&lt;property id=&quot;20307&quot; value=&quot;791&quot;/&gt;&lt;property id=&quot;20309&quot; value=&quot;-1&quot;/&gt;&lt;/object&gt;&lt;object type=&quot;3&quot; unique_id=&quot;10012&quot;&gt;&lt;property id=&quot;20148&quot; value=&quot;5&quot;/&gt;&lt;property id=&quot;20300&quot; value=&quot;Slide 10 - &amp;quot;We’re A New Kind of Engineers&amp;quot;&quot;/&gt;&lt;property id=&quot;20307&quot; value=&quot;797&quot;/&gt;&lt;property id=&quot;20309&quot; value=&quot;-1&quot;/&gt;&lt;/object&gt;&lt;object type=&quot;3&quot; unique_id=&quot;10013&quot;&gt;&lt;property id=&quot;20148&quot; value=&quot;5&quot;/&gt;&lt;property id=&quot;20300&quot; value=&quot;Slide 11 - &amp;quot;Think-piece&amp;quot;&quot;/&gt;&lt;property id=&quot;20307&quot; value=&quot;792&quot;/&gt;&lt;property id=&quot;20309&quot; value=&quot;-1&quot;/&gt;&lt;/object&gt;&lt;/object&gt;&lt;object type=&quot;8&quot; unique_id=&quot;10026&quot;&gt;&lt;/object&gt;&lt;object type=&quot;10&quot; unique_id=&quot;10105&quot;&gt;&lt;object type=&quot;11&quot; unique_id=&quot;10106&quot;&gt;&lt;/object&gt;&lt;/object&gt;&lt;object type=&quot;4&quot; unique_id=&quot;10107&quot;&gt;&lt;/object&gt;&lt;/object&gt;&lt;/database&gt;"/>
  <p:tag name="MMPROD_TAG_VCONFIG" val="PD94bWwgdmVyc2lvbj0iMS4wIiBlbmNvZGluZz0idXRmLTgiPz4NCjxjb25maWd1cmF0aW9uPg0KCTxicmFuZGluZz4NCgkJPHVpZm9udCBuYW1lPSJGT05UX05PVEVTX1RFWFQiIHZhbHVlPSJWZXJkYW5hLDE0LGZhbHNlLGZhbHNlLGZhbHNlIi8+DQoJPC9icmFuZGluZz4NCgk8Y29sb3JzPg0KCQk8dWljb2xvciBuYW1lPSJwcmltYXJ5IiB2YWx1ZT0iMHgwMDAwMDAiLz4NCgkJPHVpY29sb3IgbmFtZT0iZ2xvdyIgdmFsdWU9IjB4RkY2NjAw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mZhbHNlIi8+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PHVpc2hvdyBuYW1lPSJvdXRsaW5lIiB2YWx1ZT0idHJ1ZSIvPjx1aXNob3cgbmFtZT0idGh1bWJuYWlsIiB2YWx1ZT0iZmFsc2UiLz4NCgkJPHVpc2hvdyBuYW1lPSJub3RlcyIgdmFsdWU9InRydWUiLz48dWlzaG93IG5hbWU9InNlYXJjaCIgdmFsdWU9ImZhbHNlIi8+PHVpc2hvdyBuYW1lPSJxdWl6IiB2YWx1ZT0iZmFsc2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SECTOMILLISECCONVERTED" val="1"/>
  <p:tag name="ISPRING_RESOURCE_PATHS_HASH_2" val="e1e58c395731544a7fe983c4f1a707f651a0f3"/>
</p:tagLst>
</file>

<file path=ppt/tags/tag10.xml><?xml version="1.0" encoding="utf-8"?>
<p:tagLst xmlns:a="http://schemas.openxmlformats.org/drawingml/2006/main" xmlns:r="http://schemas.openxmlformats.org/officeDocument/2006/relationships" xmlns:p="http://schemas.openxmlformats.org/presentationml/2006/main">
  <p:tag name="PPSNARRATION" val="1,1629163598,C:\Users\brabhams.CN\Desktop\Term Folders\Spring 2013\cs 362\Week 1\Lesson0Overview_Package_prpkg\Lesson0Overview_pptx\Media.ppcx"/>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29&quot;/&gt;&lt;lineCharCount val=&quot;40&quot;/&gt;&lt;lineCharCount val=&quot;41&quot;/&gt;&lt;lineCharCount val=&quot;29&quot;/&gt;&lt;lineCharCount val=&quot;20&quot;/&gt;&lt;lineCharCount val=&quot;29&quot;/&gt;&lt;lineCharCount val=&quot;19&quot;/&gt;&lt;lineCharCount val=&quot;13&quot;/&gt;&lt;lineCharCount val=&quot;33&quot;/&gt;&lt;lineCharCount val=&quot;4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PSNARRATION" val="2,1629163598,C:\Users\brabhams.CN\Desktop\Term Folders\Spring 2013\cs 362\Week 1\Lesson0Overview_Package_prpkg\Lesson0Overview_pptx\Media.ppcx"/>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46&quot;/&gt;&lt;lineCharCount val=&quot;30&quot;/&gt;&lt;lineCharCount val=&quot;38&quot;/&gt;&lt;lineCharCount val=&quot;45&quot;/&gt;&lt;lineCharCount val=&quot;1&quot;/&gt;&lt;lineCharCount val=&quot;46&quot;/&gt;&lt;lineCharCount val=&quot;49&quot;/&gt;&lt;lineCharCount val=&quot;37&quot;/&gt;&lt;lineCharCount val=&quot;36&quot;/&gt;&lt;lineCharCount val=&quot;35&quot;/&gt;&lt;lineCharCount val=&quot;2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PSNARRATION" val="3,1629163598,C:\Users\brabhams.CN\Desktop\Term Folders\Spring 2013\cs 362\Week 1\Lesson0Overview_Package_prpkg\Lesson0Overview_pptx\Media.ppcx"/>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42&quot;/&gt;&lt;lineCharCount val=&quot;39&quot;/&gt;&lt;lineCharCount val=&quot;12&quot;/&gt;&lt;lineCharCount val=&quot;1&quot;/&gt;&lt;lineCharCount val=&quot;40&quot;/&gt;&lt;lineCharCount val=&quot;40&quot;/&gt;&lt;lineCharCount val=&quot;22&quot;/&gt;&lt;lineCharCount val=&quot;45&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33&quot;/&gt;&lt;lineCharCount val=&quot;13&quot;/&gt;&lt;lineCharCount val=&quot;12&quot;/&gt;&lt;lineCharCount val=&quot;1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PSNARRATION" val="4,1629163598,C:\Users\brabhams.CN\Desktop\Term Folders\Spring 2013\cs 362\Week 1\Lesson0Overview_Package_prpkg\Lesson0Overview_pptx\Media.ppcx"/>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38&quot;/&gt;&lt;lineCharCount val=&quot;17&quot;/&gt;&lt;lineCharCount val=&quot;16&quot;/&gt;&lt;lineCharCount val=&quot;1&quot;/&gt;&lt;lineCharCount val=&quot;35&quot;/&gt;&lt;lineCharCount val=&quot;38&quot;/&gt;&lt;lineCharCount val=&quot;13&quot;/&gt;&lt;lineCharCount val=&quot;48&quot;/&gt;&lt;lineCharCount val=&quot;25&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2&quot;/&gt;&lt;lineCharCount val=&quot;30&quot;/&gt;&lt;lineCharCount val=&quot;33&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PSNARRATION" val="5,1629163598,C:\Users\brabhams.CN\Desktop\Term Folders\Spring 2013\cs 362\Week 1\Lesson0Overview_Package_prpkg\Lesson0Overview_pptx\Media.ppcx"/>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42&quot;/&gt;&lt;lineCharCount val=&quot;28&quot;/&gt;&lt;lineCharCount val=&quot;1&quot;/&gt;&lt;lineCharCount val=&quot;17&quot;/&gt;&lt;lineCharCount val=&quot;1&quot;/&gt;&lt;lineCharCount val=&quot;30&quot;/&gt;&lt;lineCharCount val=&quot;26&quot;/&gt;&lt;lineCharCount val=&quot;29&quot;/&gt;&lt;lineCharCount val=&quot;38&quot;/&gt;&lt;lineCharCount val=&quot;17&quot;/&gt;&lt;lineCharCount val=&quot;1&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PSNARRATION" val="6,1629163598,C:\Users\brabhams.CN\Desktop\Term Folders\Spring 2013\cs 362\Week 1\Lesson0Overview_Package_prpkg\Lesson0Overview_pptx\Media.ppcx"/>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12&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6&quot;/&gt;&lt;lineCharCount val=&quot;21&quot;/&gt;&lt;lineCharCount val=&quot;1&quot;/&gt;&lt;lineCharCount val=&quot;19&quot;/&gt;&lt;lineCharCount val=&quot;15&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PSNARRATION" val="7,1629163598,C:\Users\brabhams.CN\Desktop\Term Folders\Spring 2013\cs 362\Week 1\Lesson0Overview_Package_prpkg\Lesson0Overview_pptx\Media.ppcx"/>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43&quot;/&gt;&lt;lineCharCount val=&quot;25&quot;/&gt;&lt;lineCharCount val=&quot;34&quot;/&gt;&lt;lineCharCount val=&quot;42&quot;/&gt;&lt;lineCharCount val=&quot;42&quot;/&gt;&lt;lineCharCount val=&quot;43&quot;/&gt;&lt;lineCharCount val=&quot;40&quot;/&gt;&lt;lineCharCount val=&quot;41&quot;/&gt;&lt;lineCharCount val=&quot;20&quot;/&gt;&lt;lineCharCount val=&quot;41&quot;/&gt;&lt;lineCharCount val=&quot;20&quot;/&gt;&lt;lineCharCount val=&quot;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9B9CC525-06B1-4DB8-8B23-70FC0947AD2D}&quot;/&gt;&lt;isInvalidForFieldText val=&quot;0&quot;/&gt;&lt;Image&gt;&lt;filename val=&quot;C:\Users\brabhams.CN\Documents\My Adobe Presentations\Lesson0Overview\data\asimages\{9B9CC525-06B1-4DB8-8B23-70FC0947AD2D}.png&quot;/&gt;&lt;left val=&quot;0&quot;/&gt;&lt;top val=&quot;522&quot;/&gt;&lt;width val=&quot;721&quot;/&gt;&lt;height val=&quot;18&quot;/&gt;&lt;hasText val=&quot;1&quot;/&gt;&lt;/Image&gt;&lt;/ThreeDShapeInfo&gt;"/>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PSNARRATION" val="8,1629163598,C:\Users\brabhams.CN\Desktop\Term Folders\Spring 2013\cs 362\Week 1\Lesson0Overview_Package_prpkg\Lesson0Overview_pptx\Media.ppcx"/>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41&quot;/&gt;&lt;lineCharCount val=&quot;1&quot;/&gt;&lt;lineCharCount val=&quot;20&quot;/&gt;&lt;lineCharCount val=&quot;1&quot;/&gt;&lt;lineCharCount val=&quot;28&quot;/&gt;&lt;lineCharCount val=&quot;29&quot;/&gt;&lt;lineCharCount val=&quot;30&quot;/&gt;&lt;lineCharCount val=&quot;10&quot;/&gt;&lt;lineCharCount val=&quot;1&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PSNARRATION" val="9,1629163598,C:\Users\brabhams.CN\Desktop\Term Folders\Spring 2013\cs 362\Week 1\Lesson0Overview_Package_prpkg\Lesson0Overview_pptx\Media.ppcx"/>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4&quot;/&gt;&lt;lineCharCount val=&quot;42&quot;/&gt;&lt;lineCharCount val=&quot;16&quot;/&gt;&lt;lineCharCount val=&quot;41&quot;/&gt;&lt;lineCharCount val=&quot;39&quot;/&gt;&lt;lineCharCount val=&quot;37&quot;/&gt;&lt;lineCharCount val=&quot;1&quot;/&gt;&lt;lineCharCount val=&quot;24&quot;/&gt;&lt;lineCharCount val=&quot;33&quot;/&gt;&lt;lineCharCount val=&quot;45&quot;/&gt;&lt;lineCharCount val=&quot;18&quot;/&gt;&lt;lineCharCount val=&quot;38&quot;/&gt;&lt;lineCharCount val=&quot;1&quot;/&gt;&lt;lineCharCount val=&quot;1&quot;/&gt;&lt;lineCharCount val=&quot;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PSNARRATION" val="10,1629163598,C:\Users\brabhams.CN\Desktop\Term Folders\Spring 2013\cs 362\Week 1\Lesson0Overview_Package_prpkg\Lesson0Overview_pptx\Media.ppcx"/>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42&quot;/&gt;&lt;lineCharCount val=&quot;17&quot;/&gt;&lt;lineCharCount val=&quot;43&quot;/&gt;&lt;lineCharCount val=&quot;28&quot;/&gt;&lt;lineCharCount val=&quot;41&quot;/&gt;&lt;lineCharCount val=&quot;31&quot;/&gt;&lt;lineCharCount val=&quot;1&quot;/&gt;&lt;lineCharCount val=&quot;34&quot;/&gt;&lt;lineCharCount val=&quot;1&quot;/&gt;&lt;lineCharCount val=&quot;45&quot;/&gt;&lt;lineCharCount val=&quot;37&quot;/&gt;&lt;lineCharCount val=&quot;1&quot;/&gt;&lt;lineCharCount val=&quot;1&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PSNARRATION" val="11,1629163598,C:\Users\brabhams.CN\Desktop\Term Folders\Spring 2013\cs 362\Week 1\Lesson0Overview_Package_prpkg\Lesson0Overview_pptx\Media.ppcx"/>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2&quot;/&gt;&lt;lineCharCount val=&quot;55&quot;/&gt;&lt;lineCharCount val=&quot;20&quot;/&gt;&lt;lineCharCount val=&quot;73&quot;/&gt;&lt;lineCharCount val=&quot;23&quot;/&gt;&lt;lineCharCount val=&quot;73&quot;/&gt;&lt;lineCharCount val=&quot;68&quot;/&gt;&lt;lineCharCount val=&quot;25&quot;/&gt;&lt;lineCharCount val=&quot;73&quot;/&gt;&lt;lineCharCount val=&quot;1&quot;/&gt;&lt;lineCharCount val=&quot;71&quot;/&gt;&lt;lineCharCount val=&quot;73&quot;/&gt;&lt;lineCharCount val=&quot;67&quot;/&gt;&lt;lineCharCount val=&quot;60&quot;/&gt;&lt;lineCharCount val=&quot;66&quot;/&gt;&lt;lineCharCount val=&quot;67&quot;/&gt;&lt;lineCharCount val=&quot;61&quot;/&gt;&lt;lineCharCount val=&quot;65&quot;/&gt;&lt;lineCharCount val=&quot;69&quot;/&gt;&lt;lineCharCount val=&quot;69&quot;/&gt;&lt;lineCharCount val=&quot;65&quot;/&gt;&lt;lineCharCount val=&quot;11&quot;/&gt;&lt;lineCharCount val=&quot;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BFFD6A1A-BAE7-436C-8EA7-83F6A466B23E}&quot;/&gt;&lt;isInvalidForFieldText val=&quot;0&quot;/&gt;&lt;Image&gt;&lt;filename val=&quot;C:\Users\brabhams.CN\Documents\My Adobe Presentations\Lesson0Overview\data\asimages\{BFFD6A1A-BAE7-436C-8EA7-83F6A466B23E}.png&quot;/&gt;&lt;left val=&quot;0&quot;/&gt;&lt;top val=&quot;0&quot;/&gt;&lt;width val=&quot;721&quot;/&gt;&lt;height val=&quot;7&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6&quot;/&gt;&lt;lineCharCount val=&quot;7&quot;/&gt;&lt;lineCharCount val=&quot;13&quot;/&gt;&lt;lineCharCount val=&quot;12&quot;/&gt;&lt;lineCharCount val=&quot;13&quot;/&gt;&lt;lineCharCount val=&quot;11&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6&quot;/&gt;&lt;lineCharCount val=&quot;7&quot;/&gt;&lt;lineCharCount val=&quot;13&quot;/&gt;&lt;lineCharCount val=&quot;12&quot;/&gt;&lt;lineCharCount val=&quot;13&quot;/&gt;&lt;lineCharCount val=&quot;11&quot;/&gt;&lt;/TableIndex&gt;&lt;/ShapeTextInfo&gt;"/>
</p:tagLst>
</file>

<file path=ppt/theme/theme1.xml><?xml version="1.0" encoding="utf-8"?>
<a:theme xmlns:a="http://schemas.openxmlformats.org/drawingml/2006/main" name="cmutemplate2">
  <a:themeElements>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00"/>
      </a:hlink>
      <a:folHlink>
        <a:srgbClr val="C0C0C0"/>
      </a:folHlink>
    </a:clrScheme>
    <a:fontScheme name="cmu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1"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mutemplat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mutemplat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mutemplat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mutemplat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utemplat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mutemplat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mutemplat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mutemplate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iccad-c2hdl-2004</Template>
  <TotalTime>20901</TotalTime>
  <Words>702</Words>
  <Application>Microsoft Office PowerPoint</Application>
  <PresentationFormat>On-screen Show (4:3)</PresentationFormat>
  <Paragraphs>85</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11</vt:i4>
      </vt:variant>
      <vt:variant>
        <vt:lpstr>Custom Shows</vt:lpstr>
      </vt:variant>
      <vt:variant>
        <vt:i4>2</vt:i4>
      </vt:variant>
    </vt:vector>
  </HeadingPairs>
  <TitlesOfParts>
    <vt:vector size="18" baseType="lpstr">
      <vt:lpstr>Arial</vt:lpstr>
      <vt:lpstr>Wingdings</vt:lpstr>
      <vt:lpstr>Times New Roman</vt:lpstr>
      <vt:lpstr>Lucida Console</vt:lpstr>
      <vt:lpstr>cmutemplate2</vt:lpstr>
      <vt:lpstr>Welcome to CS 362</vt:lpstr>
      <vt:lpstr>Overview</vt:lpstr>
      <vt:lpstr>Overview</vt:lpstr>
      <vt:lpstr>The Royal Road to Software Engineering Capability</vt:lpstr>
      <vt:lpstr>Civil Engineering</vt:lpstr>
      <vt:lpstr>Civil Engineering</vt:lpstr>
      <vt:lpstr>We’re Engineers – Really!</vt:lpstr>
      <vt:lpstr>Engineering and Humanity </vt:lpstr>
      <vt:lpstr>We’re A New Kind of Engineers</vt:lpstr>
      <vt:lpstr>We’re A New Kind of Engineers</vt:lpstr>
      <vt:lpstr>Think-piece</vt:lpstr>
      <vt:lpstr>Custom Show 1</vt:lpstr>
      <vt:lpstr>Custom Show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Support</cp:lastModifiedBy>
  <cp:revision>1140</cp:revision>
  <dcterms:created xsi:type="dcterms:W3CDTF">1601-01-01T00:00:00Z</dcterms:created>
  <dcterms:modified xsi:type="dcterms:W3CDTF">2013-03-06T17:22:31Z</dcterms:modified>
</cp:coreProperties>
</file>