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722" r:id="rId2"/>
    <p:sldId id="781" r:id="rId3"/>
    <p:sldId id="783" r:id="rId4"/>
    <p:sldId id="782" r:id="rId5"/>
    <p:sldId id="784" r:id="rId6"/>
    <p:sldId id="775" r:id="rId7"/>
  </p:sldIdLst>
  <p:sldSz cx="9144000" cy="6858000" type="screen4x3"/>
  <p:notesSz cx="7315200" cy="9601200"/>
  <p:custShowLst>
    <p:custShow name="Custom Show 1" id="0">
      <p:sldLst/>
    </p:custShow>
    <p:custShow name="Custom Show 2" id="1">
      <p:sldLst/>
    </p:custShow>
  </p:custShowLst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ECFF"/>
    <a:srgbClr val="008000"/>
    <a:srgbClr val="66CCFF"/>
    <a:srgbClr val="FFFF99"/>
    <a:srgbClr val="FFFF66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Popular Ways to Debug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Using “</a:t>
            </a:r>
            <a:r>
              <a:rPr lang="en-US" sz="3200" b="0" dirty="0" err="1" smtClean="0"/>
              <a:t>printf</a:t>
            </a:r>
            <a:r>
              <a:rPr lang="en-US" sz="3200" b="0" dirty="0" smtClean="0"/>
              <a:t>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Often mocked, viewed as unscientific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In fact, just an easy way to apply dynamic/log analysis and perform experiments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If you ask the right questions, </a:t>
            </a:r>
            <a:r>
              <a:rPr lang="en-US" sz="3000" b="0" i="1" dirty="0" smtClean="0"/>
              <a:t>print</a:t>
            </a:r>
            <a:r>
              <a:rPr lang="en-US" sz="3000" b="0" dirty="0"/>
              <a:t/>
            </a:r>
            <a:br>
              <a:rPr lang="en-US" sz="3000" b="0" dirty="0"/>
            </a:br>
            <a:r>
              <a:rPr lang="en-US" sz="3000" b="0" dirty="0" smtClean="0"/>
              <a:t>can be a great debugging tool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Supports scientific debugging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I have no lessons here, other</a:t>
            </a:r>
            <a:br>
              <a:rPr lang="en-US" sz="2800" b="0" dirty="0" smtClean="0"/>
            </a:br>
            <a:r>
              <a:rPr lang="en-US" sz="2800" b="0" dirty="0" smtClean="0"/>
              <a:t>than to print intelligently, not</a:t>
            </a:r>
            <a:br>
              <a:rPr lang="en-US" sz="2800" b="0" dirty="0" smtClean="0"/>
            </a:br>
            <a:r>
              <a:rPr lang="en-US" sz="2800" b="0" dirty="0" smtClean="0"/>
              <a:t>blindly grope around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1026" name="Picture 2" descr="C:\Users\Alex\AppData\Local\Microsoft\Windows\Temporary Internet Files\Content.IE5\DX3TJB8O\MC9004417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0" y="3429000"/>
            <a:ext cx="3168440" cy="31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Popular Ways to Debug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Using a debugger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Usually thought of as “more scientific”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It can be!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A debugger is good when you want to: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Inspect closely what happens to some values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Slow down and carefully watch things</a:t>
            </a:r>
            <a:br>
              <a:rPr lang="en-US" sz="2600" b="0" dirty="0" smtClean="0"/>
            </a:br>
            <a:r>
              <a:rPr lang="en-US" sz="2600" b="0" dirty="0" smtClean="0"/>
              <a:t>during one part of a run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Get information across a lot of</a:t>
            </a:r>
            <a:br>
              <a:rPr lang="en-US" sz="2600" b="0" dirty="0" smtClean="0"/>
            </a:br>
            <a:r>
              <a:rPr lang="en-US" sz="2600" b="0" dirty="0" smtClean="0"/>
              <a:t>state at once</a:t>
            </a:r>
          </a:p>
          <a:p>
            <a:pPr lvl="2" eaLnBrk="1" hangingPunct="1">
              <a:lnSpc>
                <a:spcPct val="83000"/>
              </a:lnSpc>
            </a:pPr>
            <a:endParaRPr lang="en-US" sz="26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Hard to make guidelines, but in</a:t>
            </a:r>
            <a:br>
              <a:rPr lang="en-US" sz="2800" b="0" dirty="0" smtClean="0"/>
            </a:br>
            <a:r>
              <a:rPr lang="en-US" sz="2800" b="0" dirty="0" smtClean="0"/>
              <a:t>general </a:t>
            </a:r>
            <a:r>
              <a:rPr lang="en-US" sz="2800" b="0" dirty="0" err="1" smtClean="0"/>
              <a:t>printf</a:t>
            </a:r>
            <a:r>
              <a:rPr lang="en-US" sz="2800" b="0" dirty="0" smtClean="0"/>
              <a:t> is for “across time”</a:t>
            </a:r>
            <a:br>
              <a:rPr lang="en-US" sz="2800" b="0" dirty="0" smtClean="0"/>
            </a:br>
            <a:r>
              <a:rPr lang="en-US" sz="2800" b="0" dirty="0" smtClean="0"/>
              <a:t>and debuggers are for “across state”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1026" name="Picture 2" descr="C:\Users\Alex\AppData\Local\Microsoft\Windows\Temporary Internet Files\Content.IE5\DX3TJB8O\MC9004417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0" y="3429000"/>
            <a:ext cx="3168440" cy="31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50772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Debuggers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Let you “take over” a program and run it under more control than usual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Command line (</a:t>
            </a:r>
            <a:r>
              <a:rPr lang="en-US" sz="3200" b="0" dirty="0" err="1" smtClean="0"/>
              <a:t>gdb</a:t>
            </a:r>
            <a:r>
              <a:rPr lang="en-US" sz="3200" b="0" dirty="0" smtClean="0"/>
              <a:t>) and visual debuggers are both popular and widely used</a:t>
            </a: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2050" name="Picture 2" descr="Screen shot of source code in the Visual Studio debugg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0" y="3501010"/>
            <a:ext cx="4553191" cy="291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324798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GDB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There are many other debuggers out there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Won’t spend a lot of time on GDB specifics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Major features (common to many debuggers or becoming more common)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Single step through a program line at a time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GDB: </a:t>
            </a:r>
            <a:r>
              <a:rPr lang="en-US" dirty="0" smtClean="0"/>
              <a:t>step</a:t>
            </a:r>
            <a:r>
              <a:rPr lang="en-US" b="0" dirty="0" smtClean="0"/>
              <a:t> and </a:t>
            </a:r>
            <a:r>
              <a:rPr lang="en-US" dirty="0" smtClean="0"/>
              <a:t>next</a:t>
            </a:r>
            <a:endParaRPr lang="en-US" b="0" dirty="0" smtClean="0"/>
          </a:p>
          <a:p>
            <a:pPr lvl="3" eaLnBrk="1" hangingPunct="1">
              <a:lnSpc>
                <a:spcPct val="83000"/>
              </a:lnSpc>
            </a:pPr>
            <a:r>
              <a:rPr lang="en-US" dirty="0" smtClean="0"/>
              <a:t>next</a:t>
            </a:r>
            <a:r>
              <a:rPr lang="en-US" b="0" dirty="0" smtClean="0"/>
              <a:t> skips over functions called in a line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Inspect memory locations/values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Set breakpoints – places to stop execution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Can be conditional (break at line XX if y &gt; z)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Set </a:t>
            </a:r>
            <a:r>
              <a:rPr lang="en-US" b="0" dirty="0" err="1" smtClean="0"/>
              <a:t>watchpoints</a:t>
            </a:r>
            <a:r>
              <a:rPr lang="en-US" b="0" dirty="0" smtClean="0"/>
              <a:t> – events to watch for in execution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Change values in memory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GDB can also “run a program backwards” a little bit now!</a:t>
            </a:r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02854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GDB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Single most popular GDB or other debugger feature, in C?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Ability to tell you where a segmentation fault took place in a program!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Can also do this with </a:t>
            </a:r>
            <a:r>
              <a:rPr lang="en-US" sz="2800" b="0" dirty="0" err="1" smtClean="0"/>
              <a:t>valgrind</a:t>
            </a:r>
            <a:r>
              <a:rPr lang="en-US" sz="2800" b="0" dirty="0" smtClean="0"/>
              <a:t> on </a:t>
            </a:r>
            <a:r>
              <a:rPr lang="en-US" sz="2800" b="0" dirty="0" err="1" smtClean="0"/>
              <a:t>linux</a:t>
            </a:r>
            <a:r>
              <a:rPr lang="en-US" sz="2800" b="0" dirty="0" smtClean="0"/>
              <a:t>, rather than a debugger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20" y="1196690"/>
            <a:ext cx="6464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464199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15" y="7416"/>
            <a:ext cx="7101250" cy="67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>
            <p:custDataLst>
              <p:tags r:id="rId3"/>
            </p:custDataLst>
          </p:nvPr>
        </p:nvSpPr>
        <p:spPr bwMode="auto">
          <a:xfrm>
            <a:off x="1619589" y="18855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>
            <p:custDataLst>
              <p:tags r:id="rId4"/>
            </p:custDataLst>
          </p:nvPr>
        </p:nvSpPr>
        <p:spPr bwMode="auto">
          <a:xfrm>
            <a:off x="1619590" y="148473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>
            <p:custDataLst>
              <p:tags r:id="rId5"/>
            </p:custDataLst>
          </p:nvPr>
        </p:nvSpPr>
        <p:spPr bwMode="auto">
          <a:xfrm>
            <a:off x="1619590" y="170076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>
            <p:custDataLst>
              <p:tags r:id="rId6"/>
            </p:custDataLst>
          </p:nvPr>
        </p:nvSpPr>
        <p:spPr bwMode="auto">
          <a:xfrm>
            <a:off x="1691600" y="285292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>
            <p:custDataLst>
              <p:tags r:id="rId7"/>
            </p:custDataLst>
          </p:nvPr>
        </p:nvSpPr>
        <p:spPr bwMode="auto">
          <a:xfrm>
            <a:off x="1691600" y="328498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>
            <p:custDataLst>
              <p:tags r:id="rId8"/>
            </p:custDataLst>
          </p:nvPr>
        </p:nvSpPr>
        <p:spPr bwMode="auto">
          <a:xfrm>
            <a:off x="1691600" y="407709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>
            <p:custDataLst>
              <p:tags r:id="rId9"/>
            </p:custDataLst>
          </p:nvPr>
        </p:nvSpPr>
        <p:spPr bwMode="auto">
          <a:xfrm>
            <a:off x="1691600" y="429312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>
            <p:custDataLst>
              <p:tags r:id="rId10"/>
            </p:custDataLst>
          </p:nvPr>
        </p:nvSpPr>
        <p:spPr bwMode="auto">
          <a:xfrm>
            <a:off x="1691600" y="537327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3b368d5eb384723376aeb3f529f2293451a9fe8"/>
  <p:tag name="MMPROD_THEME_BG_IMAGE" val=""/>
  <p:tag name="MMPROD_UIDATA" val="&lt;database version=&quot;8.0&quot;&gt;&lt;object type=&quot;1&quot; unique_id=&quot;10001&quot;&gt;&lt;property id=&quot;20141&quot; value=&quot;Lesson16GDB&quot;/&gt;&lt;property id=&quot;20148&quot; value=&quot;5&quot;/&gt;&lt;property id=&quot;20184&quot; value=&quot;7&quot;/&gt;&lt;property id=&quot;20224&quot; value=&quot;C:\Users\brabhams.CN\Documents\My Adobe Presentations\Lesson16GDB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1414&quot;&gt;&lt;property id=&quot;20148&quot; value=&quot;5&quot;/&gt;&lt;property id=&quot;20300&quot; value=&quot;Slide 1 - &amp;quot;Popular Ways to Debug&amp;quot;&quot;/&gt;&lt;property id=&quot;20307&quot; value=&quot;722&quot;/&gt;&lt;property id=&quot;20309&quot; value=&quot;-1&quot;/&gt;&lt;/object&gt;&lt;object type=&quot;3&quot; unique_id=&quot;11415&quot;&gt;&lt;property id=&quot;20148&quot; value=&quot;5&quot;/&gt;&lt;property id=&quot;20300&quot; value=&quot;Slide 6 - &amp;quot;GDB&amp;quot;&quot;/&gt;&lt;property id=&quot;20307&quot; value=&quot;775&quot;/&gt;&lt;property id=&quot;20309&quot; value=&quot;-1&quot;/&gt;&lt;/object&gt;&lt;object type=&quot;3&quot; unique_id=&quot;12847&quot;&gt;&lt;property id=&quot;20148&quot; value=&quot;5&quot;/&gt;&lt;property id=&quot;20300&quot; value=&quot;Slide 2 - &amp;quot;Popular Ways to Debug&amp;quot;&quot;/&gt;&lt;property id=&quot;20307&quot; value=&quot;781&quot;/&gt;&lt;property id=&quot;20309&quot; value=&quot;-1&quot;/&gt;&lt;/object&gt;&lt;object type=&quot;3&quot; unique_id=&quot;12922&quot;&gt;&lt;property id=&quot;20148&quot; value=&quot;5&quot;/&gt;&lt;property id=&quot;20300&quot; value=&quot;Slide 4 - &amp;quot;GDB&amp;quot;&quot;/&gt;&lt;property id=&quot;20307&quot; value=&quot;782&quot;/&gt;&lt;property id=&quot;20309&quot; value=&quot;-1&quot;/&gt;&lt;/object&gt;&lt;object type=&quot;3&quot; unique_id=&quot;12953&quot;&gt;&lt;property id=&quot;20148&quot; value=&quot;5&quot;/&gt;&lt;property id=&quot;20300&quot; value=&quot;Slide 3 - &amp;quot;Debuggers&amp;quot;&quot;/&gt;&lt;property id=&quot;20307&quot; value=&quot;783&quot;/&gt;&lt;property id=&quot;20309&quot; value=&quot;-1&quot;/&gt;&lt;/object&gt;&lt;object type=&quot;3&quot; unique_id=&quot;12954&quot;&gt;&lt;property id=&quot;20148&quot; value=&quot;5&quot;/&gt;&lt;property id=&quot;20300&quot; value=&quot;Slide 5 - &amp;quot;GDB&amp;quot;&quot;/&gt;&lt;property id=&quot;20307&quot; value=&quot;784&quot;/&gt;&lt;property id=&quot;20309&quot; value=&quot;-1&quot;/&gt;&lt;/object&gt;&lt;/object&gt;&lt;object type=&quot;8&quot; unique_id=&quot;11510&quot;&gt;&lt;/object&gt;&lt;object type=&quot;10&quot; unique_id=&quot;13004&quot;&gt;&lt;object type=&quot;11&quot; unique_id=&quot;13005&quot;&gt;&lt;/object&gt;&lt;/object&gt;&lt;object type=&quot;4&quot; unique_id=&quot;13006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890241737,C:\Users\brabhams.CN\Desktop\Term Folders\Spring 2013\cs 362\Week 5\Lesson16GDB_Package_prpkg\Lesson16GDB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15&quot;/&gt;&lt;lineCharCount val=&quot;37&quot;/&gt;&lt;lineCharCount val=&quot;35&quot;/&gt;&lt;lineCharCount val=&quot;33&quot;/&gt;&lt;lineCharCount val=&quot;12&quot;/&gt;&lt;lineCharCount val=&quot;38&quot;/&gt;&lt;lineCharCount val=&quot;30&quot;/&gt;&lt;lineCharCount val=&quot;30&quot;/&gt;&lt;lineCharCount val=&quot;30&quot;/&gt;&lt;lineCharCount val=&quot;33&quot;/&gt;&lt;lineCharCount val=&quot;21&quot;/&gt;&lt;lineCharCount val=&quot;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890241737,C:\Users\brabhams.CN\Desktop\Term Folders\Spring 2013\cs 362\Week 5\Lesson16GDB_Package_prpkg\Lesson16GDB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4&quot;/&gt;&lt;lineCharCount val=&quot;17&quot;/&gt;&lt;lineCharCount val=&quot;40&quot;/&gt;&lt;lineCharCount val=&quot;11&quot;/&gt;&lt;lineCharCount val=&quot;37&quot;/&gt;&lt;lineCharCount val=&quot;44&quot;/&gt;&lt;lineCharCount val=&quot;37&quot;/&gt;&lt;lineCharCount val=&quot;25&quot;/&gt;&lt;lineCharCount val=&quot;32&quot;/&gt;&lt;lineCharCount val=&quot;14&quot;/&gt;&lt;lineCharCount val=&quot;1&quot;/&gt;&lt;lineCharCount val=&quot;32&quot;/&gt;&lt;lineCharCount val=&quot;36&quot;/&gt;&lt;lineCharCount val=&quot;37&quot;/&gt;&lt;lineCharCount val=&quot;1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890241737,C:\Users\brabhams.CN\Desktop\Term Folders\Spring 2013\cs 362\Week 5\Lesson16GDB_Package_prpkg\Lesson16GDB_pptx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41&quot;/&gt;&lt;lineCharCount val=&quot;30&quot;/&gt;&lt;lineCharCount val=&quot;40&quot;/&gt;&lt;lineCharCount val=&quot;33&quot;/&gt;&lt;lineCharCount val=&quot;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890241737,C:\Users\brabhams.CN\Desktop\Term Folders\Spring 2013\cs 362\Week 5\Lesson16GDB_Package_prpkg\Lesson16GDB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8&quot;/&gt;&lt;lineCharCount val=&quot;41&quot;/&gt;&lt;lineCharCount val=&quot;43&quot;/&gt;&lt;lineCharCount val=&quot;31&quot;/&gt;&lt;lineCharCount val=&quot;35&quot;/&gt;&lt;lineCharCount val=&quot;45&quot;/&gt;&lt;lineCharCount val=&quot;19&quot;/&gt;&lt;lineCharCount val=&quot;43&quot;/&gt;&lt;lineCharCount val=&quot;32&quot;/&gt;&lt;lineCharCount val=&quot;43&quot;/&gt;&lt;lineCharCount val=&quot;47&quot;/&gt;&lt;lineCharCount val=&quot;51&quot;/&gt;&lt;lineCharCount val=&quot;24&quot;/&gt;&lt;lineCharCount val=&quot;57&quot;/&gt;&lt;lineCharCount val=&quot;1&quot;/&gt;&lt;lineCharCount val=&quot;1&quot;/&gt;&lt;lineCharCount val=&quot;1&quot;/&gt;&lt;lineCharCount val=&quot;1&quot;/&gt;&lt;lineCharCount val=&quot;1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890241737,C:\Users\brabhams.CN\Desktop\Term Folders\Spring 2013\cs 362\Week 5\Lesson16GDB_Package_prpkg\Lesson16GDB_pptx\Media.ppc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33&quot;/&gt;&lt;lineCharCount val=&quot;24&quot;/&gt;&lt;lineCharCount val=&quot;47&quot;/&gt;&lt;lineCharCount val=&quot;25&quot;/&gt;&lt;lineCharCount val=&quot;1&quot;/&gt;&lt;lineCharCount val=&quot;48&quot;/&gt;&lt;lineCharCount val=&quot;16&quot;/&gt;&lt;lineCharCount val=&quot;1&quot;/&gt;&lt;lineCharCount val=&quot;1&quot;/&gt;&lt;lineCharCount val=&quot;1&quot;/&gt;&lt;lineCharCount val=&quot;1&quot;/&gt;&lt;lineCharCount val=&quot;1&quot;/&gt;&lt;lineCharCount val=&quot;1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890241737,C:\Users\brabhams.CN\Desktop\Term Folders\Spring 2013\cs 362\Week 5\Lesson16GDB_Package_prpkg\Lesson16GDB_pptx\Media.ppc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15A4A71-53BB-4FE7-ABE1-67BA6BAAB6CA}&quot;/&gt;&lt;isInvalidForFieldText val=&quot;0&quot;/&gt;&lt;Image&gt;&lt;filename val=&quot;C:\Users\brabhams.CN\Documents\My Adobe Presentations\Lesson16GDB\data\asimages\{B15A4A71-53BB-4FE7-ABE1-67BA6BAAB6CA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E5D85DED-6B0B-4028-838B-8299B7F7B54D}&quot;/&gt;&lt;isInvalidForFieldText val=&quot;0&quot;/&gt;&lt;Image&gt;&lt;filename val=&quot;C:\Users\brabhams.CN\Documents\My Adobe Presentations\Lesson16GDB\data\asimages\{E5D85DED-6B0B-4028-838B-8299B7F7B54D}.png&quot;/&gt;&lt;left val=&quot;0&quot;/&gt;&lt;top val=&quot;0&quot;/&gt;&lt;width val=&quot;721&quot;/&gt;&lt;height val=&quot;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20486</TotalTime>
  <Words>250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2</vt:i4>
      </vt:variant>
    </vt:vector>
  </HeadingPairs>
  <TitlesOfParts>
    <vt:vector size="12" baseType="lpstr">
      <vt:lpstr>Arial</vt:lpstr>
      <vt:lpstr>Wingdings</vt:lpstr>
      <vt:lpstr>Times New Roman</vt:lpstr>
      <vt:lpstr>cmutemplate2</vt:lpstr>
      <vt:lpstr>Popular Ways to Debug</vt:lpstr>
      <vt:lpstr>Popular Ways to Debug</vt:lpstr>
      <vt:lpstr>Debuggers</vt:lpstr>
      <vt:lpstr>GDB</vt:lpstr>
      <vt:lpstr>GDB</vt:lpstr>
      <vt:lpstr>GDB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1145</cp:revision>
  <cp:lastPrinted>2013-03-06T17:07:30Z</cp:lastPrinted>
  <dcterms:created xsi:type="dcterms:W3CDTF">1601-01-01T00:00:00Z</dcterms:created>
  <dcterms:modified xsi:type="dcterms:W3CDTF">2013-03-06T17:07:32Z</dcterms:modified>
</cp:coreProperties>
</file>