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20" r:id="rId2"/>
    <p:sldId id="818" r:id="rId3"/>
    <p:sldId id="84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842" r:id="rId14"/>
  </p:sldIdLst>
  <p:sldSz cx="9144000" cy="6858000" type="screen4x3"/>
  <p:notesSz cx="7315200" cy="9601200"/>
  <p:custShowLst>
    <p:custShow name="Custom Show 1" id="0">
      <p:sldLst/>
    </p:custShow>
    <p:custShow name="Custom Show 2" id="1">
      <p:sldLst/>
    </p:custShow>
  </p:custShowLst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wmf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wmf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wmf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6.jpe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Theme 4:</a:t>
            </a:r>
            <a:br>
              <a:rPr lang="en-US" sz="4800" dirty="0" smtClean="0"/>
            </a:br>
            <a:r>
              <a:rPr lang="en-US" sz="4800" dirty="0" smtClean="0"/>
              <a:t>Reporting Bugs and</a:t>
            </a:r>
            <a:br>
              <a:rPr lang="en-US" sz="4800" dirty="0" smtClean="0"/>
            </a:br>
            <a:r>
              <a:rPr lang="en-US" sz="4800" dirty="0" smtClean="0"/>
              <a:t>Working with Others</a:t>
            </a:r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150:  “Understand how</a:t>
            </a:r>
            <a:br>
              <a:rPr lang="en-US" sz="3200" b="0" dirty="0" smtClean="0"/>
            </a:br>
            <a:r>
              <a:rPr lang="en-US" sz="3200" b="0" dirty="0" smtClean="0"/>
              <a:t>programmers think”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tend to specialize</a:t>
            </a:r>
          </a:p>
          <a:p>
            <a:pPr lvl="2" eaLnBrk="1" hangingPunct="1">
              <a:lnSpc>
                <a:spcPct val="83000"/>
              </a:lnSpc>
              <a:buClr>
                <a:srgbClr val="000000"/>
              </a:buClr>
            </a:pPr>
            <a:r>
              <a:rPr lang="en-US" b="0" dirty="0">
                <a:solidFill>
                  <a:srgbClr val="000000"/>
                </a:solidFill>
              </a:rPr>
              <a:t>They </a:t>
            </a:r>
            <a:r>
              <a:rPr lang="en-US" b="0" dirty="0" smtClean="0">
                <a:solidFill>
                  <a:srgbClr val="000000"/>
                </a:solidFill>
              </a:rPr>
              <a:t>often do not know the big picture very well</a:t>
            </a:r>
          </a:p>
          <a:p>
            <a:pPr lvl="2" eaLnBrk="1" hangingPunct="1">
              <a:lnSpc>
                <a:spcPct val="83000"/>
              </a:lnSpc>
              <a:buClr>
                <a:srgbClr val="000000"/>
              </a:buClr>
            </a:pPr>
            <a:r>
              <a:rPr lang="en-US" b="0" dirty="0" smtClean="0">
                <a:solidFill>
                  <a:srgbClr val="000000"/>
                </a:solidFill>
              </a:rPr>
              <a:t>As a tester that may be your job</a:t>
            </a:r>
            <a:endParaRPr lang="en-US" sz="24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have a theory of the system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Report bugs in terms of programmers own models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often hate routine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They may think non-automated tests are “lame” or “wrong”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01939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154:  “Focus on the work,</a:t>
            </a:r>
            <a:br>
              <a:rPr lang="en-US" sz="3200" b="0" dirty="0" smtClean="0"/>
            </a:br>
            <a:r>
              <a:rPr lang="en-US" sz="3200" b="0" dirty="0" smtClean="0"/>
              <a:t>not the person”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Talk about the code and its bugs, not whether John Q. Programmer is a screw-up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Maybe he is, but that’s not your job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Testing is not a management position, usually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38265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169:  “Ask for testability</a:t>
            </a:r>
            <a:br>
              <a:rPr lang="en-US" sz="3200" b="0" dirty="0" smtClean="0"/>
            </a:br>
            <a:r>
              <a:rPr lang="en-US" sz="3200" b="0" dirty="0" smtClean="0"/>
              <a:t>features”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Code is not always as easy to test as it could be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you don’t ask, programmers won’t think much about this aspect of coding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you do ask, the worst that can happen is “no”</a:t>
            </a:r>
            <a:endParaRPr lang="en-US" b="0" dirty="0"/>
          </a:p>
          <a:p>
            <a:pPr lvl="2" eaLnBrk="1" hangingPunct="1">
              <a:lnSpc>
                <a:spcPct val="83000"/>
              </a:lnSpc>
            </a:pPr>
            <a:endParaRPr lang="en-US" sz="2400" b="0" dirty="0" smtClean="0"/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Programmers are often happy to make your job easier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894250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181:  “Programmers are like</a:t>
            </a:r>
            <a:br>
              <a:rPr lang="en-US" sz="3200" b="0" dirty="0" smtClean="0"/>
            </a:br>
            <a:r>
              <a:rPr lang="en-US" sz="3200" b="0" dirty="0" smtClean="0"/>
              <a:t>tornadoes”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will do what they will do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At some companies that will be great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At other places, it may be a problem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 cannot solve the testing problem by declaring that programmers “can’t act that way”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In the Midwest houses have basements because: tornadoes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Cannot get away with no basement by declaring tornadoes unreasonable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x\AppData\Local\Microsoft\Windows\Temporary Internet Files\Content.IE5\4O11Q41U\MC90033518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5301260"/>
            <a:ext cx="1370071" cy="12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84402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55:  “You are what you</a:t>
            </a:r>
            <a:br>
              <a:rPr lang="en-US" sz="3200" b="0" dirty="0" smtClean="0"/>
            </a:br>
            <a:r>
              <a:rPr lang="en-US" sz="3200" b="0" dirty="0" smtClean="0"/>
              <a:t>write”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Bug reports are the main “product” of testers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Bug reports::testers</a:t>
            </a:r>
            <a:r>
              <a:rPr lang="en-US" sz="2600" b="0" dirty="0" smtClean="0"/>
              <a:t> as </a:t>
            </a:r>
            <a:r>
              <a:rPr lang="en-US" sz="2600" dirty="0" smtClean="0"/>
              <a:t>source code::developers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In heavily automated testing, your test code may also be a critical product, but it had better contribute to bug reports at some point</a:t>
            </a:r>
          </a:p>
          <a:p>
            <a:pPr lvl="2" eaLnBrk="1" hangingPunct="1">
              <a:lnSpc>
                <a:spcPct val="83000"/>
              </a:lnSpc>
            </a:pPr>
            <a:endParaRPr lang="en-US" sz="24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(Combining points from some other lessons)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You need to effectively make the case that </a:t>
            </a:r>
            <a:r>
              <a:rPr lang="en-US" sz="2400" b="0" i="1" dirty="0" smtClean="0"/>
              <a:t>this</a:t>
            </a:r>
            <a:r>
              <a:rPr lang="en-US" sz="2400" b="0" dirty="0" smtClean="0"/>
              <a:t> bug is worth giving up resources (money, programmer time, other development or bug fixing) to fix; you are the bug’s </a:t>
            </a:r>
            <a:r>
              <a:rPr lang="en-US" sz="2400" b="0" i="1" dirty="0" smtClean="0"/>
              <a:t>champion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Be </a:t>
            </a:r>
            <a:r>
              <a:rPr lang="en-US" sz="2400" b="0" dirty="0"/>
              <a:t>a</a:t>
            </a:r>
            <a:r>
              <a:rPr lang="en-US" sz="2400" b="0" dirty="0" smtClean="0"/>
              <a:t>n honest champion!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AppData\Local\Microsoft\Windows\Temporary Internet Files\Content.IE5\6COYT885\MC90014932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5445280"/>
            <a:ext cx="851093" cy="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Contents of a bug report (minimal)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200" b="0" dirty="0" smtClean="0"/>
              <a:t>Unique ID (name/number)</a:t>
            </a:r>
          </a:p>
          <a:p>
            <a:pPr lvl="1" eaLnBrk="1" hangingPunct="1">
              <a:lnSpc>
                <a:spcPct val="83000"/>
              </a:lnSpc>
            </a:pPr>
            <a:endParaRPr lang="en-US" b="0" dirty="0"/>
          </a:p>
          <a:p>
            <a:pPr lvl="1" eaLnBrk="1" hangingPunct="1">
              <a:lnSpc>
                <a:spcPct val="83000"/>
              </a:lnSpc>
            </a:pPr>
            <a:r>
              <a:rPr lang="en-US" sz="2200" dirty="0" smtClean="0"/>
              <a:t>What is the bug?</a:t>
            </a:r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How do you make the bug happen (BE SPECIFIC)?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If you have code that always produces the bug, include it!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If you can minimize (remember delta debugging?) do so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200" b="0" dirty="0" smtClean="0"/>
              <a:t>What version of th</a:t>
            </a:r>
            <a:r>
              <a:rPr lang="en-US" b="0" dirty="0" smtClean="0"/>
              <a:t>e software was this detected on?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200" b="0" dirty="0" smtClean="0"/>
              <a:t>What is the estimated severity of the bug?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What is the estimated priority of the bug?</a:t>
            </a:r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AppData\Local\Microsoft\Windows\Temporary Internet Files\Content.IE5\6COYT885\MC90014932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5445280"/>
            <a:ext cx="851093" cy="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2436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59:  “Take the time to make</a:t>
            </a:r>
            <a:br>
              <a:rPr lang="en-US" sz="3200" b="0" dirty="0" smtClean="0"/>
            </a:br>
            <a:r>
              <a:rPr lang="en-US" sz="3200" b="0" dirty="0" smtClean="0"/>
              <a:t>your bug reports valuable”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Bug reports are the main “product” of testers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Bug reports::testers</a:t>
            </a:r>
            <a:r>
              <a:rPr lang="en-US" sz="2600" b="0" dirty="0" smtClean="0"/>
              <a:t> as </a:t>
            </a:r>
            <a:r>
              <a:rPr lang="en-US" sz="2600" dirty="0" smtClean="0"/>
              <a:t>source code::developers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In heavily automated testing, your test code may also be a critical product, but it had better contribute to bug reports at some point</a:t>
            </a:r>
          </a:p>
          <a:p>
            <a:pPr lvl="2" eaLnBrk="1" hangingPunct="1">
              <a:lnSpc>
                <a:spcPct val="83000"/>
              </a:lnSpc>
            </a:pPr>
            <a:endParaRPr lang="en-US" sz="24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If your reports aren’t understandable and informative, this is like producing bad, buggy code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47979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68:  “Never assume that an</a:t>
            </a:r>
            <a:br>
              <a:rPr lang="en-US" sz="3200" b="0" dirty="0" smtClean="0"/>
            </a:br>
            <a:r>
              <a:rPr lang="en-US" sz="3200" b="0" dirty="0" smtClean="0"/>
              <a:t>obvious bug has already been filed”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Everyone may make this assumption…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And the bug will never get filed!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865589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71:  “</a:t>
            </a:r>
            <a:r>
              <a:rPr lang="en-US" sz="3200" b="0" dirty="0" err="1" smtClean="0"/>
              <a:t>Uncorner</a:t>
            </a:r>
            <a:r>
              <a:rPr lang="en-US" sz="3200" b="0" dirty="0" smtClean="0"/>
              <a:t> your corner</a:t>
            </a:r>
            <a:br>
              <a:rPr lang="en-US" sz="3200" b="0" dirty="0" smtClean="0"/>
            </a:br>
            <a:r>
              <a:rPr lang="en-US" sz="3200" b="0" dirty="0" smtClean="0"/>
              <a:t>cases”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can sometimes ignore a test case that relies on particularly “odd” data: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You may try corner cases first since they are likely to fail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Once you find a bug, make sure you can’t reproduce it with a simpler/less weird input</a:t>
            </a:r>
          </a:p>
          <a:p>
            <a:pPr lvl="3" eaLnBrk="1" hangingPunct="1">
              <a:lnSpc>
                <a:spcPct val="83000"/>
              </a:lnSpc>
            </a:pPr>
            <a:r>
              <a:rPr lang="en-US" b="0" dirty="0" smtClean="0"/>
              <a:t>If you can, report that version instead!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ubHalfFrame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1115520" y="4343400"/>
            <a:ext cx="1828800" cy="1828800"/>
          </a:xfrm>
          <a:custGeom>
            <a:avLst/>
            <a:gdLst>
              <a:gd name="G0" fmla="+- 0 0 0"/>
              <a:gd name="G1" fmla="+- 7200 0 0"/>
              <a:gd name="G2" fmla="+- 21600 0 7200"/>
              <a:gd name="G3" fmla="*/ 7200 1 2"/>
              <a:gd name="G4" fmla="+- 21600 0 G3"/>
              <a:gd name="G5" fmla="+- 7200 0 0"/>
              <a:gd name="G6" fmla="+- 21600 0 7200"/>
              <a:gd name="G7" fmla="*/ 7200 1 2"/>
              <a:gd name="G8" fmla="+- 21600 0 G7"/>
              <a:gd name="T0" fmla="*/ 10800 w 21600"/>
              <a:gd name="T1" fmla="*/ 0 h 21600"/>
              <a:gd name="T2" fmla="*/ 0 w 21600"/>
              <a:gd name="T3" fmla="*/ 10800 h 21600"/>
              <a:gd name="T4" fmla="*/ 3600 w 21600"/>
              <a:gd name="T5" fmla="*/ 18000 h 21600"/>
              <a:gd name="T6" fmla="*/ 18000 w 21600"/>
              <a:gd name="T7" fmla="*/ 3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0 h 21600"/>
              <a:gd name="T14" fmla="*/ G2 w 21600"/>
              <a:gd name="T15" fmla="*/ G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7200" y="14400"/>
                </a:lnTo>
                <a:lnTo>
                  <a:pt x="7200" y="7200"/>
                </a:lnTo>
                <a:lnTo>
                  <a:pt x="14400" y="72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26988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73:  “Keep clear the</a:t>
            </a:r>
            <a:br>
              <a:rPr lang="en-US" sz="3200" b="0" dirty="0" smtClean="0"/>
            </a:br>
            <a:r>
              <a:rPr lang="en-US" sz="3200" b="0" dirty="0" smtClean="0"/>
              <a:t>difference between severity and</a:t>
            </a:r>
            <a:br>
              <a:rPr lang="en-US" sz="3200" b="0" dirty="0" smtClean="0"/>
            </a:br>
            <a:r>
              <a:rPr lang="en-US" sz="3200" b="0" dirty="0" smtClean="0"/>
              <a:t>priority”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i="1" dirty="0" smtClean="0"/>
              <a:t>Severity</a:t>
            </a:r>
            <a:r>
              <a:rPr lang="en-US" sz="2600" b="0" dirty="0" smtClean="0"/>
              <a:t> is about the impact of a bug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Severity is about worst-case scenarios, probabilities, risks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Examples of high severity bugs:  security compromises, incorrect results used in financial calculations, bugs that stop all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i="1" dirty="0" smtClean="0"/>
              <a:t>Priority</a:t>
            </a:r>
            <a:r>
              <a:rPr lang="en-US" sz="2600" b="0" dirty="0" smtClean="0"/>
              <a:t> is about how soon a bug should be fixed</a:t>
            </a:r>
            <a:endParaRPr lang="en-US" sz="2600" b="0" i="1" dirty="0" smtClean="0"/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Changes with time and circumstances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High severity isn’t always high priority: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a bug corrupts any file saved in July 2010 only, it may not be important to fix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High priority isn’t always high severity: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Misspelling the company’s name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30" y="5661310"/>
            <a:ext cx="1947650" cy="70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File:Gregorian Calenda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4227230"/>
            <a:ext cx="1008140" cy="5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473725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82:  “Every bug deserves its</a:t>
            </a:r>
            <a:br>
              <a:rPr lang="en-US" sz="3200" b="0" dirty="0" smtClean="0"/>
            </a:br>
            <a:r>
              <a:rPr lang="en-US" sz="3200" b="0" dirty="0" smtClean="0"/>
              <a:t>own report”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/>
              <a:t>Lesson </a:t>
            </a:r>
            <a:r>
              <a:rPr lang="en-US" sz="3200" b="0" dirty="0" smtClean="0"/>
              <a:t>83:  “The summary line is the most important line in the bug report”</a:t>
            </a: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86:  “Be careful of your tone.  Every person you criticize will see the report”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311828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92:  “The best approach may</a:t>
            </a:r>
            <a:br>
              <a:rPr lang="en-US" sz="3200" b="0" dirty="0" smtClean="0"/>
            </a:br>
            <a:r>
              <a:rPr lang="en-US" sz="3200" b="0" dirty="0" smtClean="0"/>
              <a:t>be to demonstrate your bugs to the</a:t>
            </a:r>
            <a:br>
              <a:rPr lang="en-US" sz="3200" b="0" dirty="0" smtClean="0"/>
            </a:br>
            <a:r>
              <a:rPr lang="en-US" sz="3200" b="0" dirty="0" smtClean="0"/>
              <a:t>programmers”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i="1" dirty="0" smtClean="0"/>
              <a:t>Seeing is believing</a:t>
            </a:r>
            <a:endParaRPr lang="en-US" sz="2600" b="0" dirty="0"/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Don’t interrupt!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Doesn’t remove need for a written report, but can make initial report much better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645831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0c9ea91047aa421742c1f4829da392c7d945fe"/>
  <p:tag name="MMPROD_THEME_BG_IMAGE" val=""/>
  <p:tag name="MMPROD_UIDATA" val="&lt;database version=&quot;8.0&quot;&gt;&lt;object type=&quot;1&quot; unique_id=&quot;10001&quot;&gt;&lt;property id=&quot;20141&quot; value=&quot;Lesson13LessonsLearnedIV&quot;/&gt;&lt;property id=&quot;20148&quot; value=&quot;5&quot;/&gt;&lt;property id=&quot;20184&quot; value=&quot;7&quot;/&gt;&lt;property id=&quot;20224&quot; value=&quot;C:\Users\brabhams.CN\Documents\My Adobe Presentations\Lesson13LessonsLearnedIV&quot;/&gt;&lt;property id=&quot;20227&quot; value=&quot;C:\Users\Alex\Desktop\ecampus\Lesson9LessonsLearnedII_Package.prpk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4978&quot;&gt;&lt;property id=&quot;20148&quot; value=&quot;5&quot;/&gt;&lt;property id=&quot;20300&quot; value=&quot;Slide 2 - &amp;quot;Reporting Bugs and…&amp;quot;&quot;/&gt;&lt;property id=&quot;20307&quot; value=&quot;818&quot;/&gt;&lt;property id=&quot;20309&quot; value=&quot;-1&quot;/&gt;&lt;/object&gt;&lt;object type=&quot;3&quot; unique_id=&quot;15024&quot;&gt;&lt;property id=&quot;20148&quot; value=&quot;5&quot;/&gt;&lt;property id=&quot;20300&quot; value=&quot;Slide 1 - &amp;quot;Theme 4: Reporting Bugs and Working with Others&amp;quot;&quot;/&gt;&lt;property id=&quot;20307&quot; value=&quot;820&quot;/&gt;&lt;property id=&quot;20309&quot; value=&quot;-1&quot;/&gt;&lt;/object&gt;&lt;object type=&quot;3&quot; unique_id=&quot;15609&quot;&gt;&lt;property id=&quot;20148&quot; value=&quot;5&quot;/&gt;&lt;property id=&quot;20300&quot; value=&quot;Slide 4 - &amp;quot;Reporting Bugs and…&amp;quot;&quot;/&gt;&lt;property id=&quot;20307&quot; value=&quot;832&quot;/&gt;&lt;property id=&quot;20309&quot; value=&quot;-1&quot;/&gt;&lt;/object&gt;&lt;object type=&quot;3&quot; unique_id=&quot;15700&quot;&gt;&lt;property id=&quot;20148&quot; value=&quot;5&quot;/&gt;&lt;property id=&quot;20300&quot; value=&quot;Slide 5 - &amp;quot;Reporting Bugs and…&amp;quot;&quot;/&gt;&lt;property id=&quot;20307&quot; value=&quot;833&quot;/&gt;&lt;property id=&quot;20309&quot; value=&quot;-1&quot;/&gt;&lt;/object&gt;&lt;object type=&quot;3&quot; unique_id=&quot;15723&quot;&gt;&lt;property id=&quot;20148&quot; value=&quot;5&quot;/&gt;&lt;property id=&quot;20300&quot; value=&quot;Slide 6 - &amp;quot;Reporting Bugs and…&amp;quot;&quot;/&gt;&lt;property id=&quot;20307&quot; value=&quot;834&quot;/&gt;&lt;property id=&quot;20309&quot; value=&quot;-1&quot;/&gt;&lt;/object&gt;&lt;object type=&quot;3&quot; unique_id=&quot;15745&quot;&gt;&lt;property id=&quot;20148&quot; value=&quot;5&quot;/&gt;&lt;property id=&quot;20300&quot; value=&quot;Slide 7 - &amp;quot;Reporting Bugs and…&amp;quot;&quot;/&gt;&lt;property id=&quot;20307&quot; value=&quot;835&quot;/&gt;&lt;property id=&quot;20309&quot; value=&quot;-1&quot;/&gt;&lt;/object&gt;&lt;object type=&quot;3&quot; unique_id=&quot;15818&quot;&gt;&lt;property id=&quot;20148&quot; value=&quot;5&quot;/&gt;&lt;property id=&quot;20300&quot; value=&quot;Slide 8 - &amp;quot;Reporting Bugs and…&amp;quot;&quot;/&gt;&lt;property id=&quot;20307&quot; value=&quot;836&quot;/&gt;&lt;property id=&quot;20309&quot; value=&quot;-1&quot;/&gt;&lt;/object&gt;&lt;object type=&quot;3&quot; unique_id=&quot;15846&quot;&gt;&lt;property id=&quot;20148&quot; value=&quot;5&quot;/&gt;&lt;property id=&quot;20300&quot; value=&quot;Slide 9 - &amp;quot;Working with Others&amp;quot;&quot;/&gt;&lt;property id=&quot;20307&quot; value=&quot;837&quot;/&gt;&lt;property id=&quot;20309&quot; value=&quot;-1&quot;/&gt;&lt;/object&gt;&lt;object type=&quot;3&quot; unique_id=&quot;15877&quot;&gt;&lt;property id=&quot;20148&quot; value=&quot;5&quot;/&gt;&lt;property id=&quot;20300&quot; value=&quot;Slide 10 - &amp;quot;Working with Others&amp;quot;&quot;/&gt;&lt;property id=&quot;20307&quot; value=&quot;838&quot;/&gt;&lt;property id=&quot;20309&quot; value=&quot;-1&quot;/&gt;&lt;/object&gt;&lt;object type=&quot;3&quot; unique_id=&quot;15922&quot;&gt;&lt;property id=&quot;20148&quot; value=&quot;5&quot;/&gt;&lt;property id=&quot;20300&quot; value=&quot;Slide 11 - &amp;quot;Working with Others&amp;quot;&quot;/&gt;&lt;property id=&quot;20307&quot; value=&quot;839&quot;/&gt;&lt;property id=&quot;20309&quot; value=&quot;-1&quot;/&gt;&lt;/object&gt;&lt;object type=&quot;3&quot; unique_id=&quot;15923&quot;&gt;&lt;property id=&quot;20148&quot; value=&quot;5&quot;/&gt;&lt;property id=&quot;20300&quot; value=&quot;Slide 12 - &amp;quot;Working with Others&amp;quot;&quot;/&gt;&lt;property id=&quot;20307&quot; value=&quot;840&quot;/&gt;&lt;property id=&quot;20309&quot; value=&quot;-1&quot;/&gt;&lt;/object&gt;&lt;object type=&quot;3&quot; unique_id=&quot;15963&quot;&gt;&lt;property id=&quot;20148&quot; value=&quot;5&quot;/&gt;&lt;property id=&quot;20300&quot; value=&quot;Slide 3 - &amp;quot;Reporting Bugs and…&amp;quot;&quot;/&gt;&lt;property id=&quot;20307&quot; value=&quot;841&quot;/&gt;&lt;property id=&quot;20309&quot; value=&quot;-1&quot;/&gt;&lt;/object&gt;&lt;object type=&quot;3&quot; unique_id=&quot;16034&quot;&gt;&lt;property id=&quot;20148&quot; value=&quot;5&quot;/&gt;&lt;property id=&quot;20300&quot; value=&quot;Slide 13 - &amp;quot;Working with Others&amp;quot;&quot;/&gt;&lt;property id=&quot;20307&quot; value=&quot;842&quot;/&gt;&lt;property id=&quot;20309&quot; value=&quot;-1&quot;/&gt;&lt;/object&gt;&lt;/object&gt;&lt;object type=&quot;8&quot; unique_id=&quot;11510&quot;&gt;&lt;/object&gt;&lt;object type=&quot;10&quot; unique_id=&quot;16111&quot;&gt;&lt;object type=&quot;11&quot; unique_id=&quot;16112&quot;&gt;&lt;/object&gt;&lt;/object&gt;&lt;object type=&quot;4&quot; unique_id=&quot;16113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brabhams.CN\Desktop\Term Folders\Spring 2013\cs 362\Week 4\Lesson13LessonsLearnedIV_Package_prpkg\Lesson13LessonsLearnedIV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9&quot;/&gt;&lt;lineCharCount val=&quot;19&quot;/&gt;&lt;lineCharCount val=&quot;19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552356864,C:\Users\brabhams.CN\Desktop\Term Folders\Spring 2013\cs 362\Week 4\Lesson13LessonsLearnedIV_Package_prpkg\Lesson13LessonsLearnedIV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4&quot;/&gt;&lt;lineCharCount val=&quot;30&quot;/&gt;&lt;lineCharCount val=&quot;7&quot;/&gt;&lt;lineCharCount val=&quot;46&quot;/&gt;&lt;lineCharCount val=&quot;48&quot;/&gt;&lt;lineCharCount val=&quot;54&quot;/&gt;&lt;lineCharCount val=&quot;59&quot;/&gt;&lt;lineCharCount val=&quot;22&quot;/&gt;&lt;lineCharCount val=&quot;1&quot;/&gt;&lt;lineCharCount val=&quot;43&quot;/&gt;&lt;lineCharCount val=&quot;55&quot;/&gt;&lt;lineCharCount val=&quot;51&quot;/&gt;&lt;lineCharCount val=&quot;53&quot;/&gt;&lt;lineCharCount val=&quot;15&quot;/&gt;&lt;lineCharCount val=&quot;22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552356864,C:\Users\brabhams.CN\Desktop\Term Folders\Spring 2013\cs 362\Week 4\Lesson13LessonsLearnedIV_Package_prpkg\Lesson13LessonsLearnedIV_pptx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5&quot;/&gt;&lt;lineCharCount val=&quot;24&quot;/&gt;&lt;lineCharCount val=&quot;1&quot;/&gt;&lt;lineCharCount val=&quot;17&quot;/&gt;&lt;lineCharCount val=&quot;1&quot;/&gt;&lt;lineCharCount val=&quot;46&quot;/&gt;&lt;lineCharCount val=&quot;59&quot;/&gt;&lt;lineCharCount val=&quot;54&quot;/&gt;&lt;lineCharCount val=&quot;51&quot;/&gt;&lt;lineCharCount val=&quot;43&quot;/&gt;&lt;lineCharCount val=&quot;4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552356864,C:\Users\brabhams.CN\Desktop\Term Folders\Spring 2013\cs 362\Week 4\Lesson13LessonsLearnedIV_Package_prpkg\Lesson13LessonsLearnedIV_pptx\Media.ppc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5&quot;/&gt;&lt;lineCharCount val=&quot;27&quot;/&gt;&lt;lineCharCount val=&quot;46&quot;/&gt;&lt;lineCharCount val=&quot;48&quot;/&gt;&lt;lineCharCount val=&quot;54&quot;/&gt;&lt;lineCharCount val=&quot;59&quot;/&gt;&lt;lineCharCount val=&quot;22&quot;/&gt;&lt;lineCharCount val=&quot;1&quot;/&gt;&lt;lineCharCount val=&quot;42&quot;/&gt;&lt;lineCharCount val=&quot;51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552356864,C:\Users\brabhams.CN\Desktop\Term Folders\Spring 2013\cs 362\Week 4\Lesson13LessonsLearnedIV_Package_prpkg\Lesson13LessonsLearnedIV_pptx\Media.ppc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4&quot;/&gt;&lt;lineCharCount val=&quot;36&quot;/&gt;&lt;lineCharCount val=&quot;35&quot;/&gt;&lt;lineCharCount val=&quot;3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552356864,C:\Users\brabhams.CN\Desktop\Term Folders\Spring 2013\cs 362\Week 4\Lesson13LessonsLearnedIV_Package_prpkg\Lesson13LessonsLearnedIV_pptx\Media.ppc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4&quot;/&gt;&lt;lineCharCount val=&quot;7&quot;/&gt;&lt;lineCharCount val=&quot;50&quot;/&gt;&lt;lineCharCount val=&quot;35&quot;/&gt;&lt;lineCharCount val=&quot;61&quot;/&gt;&lt;lineCharCount val=&quot;61&quot;/&gt;&lt;lineCharCount val=&quot;25&quot;/&gt;&lt;lineCharCount val=&quot;4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B4AD128-3626-4D74-9965-BD3470D1412A}&quot;/&gt;&lt;isInvalidForFieldText val=&quot;0&quot;/&gt;&lt;Image&gt;&lt;filename val=&quot;C:\Users\brabhams.CN\Documents\My Adobe Presentations\Lesson13LessonsLearnedIV\data\asimages\{4B4AD128-3626-4D74-9965-BD3470D1412A}_6.png&quot;/&gt;&lt;left val=&quot;87&quot;/&gt;&lt;top val=&quot;342&quot;/&gt;&lt;width val=&quot;152&quot;/&gt;&lt;height val=&quot;15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552356864,C:\Users\brabhams.CN\Desktop\Term Folders\Spring 2013\cs 362\Week 4\Lesson13LessonsLearnedIV_Package_prpkg\Lesson13LessonsLearnedIV_pptx\Media.ppc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4&quot;/&gt;&lt;lineCharCount val=&quot;28&quot;/&gt;&lt;lineCharCount val=&quot;32&quot;/&gt;&lt;lineCharCount val=&quot;10&quot;/&gt;&lt;lineCharCount val=&quot;38&quot;/&gt;&lt;lineCharCount val=&quot;61&quot;/&gt;&lt;lineCharCount val=&quot;65&quot;/&gt;&lt;lineCharCount val=&quot;67&quot;/&gt;&lt;lineCharCount val=&quot;49&quot;/&gt;&lt;lineCharCount val=&quot;36&quot;/&gt;&lt;lineCharCount val=&quot;42&quot;/&gt;&lt;lineCharCount val=&quot;55&quot;/&gt;&lt;lineCharCount val=&quot;28&quot;/&gt;&lt;lineCharCount val=&quot;42&quot;/&gt;&lt;lineCharCount val=&quot;3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552356864,C:\Users\brabhams.CN\Desktop\Term Folders\Spring 2013\cs 362\Week 4\Lesson13LessonsLearnedIV_Package_prpkg\Lesson13LessonsLearnedIV_pptx\Media.ppc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36&quot;/&gt;&lt;lineCharCount val=&quot;12&quot;/&gt;&lt;lineCharCount val=&quot;42&quot;/&gt;&lt;lineCharCount val=&quot;34&quot;/&gt;&lt;lineCharCount val=&quot;45&quot;/&gt;&lt;lineCharCount val=&quot;41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552356864,C:\Users\brabhams.CN\Desktop\Term Folders\Spring 2013\cs 362\Week 4\Lesson13LessonsLearnedIV_Package_prpkg\Lesson13LessonsLearnedIV_pptx\Media.ppc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35&quot;/&gt;&lt;lineCharCount val=&quot;35&quot;/&gt;&lt;lineCharCount val=&quot;13&quot;/&gt;&lt;lineCharCount val=&quot;20&quot;/&gt;&lt;lineCharCount val=&quot;17&quot;/&gt;&lt;lineCharCount val=&quot;63&quot;/&gt;&lt;lineCharCount val=&quot;18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552356864,C:\Users\brabhams.CN\Desktop\Term Folders\Spring 2013\cs 362\Week 4\Lesson13LessonsLearnedIV_Package_prpkg\Lesson13LessonsLearnedIV_pptx\Media.ppc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9&quot;/&gt;&lt;lineCharCount val=&quot;19&quot;/&gt;&lt;lineCharCount val=&quot;31&quot;/&gt;&lt;lineCharCount val=&quot;49&quot;/&gt;&lt;lineCharCount val=&quot;33&quot;/&gt;&lt;lineCharCount val=&quot;40&quot;/&gt;&lt;lineCharCount val=&quot;47&quot;/&gt;&lt;lineCharCount val=&quot;31&quot;/&gt;&lt;lineCharCount val=&quot;56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66C0FC9-8D1D-411C-B20E-0E8E78B47C2C}&quot;/&gt;&lt;isInvalidForFieldText val=&quot;0&quot;/&gt;&lt;Image&gt;&lt;filename val=&quot;C:\Users\brabhams.CN\Documents\My Adobe Presentations\Lesson13LessonsLearnedIV\data\asimages\{666C0FC9-8D1D-411C-B20E-0E8E78B47C2C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552356864,C:\Users\brabhams.CN\Desktop\Term Folders\Spring 2013\cs 362\Week 4\Lesson13LessonsLearnedIV_Package_prpkg\Lesson13LessonsLearnedIV_pptx\Media.ppc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33&quot;/&gt;&lt;lineCharCount val=&quot;16&quot;/&gt;&lt;lineCharCount val=&quot;51&quot;/&gt;&lt;lineCharCount val=&quot;28&quot;/&gt;&lt;lineCharCount val=&quot;37&quot;/&gt;&lt;lineCharCount val=&quot;45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552356864,C:\Users\brabhams.CN\Desktop\Term Folders\Spring 2013\cs 362\Week 4\Lesson13LessonsLearnedIV_Package_prpkg\Lesson13LessonsLearnedIV_pptx\Media.ppc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4&quot;/&gt;&lt;lineCharCount val=&quot;10&quot;/&gt;&lt;lineCharCount val=&quot;50&quot;/&gt;&lt;lineCharCount val=&quot;53&quot;/&gt;&lt;lineCharCount val=&quot;22&quot;/&gt;&lt;lineCharCount val=&quot;49&quot;/&gt;&lt;lineCharCount val=&quot;1&quot;/&gt;&lt;lineCharCount val=&quot;5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2,552356864,C:\Users\brabhams.CN\Desktop\Term Folders\Spring 2013\cs 362\Week 4\Lesson13LessonsLearnedIV_Package_prpkg\Lesson13LessonsLearnedIV_pptx\Media.ppc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5&quot;/&gt;&lt;lineCharCount val=&quot;11&quot;/&gt;&lt;lineCharCount val=&quot;38&quot;/&gt;&lt;lineCharCount val=&quot;37&quot;/&gt;&lt;lineCharCount val=&quot;37&quot;/&gt;&lt;lineCharCount val=&quot;1&quot;/&gt;&lt;lineCharCount val=&quot;50&quot;/&gt;&lt;lineCharCount val=&quot;38&quot;/&gt;&lt;lineCharCount val=&quot;56&quot;/&gt;&lt;lineCharCount val=&quot;56&quot;/&gt;&lt;lineCharCount val=&quot;12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98D05828-5EC3-4F02-8225-EEBB60612C66}&quot;/&gt;&lt;isInvalidForFieldText val=&quot;0&quot;/&gt;&lt;Image&gt;&lt;filename val=&quot;C:\Users\brabhams.CN\Documents\My Adobe Presentations\Lesson13LessonsLearnedIV\data\asimages\{98D05828-5EC3-4F02-8225-EEBB60612C66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21813</TotalTime>
  <Words>211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19" baseType="lpstr">
      <vt:lpstr>Arial</vt:lpstr>
      <vt:lpstr>Wingdings</vt:lpstr>
      <vt:lpstr>Times New Roman</vt:lpstr>
      <vt:lpstr>cmutemplate2</vt:lpstr>
      <vt:lpstr>Theme 4: Reporting Bugs and Working with Others</vt:lpstr>
      <vt:lpstr>Reporting Bugs and…</vt:lpstr>
      <vt:lpstr>Reporting Bugs and…</vt:lpstr>
      <vt:lpstr>Reporting Bugs and…</vt:lpstr>
      <vt:lpstr>Reporting Bugs and…</vt:lpstr>
      <vt:lpstr>Reporting Bugs and…</vt:lpstr>
      <vt:lpstr>Reporting Bugs and…</vt:lpstr>
      <vt:lpstr>Reporting Bugs and…</vt:lpstr>
      <vt:lpstr>Working with Others</vt:lpstr>
      <vt:lpstr>Working with Others</vt:lpstr>
      <vt:lpstr>Working with Others</vt:lpstr>
      <vt:lpstr>Working with Others</vt:lpstr>
      <vt:lpstr>Working with Others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1241</cp:revision>
  <cp:lastPrinted>2013-03-06T17:09:10Z</cp:lastPrinted>
  <dcterms:created xsi:type="dcterms:W3CDTF">1601-01-01T00:00:00Z</dcterms:created>
  <dcterms:modified xsi:type="dcterms:W3CDTF">2013-03-06T17:09:19Z</dcterms:modified>
</cp:coreProperties>
</file>