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sldIdLst>
    <p:sldId id="326" r:id="rId2"/>
    <p:sldId id="323" r:id="rId3"/>
    <p:sldId id="336" r:id="rId4"/>
    <p:sldId id="332" r:id="rId5"/>
    <p:sldId id="325" r:id="rId6"/>
    <p:sldId id="337" r:id="rId7"/>
    <p:sldId id="335" r:id="rId8"/>
    <p:sldId id="328" r:id="rId9"/>
    <p:sldId id="338" r:id="rId10"/>
  </p:sldIdLst>
  <p:sldSz cx="12190413" cy="6858000"/>
  <p:notesSz cx="6669088" cy="9926638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EAEAEA"/>
    <a:srgbClr val="F8F8F8"/>
    <a:srgbClr val="FFFFFF"/>
    <a:srgbClr val="DDDDDD"/>
    <a:srgbClr val="C8C8C8"/>
    <a:srgbClr val="AFAFAF"/>
    <a:srgbClr val="7D7D7D"/>
    <a:srgbClr val="96969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2800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776" y="17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3990" y="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C9874-DE1E-48CB-A603-4C70CD126593}" type="datetimeFigureOut">
              <a:rPr lang="de-DE" smtClean="0"/>
              <a:pPr/>
              <a:t>19.12.19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4538"/>
            <a:ext cx="66182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EB38-DA38-4F43-AFB8-94FE45CA586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97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CEB38-DA38-4F43-AFB8-94FE45CA586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14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Load -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599090" y="238542"/>
            <a:ext cx="11266510" cy="61645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3300" b="0"/>
            </a:lvl1pPr>
          </a:lstStyle>
          <a:p>
            <a:endParaRPr lang="de-DE" dirty="0"/>
          </a:p>
        </p:txBody>
      </p:sp>
      <p:sp>
        <p:nvSpPr>
          <p:cNvPr id="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99090" y="854994"/>
            <a:ext cx="11266510" cy="336244"/>
          </a:xfrm>
          <a:prstGeom prst="rect">
            <a:avLst/>
          </a:prstGeom>
        </p:spPr>
        <p:txBody>
          <a:bodyPr lIns="108000" tIns="0" rIns="0" bIns="0" anchor="t" anchorCtr="0">
            <a:noAutofit/>
          </a:bodyPr>
          <a:lstStyle>
            <a:lvl1pPr marL="0" indent="0">
              <a:buNone/>
              <a:defRPr sz="20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1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Load -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599090" y="238542"/>
            <a:ext cx="11266510" cy="61645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3300" b="0"/>
            </a:lvl1pPr>
          </a:lstStyle>
          <a:p>
            <a:endParaRPr lang="de-DE" dirty="0"/>
          </a:p>
        </p:txBody>
      </p:sp>
      <p:sp>
        <p:nvSpPr>
          <p:cNvPr id="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99090" y="854994"/>
            <a:ext cx="11266510" cy="336244"/>
          </a:xfrm>
          <a:prstGeom prst="rect">
            <a:avLst/>
          </a:prstGeom>
        </p:spPr>
        <p:txBody>
          <a:bodyPr lIns="108000" tIns="0" rIns="0" bIns="0" anchor="t" anchorCtr="0">
            <a:noAutofit/>
          </a:bodyPr>
          <a:lstStyle>
            <a:lvl1pPr marL="0" indent="0">
              <a:buNone/>
              <a:defRPr sz="20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03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gray">
          <a:xfrm>
            <a:off x="3" y="2017714"/>
            <a:ext cx="12190412" cy="484028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/>
          <a:lstStyle/>
          <a:p>
            <a:pPr marL="190500" indent="-190500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  <a:buFont typeface="Wingdings" pitchFamily="2" charset="2"/>
              <a:buChar char="§"/>
              <a:defRPr/>
            </a:pPr>
            <a:endParaRPr lang="de-DE" noProof="1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9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virginia.edu/~hw5x/Codes/LARA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noProof="1"/>
              <a:t>CS410 Project </a:t>
            </a:r>
            <a:endParaRPr lang="en-US" sz="36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647160" y="2764572"/>
            <a:ext cx="3926075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Suk-Lin Chan (slchan2)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Jing Jin (jingjin4)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latin typeface="Calibri"/>
              </a:rPr>
              <a:t>Arthur Liou (arthurl3)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feld 18">
            <a:extLst>
              <a:ext uri="{FF2B5EF4-FFF2-40B4-BE49-F238E27FC236}">
                <a16:creationId xmlns:a16="http://schemas.microsoft.com/office/drawing/2014/main" id="{7A2476FC-6FDD-4AF8-9679-84A365FA9A34}"/>
              </a:ext>
            </a:extLst>
          </p:cNvPr>
          <p:cNvSpPr txBox="1"/>
          <p:nvPr/>
        </p:nvSpPr>
        <p:spPr>
          <a:xfrm>
            <a:off x="647160" y="1142878"/>
            <a:ext cx="1104327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Prediction of Company Ratings using Sentiment Analysis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0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99090" y="238542"/>
            <a:ext cx="11266510" cy="616455"/>
          </a:xfrm>
        </p:spPr>
        <p:txBody>
          <a:bodyPr/>
          <a:lstStyle/>
          <a:p>
            <a:r>
              <a:rPr lang="en-US" noProof="1"/>
              <a:t>Overview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99090" y="1014791"/>
            <a:ext cx="10418098" cy="56700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1"/>
                </a:solidFill>
              </a:rPr>
              <a:t>Collects text data from Glassdoor reviews for a select list of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1"/>
                </a:solidFill>
              </a:rPr>
              <a:t>Applies Latent Aspect Rating Analysis (LARA) technique for aspect segmentation and aspect ratings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1"/>
                </a:solidFill>
              </a:rPr>
              <a:t>Applies Latent Root Regression (LRR) to train a model to predict and analyze the companies’ ratings in the following areas:</a:t>
            </a:r>
          </a:p>
          <a:p>
            <a:pPr marL="703263" lvl="1" indent="-342900">
              <a:buFont typeface="Wingdings" panose="05000000000000000000" pitchFamily="2" charset="2"/>
              <a:buChar char="Ø"/>
            </a:pPr>
            <a:r>
              <a:rPr lang="en-US" sz="2200" noProof="1">
                <a:solidFill>
                  <a:schemeClr val="tx1"/>
                </a:solidFill>
              </a:rPr>
              <a:t>Work-life balance</a:t>
            </a:r>
          </a:p>
          <a:p>
            <a:pPr marL="703263" lvl="1" indent="-342900">
              <a:buFont typeface="Wingdings" panose="05000000000000000000" pitchFamily="2" charset="2"/>
              <a:buChar char="Ø"/>
            </a:pPr>
            <a:r>
              <a:rPr lang="en-US" sz="2200" noProof="1">
                <a:solidFill>
                  <a:schemeClr val="tx1"/>
                </a:solidFill>
              </a:rPr>
              <a:t>Culture</a:t>
            </a:r>
          </a:p>
          <a:p>
            <a:pPr marL="703263" lvl="1" indent="-342900">
              <a:buFont typeface="Wingdings" panose="05000000000000000000" pitchFamily="2" charset="2"/>
              <a:buChar char="Ø"/>
            </a:pPr>
            <a:r>
              <a:rPr lang="en-US" sz="2200" noProof="1">
                <a:solidFill>
                  <a:schemeClr val="tx1"/>
                </a:solidFill>
              </a:rPr>
              <a:t>Career Opportunities</a:t>
            </a:r>
          </a:p>
          <a:p>
            <a:pPr marL="703263" lvl="1" indent="-342900">
              <a:buFont typeface="Wingdings" panose="05000000000000000000" pitchFamily="2" charset="2"/>
              <a:buChar char="Ø"/>
            </a:pPr>
            <a:r>
              <a:rPr lang="en-US" sz="2200" noProof="1">
                <a:solidFill>
                  <a:schemeClr val="tx1"/>
                </a:solidFill>
              </a:rPr>
              <a:t>Benefits</a:t>
            </a:r>
          </a:p>
          <a:p>
            <a:pPr marL="703263" lvl="1" indent="-342900">
              <a:buFont typeface="Wingdings" panose="05000000000000000000" pitchFamily="2" charset="2"/>
              <a:buChar char="Ø"/>
            </a:pPr>
            <a:r>
              <a:rPr lang="en-US" sz="2200" noProof="1">
                <a:solidFill>
                  <a:schemeClr val="tx1"/>
                </a:solidFill>
              </a:rPr>
              <a:t>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1"/>
                </a:solidFill>
              </a:rPr>
              <a:t>Target Users</a:t>
            </a:r>
          </a:p>
          <a:p>
            <a:pPr marL="703263" lvl="1" indent="-342900">
              <a:buFont typeface="Wingdings" panose="05000000000000000000" pitchFamily="2" charset="2"/>
              <a:buChar char="Ø"/>
            </a:pPr>
            <a:r>
              <a:rPr lang="en-US" sz="2200" noProof="1">
                <a:solidFill>
                  <a:schemeClr val="tx1"/>
                </a:solidFill>
              </a:rPr>
              <a:t>Job Seekers</a:t>
            </a:r>
          </a:p>
          <a:p>
            <a:pPr marL="703263" lvl="1" indent="-342900">
              <a:buFont typeface="Wingdings" panose="05000000000000000000" pitchFamily="2" charset="2"/>
              <a:buChar char="Ø"/>
            </a:pPr>
            <a:r>
              <a:rPr lang="en-US" sz="2200" noProof="1">
                <a:solidFill>
                  <a:schemeClr val="tx1"/>
                </a:solidFill>
              </a:rPr>
              <a:t>Recruiters</a:t>
            </a:r>
          </a:p>
          <a:p>
            <a:pPr marL="703263" lvl="1" indent="-342900">
              <a:buFont typeface="Wingdings" panose="05000000000000000000" pitchFamily="2" charset="2"/>
              <a:buChar char="Ø"/>
            </a:pPr>
            <a:r>
              <a:rPr lang="en-US" sz="2200" noProof="1">
                <a:solidFill>
                  <a:schemeClr val="tx1"/>
                </a:solidFill>
              </a:rPr>
              <a:t>Managers</a:t>
            </a:r>
            <a:endParaRPr lang="en-US" noProof="1"/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456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4FAE-9AB1-3142-A82A-F1B82306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Environment Setup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01A815C-B758-6043-9D7A-381A8283568D}"/>
              </a:ext>
            </a:extLst>
          </p:cNvPr>
          <p:cNvSpPr txBox="1">
            <a:spLocks/>
          </p:cNvSpPr>
          <p:nvPr/>
        </p:nvSpPr>
        <p:spPr>
          <a:xfrm>
            <a:off x="599090" y="1014791"/>
            <a:ext cx="10418098" cy="5670093"/>
          </a:xfrm>
          <a:prstGeom prst="rect">
            <a:avLst/>
          </a:prstGeom>
        </p:spPr>
        <p:txBody>
          <a:bodyPr lIns="108000" tIns="0" rIns="0" bIns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Install Python 3.7 and Java 8</a:t>
            </a:r>
          </a:p>
          <a:p>
            <a:pPr indent="-342900"/>
            <a:r>
              <a:rPr lang="en-US" sz="2400" dirty="0">
                <a:solidFill>
                  <a:schemeClr val="tx1"/>
                </a:solidFill>
              </a:rPr>
              <a:t>These are the versions the application was implemented and tested. We also recommend to use Anaconda and pip for Python package management.</a:t>
            </a:r>
          </a:p>
          <a:p>
            <a:pPr indent="-342900"/>
            <a:endParaRPr lang="en-US" sz="2400" dirty="0">
              <a:solidFill>
                <a:schemeClr val="tx1"/>
              </a:solidFill>
            </a:endParaRPr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Install/Update Chrome</a:t>
            </a:r>
          </a:p>
          <a:p>
            <a:pPr indent="-342900"/>
            <a:r>
              <a:rPr lang="en-US" sz="2400" dirty="0">
                <a:solidFill>
                  <a:schemeClr val="tx1"/>
                </a:solidFill>
              </a:rPr>
              <a:t>Chrome version 78 is needed for browser automation.</a:t>
            </a:r>
          </a:p>
          <a:p>
            <a:br>
              <a:rPr lang="en-US" dirty="0"/>
            </a:br>
            <a:endParaRPr lang="en-US" noProof="1"/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9417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3272-C670-47E6-A918-2E4D5C0A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Retrieve review text &amp; ratings of 5 aspects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E4FF95C-6830-354A-88D6-B076576255D5}"/>
              </a:ext>
            </a:extLst>
          </p:cNvPr>
          <p:cNvSpPr txBox="1">
            <a:spLocks/>
          </p:cNvSpPr>
          <p:nvPr/>
        </p:nvSpPr>
        <p:spPr>
          <a:xfrm>
            <a:off x="599090" y="1014791"/>
            <a:ext cx="10418098" cy="5670093"/>
          </a:xfrm>
          <a:prstGeom prst="rect">
            <a:avLst/>
          </a:prstGeom>
        </p:spPr>
        <p:txBody>
          <a:bodyPr lIns="108000" tIns="0" rIns="0" bIns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Go to the </a:t>
            </a:r>
            <a:r>
              <a:rPr lang="en-US" sz="2400" i="1" dirty="0" err="1">
                <a:solidFill>
                  <a:schemeClr val="tx1"/>
                </a:solidFill>
              </a:rPr>
              <a:t>data_collector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directory</a:t>
            </a:r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Run the following command to install required packages</a:t>
            </a:r>
          </a:p>
          <a:p>
            <a:pPr marL="703263" lvl="1" indent="-342900" fontAlgn="base">
              <a:buFont typeface="Wingdings" panose="05000000000000000000" pitchFamily="2" charset="2"/>
              <a:buChar char="Ø"/>
            </a:pPr>
            <a:r>
              <a:rPr lang="en-US" sz="2200" i="1" dirty="0"/>
              <a:t>pip install --user --requirement </a:t>
            </a:r>
            <a:r>
              <a:rPr lang="en-US" sz="2200" i="1" dirty="0" err="1"/>
              <a:t>requirements.txt</a:t>
            </a:r>
            <a:endParaRPr lang="en-US" sz="2200" i="1" dirty="0"/>
          </a:p>
          <a:p>
            <a:pPr marL="703263" lvl="1" indent="-342900" fontAlgn="base">
              <a:buFont typeface="Wingdings" panose="05000000000000000000" pitchFamily="2" charset="2"/>
              <a:buChar char="Ø"/>
            </a:pPr>
            <a:r>
              <a:rPr lang="en-US" sz="2200" dirty="0"/>
              <a:t>If you run into a “module is not callable.” error, run </a:t>
            </a:r>
            <a:r>
              <a:rPr lang="en-US" sz="2200" i="1" dirty="0"/>
              <a:t>python3 -m pip install --user --requirement </a:t>
            </a:r>
            <a:r>
              <a:rPr lang="en-US" sz="2200" i="1" dirty="0" err="1"/>
              <a:t>requirements.txt</a:t>
            </a:r>
            <a:endParaRPr lang="en-US" sz="2200" dirty="0"/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Open the </a:t>
            </a:r>
            <a:r>
              <a:rPr lang="en-US" sz="2400" i="1" dirty="0" err="1">
                <a:solidFill>
                  <a:schemeClr val="tx1"/>
                </a:solidFill>
              </a:rPr>
              <a:t>data_collector.py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file; enter username and password for your Glassdoor account</a:t>
            </a:r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Run the following command to retrieve Glassdoor review data; the data is downloaded into the </a:t>
            </a:r>
            <a:r>
              <a:rPr lang="en-US" sz="2400" i="1" dirty="0" err="1">
                <a:solidFill>
                  <a:schemeClr val="tx1"/>
                </a:solidFill>
              </a:rPr>
              <a:t>data_collector</a:t>
            </a:r>
            <a:r>
              <a:rPr lang="en-US" sz="2400" i="1" dirty="0">
                <a:solidFill>
                  <a:schemeClr val="tx1"/>
                </a:solidFill>
              </a:rPr>
              <a:t>/data </a:t>
            </a:r>
            <a:r>
              <a:rPr lang="en-US" sz="2400" dirty="0">
                <a:solidFill>
                  <a:schemeClr val="tx1"/>
                </a:solidFill>
              </a:rPr>
              <a:t>folder</a:t>
            </a:r>
          </a:p>
          <a:p>
            <a:pPr marL="703263" lvl="1" indent="-342900" fontAlgn="base">
              <a:buFont typeface="Wingdings" panose="05000000000000000000" pitchFamily="2" charset="2"/>
              <a:buChar char="Ø"/>
            </a:pPr>
            <a:r>
              <a:rPr lang="en-US" sz="2200" i="1" dirty="0"/>
              <a:t>python </a:t>
            </a:r>
            <a:r>
              <a:rPr lang="en-US" sz="2200" i="1" dirty="0" err="1"/>
              <a:t>data_collector.py</a:t>
            </a:r>
            <a:endParaRPr lang="en-US" sz="2200" i="1" dirty="0"/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Change the company name(s) in </a:t>
            </a:r>
            <a:r>
              <a:rPr lang="en-US" sz="2400" i="1" dirty="0" err="1">
                <a:solidFill>
                  <a:schemeClr val="tx1"/>
                </a:solidFill>
              </a:rPr>
              <a:t>data_collector</a:t>
            </a:r>
            <a:r>
              <a:rPr lang="en-US" sz="2400" i="1" dirty="0">
                <a:solidFill>
                  <a:schemeClr val="tx1"/>
                </a:solidFill>
              </a:rPr>
              <a:t>/</a:t>
            </a:r>
            <a:r>
              <a:rPr lang="en-US" sz="2400" i="1" dirty="0" err="1">
                <a:solidFill>
                  <a:schemeClr val="tx1"/>
                </a:solidFill>
              </a:rPr>
              <a:t>data_collector.py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to retrieve data for different companies</a:t>
            </a:r>
            <a:endParaRPr lang="en-US" sz="24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2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Retrieve review text &amp; ratings of 5 aspects (cont.)</a:t>
            </a:r>
            <a:endParaRPr lang="en-US" noProof="1"/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C9BA79D-D903-4460-BEF4-F90E9EDC3BAE}"/>
              </a:ext>
            </a:extLst>
          </p:cNvPr>
          <p:cNvSpPr txBox="1">
            <a:spLocks/>
          </p:cNvSpPr>
          <p:nvPr/>
        </p:nvSpPr>
        <p:spPr>
          <a:xfrm>
            <a:off x="599090" y="3847720"/>
            <a:ext cx="11079766" cy="1691436"/>
          </a:xfrm>
          <a:prstGeom prst="rect">
            <a:avLst/>
          </a:prstGeom>
        </p:spPr>
        <p:txBody>
          <a:bodyPr lIns="108000" tIns="0" rIns="0" bIns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48A4693-2B24-4230-B06F-D6DE5A77B5D2}"/>
              </a:ext>
            </a:extLst>
          </p:cNvPr>
          <p:cNvSpPr/>
          <p:nvPr/>
        </p:nvSpPr>
        <p:spPr bwMode="auto">
          <a:xfrm>
            <a:off x="5333612" y="5751489"/>
            <a:ext cx="840509" cy="72717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31A2F-E973-824E-AA77-EB3A40D61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89" y="854997"/>
            <a:ext cx="5085582" cy="63941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A0A31B-FCB8-AE4F-8D8A-593761447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21" y="5659774"/>
            <a:ext cx="5595178" cy="91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0C8C71-9B2D-DE44-BC5D-CAA28A6BC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443" y="854997"/>
            <a:ext cx="5791157" cy="426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2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C09F-641F-914B-AD26-734D25C2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Step 2: Preprocess data for LARA input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1EBD1D-5DC2-2241-BF88-51BC04073E9F}"/>
              </a:ext>
            </a:extLst>
          </p:cNvPr>
          <p:cNvSpPr txBox="1">
            <a:spLocks/>
          </p:cNvSpPr>
          <p:nvPr/>
        </p:nvSpPr>
        <p:spPr>
          <a:xfrm>
            <a:off x="599090" y="1014791"/>
            <a:ext cx="10418098" cy="5670093"/>
          </a:xfrm>
          <a:prstGeom prst="rect">
            <a:avLst/>
          </a:prstGeom>
        </p:spPr>
        <p:txBody>
          <a:bodyPr lIns="108000" tIns="0" rIns="0" bIns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Run the following commands in the </a:t>
            </a:r>
            <a:r>
              <a:rPr lang="en-US" sz="2400" i="1" dirty="0" err="1">
                <a:solidFill>
                  <a:schemeClr val="tx1"/>
                </a:solidFill>
              </a:rPr>
              <a:t>data_collector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directory to preprocess the raw data and copy the processed data to the LARA folder</a:t>
            </a:r>
          </a:p>
          <a:p>
            <a:pPr marL="703263" lvl="1" indent="-342900" fontAlgn="base">
              <a:buFont typeface="Wingdings" panose="05000000000000000000" pitchFamily="2" charset="2"/>
              <a:buChar char="Ø"/>
            </a:pPr>
            <a:r>
              <a:rPr lang="en-US" sz="2200" dirty="0"/>
              <a:t>python </a:t>
            </a:r>
            <a:r>
              <a:rPr lang="en-US" sz="2200" dirty="0" err="1"/>
              <a:t>preprocess.py</a:t>
            </a:r>
            <a:endParaRPr lang="en-US" sz="2200" dirty="0"/>
          </a:p>
          <a:p>
            <a:pPr marL="703263" lvl="1" indent="-342900" fontAlgn="base">
              <a:buFont typeface="Wingdings" panose="05000000000000000000" pitchFamily="2" charset="2"/>
              <a:buChar char="Ø"/>
            </a:pPr>
            <a:r>
              <a:rPr lang="en-US" sz="2200" dirty="0"/>
              <a:t>cp -rf </a:t>
            </a:r>
            <a:r>
              <a:rPr lang="en-US" sz="2200" dirty="0" err="1"/>
              <a:t>processed_data</a:t>
            </a:r>
            <a:r>
              <a:rPr lang="en-US" sz="2200" dirty="0"/>
              <a:t>/*</a:t>
            </a:r>
            <a:r>
              <a:rPr lang="en-US" sz="2200" dirty="0" err="1"/>
              <a:t>dat</a:t>
            </a:r>
            <a:r>
              <a:rPr lang="en-US" sz="2200" dirty="0"/>
              <a:t> ../LARA/</a:t>
            </a:r>
            <a:r>
              <a:rPr lang="en-US" sz="2200" dirty="0" err="1"/>
              <a:t>Data_Glassdoor</a:t>
            </a:r>
            <a:r>
              <a:rPr lang="en-US" sz="2200" dirty="0"/>
              <a:t>/Reviews/</a:t>
            </a:r>
            <a:endParaRPr lang="en-US" sz="2200" noProof="1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CBB14D5-504F-FE47-AAEE-61F47AB66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7" y="3912151"/>
            <a:ext cx="5595178" cy="91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12">
            <a:extLst>
              <a:ext uri="{FF2B5EF4-FFF2-40B4-BE49-F238E27FC236}">
                <a16:creationId xmlns:a16="http://schemas.microsoft.com/office/drawing/2014/main" id="{E61D24CD-B8E8-BB42-B710-ECEE42B6185A}"/>
              </a:ext>
            </a:extLst>
          </p:cNvPr>
          <p:cNvSpPr/>
          <p:nvPr/>
        </p:nvSpPr>
        <p:spPr bwMode="auto">
          <a:xfrm>
            <a:off x="6330781" y="4003866"/>
            <a:ext cx="840509" cy="72717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B11BF8-DE52-E647-88E4-4247619998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9" r="51591" b="43943"/>
          <a:stretch/>
        </p:blipFill>
        <p:spPr>
          <a:xfrm>
            <a:off x="7361222" y="3155552"/>
            <a:ext cx="3466033" cy="289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3272-C670-47E6-A918-2E4D5C0A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Run LARA application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EB4FA62-C9D3-F949-8713-A0210945A98E}"/>
              </a:ext>
            </a:extLst>
          </p:cNvPr>
          <p:cNvSpPr txBox="1">
            <a:spLocks/>
          </p:cNvSpPr>
          <p:nvPr/>
        </p:nvSpPr>
        <p:spPr>
          <a:xfrm>
            <a:off x="599090" y="1014791"/>
            <a:ext cx="10418098" cy="5670093"/>
          </a:xfrm>
          <a:prstGeom prst="rect">
            <a:avLst/>
          </a:prstGeom>
        </p:spPr>
        <p:txBody>
          <a:bodyPr lIns="108000" tIns="0" rIns="0" bIns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Run the following command in the LARA directory to build and execute the application</a:t>
            </a:r>
          </a:p>
          <a:p>
            <a:pPr marL="703263" lvl="1" indent="-342900" fontAlgn="base">
              <a:buFont typeface="Wingdings" panose="05000000000000000000" pitchFamily="2" charset="2"/>
              <a:buChar char="Ø"/>
            </a:pPr>
            <a:r>
              <a:rPr lang="en-US" sz="2200" i="1" dirty="0" err="1"/>
              <a:t>sh</a:t>
            </a:r>
            <a:r>
              <a:rPr lang="en-US" sz="2200" i="1" dirty="0"/>
              <a:t> </a:t>
            </a:r>
            <a:r>
              <a:rPr lang="en-US" sz="2200" i="1" dirty="0" err="1"/>
              <a:t>ratings.sh</a:t>
            </a:r>
            <a:endParaRPr lang="en-US" sz="2200" i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5EDEAEB-E428-BA4E-A8D8-27F3390AA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739" y="2339558"/>
            <a:ext cx="792480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02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5">
            <a:extLst>
              <a:ext uri="{FF2B5EF4-FFF2-40B4-BE49-F238E27FC236}">
                <a16:creationId xmlns:a16="http://schemas.microsoft.com/office/drawing/2014/main" id="{6DB9243B-0625-A44C-B03A-6ECF2C10FDB1}"/>
              </a:ext>
            </a:extLst>
          </p:cNvPr>
          <p:cNvSpPr txBox="1">
            <a:spLocks/>
          </p:cNvSpPr>
          <p:nvPr/>
        </p:nvSpPr>
        <p:spPr>
          <a:xfrm>
            <a:off x="599090" y="1014791"/>
            <a:ext cx="10418098" cy="5670093"/>
          </a:xfrm>
          <a:prstGeom prst="rect">
            <a:avLst/>
          </a:prstGeom>
        </p:spPr>
        <p:txBody>
          <a:bodyPr lIns="108000" tIns="0" rIns="0" bIns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Aspect segmentation Result</a:t>
            </a:r>
          </a:p>
          <a:p>
            <a:pPr marL="703263" lvl="1" indent="-342900" fontAlgn="base">
              <a:buFont typeface="Wingdings" panose="05000000000000000000" pitchFamily="2" charset="2"/>
              <a:buChar char="Ø"/>
            </a:pPr>
            <a:r>
              <a:rPr lang="en-US" sz="2200" i="1" dirty="0"/>
              <a:t>LARA/</a:t>
            </a:r>
            <a:r>
              <a:rPr lang="en-US" sz="2200" i="1" dirty="0" err="1"/>
              <a:t>Data_Glassdoor</a:t>
            </a:r>
            <a:r>
              <a:rPr lang="en-US" sz="2200" i="1" dirty="0"/>
              <a:t>/Seeds/</a:t>
            </a:r>
            <a:r>
              <a:rPr lang="en-US" sz="2200" i="1" dirty="0" err="1"/>
              <a:t>glassdoor_bootstrapping_test.dat</a:t>
            </a:r>
            <a:endParaRPr lang="en-US" sz="2200" i="1" dirty="0"/>
          </a:p>
          <a:p>
            <a:pPr indent="-34290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indent="-34290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indent="-34290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Predicted ratings</a:t>
            </a:r>
          </a:p>
          <a:p>
            <a:pPr marL="703263" lvl="1" indent="-342900" fontAlgn="base">
              <a:buFont typeface="Wingdings" panose="05000000000000000000" pitchFamily="2" charset="2"/>
              <a:buChar char="Ø"/>
            </a:pPr>
            <a:r>
              <a:rPr lang="en-US" sz="2200" i="1" dirty="0"/>
              <a:t>LARA/</a:t>
            </a:r>
            <a:r>
              <a:rPr lang="en-US" sz="2200" i="1" dirty="0" err="1"/>
              <a:t>Data_Glassdoor</a:t>
            </a:r>
            <a:r>
              <a:rPr lang="en-US" sz="2200" i="1" dirty="0"/>
              <a:t>/Results/</a:t>
            </a:r>
            <a:r>
              <a:rPr lang="en-US" sz="2200" i="1" dirty="0" err="1"/>
              <a:t>prediction.dat</a:t>
            </a:r>
            <a:endParaRPr lang="en-US" sz="2200" i="1" dirty="0"/>
          </a:p>
          <a:p>
            <a:br>
              <a:rPr lang="en-US" dirty="0"/>
            </a:br>
            <a:endParaRPr lang="en-US" noProof="1"/>
          </a:p>
          <a:p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23272-C670-47E6-A918-2E4D5C0A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07743-DEC0-D042-A9A3-827E0F48A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0" y="1978664"/>
            <a:ext cx="10475088" cy="742018"/>
          </a:xfrm>
          <a:prstGeom prst="rect">
            <a:avLst/>
          </a:prstGeom>
        </p:spPr>
      </p:pic>
      <p:pic>
        <p:nvPicPr>
          <p:cNvPr id="10" name="Picture 9" descr="A close up of text on a screen&#10;&#10;Description automatically generated">
            <a:extLst>
              <a:ext uri="{FF2B5EF4-FFF2-40B4-BE49-F238E27FC236}">
                <a16:creationId xmlns:a16="http://schemas.microsoft.com/office/drawing/2014/main" id="{1E8F222D-07BB-7C48-B389-BA8604FE6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655" y="2988283"/>
            <a:ext cx="397452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1978-3655-AD44-9E78-D5696B67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5A893853-19CC-A84B-B385-3EE8BDCAE759}"/>
              </a:ext>
            </a:extLst>
          </p:cNvPr>
          <p:cNvSpPr txBox="1">
            <a:spLocks/>
          </p:cNvSpPr>
          <p:nvPr/>
        </p:nvSpPr>
        <p:spPr>
          <a:xfrm>
            <a:off x="599090" y="1014791"/>
            <a:ext cx="10418098" cy="5670093"/>
          </a:xfrm>
          <a:prstGeom prst="rect">
            <a:avLst/>
          </a:prstGeom>
        </p:spPr>
        <p:txBody>
          <a:bodyPr lIns="108000" tIns="0" rIns="0" bIns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Wang, </a:t>
            </a:r>
            <a:r>
              <a:rPr lang="en-US" sz="2400" dirty="0" err="1">
                <a:solidFill>
                  <a:schemeClr val="tx1"/>
                </a:solidFill>
              </a:rPr>
              <a:t>Hongning</a:t>
            </a:r>
            <a:r>
              <a:rPr lang="en-US" sz="2400" dirty="0">
                <a:solidFill>
                  <a:schemeClr val="tx1"/>
                </a:solidFill>
              </a:rPr>
              <a:t> &amp; Lu, Yue &amp; </a:t>
            </a:r>
            <a:r>
              <a:rPr lang="en-US" sz="2400" dirty="0" err="1">
                <a:solidFill>
                  <a:schemeClr val="tx1"/>
                </a:solidFill>
              </a:rPr>
              <a:t>Zhai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Chengxiang</a:t>
            </a:r>
            <a:r>
              <a:rPr lang="en-US" sz="2400" dirty="0">
                <a:solidFill>
                  <a:schemeClr val="tx1"/>
                </a:solidFill>
              </a:rPr>
              <a:t>. (2010). Latent Aspect Rating Analysis on Review Text Data: A Rating Regression Approach. Proceedings of the ACM SIGKDD International Conference on Knowledge Discovery and Data Mining. 783-792. 10.1145/1835804.1835903.</a:t>
            </a:r>
          </a:p>
          <a:p>
            <a:pPr indent="-34290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LARA Source Code</a:t>
            </a:r>
          </a:p>
          <a:p>
            <a:pPr marL="703263" lvl="1" indent="-342900" fontAlgn="base">
              <a:buFont typeface="Wingdings" panose="05000000000000000000" pitchFamily="2" charset="2"/>
              <a:buChar char="Ø"/>
            </a:pPr>
            <a:r>
              <a:rPr lang="en-US" sz="22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http://www.cs.virginia.edu/~hw5x/Codes/LARA.zip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8281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Larissa-Design">
  <a:themeElements>
    <a:clrScheme name="Benutzerdefiniert 1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979FF"/>
      </a:accent1>
      <a:accent2>
        <a:srgbClr val="6B9B1A"/>
      </a:accent2>
      <a:accent3>
        <a:srgbClr val="FB9B03"/>
      </a:accent3>
      <a:accent4>
        <a:srgbClr val="FBBE09"/>
      </a:accent4>
      <a:accent5>
        <a:srgbClr val="7E4E96"/>
      </a:accent5>
      <a:accent6>
        <a:srgbClr val="C00000"/>
      </a:accent6>
      <a:hlink>
        <a:srgbClr val="C00000"/>
      </a:hlink>
      <a:folHlink>
        <a:srgbClr val="000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5167</TotalTime>
  <Words>461</Words>
  <Application>Microsoft Macintosh PowerPoint</Application>
  <PresentationFormat>Custom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1_Larissa-Design</vt:lpstr>
      <vt:lpstr>CS410 Project </vt:lpstr>
      <vt:lpstr>Overview</vt:lpstr>
      <vt:lpstr>Step 1: Environment Setup</vt:lpstr>
      <vt:lpstr>Step 1: Retrieve review text &amp; ratings of 5 aspects</vt:lpstr>
      <vt:lpstr>Step 1: Retrieve review text &amp; ratings of 5 aspects (cont.)</vt:lpstr>
      <vt:lpstr>Step 2: Preprocess data for LARA input</vt:lpstr>
      <vt:lpstr>Step 3: Run LARA application</vt:lpstr>
      <vt:lpstr>Output</vt:lpstr>
      <vt:lpstr>Resources</vt:lpstr>
    </vt:vector>
  </TitlesOfParts>
  <Company>PRESENTATIONLOAD</Company>
  <LinksUpToDate>false</LinksUpToDate>
  <SharedDoc>false</SharedDoc>
  <HyperlinkBase>www.presentationload.com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D2670 Value Proposition Template 16x9</dc:title>
  <dc:subject>Arrow Timelines - PowerPoint Template</dc:subject>
  <dc:creator>PresentationLoad</dc:creator>
  <dc:description>Professional PowerPoint templates for download</dc:description>
  <cp:lastModifiedBy>Jing Jin</cp:lastModifiedBy>
  <cp:revision>829</cp:revision>
  <dcterms:created xsi:type="dcterms:W3CDTF">2010-05-21T10:35:54Z</dcterms:created>
  <dcterms:modified xsi:type="dcterms:W3CDTF">2019-12-19T19:33:35Z</dcterms:modified>
</cp:coreProperties>
</file>