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7981C7-09A0-499B-A0D9-B176543231E6}" type="datetimeFigureOut">
              <a:rPr lang="ru-UA" smtClean="0"/>
              <a:t>19.06.2023</a:t>
            </a:fld>
            <a:endParaRPr lang="ru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DF18AD-0294-4F54-9C50-7065145B5B44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127979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DF18AD-0294-4F54-9C50-7065145B5B44}" type="slidenum">
              <a:rPr lang="ru-UA" smtClean="0"/>
              <a:t>1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693693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E01C656-6F14-40EA-BDA1-7CC9C5784007}" type="datetimeFigureOut">
              <a:rPr lang="ru-UA" smtClean="0"/>
              <a:t>19.06.2023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7232D5A-13DC-4FDD-999B-E4C3E66415F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62495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1C656-6F14-40EA-BDA1-7CC9C5784007}" type="datetimeFigureOut">
              <a:rPr lang="ru-UA" smtClean="0"/>
              <a:t>19.06.2023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32D5A-13DC-4FDD-999B-E4C3E66415F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088344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1C656-6F14-40EA-BDA1-7CC9C5784007}" type="datetimeFigureOut">
              <a:rPr lang="ru-UA" smtClean="0"/>
              <a:t>19.06.2023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32D5A-13DC-4FDD-999B-E4C3E66415F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790067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1C656-6F14-40EA-BDA1-7CC9C5784007}" type="datetimeFigureOut">
              <a:rPr lang="ru-UA" smtClean="0"/>
              <a:t>19.06.2023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32D5A-13DC-4FDD-999B-E4C3E66415F7}" type="slidenum">
              <a:rPr lang="ru-UA" smtClean="0"/>
              <a:t>‹#›</a:t>
            </a:fld>
            <a:endParaRPr lang="ru-U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1931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1C656-6F14-40EA-BDA1-7CC9C5784007}" type="datetimeFigureOut">
              <a:rPr lang="ru-UA" smtClean="0"/>
              <a:t>19.06.2023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32D5A-13DC-4FDD-999B-E4C3E66415F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06814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1C656-6F14-40EA-BDA1-7CC9C5784007}" type="datetimeFigureOut">
              <a:rPr lang="ru-UA" smtClean="0"/>
              <a:t>19.06.2023</a:t>
            </a:fld>
            <a:endParaRPr lang="ru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32D5A-13DC-4FDD-999B-E4C3E66415F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397294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1C656-6F14-40EA-BDA1-7CC9C5784007}" type="datetimeFigureOut">
              <a:rPr lang="ru-UA" smtClean="0"/>
              <a:t>19.06.2023</a:t>
            </a:fld>
            <a:endParaRPr lang="ru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32D5A-13DC-4FDD-999B-E4C3E66415F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69982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1C656-6F14-40EA-BDA1-7CC9C5784007}" type="datetimeFigureOut">
              <a:rPr lang="ru-UA" smtClean="0"/>
              <a:t>19.06.2023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32D5A-13DC-4FDD-999B-E4C3E66415F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0009774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1C656-6F14-40EA-BDA1-7CC9C5784007}" type="datetimeFigureOut">
              <a:rPr lang="ru-UA" smtClean="0"/>
              <a:t>19.06.2023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32D5A-13DC-4FDD-999B-E4C3E66415F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445061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1C656-6F14-40EA-BDA1-7CC9C5784007}" type="datetimeFigureOut">
              <a:rPr lang="ru-UA" smtClean="0"/>
              <a:t>19.06.2023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32D5A-13DC-4FDD-999B-E4C3E66415F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927067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1C656-6F14-40EA-BDA1-7CC9C5784007}" type="datetimeFigureOut">
              <a:rPr lang="ru-UA" smtClean="0"/>
              <a:t>19.06.2023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32D5A-13DC-4FDD-999B-E4C3E66415F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887601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1C656-6F14-40EA-BDA1-7CC9C5784007}" type="datetimeFigureOut">
              <a:rPr lang="ru-UA" smtClean="0"/>
              <a:t>19.06.2023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32D5A-13DC-4FDD-999B-E4C3E66415F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698432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1C656-6F14-40EA-BDA1-7CC9C5784007}" type="datetimeFigureOut">
              <a:rPr lang="ru-UA" smtClean="0"/>
              <a:t>19.06.2023</a:t>
            </a:fld>
            <a:endParaRPr lang="ru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32D5A-13DC-4FDD-999B-E4C3E66415F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68970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1C656-6F14-40EA-BDA1-7CC9C5784007}" type="datetimeFigureOut">
              <a:rPr lang="ru-UA" smtClean="0"/>
              <a:t>19.06.2023</a:t>
            </a:fld>
            <a:endParaRPr lang="ru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32D5A-13DC-4FDD-999B-E4C3E66415F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11742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1C656-6F14-40EA-BDA1-7CC9C5784007}" type="datetimeFigureOut">
              <a:rPr lang="ru-UA" smtClean="0"/>
              <a:t>19.06.2023</a:t>
            </a:fld>
            <a:endParaRPr lang="ru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32D5A-13DC-4FDD-999B-E4C3E66415F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61797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1C656-6F14-40EA-BDA1-7CC9C5784007}" type="datetimeFigureOut">
              <a:rPr lang="ru-UA" smtClean="0"/>
              <a:t>19.06.2023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32D5A-13DC-4FDD-999B-E4C3E66415F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515452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1C656-6F14-40EA-BDA1-7CC9C5784007}" type="datetimeFigureOut">
              <a:rPr lang="ru-UA" smtClean="0"/>
              <a:t>19.06.2023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32D5A-13DC-4FDD-999B-E4C3E66415F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735779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1C656-6F14-40EA-BDA1-7CC9C5784007}" type="datetimeFigureOut">
              <a:rPr lang="ru-UA" smtClean="0"/>
              <a:t>19.06.2023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32D5A-13DC-4FDD-999B-E4C3E66415F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8260699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328D17-C7E1-467F-A1B0-A6B420500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34190"/>
            <a:ext cx="8791575" cy="1466010"/>
          </a:xfrm>
        </p:spPr>
        <p:txBody>
          <a:bodyPr>
            <a:noAutofit/>
          </a:bodyPr>
          <a:lstStyle/>
          <a:p>
            <a:pPr algn="ctr"/>
            <a:r>
              <a:rPr lang="ru-RU" sz="2000" dirty="0">
                <a:solidFill>
                  <a:schemeClr val="tx1">
                    <a:lumMod val="95000"/>
                  </a:schemeClr>
                </a:solidFill>
              </a:rPr>
              <a:t>МІНІСТЕРСТВО ОСВІТИ І НАУКИ УКРАЇНИ</a:t>
            </a:r>
            <a:br>
              <a:rPr lang="en-US" sz="20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ru-RU" sz="2000" dirty="0">
                <a:solidFill>
                  <a:schemeClr val="tx1">
                    <a:lumMod val="95000"/>
                  </a:schemeClr>
                </a:solidFill>
              </a:rPr>
              <a:t>ВІДОКРЕМЛЕНИЙ СТУКТУРНИЙ ПІДРОЗДІЛ</a:t>
            </a:r>
            <a:br>
              <a:rPr lang="en-US" sz="20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ru-RU" sz="2000" dirty="0">
                <a:solidFill>
                  <a:schemeClr val="tx1">
                    <a:lumMod val="95000"/>
                  </a:schemeClr>
                </a:solidFill>
              </a:rPr>
              <a:t>«ПОЛТАВСЬКИЙ ПОЛІТЕХНІЧНИЙ ФАХОВИЙ КОЛЕДЖ</a:t>
            </a:r>
            <a:br>
              <a:rPr lang="en-US" sz="20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ru-RU" sz="2000" dirty="0">
                <a:solidFill>
                  <a:schemeClr val="tx1">
                    <a:lumMod val="95000"/>
                  </a:schemeClr>
                </a:solidFill>
              </a:rPr>
              <a:t>НАЦІОНАЛЬНОГО ТЕХНІЧНОГО УНІВЕРСИТЕТУ</a:t>
            </a:r>
            <a:br>
              <a:rPr lang="en-US" sz="20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ru-RU" sz="2000" dirty="0">
                <a:solidFill>
                  <a:schemeClr val="tx1">
                    <a:lumMod val="95000"/>
                  </a:schemeClr>
                </a:solidFill>
              </a:rPr>
              <a:t>«ХАРКІВСЬКИЙ ПОЛІТЕХНІЧНИЙ ІНСТИТУТ»</a:t>
            </a:r>
            <a:endParaRPr lang="ru-UA" sz="20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E44AAF-861A-4AF6-819A-A154F9BFB2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3" y="2616668"/>
            <a:ext cx="8791575" cy="1655762"/>
          </a:xfrm>
        </p:spPr>
        <p:txBody>
          <a:bodyPr>
            <a:normAutofit/>
          </a:bodyPr>
          <a:lstStyle/>
          <a:p>
            <a:pPr algn="ctr"/>
            <a:r>
              <a:rPr lang="uk-UA" sz="5400" b="1" dirty="0">
                <a:solidFill>
                  <a:schemeClr val="tx1">
                    <a:lumMod val="95000"/>
                  </a:schemeClr>
                </a:solidFill>
              </a:rPr>
              <a:t>КУРСОВА РОБОТА</a:t>
            </a:r>
          </a:p>
          <a:p>
            <a:pPr algn="ctr"/>
            <a:r>
              <a:rPr lang="uk-UA" sz="2400" dirty="0">
                <a:solidFill>
                  <a:schemeClr val="tx1">
                    <a:lumMod val="95000"/>
                  </a:schemeClr>
                </a:solidFill>
              </a:rPr>
              <a:t>На тему «Італійська гра математико»</a:t>
            </a:r>
            <a:endParaRPr lang="ru-UA" sz="24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7608DA4E-0CD5-4599-9590-CAD896A73545}"/>
              </a:ext>
            </a:extLst>
          </p:cNvPr>
          <p:cNvSpPr txBox="1">
            <a:spLocks/>
          </p:cNvSpPr>
          <p:nvPr/>
        </p:nvSpPr>
        <p:spPr>
          <a:xfrm>
            <a:off x="6992470" y="5199529"/>
            <a:ext cx="5199529" cy="789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uk-UA" sz="1800" cap="none" dirty="0">
                <a:solidFill>
                  <a:schemeClr val="tx1">
                    <a:lumMod val="95000"/>
                  </a:schemeClr>
                </a:solidFill>
              </a:rPr>
              <a:t>Виконав студент 2 курсу 24 групи	</a:t>
            </a:r>
            <a:r>
              <a:rPr lang="uk-UA" sz="1800" cap="none" dirty="0" err="1">
                <a:solidFill>
                  <a:schemeClr val="tx1">
                    <a:lumMod val="95000"/>
                  </a:schemeClr>
                </a:solidFill>
              </a:rPr>
              <a:t>Ліфтієв</a:t>
            </a:r>
            <a:r>
              <a:rPr lang="uk-UA" sz="1800" cap="none" dirty="0">
                <a:solidFill>
                  <a:schemeClr val="tx1">
                    <a:lumMod val="95000"/>
                  </a:schemeClr>
                </a:solidFill>
              </a:rPr>
              <a:t> А. Т.</a:t>
            </a:r>
          </a:p>
          <a:p>
            <a:pPr>
              <a:lnSpc>
                <a:spcPct val="100000"/>
              </a:lnSpc>
            </a:pPr>
            <a:r>
              <a:rPr lang="uk-UA" sz="1800" cap="none" dirty="0">
                <a:solidFill>
                  <a:schemeClr val="tx1">
                    <a:lumMod val="95000"/>
                  </a:schemeClr>
                </a:solidFill>
              </a:rPr>
              <a:t>Керівник				Олійник В. В.</a:t>
            </a:r>
            <a:endParaRPr lang="ru-UA" sz="1800" cap="none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E6B4E7BE-F626-4B2E-A691-AFF476ADCF9A}"/>
              </a:ext>
            </a:extLst>
          </p:cNvPr>
          <p:cNvSpPr txBox="1">
            <a:spLocks/>
          </p:cNvSpPr>
          <p:nvPr/>
        </p:nvSpPr>
        <p:spPr>
          <a:xfrm>
            <a:off x="5106800" y="6327871"/>
            <a:ext cx="1978400" cy="395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uk-UA" sz="1800" cap="none" dirty="0">
                <a:solidFill>
                  <a:schemeClr val="tx1">
                    <a:lumMod val="95000"/>
                  </a:schemeClr>
                </a:solidFill>
              </a:rPr>
              <a:t>Полтава – 2023</a:t>
            </a:r>
            <a:endParaRPr lang="ru-UA" sz="1800" cap="none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541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CE9D52-512F-4E15-AE84-2983DA3FD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79248"/>
            <a:ext cx="9905998" cy="762047"/>
          </a:xfrm>
        </p:spPr>
        <p:txBody>
          <a:bodyPr/>
          <a:lstStyle/>
          <a:p>
            <a:pPr algn="ctr"/>
            <a:r>
              <a:rPr lang="uk-UA" b="1" dirty="0">
                <a:solidFill>
                  <a:schemeClr val="tx1">
                    <a:lumMod val="95000"/>
                  </a:schemeClr>
                </a:solidFill>
              </a:rPr>
              <a:t>Мета</a:t>
            </a:r>
            <a:endParaRPr lang="ru-UA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7568D2-B94E-45FC-9FF9-5282236C1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176" y="1872969"/>
            <a:ext cx="10019647" cy="4267855"/>
          </a:xfrm>
        </p:spPr>
        <p:txBody>
          <a:bodyPr>
            <a:normAutofit/>
          </a:bodyPr>
          <a:lstStyle/>
          <a:p>
            <a:pPr marL="0" indent="442913" algn="just">
              <a:lnSpc>
                <a:spcPct val="100000"/>
              </a:lnSpc>
              <a:buNone/>
            </a:pPr>
            <a:r>
              <a:rPr lang="ru-RU" sz="2000" dirty="0">
                <a:solidFill>
                  <a:schemeClr val="tx1">
                    <a:lumMod val="95000"/>
                  </a:schemeClr>
                </a:solidFill>
              </a:rPr>
              <a:t>Мета </a:t>
            </a:r>
            <a:r>
              <a:rPr lang="ru-RU" sz="2000" dirty="0" err="1">
                <a:solidFill>
                  <a:schemeClr val="tx1">
                    <a:lumMod val="95000"/>
                  </a:schemeClr>
                </a:solidFill>
              </a:rPr>
              <a:t>виконання</a:t>
            </a:r>
            <a:r>
              <a:rPr lang="ru-RU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tx1">
                    <a:lumMod val="95000"/>
                  </a:schemeClr>
                </a:solidFill>
              </a:rPr>
              <a:t>курсової</a:t>
            </a:r>
            <a:r>
              <a:rPr lang="ru-RU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tx1">
                    <a:lumMod val="95000"/>
                  </a:schemeClr>
                </a:solidFill>
              </a:rPr>
              <a:t>роботи</a:t>
            </a:r>
            <a:r>
              <a:rPr lang="ru-RU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tx1">
                    <a:lumMod val="95000"/>
                  </a:schemeClr>
                </a:solidFill>
              </a:rPr>
              <a:t>полягає</a:t>
            </a:r>
            <a:r>
              <a:rPr lang="ru-RU" sz="2000" dirty="0">
                <a:solidFill>
                  <a:schemeClr val="tx1">
                    <a:lumMod val="95000"/>
                  </a:schemeClr>
                </a:solidFill>
              </a:rPr>
              <a:t> у </a:t>
            </a:r>
            <a:r>
              <a:rPr lang="ru-RU" sz="2000" dirty="0" err="1">
                <a:solidFill>
                  <a:schemeClr val="tx1">
                    <a:lumMod val="95000"/>
                  </a:schemeClr>
                </a:solidFill>
              </a:rPr>
              <a:t>закріпленні</a:t>
            </a:r>
            <a:r>
              <a:rPr lang="ru-RU" sz="2000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tx1">
                    <a:lumMod val="95000"/>
                  </a:schemeClr>
                </a:solidFill>
              </a:rPr>
              <a:t>поглибленні</a:t>
            </a:r>
            <a:r>
              <a:rPr lang="ru-RU" sz="2000" dirty="0">
                <a:solidFill>
                  <a:schemeClr val="tx1">
                    <a:lumMod val="95000"/>
                  </a:schemeClr>
                </a:solidFill>
              </a:rPr>
              <a:t> та </a:t>
            </a:r>
            <a:r>
              <a:rPr lang="ru-RU" sz="2000" dirty="0" err="1">
                <a:solidFill>
                  <a:schemeClr val="tx1">
                    <a:lumMod val="95000"/>
                  </a:schemeClr>
                </a:solidFill>
              </a:rPr>
              <a:t>узагальненні</a:t>
            </a:r>
            <a:r>
              <a:rPr lang="ru-RU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tx1">
                    <a:lumMod val="95000"/>
                  </a:schemeClr>
                </a:solidFill>
              </a:rPr>
              <a:t>базових</a:t>
            </a:r>
            <a:r>
              <a:rPr lang="ru-RU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tx1">
                    <a:lumMod val="95000"/>
                  </a:schemeClr>
                </a:solidFill>
              </a:rPr>
              <a:t>теоретичних</a:t>
            </a:r>
            <a:r>
              <a:rPr lang="ru-RU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tx1">
                    <a:lumMod val="95000"/>
                  </a:schemeClr>
                </a:solidFill>
              </a:rPr>
              <a:t>знань</a:t>
            </a:r>
            <a:r>
              <a:rPr lang="ru-RU" sz="2000" dirty="0">
                <a:solidFill>
                  <a:schemeClr val="tx1">
                    <a:lumMod val="95000"/>
                  </a:schemeClr>
                </a:solidFill>
              </a:rPr>
              <a:t> з </a:t>
            </a:r>
            <a:r>
              <a:rPr lang="ru-RU" sz="2000" dirty="0" err="1">
                <a:solidFill>
                  <a:schemeClr val="tx1">
                    <a:lumMod val="95000"/>
                  </a:schemeClr>
                </a:solidFill>
              </a:rPr>
              <a:t>програмування</a:t>
            </a:r>
            <a:r>
              <a:rPr lang="ru-RU" sz="2000" dirty="0">
                <a:solidFill>
                  <a:schemeClr val="tx1">
                    <a:lumMod val="95000"/>
                  </a:schemeClr>
                </a:solidFill>
              </a:rPr>
              <a:t> та </a:t>
            </a:r>
            <a:r>
              <a:rPr lang="ru-RU" sz="2000" dirty="0" err="1">
                <a:solidFill>
                  <a:schemeClr val="tx1">
                    <a:lumMod val="95000"/>
                  </a:schemeClr>
                </a:solidFill>
              </a:rPr>
              <a:t>їх</a:t>
            </a:r>
            <a:r>
              <a:rPr lang="ru-RU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tx1">
                    <a:lumMod val="95000"/>
                  </a:schemeClr>
                </a:solidFill>
              </a:rPr>
              <a:t>застосуванні</a:t>
            </a:r>
            <a:r>
              <a:rPr lang="ru-RU" sz="2000" dirty="0">
                <a:solidFill>
                  <a:schemeClr val="tx1">
                    <a:lumMod val="95000"/>
                  </a:schemeClr>
                </a:solidFill>
              </a:rPr>
              <a:t> до комплексного </a:t>
            </a:r>
            <a:r>
              <a:rPr lang="ru-RU" sz="2000" dirty="0" err="1">
                <a:solidFill>
                  <a:schemeClr val="tx1">
                    <a:lumMod val="95000"/>
                  </a:schemeClr>
                </a:solidFill>
              </a:rPr>
              <a:t>вирішення</a:t>
            </a:r>
            <a:r>
              <a:rPr lang="ru-RU" sz="2000" dirty="0">
                <a:solidFill>
                  <a:schemeClr val="tx1">
                    <a:lumMod val="95000"/>
                  </a:schemeClr>
                </a:solidFill>
              </a:rPr>
              <a:t> конкретного </a:t>
            </a:r>
            <a:r>
              <a:rPr lang="ru-RU" sz="2000" dirty="0" err="1">
                <a:solidFill>
                  <a:schemeClr val="tx1">
                    <a:lumMod val="95000"/>
                  </a:schemeClr>
                </a:solidFill>
              </a:rPr>
              <a:t>завдання</a:t>
            </a:r>
            <a:r>
              <a:rPr lang="ru-RU" sz="2000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pPr marL="0" indent="442913" algn="just">
              <a:lnSpc>
                <a:spcPct val="100000"/>
              </a:lnSpc>
              <a:buNone/>
            </a:pPr>
            <a:endParaRPr lang="uk-UA" sz="2000" dirty="0">
              <a:solidFill>
                <a:schemeClr val="tx1">
                  <a:lumMod val="95000"/>
                </a:schemeClr>
              </a:solidFill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ru-RU" sz="2000" dirty="0" err="1">
                <a:solidFill>
                  <a:schemeClr val="tx1">
                    <a:lumMod val="95000"/>
                  </a:schemeClr>
                </a:solidFill>
              </a:rPr>
              <a:t>Основними</a:t>
            </a:r>
            <a:r>
              <a:rPr lang="ru-RU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tx1">
                    <a:lumMod val="95000"/>
                  </a:schemeClr>
                </a:solidFill>
              </a:rPr>
              <a:t>завданнями</a:t>
            </a:r>
            <a:r>
              <a:rPr lang="ru-RU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tx1">
                    <a:lumMod val="95000"/>
                  </a:schemeClr>
                </a:solidFill>
              </a:rPr>
              <a:t>написання</a:t>
            </a:r>
            <a:r>
              <a:rPr lang="ru-RU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tx1">
                    <a:lumMod val="95000"/>
                  </a:schemeClr>
                </a:solidFill>
              </a:rPr>
              <a:t>курсової</a:t>
            </a:r>
            <a:r>
              <a:rPr lang="ru-RU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tx1">
                    <a:lumMod val="95000"/>
                  </a:schemeClr>
                </a:solidFill>
              </a:rPr>
              <a:t>роботи</a:t>
            </a:r>
            <a:r>
              <a:rPr lang="ru-RU" sz="2000" dirty="0">
                <a:solidFill>
                  <a:schemeClr val="tx1">
                    <a:lumMod val="95000"/>
                  </a:schemeClr>
                </a:solidFill>
              </a:rPr>
              <a:t> є:</a:t>
            </a:r>
          </a:p>
          <a:p>
            <a:pPr algn="just">
              <a:lnSpc>
                <a:spcPct val="100000"/>
              </a:lnSpc>
            </a:pPr>
            <a:r>
              <a:rPr lang="ru-RU" sz="2000" dirty="0" err="1">
                <a:solidFill>
                  <a:schemeClr val="tx1">
                    <a:lumMod val="95000"/>
                  </a:schemeClr>
                </a:solidFill>
              </a:rPr>
              <a:t>закріплення</a:t>
            </a:r>
            <a:r>
              <a:rPr lang="ru-RU" sz="2000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tx1">
                    <a:lumMod val="95000"/>
                  </a:schemeClr>
                </a:solidFill>
              </a:rPr>
              <a:t>поглиблення</a:t>
            </a:r>
            <a:r>
              <a:rPr lang="ru-RU" sz="2000" dirty="0">
                <a:solidFill>
                  <a:schemeClr val="tx1">
                    <a:lumMod val="95000"/>
                  </a:schemeClr>
                </a:solidFill>
              </a:rPr>
              <a:t> та </a:t>
            </a:r>
            <a:r>
              <a:rPr lang="ru-RU" sz="2000" dirty="0" err="1">
                <a:solidFill>
                  <a:schemeClr val="tx1">
                    <a:lumMod val="95000"/>
                  </a:schemeClr>
                </a:solidFill>
              </a:rPr>
              <a:t>узагальнення</a:t>
            </a:r>
            <a:r>
              <a:rPr lang="ru-RU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tx1">
                    <a:lumMod val="95000"/>
                  </a:schemeClr>
                </a:solidFill>
              </a:rPr>
              <a:t>знань</a:t>
            </a:r>
            <a:r>
              <a:rPr lang="ru-RU" sz="2000" dirty="0">
                <a:solidFill>
                  <a:schemeClr val="tx1">
                    <a:lumMod val="95000"/>
                  </a:schemeClr>
                </a:solidFill>
              </a:rPr>
              <a:t>;</a:t>
            </a:r>
          </a:p>
          <a:p>
            <a:pPr algn="just">
              <a:lnSpc>
                <a:spcPct val="100000"/>
              </a:lnSpc>
            </a:pPr>
            <a:r>
              <a:rPr lang="ru-RU" sz="2000" dirty="0" err="1">
                <a:solidFill>
                  <a:schemeClr val="tx1">
                    <a:lumMod val="95000"/>
                  </a:schemeClr>
                </a:solidFill>
              </a:rPr>
              <a:t>набуття</a:t>
            </a:r>
            <a:r>
              <a:rPr lang="ru-RU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tx1">
                    <a:lumMod val="95000"/>
                  </a:schemeClr>
                </a:solidFill>
              </a:rPr>
              <a:t>навичок</a:t>
            </a:r>
            <a:r>
              <a:rPr lang="ru-RU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tx1">
                    <a:lumMod val="95000"/>
                  </a:schemeClr>
                </a:solidFill>
              </a:rPr>
              <a:t>використання</a:t>
            </a:r>
            <a:r>
              <a:rPr lang="ru-RU" sz="2000" dirty="0">
                <a:solidFill>
                  <a:schemeClr val="tx1">
                    <a:lumMod val="95000"/>
                  </a:schemeClr>
                </a:solidFill>
              </a:rPr>
              <a:t> основ </a:t>
            </a:r>
            <a:r>
              <a:rPr lang="ru-RU" sz="2000" dirty="0" err="1">
                <a:solidFill>
                  <a:schemeClr val="tx1">
                    <a:lumMod val="95000"/>
                  </a:schemeClr>
                </a:solidFill>
              </a:rPr>
              <a:t>алгоритмізації</a:t>
            </a:r>
            <a:r>
              <a:rPr lang="ru-RU" sz="2000" dirty="0">
                <a:solidFill>
                  <a:schemeClr val="tx1">
                    <a:lumMod val="95000"/>
                  </a:schemeClr>
                </a:solidFill>
              </a:rPr>
              <a:t> та </a:t>
            </a:r>
            <a:r>
              <a:rPr lang="ru-RU" sz="2000" dirty="0" err="1">
                <a:solidFill>
                  <a:schemeClr val="tx1">
                    <a:lumMod val="95000"/>
                  </a:schemeClr>
                </a:solidFill>
              </a:rPr>
              <a:t>програмування</a:t>
            </a:r>
            <a:r>
              <a:rPr lang="ru-RU" sz="2000" dirty="0">
                <a:solidFill>
                  <a:schemeClr val="tx1">
                    <a:lumMod val="95000"/>
                  </a:schemeClr>
                </a:solidFill>
              </a:rPr>
              <a:t> на </a:t>
            </a:r>
            <a:r>
              <a:rPr lang="ru-RU" sz="2000" dirty="0" err="1">
                <a:solidFill>
                  <a:schemeClr val="tx1">
                    <a:lumMod val="95000"/>
                  </a:schemeClr>
                </a:solidFill>
              </a:rPr>
              <a:t>алгоритмічних</a:t>
            </a:r>
            <a:r>
              <a:rPr lang="ru-RU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tx1">
                    <a:lumMod val="95000"/>
                  </a:schemeClr>
                </a:solidFill>
              </a:rPr>
              <a:t>мовах</a:t>
            </a:r>
            <a:r>
              <a:rPr lang="ru-RU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tx1">
                    <a:lumMod val="95000"/>
                  </a:schemeClr>
                </a:solidFill>
              </a:rPr>
              <a:t>високого</a:t>
            </a:r>
            <a:r>
              <a:rPr lang="ru-RU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tx1">
                    <a:lumMod val="95000"/>
                  </a:schemeClr>
                </a:solidFill>
              </a:rPr>
              <a:t>рівня</a:t>
            </a:r>
            <a:r>
              <a:rPr lang="ru-RU" sz="2000" dirty="0">
                <a:solidFill>
                  <a:schemeClr val="tx1">
                    <a:lumMod val="95000"/>
                  </a:schemeClr>
                </a:solidFill>
              </a:rPr>
              <a:t>;</a:t>
            </a:r>
          </a:p>
          <a:p>
            <a:pPr algn="just">
              <a:lnSpc>
                <a:spcPct val="100000"/>
              </a:lnSpc>
            </a:pPr>
            <a:r>
              <a:rPr lang="ru-RU" sz="2000" dirty="0" err="1">
                <a:solidFill>
                  <a:schemeClr val="tx1">
                    <a:lumMod val="95000"/>
                  </a:schemeClr>
                </a:solidFill>
              </a:rPr>
              <a:t>проведення</a:t>
            </a:r>
            <a:r>
              <a:rPr lang="ru-RU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tx1">
                    <a:lumMod val="95000"/>
                  </a:schemeClr>
                </a:solidFill>
              </a:rPr>
              <a:t>ґрунтовного</a:t>
            </a:r>
            <a:r>
              <a:rPr lang="ru-RU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tx1">
                    <a:lumMod val="95000"/>
                  </a:schemeClr>
                </a:solidFill>
              </a:rPr>
              <a:t>аналізу</a:t>
            </a:r>
            <a:r>
              <a:rPr lang="ru-RU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tx1">
                    <a:lumMod val="95000"/>
                  </a:schemeClr>
                </a:solidFill>
              </a:rPr>
              <a:t>отриманих</a:t>
            </a:r>
            <a:r>
              <a:rPr lang="ru-RU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tx1">
                    <a:lumMod val="95000"/>
                  </a:schemeClr>
                </a:solidFill>
              </a:rPr>
              <a:t>результатів</a:t>
            </a:r>
            <a:r>
              <a:rPr lang="ru-RU" sz="2000" dirty="0">
                <a:solidFill>
                  <a:schemeClr val="tx1">
                    <a:lumMod val="95000"/>
                  </a:schemeClr>
                </a:solidFill>
              </a:rPr>
              <a:t> і </a:t>
            </a:r>
            <a:r>
              <a:rPr lang="ru-RU" sz="2000" dirty="0" err="1">
                <a:solidFill>
                  <a:schemeClr val="tx1">
                    <a:lumMod val="95000"/>
                  </a:schemeClr>
                </a:solidFill>
              </a:rPr>
              <a:t>формування</a:t>
            </a:r>
            <a:r>
              <a:rPr lang="ru-RU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tx1">
                    <a:lumMod val="95000"/>
                  </a:schemeClr>
                </a:solidFill>
              </a:rPr>
              <a:t>змістовних</a:t>
            </a:r>
            <a:r>
              <a:rPr lang="ru-RU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tx1">
                    <a:lumMod val="95000"/>
                  </a:schemeClr>
                </a:solidFill>
              </a:rPr>
              <a:t>висновків</a:t>
            </a:r>
            <a:r>
              <a:rPr lang="ru-RU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tx1">
                    <a:lumMod val="95000"/>
                  </a:schemeClr>
                </a:solidFill>
              </a:rPr>
              <a:t>стосовно</a:t>
            </a:r>
            <a:r>
              <a:rPr lang="ru-RU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tx1">
                    <a:lumMod val="95000"/>
                  </a:schemeClr>
                </a:solidFill>
              </a:rPr>
              <a:t>їх</a:t>
            </a:r>
            <a:r>
              <a:rPr lang="ru-RU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tx1">
                    <a:lumMod val="95000"/>
                  </a:schemeClr>
                </a:solidFill>
              </a:rPr>
              <a:t>якості</a:t>
            </a:r>
            <a:r>
              <a:rPr lang="ru-RU" sz="2000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2880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F3C8F45-2194-4EE2-8D74-6074AE71F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79248"/>
            <a:ext cx="9905998" cy="762047"/>
          </a:xfrm>
        </p:spPr>
        <p:txBody>
          <a:bodyPr/>
          <a:lstStyle/>
          <a:p>
            <a:pPr algn="ctr"/>
            <a:r>
              <a:rPr lang="uk-UA" b="1">
                <a:solidFill>
                  <a:schemeClr val="tx1">
                    <a:lumMod val="95000"/>
                  </a:schemeClr>
                </a:solidFill>
              </a:rPr>
              <a:t>Постановка задачі</a:t>
            </a:r>
            <a:endParaRPr lang="ru-UA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CFC51076-FA70-441E-A9BE-7B5002A61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176" y="1872969"/>
            <a:ext cx="10019647" cy="4267855"/>
          </a:xfrm>
        </p:spPr>
        <p:txBody>
          <a:bodyPr>
            <a:normAutofit/>
          </a:bodyPr>
          <a:lstStyle/>
          <a:p>
            <a:pPr marL="0" indent="442913" algn="just">
              <a:lnSpc>
                <a:spcPct val="100000"/>
              </a:lnSpc>
              <a:buNone/>
            </a:pPr>
            <a:r>
              <a:rPr lang="ru-RU" sz="2000" dirty="0"/>
              <a:t>Є </a:t>
            </a:r>
            <a:r>
              <a:rPr lang="ru-RU" sz="2000" dirty="0" err="1"/>
              <a:t>квадратне</a:t>
            </a:r>
            <a:r>
              <a:rPr lang="ru-RU" sz="2000" dirty="0"/>
              <a:t> поле з 5х5 та </a:t>
            </a:r>
            <a:r>
              <a:rPr lang="ru-RU" sz="2000" dirty="0" err="1"/>
              <a:t>набір</a:t>
            </a:r>
            <a:r>
              <a:rPr lang="ru-RU" sz="2000" dirty="0"/>
              <a:t> з 52 </a:t>
            </a:r>
            <a:r>
              <a:rPr lang="ru-RU" sz="2000" dirty="0" err="1"/>
              <a:t>карток</a:t>
            </a:r>
            <a:r>
              <a:rPr lang="ru-RU" sz="2000" dirty="0"/>
              <a:t>, на </a:t>
            </a:r>
            <a:r>
              <a:rPr lang="ru-RU" sz="2000" dirty="0" err="1"/>
              <a:t>яких</a:t>
            </a:r>
            <a:r>
              <a:rPr lang="ru-RU" sz="2000" dirty="0"/>
              <a:t> </a:t>
            </a:r>
            <a:r>
              <a:rPr lang="ru-RU" sz="2000" dirty="0" err="1"/>
              <a:t>записані</a:t>
            </a:r>
            <a:r>
              <a:rPr lang="ru-RU" sz="2000" dirty="0"/>
              <a:t> числа </a:t>
            </a:r>
            <a:r>
              <a:rPr lang="ru-RU" sz="2000" dirty="0" err="1"/>
              <a:t>від</a:t>
            </a:r>
            <a:r>
              <a:rPr lang="ru-RU" sz="2000" dirty="0"/>
              <a:t> 1 до 13, </a:t>
            </a:r>
            <a:r>
              <a:rPr lang="ru-RU" sz="2000" dirty="0" err="1"/>
              <a:t>причому</a:t>
            </a:r>
            <a:r>
              <a:rPr lang="ru-RU" sz="2000" dirty="0"/>
              <a:t> </a:t>
            </a:r>
            <a:r>
              <a:rPr lang="ru-RU" sz="2000" dirty="0" err="1"/>
              <a:t>картки</a:t>
            </a:r>
            <a:r>
              <a:rPr lang="ru-RU" sz="2000" dirty="0"/>
              <a:t> з </a:t>
            </a:r>
            <a:r>
              <a:rPr lang="ru-RU" sz="2000" dirty="0" err="1"/>
              <a:t>кожним</a:t>
            </a:r>
            <a:r>
              <a:rPr lang="ru-RU" sz="2000" dirty="0"/>
              <a:t> з </a:t>
            </a:r>
            <a:r>
              <a:rPr lang="ru-RU" sz="2000" dirty="0" err="1"/>
              <a:t>цих</a:t>
            </a:r>
            <a:r>
              <a:rPr lang="ru-RU" sz="2000" dirty="0"/>
              <a:t> чисел </a:t>
            </a:r>
            <a:r>
              <a:rPr lang="ru-RU" sz="2000" dirty="0" err="1"/>
              <a:t>зустрічаються</a:t>
            </a:r>
            <a:r>
              <a:rPr lang="ru-RU" sz="2000" dirty="0"/>
              <a:t> </a:t>
            </a:r>
            <a:r>
              <a:rPr lang="ru-RU" sz="2000" dirty="0" err="1"/>
              <a:t>чотири</a:t>
            </a:r>
            <a:r>
              <a:rPr lang="ru-RU" sz="2000" dirty="0"/>
              <a:t> рази. </a:t>
            </a:r>
            <a:r>
              <a:rPr lang="ru-RU" sz="2000" dirty="0" err="1"/>
              <a:t>Програма</a:t>
            </a:r>
            <a:r>
              <a:rPr lang="ru-RU" sz="2000" dirty="0"/>
              <a:t> </a:t>
            </a:r>
            <a:r>
              <a:rPr lang="ru-RU" sz="2000" dirty="0" err="1"/>
              <a:t>випадковим</a:t>
            </a:r>
            <a:r>
              <a:rPr lang="ru-RU" sz="2000" dirty="0"/>
              <a:t> чином </a:t>
            </a:r>
            <a:r>
              <a:rPr lang="ru-RU" sz="2000" dirty="0" err="1"/>
              <a:t>витягує</a:t>
            </a:r>
            <a:r>
              <a:rPr lang="ru-RU" sz="2000" dirty="0"/>
              <a:t> будь-яку з </a:t>
            </a:r>
            <a:r>
              <a:rPr lang="ru-RU" sz="2000" dirty="0" err="1"/>
              <a:t>наявних</a:t>
            </a:r>
            <a:r>
              <a:rPr lang="ru-RU" sz="2000" dirty="0"/>
              <a:t> </a:t>
            </a:r>
            <a:r>
              <a:rPr lang="ru-RU" sz="2000" dirty="0" err="1"/>
              <a:t>карток</a:t>
            </a:r>
            <a:r>
              <a:rPr lang="ru-RU" sz="2000" dirty="0"/>
              <a:t> і </a:t>
            </a:r>
            <a:r>
              <a:rPr lang="ru-RU" sz="2000" dirty="0" err="1"/>
              <a:t>видає</a:t>
            </a:r>
            <a:r>
              <a:rPr lang="ru-RU" sz="2000" dirty="0"/>
              <a:t> </a:t>
            </a:r>
            <a:r>
              <a:rPr lang="ru-RU" sz="2000" dirty="0" err="1"/>
              <a:t>записане</a:t>
            </a:r>
            <a:r>
              <a:rPr lang="ru-RU" sz="2000" dirty="0"/>
              <a:t> на </a:t>
            </a:r>
            <a:r>
              <a:rPr lang="ru-RU" sz="2000" dirty="0" err="1"/>
              <a:t>ній</a:t>
            </a:r>
            <a:r>
              <a:rPr lang="ru-RU" sz="2000" dirty="0"/>
              <a:t> число. </a:t>
            </a:r>
            <a:r>
              <a:rPr lang="ru-RU" sz="2000" dirty="0" err="1"/>
              <a:t>Гравець</a:t>
            </a:r>
            <a:r>
              <a:rPr lang="ru-RU" sz="2000" dirty="0"/>
              <a:t> заносить </a:t>
            </a:r>
            <a:r>
              <a:rPr lang="ru-RU" sz="2000" dirty="0" err="1"/>
              <a:t>це</a:t>
            </a:r>
            <a:r>
              <a:rPr lang="ru-RU" sz="2000" dirty="0"/>
              <a:t> число в одну з </a:t>
            </a:r>
            <a:r>
              <a:rPr lang="ru-RU" sz="2000" dirty="0" err="1"/>
              <a:t>клітин</a:t>
            </a:r>
            <a:r>
              <a:rPr lang="ru-RU" sz="2000" dirty="0"/>
              <a:t> квадрата. Так </a:t>
            </a:r>
            <a:r>
              <a:rPr lang="ru-RU" sz="2000" dirty="0" err="1"/>
              <a:t>триває</a:t>
            </a:r>
            <a:r>
              <a:rPr lang="ru-RU" sz="2000" dirty="0"/>
              <a:t> до тих </a:t>
            </a:r>
            <a:r>
              <a:rPr lang="ru-RU" sz="2000" dirty="0" err="1"/>
              <a:t>пір</a:t>
            </a:r>
            <a:r>
              <a:rPr lang="ru-RU" sz="2000" dirty="0"/>
              <a:t>, </a:t>
            </a:r>
            <a:r>
              <a:rPr lang="ru-RU" sz="2000" dirty="0" err="1"/>
              <a:t>поки</a:t>
            </a:r>
            <a:r>
              <a:rPr lang="ru-RU" sz="2000" dirty="0"/>
              <a:t> не </a:t>
            </a:r>
            <a:r>
              <a:rPr lang="ru-RU" sz="2000" dirty="0" err="1"/>
              <a:t>будуть</a:t>
            </a:r>
            <a:r>
              <a:rPr lang="ru-RU" sz="2000" dirty="0"/>
              <a:t> </a:t>
            </a:r>
            <a:r>
              <a:rPr lang="ru-RU" sz="2000" dirty="0" err="1"/>
              <a:t>заповнені</a:t>
            </a:r>
            <a:r>
              <a:rPr lang="ru-RU" sz="2000" dirty="0"/>
              <a:t> </a:t>
            </a:r>
            <a:r>
              <a:rPr lang="ru-RU" sz="2000" dirty="0" err="1"/>
              <a:t>всі</a:t>
            </a:r>
            <a:r>
              <a:rPr lang="ru-RU" sz="2000" dirty="0"/>
              <a:t> </a:t>
            </a:r>
            <a:r>
              <a:rPr lang="ru-RU" sz="2000" dirty="0" err="1"/>
              <a:t>клітини</a:t>
            </a:r>
            <a:r>
              <a:rPr lang="ru-RU" sz="2000" dirty="0"/>
              <a:t> квадрата. </a:t>
            </a:r>
            <a:r>
              <a:rPr lang="ru-RU" sz="2000" dirty="0" err="1"/>
              <a:t>Після</a:t>
            </a:r>
            <a:r>
              <a:rPr lang="ru-RU" sz="2000" dirty="0"/>
              <a:t> </a:t>
            </a:r>
            <a:r>
              <a:rPr lang="ru-RU" sz="2000" dirty="0" err="1"/>
              <a:t>закінчення</a:t>
            </a:r>
            <a:r>
              <a:rPr lang="ru-RU" sz="2000" dirty="0"/>
              <a:t> </a:t>
            </a:r>
            <a:r>
              <a:rPr lang="ru-RU" sz="2000" dirty="0" err="1"/>
              <a:t>гри</a:t>
            </a:r>
            <a:r>
              <a:rPr lang="ru-RU" sz="2000" dirty="0"/>
              <a:t> </a:t>
            </a:r>
            <a:r>
              <a:rPr lang="ru-RU" sz="2000" dirty="0" err="1"/>
              <a:t>заповнення</a:t>
            </a:r>
            <a:r>
              <a:rPr lang="ru-RU" sz="2000" dirty="0"/>
              <a:t> </a:t>
            </a:r>
            <a:r>
              <a:rPr lang="ru-RU" sz="2000" dirty="0" err="1"/>
              <a:t>відповідного</a:t>
            </a:r>
            <a:r>
              <a:rPr lang="ru-RU" sz="2000" dirty="0"/>
              <a:t> квадрата </a:t>
            </a:r>
            <a:r>
              <a:rPr lang="ru-RU" sz="2000" dirty="0" err="1"/>
              <a:t>оцінюється</a:t>
            </a:r>
            <a:r>
              <a:rPr lang="ru-RU" sz="2000" dirty="0"/>
              <a:t> </a:t>
            </a:r>
            <a:r>
              <a:rPr lang="ru-RU" sz="2000" dirty="0" err="1"/>
              <a:t>певною</a:t>
            </a:r>
            <a:r>
              <a:rPr lang="ru-RU" sz="2000" dirty="0"/>
              <a:t> </a:t>
            </a:r>
            <a:r>
              <a:rPr lang="ru-RU" sz="2000" dirty="0" err="1"/>
              <a:t>кількістю</a:t>
            </a:r>
            <a:r>
              <a:rPr lang="ru-RU" sz="2000" dirty="0"/>
              <a:t> </a:t>
            </a:r>
            <a:r>
              <a:rPr lang="ru-RU" sz="2000" dirty="0" err="1"/>
              <a:t>очок</a:t>
            </a:r>
            <a:r>
              <a:rPr lang="ru-RU" sz="2000" dirty="0"/>
              <a:t>. Мета </a:t>
            </a:r>
            <a:r>
              <a:rPr lang="ru-RU" sz="2000" dirty="0" err="1"/>
              <a:t>гри</a:t>
            </a:r>
            <a:r>
              <a:rPr lang="ru-RU" sz="2000" dirty="0"/>
              <a:t> - </a:t>
            </a:r>
            <a:r>
              <a:rPr lang="ru-RU" sz="2000" dirty="0" err="1"/>
              <a:t>розмістити</a:t>
            </a:r>
            <a:r>
              <a:rPr lang="ru-RU" sz="2000" dirty="0"/>
              <a:t> числа в </a:t>
            </a:r>
            <a:r>
              <a:rPr lang="ru-RU" sz="2000" dirty="0" err="1"/>
              <a:t>клітинах</a:t>
            </a:r>
            <a:r>
              <a:rPr lang="ru-RU" sz="2000" dirty="0"/>
              <a:t> так, </a:t>
            </a:r>
            <a:r>
              <a:rPr lang="ru-RU" sz="2000" dirty="0" err="1"/>
              <a:t>щоб</a:t>
            </a:r>
            <a:r>
              <a:rPr lang="ru-RU" sz="2000" dirty="0"/>
              <a:t> </a:t>
            </a:r>
            <a:r>
              <a:rPr lang="ru-RU" sz="2000" dirty="0" err="1"/>
              <a:t>набрати</a:t>
            </a:r>
            <a:r>
              <a:rPr lang="ru-RU" sz="2000" dirty="0"/>
              <a:t> </a:t>
            </a:r>
            <a:r>
              <a:rPr lang="ru-RU" sz="2000" dirty="0" err="1"/>
              <a:t>найбільшу</a:t>
            </a:r>
            <a:r>
              <a:rPr lang="ru-RU" sz="2000" dirty="0"/>
              <a:t> </a:t>
            </a:r>
            <a:r>
              <a:rPr lang="ru-RU" sz="2000" dirty="0" err="1"/>
              <a:t>кількість</a:t>
            </a:r>
            <a:r>
              <a:rPr lang="ru-RU" sz="2000" dirty="0"/>
              <a:t> </a:t>
            </a:r>
            <a:r>
              <a:rPr lang="ru-RU" sz="2000" dirty="0" err="1"/>
              <a:t>очок</a:t>
            </a:r>
            <a:r>
              <a:rPr lang="ru-RU" sz="2000" dirty="0"/>
              <a:t> </a:t>
            </a:r>
            <a:r>
              <a:rPr lang="ru-RU" sz="2000" dirty="0" err="1"/>
              <a:t>відповідно</a:t>
            </a:r>
            <a:r>
              <a:rPr lang="ru-RU" sz="2000" dirty="0"/>
              <a:t> до </a:t>
            </a:r>
            <a:r>
              <a:rPr lang="ru-RU" sz="2000" dirty="0" err="1"/>
              <a:t>даної</a:t>
            </a:r>
            <a:r>
              <a:rPr lang="ru-RU" sz="2000" dirty="0"/>
              <a:t> </a:t>
            </a:r>
            <a:r>
              <a:rPr lang="ru-RU" sz="2000" dirty="0" err="1"/>
              <a:t>таблиці</a:t>
            </a:r>
            <a:r>
              <a:rPr lang="ru-RU" sz="2000" dirty="0"/>
              <a:t>:</a:t>
            </a:r>
            <a:endParaRPr lang="en-US" sz="2000" dirty="0"/>
          </a:p>
          <a:p>
            <a:pPr marL="0" indent="0" algn="just">
              <a:lnSpc>
                <a:spcPct val="100000"/>
              </a:lnSpc>
              <a:buNone/>
            </a:pPr>
            <a:endParaRPr lang="ru-RU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D7B4817-B263-4C63-9326-30DAEA39B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7605" y="4191094"/>
            <a:ext cx="5376789" cy="194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481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4441FE0-E259-434D-878D-3AB9C2279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79248"/>
            <a:ext cx="9905998" cy="762047"/>
          </a:xfrm>
        </p:spPr>
        <p:txBody>
          <a:bodyPr/>
          <a:lstStyle/>
          <a:p>
            <a:pPr algn="ctr"/>
            <a:r>
              <a:rPr lang="uk-UA" b="1" dirty="0">
                <a:solidFill>
                  <a:schemeClr val="tx1">
                    <a:lumMod val="95000"/>
                  </a:schemeClr>
                </a:solidFill>
              </a:rPr>
              <a:t>Алгоритм програми</a:t>
            </a:r>
            <a:endParaRPr lang="ru-UA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C19F2E01-0FD9-42F2-8DA8-C0FC4E9D2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176" y="1872969"/>
            <a:ext cx="10019647" cy="4267855"/>
          </a:xfrm>
        </p:spPr>
        <p:txBody>
          <a:bodyPr>
            <a:normAutofit/>
          </a:bodyPr>
          <a:lstStyle/>
          <a:p>
            <a:pPr marL="0" indent="442913" algn="just">
              <a:lnSpc>
                <a:spcPct val="100000"/>
              </a:lnSpc>
              <a:buNone/>
            </a:pPr>
            <a:r>
              <a:rPr lang="ru-RU" sz="2000" dirty="0" err="1"/>
              <a:t>Запускаємо</a:t>
            </a:r>
            <a:r>
              <a:rPr lang="ru-RU" sz="2000" dirty="0"/>
              <a:t> </a:t>
            </a:r>
            <a:r>
              <a:rPr lang="ru-RU" sz="2000" dirty="0" err="1"/>
              <a:t>програмний</a:t>
            </a:r>
            <a:r>
              <a:rPr lang="ru-RU" sz="2000" dirty="0"/>
              <a:t> продукт. </a:t>
            </a:r>
            <a:r>
              <a:rPr lang="ru-RU" sz="2000" dirty="0" err="1"/>
              <a:t>Чекаємо</a:t>
            </a:r>
            <a:r>
              <a:rPr lang="ru-RU" sz="2000" dirty="0"/>
              <a:t> </a:t>
            </a:r>
            <a:r>
              <a:rPr lang="ru-RU" sz="2000" dirty="0" err="1"/>
              <a:t>появи</a:t>
            </a:r>
            <a:r>
              <a:rPr lang="ru-RU" sz="2000" dirty="0"/>
              <a:t> меню та </a:t>
            </a:r>
            <a:r>
              <a:rPr lang="ru-RU" sz="2000" dirty="0" err="1"/>
              <a:t>обираємо</a:t>
            </a:r>
            <a:r>
              <a:rPr lang="ru-RU" sz="2000" dirty="0"/>
              <a:t> один з </a:t>
            </a:r>
            <a:r>
              <a:rPr lang="ru-RU" sz="2000" dirty="0" err="1"/>
              <a:t>пунктів</a:t>
            </a:r>
            <a:r>
              <a:rPr lang="ru-RU" sz="2000" dirty="0"/>
              <a:t>: </a:t>
            </a:r>
            <a:r>
              <a:rPr lang="ru-RU" sz="2000" dirty="0" err="1"/>
              <a:t>почати</a:t>
            </a:r>
            <a:r>
              <a:rPr lang="ru-RU" sz="2000" dirty="0"/>
              <a:t>, </a:t>
            </a:r>
            <a:r>
              <a:rPr lang="ru-RU" sz="2000" dirty="0" err="1"/>
              <a:t>інструкція</a:t>
            </a:r>
            <a:r>
              <a:rPr lang="ru-RU" sz="2000" dirty="0"/>
              <a:t> та </a:t>
            </a:r>
            <a:r>
              <a:rPr lang="ru-RU" sz="2000" dirty="0" err="1"/>
              <a:t>вихід</a:t>
            </a:r>
            <a:r>
              <a:rPr lang="ru-RU" sz="2000" dirty="0"/>
              <a:t>.</a:t>
            </a:r>
          </a:p>
          <a:p>
            <a:pPr marL="0" indent="442913" algn="just">
              <a:lnSpc>
                <a:spcPct val="100000"/>
              </a:lnSpc>
              <a:buNone/>
            </a:pPr>
            <a:r>
              <a:rPr lang="ru-RU" sz="2000" dirty="0"/>
              <a:t>При </a:t>
            </a:r>
            <a:r>
              <a:rPr lang="ru-RU" sz="2000" dirty="0" err="1"/>
              <a:t>виборі</a:t>
            </a:r>
            <a:r>
              <a:rPr lang="ru-RU" sz="2000" dirty="0"/>
              <a:t> </a:t>
            </a:r>
            <a:r>
              <a:rPr lang="ru-RU" sz="2000" dirty="0" err="1"/>
              <a:t>першого</a:t>
            </a:r>
            <a:r>
              <a:rPr lang="ru-RU" sz="2000" dirty="0"/>
              <a:t> пункту, </a:t>
            </a:r>
            <a:r>
              <a:rPr lang="ru-RU" sz="2000" dirty="0" err="1"/>
              <a:t>програма</a:t>
            </a:r>
            <a:r>
              <a:rPr lang="ru-RU" sz="2000" dirty="0"/>
              <a:t> </a:t>
            </a:r>
            <a:r>
              <a:rPr lang="ru-RU" sz="2000" dirty="0" err="1"/>
              <a:t>виведе</a:t>
            </a:r>
            <a:r>
              <a:rPr lang="ru-RU" sz="2000" dirty="0"/>
              <a:t> поле 5х5, </a:t>
            </a:r>
            <a:r>
              <a:rPr lang="ru-RU" sz="2000" dirty="0" err="1"/>
              <a:t>випадкове</a:t>
            </a:r>
            <a:r>
              <a:rPr lang="ru-RU" sz="2000" dirty="0"/>
              <a:t> число </a:t>
            </a:r>
            <a:r>
              <a:rPr lang="ru-RU" sz="2000" dirty="0" err="1"/>
              <a:t>від</a:t>
            </a:r>
            <a:r>
              <a:rPr lang="ru-RU" sz="2000" dirty="0"/>
              <a:t> 1 до 13 та </a:t>
            </a:r>
            <a:r>
              <a:rPr lang="ru-RU" sz="2000" dirty="0" err="1"/>
              <a:t>запропонує</a:t>
            </a:r>
            <a:r>
              <a:rPr lang="ru-RU" sz="2000" dirty="0"/>
              <a:t> </a:t>
            </a:r>
            <a:r>
              <a:rPr lang="ru-RU" sz="2000" dirty="0" err="1"/>
              <a:t>користувачу</a:t>
            </a:r>
            <a:r>
              <a:rPr lang="ru-RU" sz="2000" dirty="0"/>
              <a:t> </a:t>
            </a:r>
            <a:r>
              <a:rPr lang="ru-RU" sz="2000" dirty="0" err="1"/>
              <a:t>вибрати</a:t>
            </a:r>
            <a:r>
              <a:rPr lang="ru-RU" sz="2000" dirty="0"/>
              <a:t> рядок та </a:t>
            </a:r>
            <a:r>
              <a:rPr lang="ru-RU" sz="2000" dirty="0" err="1"/>
              <a:t>стовпчик</a:t>
            </a:r>
            <a:r>
              <a:rPr lang="ru-RU" sz="2000" dirty="0"/>
              <a:t> </a:t>
            </a:r>
            <a:r>
              <a:rPr lang="ru-RU" sz="2000" dirty="0" err="1"/>
              <a:t>куди</a:t>
            </a:r>
            <a:r>
              <a:rPr lang="ru-RU" sz="2000" dirty="0"/>
              <a:t> </a:t>
            </a:r>
            <a:r>
              <a:rPr lang="ru-RU" sz="2000" dirty="0" err="1"/>
              <a:t>він</a:t>
            </a:r>
            <a:r>
              <a:rPr lang="ru-RU" sz="2000" dirty="0"/>
              <a:t> </a:t>
            </a:r>
            <a:r>
              <a:rPr lang="ru-RU" sz="2000" dirty="0" err="1"/>
              <a:t>хоче</a:t>
            </a:r>
            <a:r>
              <a:rPr lang="ru-RU" sz="2000" dirty="0"/>
              <a:t> </a:t>
            </a:r>
            <a:r>
              <a:rPr lang="ru-RU" sz="2000" dirty="0" err="1"/>
              <a:t>записати</a:t>
            </a:r>
            <a:r>
              <a:rPr lang="ru-RU" sz="2000" dirty="0"/>
              <a:t> </a:t>
            </a:r>
            <a:r>
              <a:rPr lang="ru-RU" sz="2000" dirty="0" err="1"/>
              <a:t>це</a:t>
            </a:r>
            <a:r>
              <a:rPr lang="ru-RU" sz="2000" dirty="0"/>
              <a:t> число. Так буде </a:t>
            </a:r>
            <a:r>
              <a:rPr lang="ru-RU" sz="2000" dirty="0" err="1"/>
              <a:t>повторюватися</a:t>
            </a:r>
            <a:r>
              <a:rPr lang="ru-RU" sz="2000" dirty="0"/>
              <a:t> до тих </a:t>
            </a:r>
            <a:r>
              <a:rPr lang="ru-RU" sz="2000" dirty="0" err="1"/>
              <a:t>пір</a:t>
            </a:r>
            <a:r>
              <a:rPr lang="ru-RU" sz="2000" dirty="0"/>
              <a:t> </a:t>
            </a:r>
            <a:r>
              <a:rPr lang="ru-RU" sz="2000" dirty="0" err="1"/>
              <a:t>поки</a:t>
            </a:r>
            <a:r>
              <a:rPr lang="ru-RU" sz="2000" dirty="0"/>
              <a:t> </a:t>
            </a:r>
            <a:r>
              <a:rPr lang="ru-RU" sz="2000" dirty="0" err="1"/>
              <a:t>всі</a:t>
            </a:r>
            <a:r>
              <a:rPr lang="ru-RU" sz="2000" dirty="0"/>
              <a:t> </a:t>
            </a:r>
            <a:r>
              <a:rPr lang="ru-RU" sz="2000" dirty="0" err="1"/>
              <a:t>клітинки</a:t>
            </a:r>
            <a:r>
              <a:rPr lang="ru-RU" sz="2000" dirty="0"/>
              <a:t> поля не </a:t>
            </a:r>
            <a:r>
              <a:rPr lang="ru-RU" sz="2000" dirty="0" err="1"/>
              <a:t>будуть</a:t>
            </a:r>
            <a:r>
              <a:rPr lang="ru-RU" sz="2000" dirty="0"/>
              <a:t> </a:t>
            </a:r>
            <a:r>
              <a:rPr lang="ru-RU" sz="2000" dirty="0" err="1"/>
              <a:t>заповнені</a:t>
            </a:r>
            <a:r>
              <a:rPr lang="ru-RU" sz="2000" dirty="0"/>
              <a:t>. </a:t>
            </a:r>
            <a:r>
              <a:rPr lang="ru-RU" sz="2000" dirty="0" err="1"/>
              <a:t>Якщо</a:t>
            </a:r>
            <a:r>
              <a:rPr lang="ru-RU" sz="2000" dirty="0"/>
              <a:t> </a:t>
            </a:r>
            <a:r>
              <a:rPr lang="ru-RU" sz="2000" dirty="0" err="1"/>
              <a:t>гравець</a:t>
            </a:r>
            <a:r>
              <a:rPr lang="ru-RU" sz="2000" dirty="0"/>
              <a:t> </a:t>
            </a:r>
            <a:r>
              <a:rPr lang="ru-RU" sz="2000" dirty="0" err="1"/>
              <a:t>введе</a:t>
            </a:r>
            <a:r>
              <a:rPr lang="ru-RU" sz="2000" dirty="0"/>
              <a:t> число </a:t>
            </a:r>
            <a:r>
              <a:rPr lang="ru-RU" sz="2000" dirty="0" err="1"/>
              <a:t>менше</a:t>
            </a:r>
            <a:r>
              <a:rPr lang="ru-RU" sz="2000" dirty="0"/>
              <a:t> 1 </a:t>
            </a:r>
            <a:r>
              <a:rPr lang="ru-RU" sz="2000" dirty="0" err="1"/>
              <a:t>або</a:t>
            </a:r>
            <a:r>
              <a:rPr lang="ru-RU" sz="2000" dirty="0"/>
              <a:t> </a:t>
            </a:r>
            <a:r>
              <a:rPr lang="ru-RU" sz="2000" dirty="0" err="1"/>
              <a:t>більше</a:t>
            </a:r>
            <a:r>
              <a:rPr lang="ru-RU" sz="2000" dirty="0"/>
              <a:t> 5 </a:t>
            </a:r>
            <a:r>
              <a:rPr lang="ru-RU" sz="2000" dirty="0" err="1"/>
              <a:t>чи</a:t>
            </a:r>
            <a:r>
              <a:rPr lang="ru-RU" sz="2000" dirty="0"/>
              <a:t> </a:t>
            </a:r>
            <a:r>
              <a:rPr lang="ru-RU" sz="2000" dirty="0" err="1"/>
              <a:t>обере</a:t>
            </a:r>
            <a:r>
              <a:rPr lang="ru-RU" sz="2000" dirty="0"/>
              <a:t> </a:t>
            </a:r>
            <a:r>
              <a:rPr lang="ru-RU" sz="2000" dirty="0" err="1"/>
              <a:t>вже</a:t>
            </a:r>
            <a:r>
              <a:rPr lang="ru-RU" sz="2000" dirty="0"/>
              <a:t> </a:t>
            </a:r>
            <a:r>
              <a:rPr lang="ru-RU" sz="2000" dirty="0" err="1"/>
              <a:t>заповнену</a:t>
            </a:r>
            <a:r>
              <a:rPr lang="ru-RU" sz="2000" dirty="0"/>
              <a:t> </a:t>
            </a:r>
            <a:r>
              <a:rPr lang="ru-RU" sz="2000" dirty="0" err="1"/>
              <a:t>клітинку</a:t>
            </a:r>
            <a:r>
              <a:rPr lang="ru-RU" sz="2000" dirty="0"/>
              <a:t> </a:t>
            </a:r>
            <a:r>
              <a:rPr lang="ru-RU" sz="2000" dirty="0" err="1"/>
              <a:t>програма</a:t>
            </a:r>
            <a:r>
              <a:rPr lang="ru-RU" sz="2000" dirty="0"/>
              <a:t> </a:t>
            </a:r>
            <a:r>
              <a:rPr lang="ru-RU" sz="2000" dirty="0" err="1"/>
              <a:t>виведе</a:t>
            </a:r>
            <a:r>
              <a:rPr lang="ru-RU" sz="2000" dirty="0"/>
              <a:t> </a:t>
            </a:r>
            <a:r>
              <a:rPr lang="ru-RU" sz="2000" dirty="0" err="1"/>
              <a:t>відповідне</a:t>
            </a:r>
            <a:r>
              <a:rPr lang="ru-RU" sz="2000" dirty="0"/>
              <a:t> </a:t>
            </a:r>
            <a:r>
              <a:rPr lang="ru-RU" sz="2000" dirty="0" err="1"/>
              <a:t>повідомлення</a:t>
            </a:r>
            <a:r>
              <a:rPr lang="ru-RU" sz="2000" dirty="0"/>
              <a:t> та </a:t>
            </a:r>
            <a:r>
              <a:rPr lang="ru-RU" sz="2000" dirty="0" err="1"/>
              <a:t>запропонує</a:t>
            </a:r>
            <a:r>
              <a:rPr lang="ru-RU" sz="2000" dirty="0"/>
              <a:t> ввести </a:t>
            </a:r>
            <a:r>
              <a:rPr lang="ru-RU" sz="2000" dirty="0" err="1"/>
              <a:t>дані</a:t>
            </a:r>
            <a:r>
              <a:rPr lang="ru-RU" sz="2000" dirty="0"/>
              <a:t> </a:t>
            </a:r>
            <a:r>
              <a:rPr lang="ru-RU" sz="2000" dirty="0" err="1"/>
              <a:t>ще</a:t>
            </a:r>
            <a:r>
              <a:rPr lang="ru-RU" sz="2000" dirty="0"/>
              <a:t> раз.</a:t>
            </a:r>
          </a:p>
          <a:p>
            <a:pPr marL="0" indent="442913" algn="just">
              <a:lnSpc>
                <a:spcPct val="100000"/>
              </a:lnSpc>
              <a:buNone/>
            </a:pPr>
            <a:r>
              <a:rPr lang="ru-RU" sz="2000" dirty="0"/>
              <a:t>При </a:t>
            </a:r>
            <a:r>
              <a:rPr lang="ru-RU" sz="2000" dirty="0" err="1"/>
              <a:t>виборі</a:t>
            </a:r>
            <a:r>
              <a:rPr lang="ru-RU" sz="2000" dirty="0"/>
              <a:t> другого пункту, </a:t>
            </a:r>
            <a:r>
              <a:rPr lang="ru-RU" sz="2000" dirty="0" err="1"/>
              <a:t>програма</a:t>
            </a:r>
            <a:r>
              <a:rPr lang="ru-RU" sz="2000" dirty="0"/>
              <a:t> </a:t>
            </a:r>
            <a:r>
              <a:rPr lang="ru-RU" sz="2000" dirty="0" err="1"/>
              <a:t>виведе</a:t>
            </a:r>
            <a:r>
              <a:rPr lang="ru-RU" sz="2000" dirty="0"/>
              <a:t> </a:t>
            </a:r>
            <a:r>
              <a:rPr lang="ru-RU" sz="2000" dirty="0" err="1"/>
              <a:t>інструкцію</a:t>
            </a:r>
            <a:r>
              <a:rPr lang="ru-RU" sz="2000" dirty="0"/>
              <a:t> по </a:t>
            </a:r>
            <a:r>
              <a:rPr lang="ru-RU" sz="2000" dirty="0" err="1"/>
              <a:t>грі</a:t>
            </a:r>
            <a:r>
              <a:rPr lang="ru-RU" sz="2000" dirty="0"/>
              <a:t>.</a:t>
            </a:r>
          </a:p>
          <a:p>
            <a:pPr marL="0" indent="442913" algn="just">
              <a:lnSpc>
                <a:spcPct val="100000"/>
              </a:lnSpc>
              <a:buNone/>
            </a:pPr>
            <a:r>
              <a:rPr lang="ru-RU" sz="2000" dirty="0"/>
              <a:t>При </a:t>
            </a:r>
            <a:r>
              <a:rPr lang="ru-RU" sz="2000" dirty="0" err="1"/>
              <a:t>виборі</a:t>
            </a:r>
            <a:r>
              <a:rPr lang="ru-RU" sz="2000" dirty="0"/>
              <a:t> </a:t>
            </a:r>
            <a:r>
              <a:rPr lang="ru-RU" sz="2000" dirty="0" err="1"/>
              <a:t>третього</a:t>
            </a:r>
            <a:r>
              <a:rPr lang="ru-RU" sz="2000" dirty="0"/>
              <a:t> пункту, </a:t>
            </a:r>
            <a:r>
              <a:rPr lang="ru-RU" sz="2000" dirty="0" err="1"/>
              <a:t>програма</a:t>
            </a:r>
            <a:r>
              <a:rPr lang="ru-RU" sz="2000" dirty="0"/>
              <a:t> завершить свою роботу.</a:t>
            </a:r>
            <a:endParaRPr lang="ru-RU" sz="28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014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EB1CC0B-2B36-4CDA-B851-67F581E6B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79248"/>
            <a:ext cx="9905998" cy="762047"/>
          </a:xfrm>
        </p:spPr>
        <p:txBody>
          <a:bodyPr/>
          <a:lstStyle/>
          <a:p>
            <a:pPr algn="ctr"/>
            <a:r>
              <a:rPr lang="uk-UA" b="1" dirty="0">
                <a:solidFill>
                  <a:schemeClr val="tx1">
                    <a:lumMod val="95000"/>
                  </a:schemeClr>
                </a:solidFill>
              </a:rPr>
              <a:t>Блок-схема роботи програми</a:t>
            </a:r>
            <a:endParaRPr lang="ru-UA" b="1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307247EF-1124-47BB-89DC-249B2A7854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2871" y="1152597"/>
            <a:ext cx="5003081" cy="5237235"/>
          </a:xfrm>
        </p:spPr>
      </p:pic>
    </p:spTree>
    <p:extLst>
      <p:ext uri="{BB962C8B-B14F-4D97-AF65-F5344CB8AC3E}">
        <p14:creationId xmlns:p14="http://schemas.microsoft.com/office/powerpoint/2010/main" val="261839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64A872E-69FF-4787-8534-2CD790E23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79248"/>
            <a:ext cx="9905998" cy="762047"/>
          </a:xfrm>
        </p:spPr>
        <p:txBody>
          <a:bodyPr>
            <a:normAutofit fontScale="90000"/>
          </a:bodyPr>
          <a:lstStyle/>
          <a:p>
            <a:pPr algn="ctr"/>
            <a:r>
              <a:rPr lang="uk-UA" b="1" dirty="0">
                <a:solidFill>
                  <a:schemeClr val="tx1">
                    <a:lumMod val="95000"/>
                  </a:schemeClr>
                </a:solidFill>
              </a:rPr>
              <a:t>Вибір мови програмування та засобів розробки</a:t>
            </a:r>
            <a:endParaRPr lang="ru-UA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16D462B8-1D74-47B7-95A3-67E8BDE0B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176" y="1872969"/>
            <a:ext cx="10019647" cy="4267855"/>
          </a:xfrm>
        </p:spPr>
        <p:txBody>
          <a:bodyPr>
            <a:normAutofit/>
          </a:bodyPr>
          <a:lstStyle/>
          <a:p>
            <a:pPr marL="0" indent="442913" algn="just">
              <a:lnSpc>
                <a:spcPct val="100000"/>
              </a:lnSpc>
              <a:buNone/>
            </a:pPr>
            <a:r>
              <a:rPr lang="ru-RU" sz="2000" dirty="0" err="1"/>
              <a:t>Мова</a:t>
            </a:r>
            <a:r>
              <a:rPr lang="ru-RU" sz="2000" dirty="0"/>
              <a:t> С є </a:t>
            </a:r>
            <a:r>
              <a:rPr lang="ru-RU" sz="2000" dirty="0" err="1"/>
              <a:t>однією</a:t>
            </a:r>
            <a:r>
              <a:rPr lang="ru-RU" sz="2000" dirty="0"/>
              <a:t> з </a:t>
            </a:r>
            <a:r>
              <a:rPr lang="ru-RU" sz="2000" dirty="0" err="1"/>
              <a:t>найпоширеніших</a:t>
            </a:r>
            <a:r>
              <a:rPr lang="ru-RU" sz="2000" dirty="0"/>
              <a:t> і </a:t>
            </a:r>
            <a:r>
              <a:rPr lang="ru-RU" sz="2000" dirty="0" err="1"/>
              <a:t>впливових</a:t>
            </a:r>
            <a:r>
              <a:rPr lang="ru-RU" sz="2000" dirty="0"/>
              <a:t> </a:t>
            </a:r>
            <a:r>
              <a:rPr lang="ru-RU" sz="2000" dirty="0" err="1"/>
              <a:t>програмних</a:t>
            </a:r>
            <a:r>
              <a:rPr lang="ru-RU" sz="2000" dirty="0"/>
              <a:t> </a:t>
            </a:r>
            <a:r>
              <a:rPr lang="ru-RU" sz="2000" dirty="0" err="1"/>
              <a:t>мов</a:t>
            </a:r>
            <a:r>
              <a:rPr lang="ru-RU" sz="2000" dirty="0"/>
              <a:t>. Вона </a:t>
            </a:r>
            <a:r>
              <a:rPr lang="ru-RU" sz="2000" dirty="0" err="1"/>
              <a:t>була</a:t>
            </a:r>
            <a:r>
              <a:rPr lang="ru-RU" sz="2000" dirty="0"/>
              <a:t> </a:t>
            </a:r>
            <a:r>
              <a:rPr lang="ru-RU" sz="2000" dirty="0" err="1"/>
              <a:t>розроблена</a:t>
            </a:r>
            <a:r>
              <a:rPr lang="ru-RU" sz="2000" dirty="0"/>
              <a:t> в 1972 </a:t>
            </a:r>
            <a:r>
              <a:rPr lang="ru-RU" sz="2000" dirty="0" err="1"/>
              <a:t>році</a:t>
            </a:r>
            <a:r>
              <a:rPr lang="ru-RU" sz="2000" dirty="0"/>
              <a:t> </a:t>
            </a:r>
            <a:r>
              <a:rPr lang="ru-RU" sz="2000" dirty="0" err="1"/>
              <a:t>Деннісом</a:t>
            </a:r>
            <a:r>
              <a:rPr lang="ru-RU" sz="2000" dirty="0"/>
              <a:t> </a:t>
            </a:r>
            <a:r>
              <a:rPr lang="ru-RU" sz="2000" dirty="0" err="1"/>
              <a:t>Рітчі</a:t>
            </a:r>
            <a:r>
              <a:rPr lang="ru-RU" sz="2000" dirty="0"/>
              <a:t> у </a:t>
            </a:r>
            <a:r>
              <a:rPr lang="ru-RU" sz="2000" dirty="0" err="1"/>
              <a:t>лабораторії</a:t>
            </a:r>
            <a:r>
              <a:rPr lang="ru-RU" sz="2000" dirty="0"/>
              <a:t> </a:t>
            </a:r>
            <a:r>
              <a:rPr lang="en-US" sz="2000" dirty="0"/>
              <a:t>Bell Telephone Laboratories. </a:t>
            </a:r>
            <a:r>
              <a:rPr lang="ru-RU" sz="2000" dirty="0" err="1"/>
              <a:t>Першою</a:t>
            </a:r>
            <a:r>
              <a:rPr lang="ru-RU" sz="2000" dirty="0"/>
              <a:t> метою </a:t>
            </a:r>
            <a:r>
              <a:rPr lang="ru-RU" sz="2000" dirty="0" err="1"/>
              <a:t>створення</a:t>
            </a:r>
            <a:r>
              <a:rPr lang="ru-RU" sz="2000" dirty="0"/>
              <a:t> </a:t>
            </a:r>
            <a:r>
              <a:rPr lang="ru-RU" sz="2000" dirty="0" err="1"/>
              <a:t>мови</a:t>
            </a:r>
            <a:r>
              <a:rPr lang="ru-RU" sz="2000" dirty="0"/>
              <a:t> С </a:t>
            </a:r>
            <a:r>
              <a:rPr lang="ru-RU" sz="2000" dirty="0" err="1"/>
              <a:t>було</a:t>
            </a:r>
            <a:r>
              <a:rPr lang="ru-RU" sz="2000" dirty="0"/>
              <a:t> </a:t>
            </a:r>
            <a:r>
              <a:rPr lang="ru-RU" sz="2000" dirty="0" err="1"/>
              <a:t>реалізувати</a:t>
            </a:r>
            <a:r>
              <a:rPr lang="ru-RU" sz="2000" dirty="0"/>
              <a:t> </a:t>
            </a:r>
            <a:r>
              <a:rPr lang="ru-RU" sz="2000" dirty="0" err="1"/>
              <a:t>операційну</a:t>
            </a:r>
            <a:r>
              <a:rPr lang="ru-RU" sz="2000" dirty="0"/>
              <a:t> систему </a:t>
            </a:r>
            <a:r>
              <a:rPr lang="en-US" sz="2000" dirty="0"/>
              <a:t>UNIX, </a:t>
            </a:r>
            <a:r>
              <a:rPr lang="ru-RU" sz="2000" dirty="0"/>
              <a:t>але </a:t>
            </a:r>
            <a:r>
              <a:rPr lang="ru-RU" sz="2000" dirty="0" err="1"/>
              <a:t>згодом</a:t>
            </a:r>
            <a:r>
              <a:rPr lang="ru-RU" sz="2000" dirty="0"/>
              <a:t> вона стала </a:t>
            </a:r>
            <a:r>
              <a:rPr lang="ru-RU" sz="2000" dirty="0" err="1"/>
              <a:t>загальнопризнаною</a:t>
            </a:r>
            <a:r>
              <a:rPr lang="ru-RU" sz="2000" dirty="0"/>
              <a:t> </a:t>
            </a:r>
            <a:r>
              <a:rPr lang="ru-RU" sz="2000" dirty="0" err="1"/>
              <a:t>мовою</a:t>
            </a:r>
            <a:r>
              <a:rPr lang="ru-RU" sz="2000" dirty="0"/>
              <a:t> </a:t>
            </a:r>
            <a:r>
              <a:rPr lang="ru-RU" sz="2000" dirty="0" err="1"/>
              <a:t>програмування</a:t>
            </a:r>
            <a:r>
              <a:rPr lang="ru-RU" sz="2000" dirty="0"/>
              <a:t> і </a:t>
            </a:r>
            <a:r>
              <a:rPr lang="ru-RU" sz="2000" dirty="0" err="1"/>
              <a:t>знайшла</a:t>
            </a:r>
            <a:r>
              <a:rPr lang="ru-RU" sz="2000" dirty="0"/>
              <a:t> </a:t>
            </a:r>
            <a:r>
              <a:rPr lang="ru-RU" sz="2000" dirty="0" err="1"/>
              <a:t>широке</a:t>
            </a:r>
            <a:r>
              <a:rPr lang="ru-RU" sz="2000" dirty="0"/>
              <a:t> </a:t>
            </a:r>
            <a:r>
              <a:rPr lang="ru-RU" sz="2000" dirty="0" err="1"/>
              <a:t>застосування</a:t>
            </a:r>
            <a:r>
              <a:rPr lang="ru-RU" sz="2000" dirty="0"/>
              <a:t> у </a:t>
            </a:r>
            <a:r>
              <a:rPr lang="ru-RU" sz="2000" dirty="0" err="1"/>
              <a:t>різних</a:t>
            </a:r>
            <a:r>
              <a:rPr lang="ru-RU" sz="2000" dirty="0"/>
              <a:t> сферах </a:t>
            </a:r>
            <a:r>
              <a:rPr lang="ru-RU" sz="2000" dirty="0" err="1"/>
              <a:t>розробки</a:t>
            </a:r>
            <a:r>
              <a:rPr lang="ru-RU" sz="2000" dirty="0"/>
              <a:t> </a:t>
            </a:r>
            <a:r>
              <a:rPr lang="ru-RU" sz="2000" dirty="0" err="1"/>
              <a:t>програмного</a:t>
            </a:r>
            <a:r>
              <a:rPr lang="ru-RU" sz="2000" dirty="0"/>
              <a:t> </a:t>
            </a:r>
            <a:r>
              <a:rPr lang="ru-RU" sz="2000" dirty="0" err="1"/>
              <a:t>забезпечення</a:t>
            </a:r>
            <a:r>
              <a:rPr lang="ru-RU" sz="2000" dirty="0"/>
              <a:t>.</a:t>
            </a:r>
          </a:p>
          <a:p>
            <a:pPr marL="0" indent="442913" algn="just">
              <a:lnSpc>
                <a:spcPct val="100000"/>
              </a:lnSpc>
              <a:buNone/>
            </a:pPr>
            <a:r>
              <a:rPr lang="en-US" sz="2000" dirty="0"/>
              <a:t>Code::Blocks </a:t>
            </a:r>
            <a:r>
              <a:rPr lang="ru-RU" sz="2000" dirty="0"/>
              <a:t>є </a:t>
            </a:r>
            <a:r>
              <a:rPr lang="ru-RU" sz="2000" dirty="0" err="1"/>
              <a:t>популярним</a:t>
            </a:r>
            <a:r>
              <a:rPr lang="ru-RU" sz="2000" dirty="0"/>
              <a:t> </a:t>
            </a:r>
            <a:r>
              <a:rPr lang="ru-RU" sz="2000" dirty="0" err="1"/>
              <a:t>інструментом</a:t>
            </a:r>
            <a:r>
              <a:rPr lang="ru-RU" sz="2000" dirty="0"/>
              <a:t> для </a:t>
            </a:r>
            <a:r>
              <a:rPr lang="ru-RU" sz="2000" dirty="0" err="1"/>
              <a:t>програмування</a:t>
            </a:r>
            <a:r>
              <a:rPr lang="ru-RU" sz="2000" dirty="0"/>
              <a:t>, особливо для </a:t>
            </a:r>
            <a:r>
              <a:rPr lang="ru-RU" sz="2000" dirty="0" err="1"/>
              <a:t>початківців</a:t>
            </a:r>
            <a:r>
              <a:rPr lang="ru-RU" sz="2000" dirty="0"/>
              <a:t> та </a:t>
            </a:r>
            <a:r>
              <a:rPr lang="ru-RU" sz="2000" dirty="0" err="1"/>
              <a:t>середньо-досвідчених</a:t>
            </a:r>
            <a:r>
              <a:rPr lang="ru-RU" sz="2000" dirty="0"/>
              <a:t> </a:t>
            </a:r>
            <a:r>
              <a:rPr lang="ru-RU" sz="2000" dirty="0" err="1"/>
              <a:t>розробників</a:t>
            </a:r>
            <a:r>
              <a:rPr lang="ru-RU" sz="2000" dirty="0"/>
              <a:t>. </a:t>
            </a:r>
            <a:r>
              <a:rPr lang="ru-RU" sz="2000" dirty="0" err="1"/>
              <a:t>Він</a:t>
            </a:r>
            <a:r>
              <a:rPr lang="ru-RU" sz="2000" dirty="0"/>
              <a:t> </a:t>
            </a:r>
            <a:r>
              <a:rPr lang="ru-RU" sz="2000" dirty="0" err="1"/>
              <a:t>надає</a:t>
            </a:r>
            <a:r>
              <a:rPr lang="ru-RU" sz="2000" dirty="0"/>
              <a:t> </a:t>
            </a:r>
            <a:r>
              <a:rPr lang="ru-RU" sz="2000" dirty="0" err="1"/>
              <a:t>зручність</a:t>
            </a:r>
            <a:r>
              <a:rPr lang="ru-RU" sz="2000" dirty="0"/>
              <a:t> та </a:t>
            </a:r>
            <a:r>
              <a:rPr lang="ru-RU" sz="2000" dirty="0" err="1"/>
              <a:t>функціональність</a:t>
            </a:r>
            <a:r>
              <a:rPr lang="ru-RU" sz="2000" dirty="0"/>
              <a:t>, </a:t>
            </a:r>
            <a:r>
              <a:rPr lang="ru-RU" sz="2000" dirty="0" err="1"/>
              <a:t>необхідні</a:t>
            </a:r>
            <a:r>
              <a:rPr lang="ru-RU" sz="2000" dirty="0"/>
              <a:t> для </a:t>
            </a:r>
            <a:r>
              <a:rPr lang="ru-RU" sz="2000" dirty="0" err="1"/>
              <a:t>розробки</a:t>
            </a:r>
            <a:r>
              <a:rPr lang="ru-RU" sz="2000" dirty="0"/>
              <a:t> </a:t>
            </a:r>
            <a:r>
              <a:rPr lang="ru-RU" sz="2000" dirty="0" err="1"/>
              <a:t>програм</a:t>
            </a:r>
            <a:r>
              <a:rPr lang="ru-RU" sz="2000" dirty="0"/>
              <a:t> у </a:t>
            </a:r>
            <a:r>
              <a:rPr lang="ru-RU" sz="2000" dirty="0" err="1"/>
              <a:t>мовах</a:t>
            </a:r>
            <a:r>
              <a:rPr lang="ru-RU" sz="2000" dirty="0"/>
              <a:t> </a:t>
            </a:r>
            <a:r>
              <a:rPr lang="ru-RU" sz="2000" dirty="0" err="1"/>
              <a:t>програмування</a:t>
            </a:r>
            <a:r>
              <a:rPr lang="ru-RU" sz="2000" dirty="0"/>
              <a:t> С та С++.</a:t>
            </a:r>
            <a:endParaRPr lang="ru-RU" sz="20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868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7B60112-A086-47AC-AA4E-55111ECEA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79248"/>
            <a:ext cx="9905998" cy="762047"/>
          </a:xfrm>
        </p:spPr>
        <p:txBody>
          <a:bodyPr/>
          <a:lstStyle/>
          <a:p>
            <a:pPr algn="ctr"/>
            <a:r>
              <a:rPr lang="uk-UA" b="1" dirty="0">
                <a:solidFill>
                  <a:schemeClr val="tx1">
                    <a:lumMod val="95000"/>
                  </a:schemeClr>
                </a:solidFill>
              </a:rPr>
              <a:t>Тестування</a:t>
            </a:r>
            <a:endParaRPr lang="ru-UA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8BF9B034-1E09-43C9-9874-C1760B875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588" y="1872969"/>
            <a:ext cx="10019647" cy="4267855"/>
          </a:xfrm>
        </p:spPr>
        <p:txBody>
          <a:bodyPr>
            <a:normAutofit/>
          </a:bodyPr>
          <a:lstStyle/>
          <a:p>
            <a:pPr marL="0" indent="442913" algn="just">
              <a:lnSpc>
                <a:spcPct val="100000"/>
              </a:lnSpc>
              <a:buNone/>
            </a:pPr>
            <a:r>
              <a:rPr lang="ru-RU" sz="2000" dirty="0"/>
              <a:t>Для </a:t>
            </a:r>
            <a:r>
              <a:rPr lang="ru-RU" sz="2000" dirty="0" err="1"/>
              <a:t>тестування</a:t>
            </a:r>
            <a:r>
              <a:rPr lang="ru-RU" sz="2000" dirty="0"/>
              <a:t> </a:t>
            </a:r>
            <a:r>
              <a:rPr lang="ru-RU" sz="2000" dirty="0" err="1"/>
              <a:t>програмного</a:t>
            </a:r>
            <a:r>
              <a:rPr lang="ru-RU" sz="2000" dirty="0"/>
              <a:t> продукту </a:t>
            </a:r>
            <a:r>
              <a:rPr lang="ru-RU" sz="2000" dirty="0" err="1"/>
              <a:t>було</a:t>
            </a:r>
            <a:r>
              <a:rPr lang="ru-RU" sz="2000" dirty="0"/>
              <a:t> </a:t>
            </a:r>
            <a:r>
              <a:rPr lang="ru-RU" sz="2000" dirty="0" err="1"/>
              <a:t>обрано</a:t>
            </a:r>
            <a:r>
              <a:rPr lang="ru-RU" sz="2000" dirty="0"/>
              <a:t> 4 </a:t>
            </a:r>
            <a:r>
              <a:rPr lang="ru-RU" sz="2000" dirty="0" err="1"/>
              <a:t>методи</a:t>
            </a:r>
            <a:r>
              <a:rPr lang="ru-RU" sz="2000" dirty="0"/>
              <a:t> </a:t>
            </a:r>
            <a:r>
              <a:rPr lang="ru-RU" sz="2000" dirty="0" err="1"/>
              <a:t>тестування</a:t>
            </a:r>
            <a:r>
              <a:rPr lang="ru-RU" sz="2000" dirty="0"/>
              <a:t>: метод </a:t>
            </a:r>
            <a:r>
              <a:rPr lang="ru-RU" sz="2000" dirty="0" err="1"/>
              <a:t>чорної</a:t>
            </a:r>
            <a:r>
              <a:rPr lang="ru-RU" sz="2000" dirty="0"/>
              <a:t>, </a:t>
            </a:r>
            <a:r>
              <a:rPr lang="ru-RU" sz="2000" dirty="0" err="1"/>
              <a:t>білої</a:t>
            </a:r>
            <a:r>
              <a:rPr lang="ru-RU" sz="2000" dirty="0"/>
              <a:t>, </a:t>
            </a:r>
            <a:r>
              <a:rPr lang="ru-RU" sz="2000" dirty="0" err="1"/>
              <a:t>сірої</a:t>
            </a:r>
            <a:r>
              <a:rPr lang="ru-RU" sz="2000" dirty="0"/>
              <a:t> </a:t>
            </a:r>
            <a:r>
              <a:rPr lang="ru-RU" sz="2000" dirty="0" err="1"/>
              <a:t>скриньки</a:t>
            </a:r>
            <a:r>
              <a:rPr lang="ru-RU" sz="2000" dirty="0"/>
              <a:t> та </a:t>
            </a:r>
            <a:r>
              <a:rPr lang="ru-RU" sz="2000" dirty="0" err="1"/>
              <a:t>відмови</a:t>
            </a:r>
            <a:r>
              <a:rPr lang="ru-RU" sz="2000" dirty="0"/>
              <a:t>.</a:t>
            </a:r>
          </a:p>
          <a:p>
            <a:pPr marL="0" indent="442913" algn="just">
              <a:lnSpc>
                <a:spcPct val="100000"/>
              </a:lnSpc>
              <a:buNone/>
            </a:pPr>
            <a:r>
              <a:rPr lang="ru-RU" sz="2000" dirty="0" err="1"/>
              <a:t>Під</a:t>
            </a:r>
            <a:r>
              <a:rPr lang="ru-RU" sz="2000" dirty="0"/>
              <a:t> час </a:t>
            </a:r>
            <a:r>
              <a:rPr lang="ru-RU" sz="2000" dirty="0" err="1"/>
              <a:t>тестування</a:t>
            </a:r>
            <a:r>
              <a:rPr lang="ru-RU" sz="2000" dirty="0"/>
              <a:t> </a:t>
            </a:r>
            <a:r>
              <a:rPr lang="ru-RU" sz="2000" dirty="0" err="1"/>
              <a:t>було</a:t>
            </a:r>
            <a:r>
              <a:rPr lang="ru-RU" sz="2000" dirty="0"/>
              <a:t> </a:t>
            </a:r>
            <a:r>
              <a:rPr lang="ru-RU" sz="2000" dirty="0" err="1"/>
              <a:t>виявлено</a:t>
            </a:r>
            <a:r>
              <a:rPr lang="ru-RU" sz="2000" dirty="0"/>
              <a:t>, </a:t>
            </a:r>
            <a:r>
              <a:rPr lang="ru-RU" sz="2000" dirty="0" err="1"/>
              <a:t>що</a:t>
            </a:r>
            <a:r>
              <a:rPr lang="ru-RU" sz="2000" dirty="0"/>
              <a:t> </a:t>
            </a:r>
            <a:r>
              <a:rPr lang="ru-RU" sz="2000" dirty="0" err="1"/>
              <a:t>програма</a:t>
            </a:r>
            <a:r>
              <a:rPr lang="ru-RU" sz="2000" dirty="0"/>
              <a:t> </a:t>
            </a:r>
            <a:r>
              <a:rPr lang="ru-RU" sz="2000" dirty="0" err="1"/>
              <a:t>працює</a:t>
            </a:r>
            <a:r>
              <a:rPr lang="ru-RU" sz="2000" dirty="0"/>
              <a:t> </a:t>
            </a:r>
            <a:r>
              <a:rPr lang="ru-RU" sz="2000" dirty="0" err="1"/>
              <a:t>некоректно</a:t>
            </a:r>
            <a:r>
              <a:rPr lang="ru-RU" sz="2000" dirty="0"/>
              <a:t> </a:t>
            </a:r>
            <a:r>
              <a:rPr lang="ru-RU" sz="2000" dirty="0" err="1"/>
              <a:t>після</a:t>
            </a:r>
            <a:r>
              <a:rPr lang="ru-RU" sz="2000" dirty="0"/>
              <a:t> </a:t>
            </a:r>
            <a:r>
              <a:rPr lang="ru-RU" sz="2000" dirty="0" err="1"/>
              <a:t>введення</a:t>
            </a:r>
            <a:r>
              <a:rPr lang="ru-RU" sz="2000" dirty="0"/>
              <a:t> будь-</a:t>
            </a:r>
            <a:r>
              <a:rPr lang="ru-RU" sz="2000" dirty="0" err="1"/>
              <a:t>яких</a:t>
            </a:r>
            <a:r>
              <a:rPr lang="ru-RU" sz="2000" dirty="0"/>
              <a:t> </a:t>
            </a:r>
            <a:r>
              <a:rPr lang="ru-RU" sz="2000" dirty="0" err="1"/>
              <a:t>даних</a:t>
            </a:r>
            <a:r>
              <a:rPr lang="ru-RU" sz="2000" dirty="0"/>
              <a:t> </a:t>
            </a:r>
            <a:r>
              <a:rPr lang="ru-RU" sz="2000" dirty="0" err="1"/>
              <a:t>окрім</a:t>
            </a:r>
            <a:r>
              <a:rPr lang="ru-RU" sz="2000" dirty="0"/>
              <a:t> цифр.</a:t>
            </a:r>
          </a:p>
          <a:p>
            <a:pPr marL="0" indent="442913" algn="just">
              <a:lnSpc>
                <a:spcPct val="100000"/>
              </a:lnSpc>
              <a:buNone/>
            </a:pPr>
            <a:endParaRPr lang="ru-RU" sz="1800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9212F99-C29E-4DB8-AAC0-E22CED4B0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9183" y="3302748"/>
            <a:ext cx="5465925" cy="283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EB28BF8-7140-41CF-B0E0-912FE8327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79248"/>
            <a:ext cx="9905998" cy="762047"/>
          </a:xfrm>
        </p:spPr>
        <p:txBody>
          <a:bodyPr/>
          <a:lstStyle/>
          <a:p>
            <a:pPr algn="ctr"/>
            <a:r>
              <a:rPr lang="uk-UA" b="1" dirty="0">
                <a:solidFill>
                  <a:schemeClr val="tx1">
                    <a:lumMod val="95000"/>
                  </a:schemeClr>
                </a:solidFill>
              </a:rPr>
              <a:t>Висновок</a:t>
            </a:r>
            <a:endParaRPr lang="ru-UA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258A1DEC-863A-4C69-8021-0DB071EA4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177" y="1872969"/>
            <a:ext cx="10019647" cy="4267855"/>
          </a:xfrm>
        </p:spPr>
        <p:txBody>
          <a:bodyPr>
            <a:normAutofit/>
          </a:bodyPr>
          <a:lstStyle/>
          <a:p>
            <a:pPr marL="0" indent="442913" algn="just">
              <a:lnSpc>
                <a:spcPct val="100000"/>
              </a:lnSpc>
              <a:buNone/>
            </a:pPr>
            <a:r>
              <a:rPr lang="ru-RU" sz="2000" dirty="0"/>
              <a:t>В </a:t>
            </a:r>
            <a:r>
              <a:rPr lang="ru-RU" sz="2000" dirty="0" err="1"/>
              <a:t>ході</a:t>
            </a:r>
            <a:r>
              <a:rPr lang="ru-RU" sz="2000" dirty="0"/>
              <a:t> </a:t>
            </a:r>
            <a:r>
              <a:rPr lang="ru-RU" sz="2000" dirty="0" err="1"/>
              <a:t>написання</a:t>
            </a:r>
            <a:r>
              <a:rPr lang="ru-RU" sz="2000" dirty="0"/>
              <a:t> </a:t>
            </a:r>
            <a:r>
              <a:rPr lang="ru-RU" sz="2000" dirty="0" err="1"/>
              <a:t>курсової</a:t>
            </a:r>
            <a:r>
              <a:rPr lang="ru-RU" sz="2000" dirty="0"/>
              <a:t> </a:t>
            </a:r>
            <a:r>
              <a:rPr lang="ru-RU" sz="2000" dirty="0" err="1"/>
              <a:t>роботи</a:t>
            </a:r>
            <a:r>
              <a:rPr lang="ru-RU" sz="2000" dirty="0"/>
              <a:t> </a:t>
            </a:r>
            <a:r>
              <a:rPr lang="ru-RU" sz="2000" dirty="0" err="1"/>
              <a:t>було</a:t>
            </a:r>
            <a:r>
              <a:rPr lang="ru-RU" sz="2000" dirty="0"/>
              <a:t> створено </a:t>
            </a:r>
            <a:r>
              <a:rPr lang="ru-RU" sz="2000" dirty="0" err="1"/>
              <a:t>програмний</a:t>
            </a:r>
            <a:r>
              <a:rPr lang="ru-RU" sz="2000" dirty="0"/>
              <a:t> продукт суть </a:t>
            </a:r>
            <a:r>
              <a:rPr lang="ru-RU" sz="2000" dirty="0" err="1"/>
              <a:t>якого</a:t>
            </a:r>
            <a:r>
              <a:rPr lang="ru-RU" sz="2000" dirty="0"/>
              <a:t> </a:t>
            </a:r>
            <a:r>
              <a:rPr lang="ru-RU" sz="2000" dirty="0" err="1"/>
              <a:t>імітувати</a:t>
            </a:r>
            <a:r>
              <a:rPr lang="ru-RU" sz="2000" dirty="0"/>
              <a:t> </a:t>
            </a:r>
            <a:r>
              <a:rPr lang="ru-RU" sz="2000" dirty="0" err="1"/>
              <a:t>італійську</a:t>
            </a:r>
            <a:r>
              <a:rPr lang="ru-RU" sz="2000" dirty="0"/>
              <a:t> </a:t>
            </a:r>
            <a:r>
              <a:rPr lang="ru-RU" sz="2000" dirty="0" err="1"/>
              <a:t>гру</a:t>
            </a:r>
            <a:r>
              <a:rPr lang="ru-RU" sz="2000" dirty="0"/>
              <a:t> </a:t>
            </a:r>
            <a:r>
              <a:rPr lang="ru-RU" sz="2000" dirty="0" err="1"/>
              <a:t>Математико</a:t>
            </a:r>
            <a:r>
              <a:rPr lang="ru-RU" sz="2000" dirty="0"/>
              <a:t>. </a:t>
            </a:r>
            <a:r>
              <a:rPr lang="ru-RU" sz="2000" dirty="0" err="1"/>
              <a:t>Програма</a:t>
            </a:r>
            <a:r>
              <a:rPr lang="ru-RU" sz="2000" dirty="0"/>
              <a:t> написана на </a:t>
            </a:r>
            <a:r>
              <a:rPr lang="ru-RU" sz="2000" dirty="0" err="1"/>
              <a:t>мові</a:t>
            </a:r>
            <a:r>
              <a:rPr lang="ru-RU" sz="2000" dirty="0"/>
              <a:t> С в </a:t>
            </a:r>
            <a:r>
              <a:rPr lang="ru-RU" sz="2000" dirty="0" err="1"/>
              <a:t>середовищі</a:t>
            </a:r>
            <a:r>
              <a:rPr lang="ru-RU" sz="2000" dirty="0"/>
              <a:t> </a:t>
            </a:r>
            <a:r>
              <a:rPr lang="ru-RU" sz="2000" dirty="0" err="1"/>
              <a:t>програмування</a:t>
            </a:r>
            <a:r>
              <a:rPr lang="ru-RU" sz="2000" dirty="0"/>
              <a:t> </a:t>
            </a:r>
            <a:r>
              <a:rPr lang="ru-RU" sz="2000" dirty="0" err="1"/>
              <a:t>CodeBlocks</a:t>
            </a:r>
            <a:r>
              <a:rPr lang="ru-RU" sz="2000" dirty="0"/>
              <a:t>.</a:t>
            </a:r>
          </a:p>
          <a:p>
            <a:pPr marL="0" indent="442913" algn="just">
              <a:lnSpc>
                <a:spcPct val="100000"/>
              </a:lnSpc>
              <a:buNone/>
            </a:pPr>
            <a:r>
              <a:rPr lang="ru-RU" sz="2000" dirty="0" err="1"/>
              <a:t>Було</a:t>
            </a:r>
            <a:r>
              <a:rPr lang="ru-RU" sz="2000" dirty="0"/>
              <a:t> </a:t>
            </a:r>
            <a:r>
              <a:rPr lang="ru-RU" sz="2000" dirty="0" err="1"/>
              <a:t>закріплено</a:t>
            </a:r>
            <a:r>
              <a:rPr lang="ru-RU" sz="2000" dirty="0"/>
              <a:t> та </a:t>
            </a:r>
            <a:r>
              <a:rPr lang="ru-RU" sz="2000" dirty="0" err="1"/>
              <a:t>вдосконалено</a:t>
            </a:r>
            <a:r>
              <a:rPr lang="ru-RU" sz="2000" dirty="0"/>
              <a:t> </a:t>
            </a:r>
            <a:r>
              <a:rPr lang="ru-RU" sz="2000" dirty="0" err="1"/>
              <a:t>практичні</a:t>
            </a:r>
            <a:r>
              <a:rPr lang="ru-RU" sz="2000" dirty="0"/>
              <a:t> й </a:t>
            </a:r>
            <a:r>
              <a:rPr lang="ru-RU" sz="2000" dirty="0" err="1"/>
              <a:t>теоретичні</a:t>
            </a:r>
            <a:r>
              <a:rPr lang="ru-RU" sz="2000" dirty="0"/>
              <a:t> </a:t>
            </a:r>
            <a:r>
              <a:rPr lang="ru-RU" sz="2000" dirty="0" err="1"/>
              <a:t>навички</a:t>
            </a:r>
            <a:r>
              <a:rPr lang="ru-RU" sz="2000" dirty="0"/>
              <a:t> з </a:t>
            </a:r>
            <a:r>
              <a:rPr lang="ru-RU" sz="2000" dirty="0" err="1"/>
              <a:t>програмування</a:t>
            </a:r>
            <a:r>
              <a:rPr lang="ru-RU" sz="2000" dirty="0"/>
              <a:t> на С, </a:t>
            </a:r>
            <a:r>
              <a:rPr lang="ru-RU" sz="2000" dirty="0" err="1"/>
              <a:t>побудови</a:t>
            </a:r>
            <a:r>
              <a:rPr lang="ru-RU" sz="2000" dirty="0"/>
              <a:t> блок-схем та </a:t>
            </a:r>
            <a:r>
              <a:rPr lang="ru-RU" sz="2000" dirty="0" err="1"/>
              <a:t>ін</a:t>
            </a:r>
            <a:r>
              <a:rPr lang="ru-RU" sz="2000" dirty="0"/>
              <a:t>.</a:t>
            </a:r>
            <a:endParaRPr lang="ru-RU" sz="28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160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EB28BF8-7140-41CF-B0E0-912FE83271E6}"/>
              </a:ext>
            </a:extLst>
          </p:cNvPr>
          <p:cNvSpPr>
            <a:spLocks noGrp="1"/>
          </p:cNvSpPr>
          <p:nvPr/>
        </p:nvSpPr>
        <p:spPr>
          <a:xfrm>
            <a:off x="2081646" y="2745510"/>
            <a:ext cx="8028708" cy="1366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sz="6500" b="1" dirty="0">
                <a:solidFill>
                  <a:schemeClr val="tx1">
                    <a:lumMod val="95000"/>
                  </a:schemeClr>
                </a:solidFill>
              </a:rPr>
              <a:t>Дякую за увагу</a:t>
            </a:r>
            <a:endParaRPr lang="ru-UA" b="1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9364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368</TotalTime>
  <Words>521</Words>
  <Application>Microsoft Office PowerPoint</Application>
  <PresentationFormat>Широкоэкранный</PresentationFormat>
  <Paragraphs>32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Tw Cen MT</vt:lpstr>
      <vt:lpstr>Контур</vt:lpstr>
      <vt:lpstr>МІНІСТЕРСТВО ОСВІТИ І НАУКИ УКРАЇНИ ВІДОКРЕМЛЕНИЙ СТУКТУРНИЙ ПІДРОЗДІЛ «ПОЛТАВСЬКИЙ ПОЛІТЕХНІЧНИЙ ФАХОВИЙ КОЛЕДЖ НАЦІОНАЛЬНОГО ТЕХНІЧНОГО УНІВЕРСИТЕТУ «ХАРКІВСЬКИЙ ПОЛІТЕХНІЧНИЙ ІНСТИТУТ»</vt:lpstr>
      <vt:lpstr>Мета</vt:lpstr>
      <vt:lpstr>Постановка задачі</vt:lpstr>
      <vt:lpstr>Алгоритм програми</vt:lpstr>
      <vt:lpstr>Блок-схема роботи програми</vt:lpstr>
      <vt:lpstr>Вибір мови програмування та засобів розробки</vt:lpstr>
      <vt:lpstr>Тестування</vt:lpstr>
      <vt:lpstr>Висновок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Артем</dc:creator>
  <cp:lastModifiedBy>Артем</cp:lastModifiedBy>
  <cp:revision>74</cp:revision>
  <dcterms:created xsi:type="dcterms:W3CDTF">2023-06-18T15:07:54Z</dcterms:created>
  <dcterms:modified xsi:type="dcterms:W3CDTF">2023-06-19T20:34:28Z</dcterms:modified>
</cp:coreProperties>
</file>