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7" r:id="rId5"/>
    <p:sldId id="273" r:id="rId6"/>
    <p:sldId id="281" r:id="rId7"/>
    <p:sldId id="282" r:id="rId8"/>
    <p:sldId id="280" r:id="rId9"/>
    <p:sldId id="284" r:id="rId10"/>
    <p:sldId id="283" r:id="rId11"/>
    <p:sldId id="285" r:id="rId12"/>
    <p:sldId id="291" r:id="rId13"/>
    <p:sldId id="290" r:id="rId14"/>
    <p:sldId id="286" r:id="rId15"/>
    <p:sldId id="304" r:id="rId16"/>
    <p:sldId id="292" r:id="rId17"/>
    <p:sldId id="293" r:id="rId18"/>
    <p:sldId id="294" r:id="rId19"/>
    <p:sldId id="295" r:id="rId20"/>
    <p:sldId id="296" r:id="rId21"/>
    <p:sldId id="297" r:id="rId22"/>
    <p:sldId id="299" r:id="rId23"/>
    <p:sldId id="298" r:id="rId24"/>
    <p:sldId id="300" r:id="rId25"/>
    <p:sldId id="301" r:id="rId26"/>
    <p:sldId id="302" r:id="rId27"/>
    <p:sldId id="303" r:id="rId28"/>
    <p:sldId id="305" r:id="rId29"/>
    <p:sldId id="276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D43"/>
    <a:srgbClr val="0C2F50"/>
    <a:srgbClr val="0F2E50"/>
    <a:srgbClr val="0E2830"/>
    <a:srgbClr val="5E7974"/>
    <a:srgbClr val="F9F5CF"/>
    <a:srgbClr val="395056"/>
    <a:srgbClr val="6F8A7F"/>
    <a:srgbClr val="72877C"/>
    <a:srgbClr val="DADA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5" autoAdjust="0"/>
    <p:restoredTop sz="85387" autoAdjust="0"/>
  </p:normalViewPr>
  <p:slideViewPr>
    <p:cSldViewPr>
      <p:cViewPr varScale="1">
        <p:scale>
          <a:sx n="63" d="100"/>
          <a:sy n="63" d="100"/>
        </p:scale>
        <p:origin x="-72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84319863" cy="1843198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74CDA-DB06-4602-A2D8-718C6C523B2E}" type="datetimeFigureOut">
              <a:rPr lang="ru-RU" smtClean="0"/>
              <a:pPr/>
              <a:t>06.09.2017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3B81B-5ED3-456C-A837-EAC50E46F6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4049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Именно</a:t>
            </a:r>
            <a:r>
              <a:rPr lang="ru-RU" baseline="0" dirty="0" smtClean="0"/>
              <a:t> явление способное существенно повлиять на экономические и социальные процессы!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3B81B-5ED3-456C-A837-EAC50E46F647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3B81B-5ED3-456C-A837-EAC50E46F647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Интернет вещей – не только «измерение температуры», но и общение</a:t>
            </a:r>
            <a:r>
              <a:rPr lang="ru-RU" baseline="0" dirty="0" smtClean="0"/>
              <a:t> с человеком (когнитивные сервисы!) – пример анализ посетителей в магазине.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3B81B-5ED3-456C-A837-EAC50E46F647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Прошел пик интереса и концепция</a:t>
            </a:r>
            <a:r>
              <a:rPr lang="ru-RU" baseline="0" dirty="0" smtClean="0"/>
              <a:t> уже находит свое место в жизни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3B81B-5ED3-456C-A837-EAC50E46F647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Интернет вещей – не только «измерение температуры», но и общение</a:t>
            </a:r>
            <a:r>
              <a:rPr lang="ru-RU" baseline="0" dirty="0" smtClean="0"/>
              <a:t> с человеком (когнитивные сервисы!) – пример анализ посетителей </a:t>
            </a:r>
            <a:r>
              <a:rPr lang="ru-RU" baseline="0" smtClean="0"/>
              <a:t>в магазине.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3B81B-5ED3-456C-A837-EAC50E46F647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Интернет вещей – не только «измерение температуры», но и общение</a:t>
            </a:r>
            <a:r>
              <a:rPr lang="ru-RU" baseline="0" dirty="0" smtClean="0"/>
              <a:t> с человеком (когнитивные сервисы!) – пример анализ посетителей в магазине.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3B81B-5ED3-456C-A837-EAC50E46F647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3B81B-5ED3-456C-A837-EAC50E46F647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Интернет вещей – не только «измерение температуры», но и общение</a:t>
            </a:r>
            <a:r>
              <a:rPr lang="ru-RU" baseline="0" dirty="0" smtClean="0"/>
              <a:t> с человеком (когнитивные сервисы!) – пример анализ посетителей в магазине.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3B81B-5ED3-456C-A837-EAC50E46F64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3B81B-5ED3-456C-A837-EAC50E46F647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3B81B-5ED3-456C-A837-EAC50E46F647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3B81B-5ED3-456C-A837-EAC50E46F647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9" y="549000"/>
            <a:ext cx="195735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0271" r="470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795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20521" y="726772"/>
            <a:ext cx="183223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Полезные ресурсы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95324" y="1268413"/>
            <a:ext cx="10800675" cy="467995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4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8775" indent="-179388">
              <a:buFont typeface="Segoe UI" panose="020B0502040204020203" pitchFamily="34" charset="0"/>
              <a:buChar char="◦"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73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&amp; Contacts</a:t>
            </a:r>
            <a:endParaRPr lang="ru-RU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20521" y="726772"/>
            <a:ext cx="476092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+mj-lt"/>
              </a:rPr>
              <a:t>Q&amp;A</a:t>
            </a:r>
            <a:endParaRPr lang="ru-RU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847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20521" y="726772"/>
            <a:ext cx="127823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Что дальше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6942" y="2053966"/>
            <a:ext cx="3600000" cy="1325563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Action 1</a:t>
            </a:r>
            <a:endParaRPr lang="ru-RU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273550" y="2054225"/>
            <a:ext cx="3600000" cy="13255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Action 2</a:t>
            </a:r>
            <a:endParaRPr lang="ru-RU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970158" y="2053965"/>
            <a:ext cx="3600000" cy="13255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Action 3</a:t>
            </a:r>
            <a:endParaRPr lang="ru-RU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273550" y="371545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2</a:t>
            </a:r>
            <a:endParaRPr lang="ru-RU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970158" y="371519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3</a:t>
            </a:r>
            <a:endParaRPr lang="ru-RU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76942" y="371519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1</a:t>
            </a:r>
            <a:endParaRPr lang="ru-RU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39755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33999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230607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582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</p:spPr>
        <p:txBody>
          <a:bodyPr lIns="0" anchor="b"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27441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</p:spPr>
        <p:txBody>
          <a:bodyPr l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07129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8690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98059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Slide">
    <p:bg>
      <p:bgPr>
        <a:solidFill>
          <a:srgbClr val="BB0D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20521" y="726772"/>
            <a:ext cx="873637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Отзывы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95324" y="1268413"/>
            <a:ext cx="10800675" cy="4679950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58775" indent="-179388">
              <a:buFont typeface="Segoe UI" panose="020B0502040204020203" pitchFamily="34" charset="0"/>
              <a:buChar char="◦"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646405" y="7267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💖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7797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s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561636"/>
            <a:ext cx="1743491" cy="641332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16000" y="5949000"/>
            <a:ext cx="11645837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="" xmlns:p14="http://schemas.microsoft.com/office/powerpoint/2010/main" val="360655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- Windows Track">
    <p:bg>
      <p:bgPr>
        <a:solidFill>
          <a:srgbClr val="0C2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5702" r="40516" b="296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87" y="5229000"/>
            <a:ext cx="9720000" cy="129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87" y="2709000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6126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20521" y="726772"/>
            <a:ext cx="506549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Цели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6942" y="2053966"/>
            <a:ext cx="3600000" cy="1325563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Goal 1</a:t>
            </a:r>
            <a:endParaRPr lang="ru-RU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273550" y="2054225"/>
            <a:ext cx="3600000" cy="13255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Goal 2</a:t>
            </a:r>
            <a:endParaRPr lang="ru-RU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970158" y="2053965"/>
            <a:ext cx="3600000" cy="13255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en-US" sz="4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Goal 3</a:t>
            </a:r>
            <a:endParaRPr lang="ru-RU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273550" y="371545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2</a:t>
            </a:r>
            <a:endParaRPr lang="ru-RU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970158" y="371519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3</a:t>
            </a:r>
            <a:endParaRPr lang="ru-RU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76942" y="3715196"/>
            <a:ext cx="3600000" cy="132556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>
              <a:defRPr lang="en-US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>
              <a:def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Description 1</a:t>
            </a:r>
            <a:endParaRPr lang="ru-RU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839755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33999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230607" y="3489649"/>
            <a:ext cx="3079102" cy="0"/>
          </a:xfrm>
          <a:prstGeom prst="line">
            <a:avLst/>
          </a:prstGeom>
          <a:ln w="254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796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</p:spPr>
        <p:txBody>
          <a:bodyPr lIns="0" anchor="b"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00" y="1449000"/>
            <a:ext cx="10515600" cy="435133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1800"/>
              </a:spcBef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 sz="2000"/>
            </a:lvl2pPr>
            <a:lvl3pPr marL="358775" indent="-179388">
              <a:buFont typeface="Segoe UI" panose="020B0502040204020203" pitchFamily="34" charset="0"/>
              <a:buChar char="◦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574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52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 - Dark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90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Demonstration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ru-RU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20521" y="726772"/>
            <a:ext cx="1549911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Демонстрация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330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12192000" cy="13581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00" y="365125"/>
            <a:ext cx="10657800" cy="903875"/>
          </a:xfrm>
          <a:prstGeom prst="rect">
            <a:avLst/>
          </a:prstGeom>
        </p:spPr>
        <p:txBody>
          <a:bodyPr lIns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95325" y="1449388"/>
            <a:ext cx="10658475" cy="5219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Consolas" panose="020B0609020204030204" pitchFamily="49" charset="0"/>
              </a:defRPr>
            </a:lvl1pPr>
            <a:lvl2pPr marL="457200" indent="0">
              <a:buNone/>
              <a:defRPr sz="2000">
                <a:latin typeface="Consolas" panose="020B0609020204030204" pitchFamily="49" charset="0"/>
              </a:defRPr>
            </a:lvl2pPr>
            <a:lvl3pPr marL="914400" indent="0">
              <a:buNone/>
              <a:defRPr sz="2000">
                <a:latin typeface="Consolas" panose="020B0609020204030204" pitchFamily="49" charset="0"/>
              </a:defRPr>
            </a:lvl3pPr>
            <a:lvl4pPr marL="1371600" indent="0">
              <a:buNone/>
              <a:defRPr sz="2000">
                <a:latin typeface="Consolas" panose="020B0609020204030204" pitchFamily="49" charset="0"/>
              </a:defRPr>
            </a:lvl4pPr>
            <a:lvl5pPr marL="1828800" indent="0">
              <a:buNone/>
              <a:defRPr sz="20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3139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actice Slid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587" y="1442144"/>
            <a:ext cx="9720000" cy="2340000"/>
          </a:xfrm>
          <a:prstGeom prst="rect">
            <a:avLst/>
          </a:prstGeom>
        </p:spPr>
        <p:txBody>
          <a:bodyPr lIns="0" rIns="0" anchor="b"/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Exercise Title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9587" y="3947620"/>
            <a:ext cx="9720000" cy="1655762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ru-RU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20521" y="726772"/>
            <a:ext cx="103855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ru-RU" i="1" dirty="0">
                <a:solidFill>
                  <a:schemeClr val="bg1"/>
                </a:solidFill>
                <a:latin typeface="+mj-lt"/>
              </a:rPr>
              <a:t>Практика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2" y="736316"/>
            <a:ext cx="319200" cy="3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76000" y="5949000"/>
            <a:ext cx="1881811" cy="6110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79500" y="606983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#</a:t>
            </a:r>
            <a:r>
              <a:rPr lang="en-US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msdevcon</a:t>
            </a:r>
            <a:r>
              <a:rPr lang="en-US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57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142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74" r:id="rId3"/>
    <p:sldLayoutId id="2147483650" r:id="rId4"/>
    <p:sldLayoutId id="2147483649" r:id="rId5"/>
    <p:sldLayoutId id="2147483662" r:id="rId6"/>
    <p:sldLayoutId id="2147483663" r:id="rId7"/>
    <p:sldLayoutId id="2147483670" r:id="rId8"/>
    <p:sldLayoutId id="2147483664" r:id="rId9"/>
    <p:sldLayoutId id="2147483671" r:id="rId10"/>
    <p:sldLayoutId id="2147483672" r:id="rId11"/>
    <p:sldLayoutId id="2147483675" r:id="rId12"/>
    <p:sldLayoutId id="2147483665" r:id="rId13"/>
    <p:sldLayoutId id="2147483666" r:id="rId14"/>
    <p:sldLayoutId id="2147483667" r:id="rId15"/>
    <p:sldLayoutId id="2147483668" r:id="rId16"/>
    <p:sldLayoutId id="2147483676" r:id="rId17"/>
    <p:sldLayoutId id="214748367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OSurkov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acebook.com/bizquality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000" y="1809000"/>
            <a:ext cx="9720000" cy="2340000"/>
          </a:xfrm>
        </p:spPr>
        <p:txBody>
          <a:bodyPr/>
          <a:lstStyle/>
          <a:p>
            <a:r>
              <a:rPr lang="ru-RU" dirty="0" smtClean="0"/>
              <a:t>Интернет вещей – </a:t>
            </a:r>
            <a:r>
              <a:rPr lang="ru-RU" dirty="0" smtClean="0"/>
              <a:t>что, зачем и как?</a:t>
            </a:r>
            <a:endParaRPr lang="ru-RU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Сурков</a:t>
            </a:r>
            <a:endParaRPr lang="ru-RU" dirty="0"/>
          </a:p>
          <a:p>
            <a:r>
              <a:rPr lang="en-US" dirty="0" smtClean="0"/>
              <a:t>Microsoft MVP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37935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Микроконтроллеры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6000" y="1449000"/>
            <a:ext cx="8280000" cy="4351338"/>
          </a:xfrm>
        </p:spPr>
        <p:txBody>
          <a:bodyPr/>
          <a:lstStyle/>
          <a:p>
            <a:r>
              <a:rPr lang="ru-RU" sz="2800" dirty="0" smtClean="0"/>
              <a:t> </a:t>
            </a:r>
          </a:p>
          <a:p>
            <a:endParaRPr lang="ru-RU" sz="3200" dirty="0"/>
          </a:p>
        </p:txBody>
      </p:sp>
      <p:sp>
        <p:nvSpPr>
          <p:cNvPr id="5124" name="AutoShape 4" descr="Картинки по запросу Wind genera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000" y="2349000"/>
            <a:ext cx="3821538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AutoShape 2" descr="Картинки по запросу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2" name="AutoShape 4" descr="Картинки по запросу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4" name="Picture 6" descr="Картинки по запросу ardui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000" y="1989000"/>
            <a:ext cx="3420000" cy="2571840"/>
          </a:xfrm>
          <a:prstGeom prst="rect">
            <a:avLst/>
          </a:prstGeom>
          <a:noFill/>
        </p:spPr>
      </p:pic>
      <p:sp>
        <p:nvSpPr>
          <p:cNvPr id="7176" name="AutoShape 8" descr="Картинки по запросу NodeM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8" name="Picture 10" descr="Картинки по запросу NodeMC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6000" y="1989000"/>
            <a:ext cx="3600000" cy="27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Микроконтроллеры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6000" y="1449000"/>
            <a:ext cx="8280000" cy="4351338"/>
          </a:xfrm>
        </p:spPr>
        <p:txBody>
          <a:bodyPr/>
          <a:lstStyle/>
          <a:p>
            <a:r>
              <a:rPr lang="ru-RU" sz="2800" dirty="0" smtClean="0"/>
              <a:t> </a:t>
            </a:r>
          </a:p>
          <a:p>
            <a:endParaRPr lang="ru-RU" sz="3200" dirty="0"/>
          </a:p>
        </p:txBody>
      </p:sp>
      <p:sp>
        <p:nvSpPr>
          <p:cNvPr id="5124" name="AutoShape 4" descr="Картинки по запросу Wind genera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0" name="AutoShape 2" descr="Картинки по запросу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2" name="AutoShape 4" descr="Картинки по запросу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6" name="AutoShape 8" descr="Картинки по запросу NodeM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1236000" y="1629000"/>
            <a:ext cx="9720000" cy="4500000"/>
            <a:chOff x="1956000" y="1449000"/>
            <a:chExt cx="7992888" cy="5040560"/>
          </a:xfrm>
        </p:grpSpPr>
        <p:sp>
          <p:nvSpPr>
            <p:cNvPr id="12" name="Rounded Rectangle 4"/>
            <p:cNvSpPr/>
            <p:nvPr/>
          </p:nvSpPr>
          <p:spPr bwMode="auto">
            <a:xfrm>
              <a:off x="1956000" y="1449000"/>
              <a:ext cx="7992888" cy="5040560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Микроконтроллер</a:t>
              </a: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3" name="Rounded Rectangle 5"/>
            <p:cNvSpPr/>
            <p:nvPr/>
          </p:nvSpPr>
          <p:spPr bwMode="auto">
            <a:xfrm>
              <a:off x="2316040" y="2097072"/>
              <a:ext cx="3384376" cy="1728192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ru-RU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Ядро</a:t>
              </a: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4" name="Rounded Rectangle 8"/>
            <p:cNvSpPr/>
            <p:nvPr/>
          </p:nvSpPr>
          <p:spPr bwMode="auto">
            <a:xfrm>
              <a:off x="6492504" y="2601128"/>
              <a:ext cx="2952328" cy="576064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ru-RU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Микропроцессор</a:t>
              </a: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5" name="Rounded Rectangle 5"/>
            <p:cNvSpPr/>
            <p:nvPr/>
          </p:nvSpPr>
          <p:spPr bwMode="auto">
            <a:xfrm>
              <a:off x="5988448" y="2097072"/>
              <a:ext cx="3672408" cy="4032448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ru-RU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Периферия</a:t>
              </a: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6" name="Rounded Rectangle 5"/>
            <p:cNvSpPr/>
            <p:nvPr/>
          </p:nvSpPr>
          <p:spPr bwMode="auto">
            <a:xfrm>
              <a:off x="2316040" y="3969280"/>
              <a:ext cx="1656184" cy="1008112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RAM</a:t>
              </a:r>
            </a:p>
          </p:txBody>
        </p:sp>
        <p:sp>
          <p:nvSpPr>
            <p:cNvPr id="17" name="Rounded Rectangle 5"/>
            <p:cNvSpPr/>
            <p:nvPr/>
          </p:nvSpPr>
          <p:spPr bwMode="auto">
            <a:xfrm>
              <a:off x="4044232" y="3969280"/>
              <a:ext cx="1656184" cy="1008112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Flash</a:t>
              </a:r>
            </a:p>
          </p:txBody>
        </p:sp>
        <p:sp>
          <p:nvSpPr>
            <p:cNvPr id="18" name="Rounded Rectangle 5"/>
            <p:cNvSpPr/>
            <p:nvPr/>
          </p:nvSpPr>
          <p:spPr bwMode="auto">
            <a:xfrm>
              <a:off x="2316040" y="5121408"/>
              <a:ext cx="3384376" cy="1008112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ru-RU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Порты ввода-вывода общего назначения</a:t>
              </a: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19" name="Rounded Rectangle 8"/>
            <p:cNvSpPr/>
            <p:nvPr/>
          </p:nvSpPr>
          <p:spPr bwMode="auto">
            <a:xfrm>
              <a:off x="6204472" y="2745145"/>
              <a:ext cx="1584176" cy="432047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I2C</a:t>
              </a:r>
            </a:p>
          </p:txBody>
        </p:sp>
        <p:sp>
          <p:nvSpPr>
            <p:cNvPr id="20" name="Rounded Rectangle 8"/>
            <p:cNvSpPr/>
            <p:nvPr/>
          </p:nvSpPr>
          <p:spPr bwMode="auto">
            <a:xfrm>
              <a:off x="7860656" y="2745144"/>
              <a:ext cx="1584176" cy="432048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SPI</a:t>
              </a:r>
            </a:p>
          </p:txBody>
        </p:sp>
        <p:sp>
          <p:nvSpPr>
            <p:cNvPr id="21" name="Rounded Rectangle 8"/>
            <p:cNvSpPr/>
            <p:nvPr/>
          </p:nvSpPr>
          <p:spPr bwMode="auto">
            <a:xfrm>
              <a:off x="6204472" y="3249200"/>
              <a:ext cx="1584176" cy="432048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CAN</a:t>
              </a:r>
            </a:p>
          </p:txBody>
        </p:sp>
        <p:sp>
          <p:nvSpPr>
            <p:cNvPr id="22" name="Rounded Rectangle 8"/>
            <p:cNvSpPr/>
            <p:nvPr/>
          </p:nvSpPr>
          <p:spPr bwMode="auto">
            <a:xfrm>
              <a:off x="7860656" y="3249200"/>
              <a:ext cx="1584176" cy="432048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UART</a:t>
              </a:r>
            </a:p>
          </p:txBody>
        </p:sp>
        <p:sp>
          <p:nvSpPr>
            <p:cNvPr id="23" name="Rounded Rectangle 8"/>
            <p:cNvSpPr/>
            <p:nvPr/>
          </p:nvSpPr>
          <p:spPr bwMode="auto">
            <a:xfrm>
              <a:off x="6204472" y="3825264"/>
              <a:ext cx="1584176" cy="432048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USB</a:t>
              </a:r>
            </a:p>
          </p:txBody>
        </p:sp>
        <p:sp>
          <p:nvSpPr>
            <p:cNvPr id="24" name="Rounded Rectangle 8"/>
            <p:cNvSpPr/>
            <p:nvPr/>
          </p:nvSpPr>
          <p:spPr bwMode="auto">
            <a:xfrm>
              <a:off x="7860656" y="3825264"/>
              <a:ext cx="1584176" cy="432048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ru-RU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АЦП</a:t>
              </a: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\</a:t>
              </a:r>
              <a:r>
                <a:rPr lang="ru-RU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ЦАП</a:t>
              </a:r>
              <a:endParaRPr 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25" name="Rounded Rectangle 8"/>
            <p:cNvSpPr/>
            <p:nvPr/>
          </p:nvSpPr>
          <p:spPr bwMode="auto">
            <a:xfrm>
              <a:off x="6204472" y="4401328"/>
              <a:ext cx="3240360" cy="432048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ru-RU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Контроллер </a:t>
              </a: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LCD</a:t>
              </a:r>
            </a:p>
          </p:txBody>
        </p:sp>
        <p:sp>
          <p:nvSpPr>
            <p:cNvPr id="26" name="Rounded Rectangle 8"/>
            <p:cNvSpPr/>
            <p:nvPr/>
          </p:nvSpPr>
          <p:spPr bwMode="auto">
            <a:xfrm>
              <a:off x="6204472" y="4977392"/>
              <a:ext cx="3240360" cy="432048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ru-RU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Контроллер </a:t>
              </a:r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Ethernet</a:t>
              </a:r>
            </a:p>
          </p:txBody>
        </p:sp>
        <p:sp>
          <p:nvSpPr>
            <p:cNvPr id="27" name="Rounded Rectangle 8"/>
            <p:cNvSpPr/>
            <p:nvPr/>
          </p:nvSpPr>
          <p:spPr bwMode="auto">
            <a:xfrm>
              <a:off x="6204472" y="5553456"/>
              <a:ext cx="3240360" cy="432048"/>
            </a:xfrm>
            <a:prstGeom prst="roundRect">
              <a:avLst>
                <a:gd name="adj" fmla="val 9033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3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sen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000" y="2169000"/>
            <a:ext cx="1080000" cy="1080000"/>
          </a:xfrm>
          <a:prstGeom prst="rect">
            <a:avLst/>
          </a:prstGeom>
          <a:noFill/>
        </p:spPr>
      </p:pic>
      <p:pic>
        <p:nvPicPr>
          <p:cNvPr id="2062" name="Picture 14" descr="Картинки по запросу Analy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00" y="3609000"/>
            <a:ext cx="2924175" cy="15621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это работает ?</a:t>
            </a:r>
            <a:endParaRPr lang="ru-RU" dirty="0"/>
          </a:p>
        </p:txBody>
      </p:sp>
      <p:sp>
        <p:nvSpPr>
          <p:cNvPr id="5124" name="AutoShape 4" descr="Картинки по запросу Wind genera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Картинки по запросу sen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000" y="1269000"/>
            <a:ext cx="1080000" cy="1080000"/>
          </a:xfrm>
          <a:prstGeom prst="rect">
            <a:avLst/>
          </a:prstGeom>
          <a:noFill/>
        </p:spPr>
      </p:pic>
      <p:pic>
        <p:nvPicPr>
          <p:cNvPr id="9" name="Picture 2" descr="Картинки по запросу sen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000" y="3069000"/>
            <a:ext cx="1080000" cy="1080000"/>
          </a:xfrm>
          <a:prstGeom prst="rect">
            <a:avLst/>
          </a:prstGeom>
          <a:noFill/>
        </p:spPr>
      </p:pic>
      <p:pic>
        <p:nvPicPr>
          <p:cNvPr id="2052" name="Picture 4" descr="Картинки по запросу gatew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76000" y="1089000"/>
            <a:ext cx="2880000" cy="1920000"/>
          </a:xfrm>
          <a:prstGeom prst="rect">
            <a:avLst/>
          </a:prstGeom>
          <a:noFill/>
        </p:spPr>
      </p:pic>
      <p:cxnSp>
        <p:nvCxnSpPr>
          <p:cNvPr id="12" name="Прямая со стрелкой 11"/>
          <p:cNvCxnSpPr/>
          <p:nvPr/>
        </p:nvCxnSpPr>
        <p:spPr>
          <a:xfrm>
            <a:off x="1596000" y="1809000"/>
            <a:ext cx="1260000" cy="180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596000" y="2529000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1596000" y="2889000"/>
            <a:ext cx="1080000" cy="540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Картинки по запросу Clou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909000"/>
            <a:ext cx="5940000" cy="5220000"/>
          </a:xfrm>
          <a:prstGeom prst="rect">
            <a:avLst/>
          </a:prstGeom>
          <a:noFill/>
        </p:spPr>
      </p:pic>
      <p:cxnSp>
        <p:nvCxnSpPr>
          <p:cNvPr id="19" name="Прямая со стрелкой 18"/>
          <p:cNvCxnSpPr/>
          <p:nvPr/>
        </p:nvCxnSpPr>
        <p:spPr>
          <a:xfrm>
            <a:off x="5556000" y="2169000"/>
            <a:ext cx="1080000" cy="540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AutoShape 8" descr="Картинки по запросу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Картинки по запросу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0" name="Picture 12" descr="Картинки по запросу DataBas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76000" y="2708999"/>
            <a:ext cx="1082284" cy="1500567"/>
          </a:xfrm>
          <a:prstGeom prst="rect">
            <a:avLst/>
          </a:prstGeom>
          <a:noFill/>
        </p:spPr>
      </p:pic>
      <p:sp>
        <p:nvSpPr>
          <p:cNvPr id="2064" name="AutoShape 16" descr="Картинки по запросу Mob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66" name="AutoShape 18" descr="Картинки по запросу Mob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70" name="AutoShape 22" descr="Картинки по запросу website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72" name="AutoShape 24" descr="Картинки по запросу website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74" name="Picture 26" descr="Картинки по запросу website desig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96000" y="3789000"/>
            <a:ext cx="3862943" cy="2502189"/>
          </a:xfrm>
          <a:prstGeom prst="rect">
            <a:avLst/>
          </a:prstGeom>
          <a:noFill/>
        </p:spPr>
      </p:pic>
      <p:cxnSp>
        <p:nvCxnSpPr>
          <p:cNvPr id="37" name="Прямая со стрелкой 36"/>
          <p:cNvCxnSpPr/>
          <p:nvPr/>
        </p:nvCxnSpPr>
        <p:spPr>
          <a:xfrm flipV="1">
            <a:off x="5016000" y="4329000"/>
            <a:ext cx="1080000" cy="540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Облака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Microsoft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381" y="2348880"/>
            <a:ext cx="11280000" cy="31260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Облака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Amazon</a:t>
            </a:r>
            <a:endParaRPr lang="ru-RU" dirty="0"/>
          </a:p>
        </p:txBody>
      </p:sp>
      <p:pic>
        <p:nvPicPr>
          <p:cNvPr id="52226" name="Picture 2" descr="Картинки по запросу AWS I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1478" y="2276872"/>
            <a:ext cx="9213815" cy="3888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Облака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Google</a:t>
            </a:r>
            <a:endParaRPr lang="ru-RU" dirty="0"/>
          </a:p>
        </p:txBody>
      </p:sp>
      <p:pic>
        <p:nvPicPr>
          <p:cNvPr id="51202" name="Picture 2" descr="Картинки по запросу Google I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2204864"/>
            <a:ext cx="10675645" cy="4248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sz="2800" dirty="0" smtClean="0"/>
              <a:t>Блок компании </a:t>
            </a:r>
            <a:r>
              <a:rPr lang="en-US" sz="2800" dirty="0" smtClean="0"/>
              <a:t>Intel</a:t>
            </a:r>
            <a:endParaRPr lang="ru-RU" sz="2800" dirty="0" smtClean="0"/>
          </a:p>
          <a:p>
            <a:pPr marL="514350" indent="-514350">
              <a:buNone/>
            </a:pPr>
            <a:r>
              <a:rPr lang="en-US" sz="2800" dirty="0" smtClean="0"/>
              <a:t>https://geektimes.ru/company/intel/blog/279272/</a:t>
            </a:r>
            <a:endParaRPr lang="ru-RU" sz="2800" dirty="0" smtClean="0"/>
          </a:p>
          <a:p>
            <a:pPr marL="514350" indent="-514350">
              <a:buAutoNum type="arabicPeriod"/>
            </a:pP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 smtClean="0"/>
              <a:t>Исследование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Разработка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Производство</a:t>
            </a:r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Исследование – Что, как и зачем.</a:t>
            </a:r>
          </a:p>
          <a:p>
            <a:pPr marL="914400" lvl="1" indent="-514350"/>
            <a:r>
              <a:rPr lang="ru-RU" dirty="0" smtClean="0"/>
              <a:t>Фаза 1. Выявить сущность решаемой проблемы – Что делаем</a:t>
            </a:r>
          </a:p>
          <a:p>
            <a:pPr marL="914400" lvl="1" indent="-514350"/>
            <a:r>
              <a:rPr lang="ru-RU" dirty="0" smtClean="0"/>
              <a:t>Фаза 2. Проектирование модели, решающей проблему – Как будем делать</a:t>
            </a:r>
          </a:p>
          <a:p>
            <a:pPr marL="914400" lvl="1" indent="-514350"/>
            <a:r>
              <a:rPr lang="ru-RU" dirty="0" smtClean="0"/>
              <a:t>Фаза 3. Построение модели – пробуем решить проблему на макете</a:t>
            </a:r>
          </a:p>
        </p:txBody>
      </p:sp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ru-RU" dirty="0" smtClean="0"/>
              <a:t>Модель</a:t>
            </a:r>
          </a:p>
          <a:p>
            <a:pPr marL="514350" indent="-514350">
              <a:buNone/>
            </a:pPr>
            <a:endParaRPr lang="ru-RU" dirty="0" smtClean="0"/>
          </a:p>
        </p:txBody>
      </p:sp>
      <p:pic>
        <p:nvPicPr>
          <p:cNvPr id="57346" name="Picture 2" descr="https://habrastorage.org/getpro/geektimes/post_images/231/0fe/9dd/2310fe9dd0616cd8ab83d3819623b22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67" y="2276873"/>
            <a:ext cx="9525000" cy="403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ru-RU" dirty="0" smtClean="0"/>
              <a:t>Макет</a:t>
            </a:r>
          </a:p>
          <a:p>
            <a:pPr marL="514350" indent="-514350">
              <a:buNone/>
            </a:pPr>
            <a:endParaRPr lang="ru-RU" dirty="0" smtClean="0"/>
          </a:p>
        </p:txBody>
      </p:sp>
      <p:pic>
        <p:nvPicPr>
          <p:cNvPr id="62466" name="Picture 2" descr="https://habrastorage.org/getpro/geektimes/post_images/c96/785/3d6/c967853d6e82051316b860374c4b74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9723" y="1484784"/>
            <a:ext cx="5873804" cy="4837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Интернет вещей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u="sng" dirty="0" smtClean="0"/>
              <a:t>Концепция</a:t>
            </a:r>
            <a:r>
              <a:rPr lang="ru-RU" sz="3200" dirty="0" smtClean="0"/>
              <a:t> вычислительной </a:t>
            </a:r>
            <a:r>
              <a:rPr lang="ru-RU" sz="3200" u="sng" dirty="0" smtClean="0"/>
              <a:t>сети</a:t>
            </a:r>
            <a:r>
              <a:rPr lang="ru-RU" sz="3200" dirty="0" smtClean="0"/>
              <a:t> физических </a:t>
            </a:r>
            <a:r>
              <a:rPr lang="ru-RU" sz="3200" u="sng" dirty="0" smtClean="0"/>
              <a:t>предметов</a:t>
            </a:r>
            <a:r>
              <a:rPr lang="ru-RU" sz="3200" dirty="0" smtClean="0"/>
              <a:t> (</a:t>
            </a:r>
            <a:r>
              <a:rPr lang="ru-RU" sz="3200" i="1" dirty="0" smtClean="0"/>
              <a:t>«вещей»</a:t>
            </a:r>
            <a:r>
              <a:rPr lang="ru-RU" sz="3200" dirty="0" smtClean="0"/>
              <a:t>), оснащённых встроенными технологиями для взаимодействия друг с другом или с внешней средой, рассматривающая организацию таких сетей как </a:t>
            </a:r>
            <a:r>
              <a:rPr lang="ru-RU" sz="3200" u="sng" dirty="0" smtClean="0"/>
              <a:t>явление, способное перестроить экономические и общественные процессы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Термин и концепция появились в </a:t>
            </a:r>
            <a:r>
              <a:rPr lang="ru-RU" sz="3200" u="sng" dirty="0" smtClean="0"/>
              <a:t>1999г</a:t>
            </a:r>
            <a:r>
              <a:rPr lang="ru-RU" sz="3200" dirty="0" smtClean="0"/>
              <a:t>.</a:t>
            </a:r>
          </a:p>
          <a:p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ru-RU" dirty="0" smtClean="0"/>
              <a:t>2. Разработка – вопросы стабильности, безопасности и управляемости.</a:t>
            </a:r>
          </a:p>
          <a:p>
            <a:pPr marL="914400" lvl="1" indent="-514350"/>
            <a:r>
              <a:rPr lang="ru-RU" dirty="0" smtClean="0"/>
              <a:t>Фаза 1. Создание </a:t>
            </a:r>
            <a:r>
              <a:rPr lang="ru-RU" dirty="0" err="1" smtClean="0"/>
              <a:t>предсерийного</a:t>
            </a:r>
            <a:r>
              <a:rPr lang="ru-RU" dirty="0" smtClean="0"/>
              <a:t> образца</a:t>
            </a:r>
          </a:p>
          <a:p>
            <a:pPr marL="914400" lvl="1" indent="-514350"/>
            <a:r>
              <a:rPr lang="ru-RU" dirty="0" smtClean="0"/>
              <a:t>Фаза 2. Тестирование и доводка </a:t>
            </a:r>
            <a:r>
              <a:rPr lang="ru-RU" dirty="0" err="1" smtClean="0"/>
              <a:t>предсерийного</a:t>
            </a:r>
            <a:r>
              <a:rPr lang="ru-RU" dirty="0" smtClean="0"/>
              <a:t> образца</a:t>
            </a:r>
          </a:p>
          <a:p>
            <a:pPr marL="914400" lvl="1" indent="-514350"/>
            <a:r>
              <a:rPr lang="ru-RU" dirty="0" smtClean="0"/>
              <a:t>Фаза 3. Подготовка к производству</a:t>
            </a:r>
          </a:p>
        </p:txBody>
      </p:sp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Испытательный стенд</a:t>
            </a:r>
            <a:endParaRPr lang="ru-RU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000" y="1449390"/>
            <a:ext cx="10080000" cy="435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ru-RU" dirty="0" smtClean="0"/>
              <a:t>2. Производство – борьба с браком и поломками.</a:t>
            </a:r>
          </a:p>
          <a:p>
            <a:pPr marL="914400" lvl="1" indent="-514350"/>
            <a:r>
              <a:rPr lang="ru-RU" dirty="0" smtClean="0"/>
              <a:t>Фаза 1. Налаживание производства</a:t>
            </a:r>
          </a:p>
          <a:p>
            <a:pPr marL="914400" lvl="1" indent="-514350"/>
            <a:r>
              <a:rPr lang="ru-RU" dirty="0" smtClean="0"/>
              <a:t>Фаза 2. Исправление системы по результатам эксплуатации</a:t>
            </a:r>
          </a:p>
          <a:p>
            <a:pPr marL="914400" lvl="1" indent="-514350"/>
            <a:r>
              <a:rPr lang="ru-RU" dirty="0" smtClean="0"/>
              <a:t>Фаза 3. Обновление системы</a:t>
            </a:r>
          </a:p>
        </p:txBody>
      </p:sp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ru-RU" dirty="0" smtClean="0"/>
              <a:t>Результат</a:t>
            </a:r>
          </a:p>
          <a:p>
            <a:pPr marL="514350" indent="-514350">
              <a:buNone/>
            </a:pPr>
            <a:endParaRPr lang="ru-RU" dirty="0" smtClean="0"/>
          </a:p>
        </p:txBody>
      </p:sp>
      <p:sp>
        <p:nvSpPr>
          <p:cNvPr id="63490" name="AutoShape 2" descr="Картинки по запросу монтажный шкаф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3492" name="AutoShape 4" descr="Картинки по запросу монтажный шкаф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3494" name="Picture 6" descr="Картинки по запросу монтажный шкаф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5680" y="2132856"/>
            <a:ext cx="8448939" cy="4109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Промышленный </a:t>
            </a:r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3010" name="Picture 2" descr="https://habrastorage.org/files/bfb/5bd/d06/bfb5bdd068a240b5b4395e494dad24f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531" y="1412777"/>
            <a:ext cx="9118600" cy="4857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00257" y="4437112"/>
            <a:ext cx="2420889" cy="242088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9284" y="2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IoT</a:t>
            </a:r>
            <a:r>
              <a:rPr lang="en-US" b="1" dirty="0"/>
              <a:t> Community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37409" y="1644925"/>
            <a:ext cx="7378592" cy="501650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ru-RU" sz="2400" b="1" dirty="0"/>
              <a:t>Группа на Meetup.com</a:t>
            </a:r>
            <a:r>
              <a:rPr lang="ru-RU" sz="2400" dirty="0"/>
              <a:t> - </a:t>
            </a:r>
            <a:r>
              <a:rPr lang="en-US" sz="2400" dirty="0"/>
              <a:t> </a:t>
            </a:r>
            <a:r>
              <a:rPr lang="en-US" sz="2400" dirty="0" smtClean="0"/>
              <a:t>meetup.com/</a:t>
            </a:r>
            <a:r>
              <a:rPr lang="en-US" sz="2400" dirty="0" err="1" smtClean="0"/>
              <a:t>IoTCommunity</a:t>
            </a:r>
            <a:r>
              <a:rPr lang="en-US" sz="2400" dirty="0" smtClean="0"/>
              <a:t>/</a:t>
            </a:r>
            <a:endParaRPr lang="ru-RU" sz="2400" dirty="0"/>
          </a:p>
          <a:p>
            <a:pPr marL="0" indent="0">
              <a:lnSpc>
                <a:spcPct val="120000"/>
              </a:lnSpc>
            </a:pPr>
            <a:r>
              <a:rPr lang="ru-RU" sz="2400" b="1" dirty="0"/>
              <a:t>Сообщество в </a:t>
            </a:r>
            <a:r>
              <a:rPr lang="en-US" sz="2400" b="1" dirty="0" err="1"/>
              <a:t>Facebook</a:t>
            </a:r>
            <a:r>
              <a:rPr lang="en-US" sz="2400" dirty="0"/>
              <a:t> </a:t>
            </a:r>
            <a:r>
              <a:rPr lang="en-US" sz="2400" dirty="0" smtClean="0"/>
              <a:t>- fb.com/groups/</a:t>
            </a:r>
            <a:r>
              <a:rPr lang="en-US" sz="2400" dirty="0" err="1" smtClean="0"/>
              <a:t>RU.IoT.Community</a:t>
            </a:r>
            <a:endParaRPr lang="en-US" sz="2400" dirty="0"/>
          </a:p>
          <a:p>
            <a:pPr marL="0" indent="0">
              <a:lnSpc>
                <a:spcPct val="120000"/>
              </a:lnSpc>
            </a:pPr>
            <a:r>
              <a:rPr lang="en-US" sz="2400" b="1" dirty="0"/>
              <a:t>C</a:t>
            </a:r>
            <a:r>
              <a:rPr lang="ru-RU" sz="2400" b="1" dirty="0" err="1"/>
              <a:t>ообщество</a:t>
            </a:r>
            <a:r>
              <a:rPr lang="ru-RU" sz="2400" b="1" dirty="0"/>
              <a:t> </a:t>
            </a:r>
            <a:r>
              <a:rPr lang="ru-RU" sz="2400" b="1" dirty="0" err="1"/>
              <a:t>Вконтакте</a:t>
            </a:r>
            <a:r>
              <a:rPr lang="ru-RU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vk.com/</a:t>
            </a:r>
            <a:r>
              <a:rPr lang="en-US" sz="2400" dirty="0" err="1"/>
              <a:t>iot_community</a:t>
            </a:r>
            <a:endParaRPr lang="en-US" sz="2400" dirty="0"/>
          </a:p>
          <a:p>
            <a:pPr marL="0" indent="0">
              <a:lnSpc>
                <a:spcPct val="120000"/>
              </a:lnSpc>
            </a:pPr>
            <a:r>
              <a:rPr lang="ru-RU" sz="2400" b="1" dirty="0"/>
              <a:t>Канал в </a:t>
            </a:r>
            <a:r>
              <a:rPr lang="ru-RU" sz="2400" b="1" dirty="0" err="1"/>
              <a:t>Telegram</a:t>
            </a:r>
            <a:r>
              <a:rPr lang="ru-RU" sz="2400" b="1" dirty="0"/>
              <a:t> </a:t>
            </a:r>
            <a:r>
              <a:rPr lang="ru-RU" sz="2400" dirty="0"/>
              <a:t>-</a:t>
            </a:r>
            <a:r>
              <a:rPr lang="en-US" sz="2400" dirty="0"/>
              <a:t> t.me/IoT_community</a:t>
            </a:r>
          </a:p>
          <a:p>
            <a:pPr marL="0" indent="0">
              <a:lnSpc>
                <a:spcPct val="120000"/>
              </a:lnSpc>
            </a:pPr>
            <a:r>
              <a:rPr lang="ru-RU" sz="2400" b="1" dirty="0"/>
              <a:t>Чат в </a:t>
            </a:r>
            <a:r>
              <a:rPr lang="ru-RU" sz="2400" b="1" dirty="0" err="1"/>
              <a:t>Telegram</a:t>
            </a:r>
            <a:r>
              <a:rPr lang="ru-RU" sz="2400" b="1" dirty="0"/>
              <a:t> </a:t>
            </a:r>
            <a:r>
              <a:rPr lang="ru-RU" sz="2400" dirty="0"/>
              <a:t>- </a:t>
            </a:r>
            <a:r>
              <a:rPr lang="en-US" sz="2400" dirty="0"/>
              <a:t>t.me/Iot_chat</a:t>
            </a:r>
            <a:endParaRPr lang="ru-RU" sz="2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824193" y="1629000"/>
            <a:ext cx="4367809" cy="494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b="1" dirty="0"/>
              <a:t>Организаторы</a:t>
            </a:r>
            <a:r>
              <a:rPr lang="en-US" sz="1800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b="1" dirty="0"/>
              <a:t>Александр Сурков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facebook.com/AOSurkov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AOSurkov@iotcommunity.ru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ru-RU" sz="1800" b="1" dirty="0"/>
              <a:t>Гордеев Вячеслав</a:t>
            </a:r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facebook.com/</a:t>
            </a:r>
            <a:r>
              <a:rPr lang="en-US" sz="1800" dirty="0" err="1">
                <a:hlinkClick r:id="rId4"/>
              </a:rPr>
              <a:t>bizquality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Gordeev@iotcommunity.ru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27276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 вещей – что это и зачем?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Сурков</a:t>
            </a:r>
            <a:r>
              <a:rPr lang="en-US" dirty="0" smtClean="0"/>
              <a:t>, Microsoft MVP, </a:t>
            </a:r>
            <a:r>
              <a:rPr lang="en-US" dirty="0" err="1" smtClean="0"/>
              <a:t>IoT</a:t>
            </a:r>
            <a:r>
              <a:rPr lang="en-US" dirty="0" smtClean="0"/>
              <a:t> Community leader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AOSurkov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969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 к «Интернету вещей»</a:t>
            </a:r>
            <a:endParaRPr lang="ru-RU" dirty="0"/>
          </a:p>
        </p:txBody>
      </p:sp>
      <p:pic>
        <p:nvPicPr>
          <p:cNvPr id="2052" name="Picture 4" descr="Картинки по запросу график технологий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6000" y="1449000"/>
            <a:ext cx="8640000" cy="4552951"/>
          </a:xfrm>
          <a:prstGeom prst="rect">
            <a:avLst/>
          </a:prstGeom>
          <a:noFill/>
        </p:spPr>
      </p:pic>
      <p:cxnSp>
        <p:nvCxnSpPr>
          <p:cNvPr id="13" name="Прямая со стрелкой 12"/>
          <p:cNvCxnSpPr/>
          <p:nvPr/>
        </p:nvCxnSpPr>
        <p:spPr>
          <a:xfrm>
            <a:off x="5556000" y="1989000"/>
            <a:ext cx="360000" cy="900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устройств</a:t>
            </a:r>
            <a:endParaRPr lang="ru-RU" dirty="0"/>
          </a:p>
        </p:txBody>
      </p:sp>
      <p:pic>
        <p:nvPicPr>
          <p:cNvPr id="2050" name="Picture 2" descr="http://www.ferra.ru/869x3000/images/416/4160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6000" y="1269000"/>
            <a:ext cx="9180000" cy="5155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нужен «Интернет вещей»?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6000" y="1449000"/>
            <a:ext cx="8280000" cy="4351338"/>
          </a:xfrm>
        </p:spPr>
        <p:txBody>
          <a:bodyPr/>
          <a:lstStyle/>
          <a:p>
            <a:endParaRPr lang="ru-RU" sz="32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</a:t>
            </a:r>
            <a:r>
              <a:rPr lang="ru-RU" sz="2800" dirty="0" err="1" smtClean="0"/>
              <a:t>Мэйкеры</a:t>
            </a:r>
            <a:endParaRPr lang="ru-RU" sz="2800" dirty="0" smtClean="0"/>
          </a:p>
          <a:p>
            <a:pPr lvl="2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1"/>
                </a:solidFill>
              </a:rPr>
              <a:t>Решение бытовых проблем</a:t>
            </a:r>
          </a:p>
          <a:p>
            <a:pPr lvl="2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1"/>
                </a:solidFill>
              </a:rPr>
              <a:t>Устройства для «веселья»</a:t>
            </a:r>
          </a:p>
          <a:p>
            <a:pPr lvl="2">
              <a:buFont typeface="Arial" pitchFamily="34" charset="0"/>
              <a:buChar char="•"/>
            </a:pPr>
            <a:endParaRPr lang="ru-RU" sz="2400" dirty="0" smtClean="0">
              <a:solidFill>
                <a:schemeClr val="accent1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ru-RU" sz="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Средний и крупный бизнес</a:t>
            </a:r>
          </a:p>
          <a:p>
            <a:pPr lvl="2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1"/>
                </a:solidFill>
              </a:rPr>
              <a:t>Изменение концепции бизнеса</a:t>
            </a:r>
          </a:p>
          <a:p>
            <a:pPr lvl="2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1"/>
                </a:solidFill>
              </a:rPr>
              <a:t>Сокращение издержек</a:t>
            </a:r>
          </a:p>
          <a:p>
            <a:endParaRPr lang="ru-RU" sz="3200" dirty="0"/>
          </a:p>
        </p:txBody>
      </p:sp>
      <p:pic>
        <p:nvPicPr>
          <p:cNvPr id="5122" name="Picture 2" descr="Картинки по запросу амперка робот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6000" y="1449000"/>
            <a:ext cx="2880000" cy="2160000"/>
          </a:xfrm>
          <a:prstGeom prst="rect">
            <a:avLst/>
          </a:prstGeom>
          <a:noFill/>
        </p:spPr>
      </p:pic>
      <p:sp>
        <p:nvSpPr>
          <p:cNvPr id="5124" name="AutoShape 4" descr="Картинки по запросу Wind genera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6" name="Picture 6" descr="Картинки по запросу Wind generator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6000" y="3969000"/>
            <a:ext cx="3600000" cy="2388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внутри «Интернета вещей»?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6000" y="1449000"/>
            <a:ext cx="8280000" cy="4351338"/>
          </a:xfrm>
        </p:spPr>
        <p:txBody>
          <a:bodyPr/>
          <a:lstStyle/>
          <a:p>
            <a:r>
              <a:rPr lang="ru-RU" sz="2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Множество устройств</a:t>
            </a:r>
          </a:p>
          <a:p>
            <a:pPr lvl="2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1"/>
                </a:solidFill>
              </a:rPr>
              <a:t>Управление, передача данных, безопасность</a:t>
            </a:r>
            <a:endParaRPr lang="ru-RU" sz="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Большой объем данных</a:t>
            </a:r>
          </a:p>
          <a:p>
            <a:pPr lvl="2">
              <a:buFont typeface="Arial" pitchFamily="34" charset="0"/>
              <a:buChar char="•"/>
            </a:pPr>
            <a:r>
              <a:rPr lang="ru-RU" sz="2400" dirty="0" err="1" smtClean="0">
                <a:solidFill>
                  <a:schemeClr val="accent1"/>
                </a:solidFill>
              </a:rPr>
              <a:t>Валидация</a:t>
            </a:r>
            <a:r>
              <a:rPr lang="ru-RU" sz="2400" dirty="0" smtClean="0">
                <a:solidFill>
                  <a:schemeClr val="accent1"/>
                </a:solidFill>
              </a:rPr>
              <a:t>, фильтрация, обработка, анализ</a:t>
            </a:r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 Визуализация</a:t>
            </a:r>
          </a:p>
          <a:p>
            <a:pPr lvl="2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1"/>
                </a:solidFill>
              </a:rPr>
              <a:t>Множество платформ</a:t>
            </a:r>
          </a:p>
          <a:p>
            <a:endParaRPr lang="ru-RU" sz="3200" dirty="0"/>
          </a:p>
        </p:txBody>
      </p:sp>
      <p:sp>
        <p:nvSpPr>
          <p:cNvPr id="5124" name="AutoShape 4" descr="Картинки по запросу Wind genera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Картинки по запросу sen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000" y="2169000"/>
            <a:ext cx="1080000" cy="1080000"/>
          </a:xfrm>
          <a:prstGeom prst="rect">
            <a:avLst/>
          </a:prstGeom>
          <a:noFill/>
        </p:spPr>
      </p:pic>
      <p:pic>
        <p:nvPicPr>
          <p:cNvPr id="2062" name="Picture 14" descr="Картинки по запросу Analy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00" y="3609000"/>
            <a:ext cx="2924175" cy="15621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это работает ?</a:t>
            </a:r>
            <a:endParaRPr lang="ru-RU" dirty="0"/>
          </a:p>
        </p:txBody>
      </p:sp>
      <p:sp>
        <p:nvSpPr>
          <p:cNvPr id="5124" name="AutoShape 4" descr="Картинки по запросу Wind genera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Картинки по запросу sen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000" y="1269000"/>
            <a:ext cx="1080000" cy="1080000"/>
          </a:xfrm>
          <a:prstGeom prst="rect">
            <a:avLst/>
          </a:prstGeom>
          <a:noFill/>
        </p:spPr>
      </p:pic>
      <p:pic>
        <p:nvPicPr>
          <p:cNvPr id="9" name="Picture 2" descr="Картинки по запросу sen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000" y="3069000"/>
            <a:ext cx="1080000" cy="1080000"/>
          </a:xfrm>
          <a:prstGeom prst="rect">
            <a:avLst/>
          </a:prstGeom>
          <a:noFill/>
        </p:spPr>
      </p:pic>
      <p:pic>
        <p:nvPicPr>
          <p:cNvPr id="2052" name="Picture 4" descr="Картинки по запросу gatew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76000" y="1089000"/>
            <a:ext cx="2880000" cy="1920000"/>
          </a:xfrm>
          <a:prstGeom prst="rect">
            <a:avLst/>
          </a:prstGeom>
          <a:noFill/>
        </p:spPr>
      </p:pic>
      <p:cxnSp>
        <p:nvCxnSpPr>
          <p:cNvPr id="12" name="Прямая со стрелкой 11"/>
          <p:cNvCxnSpPr/>
          <p:nvPr/>
        </p:nvCxnSpPr>
        <p:spPr>
          <a:xfrm>
            <a:off x="1596000" y="1809000"/>
            <a:ext cx="1260000" cy="180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596000" y="2529000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1596000" y="2889000"/>
            <a:ext cx="1080000" cy="540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Картинки по запросу Clou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909000"/>
            <a:ext cx="5940000" cy="5220000"/>
          </a:xfrm>
          <a:prstGeom prst="rect">
            <a:avLst/>
          </a:prstGeom>
          <a:noFill/>
        </p:spPr>
      </p:pic>
      <p:cxnSp>
        <p:nvCxnSpPr>
          <p:cNvPr id="19" name="Прямая со стрелкой 18"/>
          <p:cNvCxnSpPr/>
          <p:nvPr/>
        </p:nvCxnSpPr>
        <p:spPr>
          <a:xfrm>
            <a:off x="5556000" y="2169000"/>
            <a:ext cx="1080000" cy="540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AutoShape 8" descr="Картинки по запросу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Картинки по запросу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0" name="Picture 12" descr="Картинки по запросу DataBas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76000" y="2708999"/>
            <a:ext cx="1082284" cy="1500567"/>
          </a:xfrm>
          <a:prstGeom prst="rect">
            <a:avLst/>
          </a:prstGeom>
          <a:noFill/>
        </p:spPr>
      </p:pic>
      <p:sp>
        <p:nvSpPr>
          <p:cNvPr id="2064" name="AutoShape 16" descr="Картинки по запросу Mob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66" name="AutoShape 18" descr="Картинки по запросу Mobi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70" name="AutoShape 22" descr="Картинки по запросу website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72" name="AutoShape 24" descr="Картинки по запросу website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74" name="Picture 26" descr="Картинки по запросу website desig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96000" y="3789000"/>
            <a:ext cx="3862943" cy="2502189"/>
          </a:xfrm>
          <a:prstGeom prst="rect">
            <a:avLst/>
          </a:prstGeom>
          <a:noFill/>
        </p:spPr>
      </p:pic>
      <p:cxnSp>
        <p:nvCxnSpPr>
          <p:cNvPr id="37" name="Прямая со стрелкой 36"/>
          <p:cNvCxnSpPr/>
          <p:nvPr/>
        </p:nvCxnSpPr>
        <p:spPr>
          <a:xfrm flipV="1">
            <a:off x="5016000" y="4329000"/>
            <a:ext cx="1080000" cy="5400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Сенсоры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6000" y="1449000"/>
            <a:ext cx="8280000" cy="4351338"/>
          </a:xfrm>
        </p:spPr>
        <p:txBody>
          <a:bodyPr/>
          <a:lstStyle/>
          <a:p>
            <a:r>
              <a:rPr lang="ru-RU" sz="2800" dirty="0" smtClean="0"/>
              <a:t> </a:t>
            </a:r>
            <a:endParaRPr lang="ru-RU" sz="3200" dirty="0"/>
          </a:p>
        </p:txBody>
      </p:sp>
      <p:sp>
        <p:nvSpPr>
          <p:cNvPr id="5124" name="AutoShape 4" descr="Картинки по запросу Wind genera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0" name="AutoShape 2" descr="Картинки по запросу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2" name="AutoShape 4" descr="Картинки по запросу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6" name="AutoShape 8" descr="Картинки по запросу NodeM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848400" y="1601400"/>
            <a:ext cx="8280000" cy="4351338"/>
          </a:xfrm>
          <a:prstGeom prst="rect">
            <a:avLst/>
          </a:prstGeom>
        </p:spPr>
        <p:txBody>
          <a:bodyPr l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Аналог человеческих чувств и даже больше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1"/>
                </a:solidFill>
                <a:latin typeface="+mj-lt"/>
              </a:rPr>
              <a:t>Запах – датчик газа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Расстояние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– дальномеры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ru-RU" sz="2800" baseline="0" dirty="0" smtClean="0">
                <a:solidFill>
                  <a:schemeClr val="accent1"/>
                </a:solidFill>
                <a:latin typeface="+mj-lt"/>
              </a:rPr>
              <a:t>Скорость и положение</a:t>
            </a:r>
            <a:r>
              <a:rPr lang="ru-RU" sz="2800" dirty="0" smtClean="0">
                <a:solidFill>
                  <a:schemeClr val="accent1"/>
                </a:solidFill>
                <a:latin typeface="+mj-lt"/>
              </a:rPr>
              <a:t> – </a:t>
            </a:r>
            <a:r>
              <a:rPr lang="en-US" sz="2800" dirty="0" smtClean="0">
                <a:solidFill>
                  <a:schemeClr val="accent1"/>
                </a:solidFill>
                <a:latin typeface="+mj-lt"/>
              </a:rPr>
              <a:t>GPS</a:t>
            </a:r>
            <a:r>
              <a:rPr lang="ru-RU" sz="2800" dirty="0" smtClean="0">
                <a:solidFill>
                  <a:schemeClr val="accent1"/>
                </a:solidFill>
                <a:latin typeface="+mj-lt"/>
              </a:rPr>
              <a:t>, акселерометры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1"/>
                </a:solidFill>
                <a:latin typeface="+mj-lt"/>
              </a:rPr>
              <a:t>Погода – давление, температура, влажность и т.д.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1"/>
                </a:solidFill>
                <a:latin typeface="+mj-lt"/>
              </a:rPr>
              <a:t>Физические величины – ток, напряжение и т.д.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endParaRPr kumimoji="0" lang="ru-RU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Актуаторы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6000" y="1449000"/>
            <a:ext cx="8280000" cy="4351338"/>
          </a:xfrm>
        </p:spPr>
        <p:txBody>
          <a:bodyPr/>
          <a:lstStyle/>
          <a:p>
            <a:r>
              <a:rPr lang="ru-RU" sz="2800" dirty="0" smtClean="0"/>
              <a:t> </a:t>
            </a:r>
            <a:endParaRPr lang="ru-RU" sz="3200" dirty="0"/>
          </a:p>
        </p:txBody>
      </p:sp>
      <p:sp>
        <p:nvSpPr>
          <p:cNvPr id="5124" name="AutoShape 4" descr="Картинки по запросу Wind genera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0" name="AutoShape 2" descr="Картинки по запросу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2" name="AutoShape 4" descr="Картинки по запросу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6" name="AutoShape 8" descr="Картинки по запросу NodeM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848400" y="1601400"/>
            <a:ext cx="8280000" cy="4351338"/>
          </a:xfrm>
          <a:prstGeom prst="rect">
            <a:avLst/>
          </a:prstGeom>
        </p:spPr>
        <p:txBody>
          <a:bodyPr l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Управляющие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устройства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1"/>
                </a:solidFill>
                <a:latin typeface="+mj-lt"/>
              </a:rPr>
              <a:t>Приводы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Реле</a:t>
            </a:r>
            <a:endParaRPr kumimoji="0" lang="ru-RU" sz="2800" b="0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1"/>
                </a:solidFill>
                <a:latin typeface="+mj-lt"/>
              </a:rPr>
              <a:t>Светодиоды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accent1"/>
                </a:solidFill>
                <a:latin typeface="+mj-lt"/>
              </a:rPr>
              <a:t>Экраны</a:t>
            </a:r>
            <a:endParaRPr kumimoji="0" lang="ru-RU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37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vCon 2016">
      <a:dk1>
        <a:srgbClr val="000000"/>
      </a:dk1>
      <a:lt1>
        <a:sysClr val="window" lastClr="FFFFFF"/>
      </a:lt1>
      <a:dk2>
        <a:srgbClr val="00984A"/>
      </a:dk2>
      <a:lt2>
        <a:srgbClr val="D2D2D2"/>
      </a:lt2>
      <a:accent1>
        <a:srgbClr val="0078D7"/>
      </a:accent1>
      <a:accent2>
        <a:srgbClr val="00BCF2"/>
      </a:accent2>
      <a:accent3>
        <a:srgbClr val="5C2D91"/>
      </a:accent3>
      <a:accent4>
        <a:srgbClr val="D83B01"/>
      </a:accent4>
      <a:accent5>
        <a:srgbClr val="00B294"/>
      </a:accent5>
      <a:accent6>
        <a:srgbClr val="585858"/>
      </a:accent6>
      <a:hlink>
        <a:srgbClr val="00BCF2"/>
      </a:hlink>
      <a:folHlink>
        <a:srgbClr val="B4A0FF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41B587AE652B4AB036126C7CB86485" ma:contentTypeVersion="5" ma:contentTypeDescription="Create a new document." ma:contentTypeScope="" ma:versionID="18a8f61e4af7d3c43d3632ef5544178c">
  <xsd:schema xmlns:xsd="http://www.w3.org/2001/XMLSchema" xmlns:xs="http://www.w3.org/2001/XMLSchema" xmlns:p="http://schemas.microsoft.com/office/2006/metadata/properties" xmlns:ns2="e7a68308-b36e-46b4-a89f-340e20b3392e" targetNamespace="http://schemas.microsoft.com/office/2006/metadata/properties" ma:root="true" ma:fieldsID="56383b0bc96397a152bf9c0096b4732f" ns2:_="">
    <xsd:import namespace="e7a68308-b36e-46b4-a89f-340e20b3392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68308-b36e-46b4-a89f-340e20b339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825292-F7F4-468B-BFAD-DD92DFDA41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a68308-b36e-46b4-a89f-340e20b339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BCFE7B-2476-43D5-931E-E65A72A8670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e7a68308-b36e-46b4-a89f-340e20b3392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064BFA-30B7-47F7-AE00-51E616D28F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466</Words>
  <Application>Microsoft Office PowerPoint</Application>
  <PresentationFormat>Произвольный</PresentationFormat>
  <Paragraphs>134</Paragraphs>
  <Slides>26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Office Theme</vt:lpstr>
      <vt:lpstr>Интернет вещей – что, зачем и как?</vt:lpstr>
      <vt:lpstr>Что такое Интернет вещей</vt:lpstr>
      <vt:lpstr>Интерес к «Интернету вещей»</vt:lpstr>
      <vt:lpstr>Количество устройств</vt:lpstr>
      <vt:lpstr>Зачем нужен «Интернет вещей»?</vt:lpstr>
      <vt:lpstr>Что внутри «Интернета вещей»?</vt:lpstr>
      <vt:lpstr>А как это работает ?</vt:lpstr>
      <vt:lpstr>Сенсоры</vt:lpstr>
      <vt:lpstr>Актуаторы</vt:lpstr>
      <vt:lpstr>Микроконтроллеры</vt:lpstr>
      <vt:lpstr>Микроконтроллеры</vt:lpstr>
      <vt:lpstr>А как это работает ?</vt:lpstr>
      <vt:lpstr>Облака</vt:lpstr>
      <vt:lpstr>Облака</vt:lpstr>
      <vt:lpstr>Облака</vt:lpstr>
      <vt:lpstr>Методология</vt:lpstr>
      <vt:lpstr>Методология</vt:lpstr>
      <vt:lpstr>Методология</vt:lpstr>
      <vt:lpstr>Методология</vt:lpstr>
      <vt:lpstr>Методология</vt:lpstr>
      <vt:lpstr>Испытательный стенд</vt:lpstr>
      <vt:lpstr>Методология</vt:lpstr>
      <vt:lpstr>Методология</vt:lpstr>
      <vt:lpstr>Промышленный IoT</vt:lpstr>
      <vt:lpstr>IoT Community</vt:lpstr>
      <vt:lpstr>Интернет вещей – что это и зачем?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Kichinsky</dc:creator>
  <cp:lastModifiedBy>Alexandr Surkov</cp:lastModifiedBy>
  <cp:revision>67</cp:revision>
  <dcterms:created xsi:type="dcterms:W3CDTF">2016-04-14T10:53:52Z</dcterms:created>
  <dcterms:modified xsi:type="dcterms:W3CDTF">2017-09-06T09:10:43Z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0x0101000B41B587AE652B4AB036126C7CB86485</vt:lpwstr>
  </property>
</Properties>
</file>