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305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304" r:id="rId44"/>
    <p:sldId id="302" r:id="rId45"/>
    <p:sldId id="298" r:id="rId46"/>
    <p:sldId id="299" r:id="rId47"/>
    <p:sldId id="300" r:id="rId48"/>
    <p:sldId id="301" r:id="rId49"/>
    <p:sldId id="303" r:id="rId5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ADAD"/>
  </p:clrMru>
</p:presentationPr>
</file>

<file path=ppt/tableStyles.xml><?xml version="1.0" encoding="utf-8"?>
<a:tblStyleLst xmlns:a="http://schemas.openxmlformats.org/drawingml/2006/main" def="{F616B886-D2D9-4788-A0F8-858DB17146E7}">
  <a:tblStyle styleId="{F616B886-D2D9-4788-A0F8-858DB17146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61149" autoAdjust="0"/>
  </p:normalViewPr>
  <p:slideViewPr>
    <p:cSldViewPr>
      <p:cViewPr>
        <p:scale>
          <a:sx n="89" d="100"/>
          <a:sy n="89" d="100"/>
        </p:scale>
        <p:origin x="-2274" y="-16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dirty="0"/>
              <a:t>Проверить, не выхожу-ли за рамки :)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Одно из хороших решений  - дробление большого ресурса на маленькие.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Т.е. каждое поле большого ресурса - это отдельный маленький ресурс. Который можно отдельно обновлять.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У Google до сих пор так работают некоторые API.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ru"/>
              <a:t>Решение хорошее с точки зрения стандарта HTTP, но на практике не везде применимо: Что делать, если за раз нужно обновить 2 поля?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ru"/>
              <a:t>Поэтому стали появляться решения плохие, но удобные.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Первое плохое решение - передача в PUT только части полей.</a:t>
            </a:r>
          </a:p>
          <a:p>
            <a:pPr lvl="0" rtl="0">
              <a:spcBef>
                <a:spcPts val="0"/>
              </a:spcBef>
              <a:buNone/>
            </a:pPr>
            <a:r>
              <a:rPr lang="ru"/>
              <a:t>Тут такой соблазн: Если есть контроль и над серверным, и над клиентским кодом, то почему-бы не передавать в теле PUT запроса частичное представление?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Ещё более спорное решение - передача в PUT списка операций. Какое-то время подобные велосипеды были в API JIRA и в рекламном API Twitter.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ru"/>
              <a:t>Давайте посмотрим, почему так делать не стоит. И почему важно передавать в PUT именно полное представление.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Во время разработки у нас обычно нет незнакомых прослоек. Только REST клиент и REST сервис.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Когда-же дело доходит до production, то на пути PUT-запроса появляются узлы, которые могут вмешиваться в HTTP трафик. Это и корпоративный прокси, и reverse poxy, и даже бразуер и веб-сервер.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Например, корпоративный прокси может закэшировать содержимое PUT запроса. И затем возвратить закэшированное содержимое PUT запроса (именно запроса!) в ответ на GET запрос.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Будет очень неприятно, если закэшируется одно поле вместо всего объекта.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ru"/>
              <a:t>Такое поведение конечно можно встретить нечасто: Только при наличии Cache-control заголовков и при агрессивных настройках кэширования, но в целом это все в рамках стандарта HTTP.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Ещё одна потенциальная штука, которую могут добавить прослойки - дублирование PUT запросов.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ru"/>
              <a:t>По стандарту PUT - идемпотентый метод. Т.е. REST-сервис должен быть готов обработать один и тот-же PUT-запрос несколько раз без побочных эффектов и вернуть примерно один и тот-же результат.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Что тут может сделать прослойка, например nginx? nginx, если посчитает, что один экземпляр веб-сервиса упал, он может повторить PUT запрос на другой экземпляр. И вот здесь наверняка отвалится PUT-запрос со списком операций.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ru"/>
              <a:t>Итак это мы рассмотрели, к чему может привести передача частичного представления в PUT.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ru"/>
              <a:t>Если-же мы соблюдаем стандарт HTTP, тогда нас ждет второе ограничение метода PUT - сложность расширения API.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ru"/>
              <a:t>Допустим, REST API выпущен в production, есть клиенты использующие API и появляется задача добавить новое поле. Вот в этот момент разработчик начинает интересоваться, кто клиенты его API и как они пишут свой код?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Нам хотелось, бы чтобы REST-клиенты работали по следующему алгоритму: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1. получить представление ресурса,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2. модифицировать,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3. отправить обратно.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ru"/>
              <a:t>Тогда добавление нового поля на сервере не потребовало-бы доработок клиента.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dirty="0"/>
              <a:t>На практике чаще встречается ситуация, когда состав полей жестко зашит в клиентский КОД.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ru" dirty="0"/>
              <a:t>Тогда для добавления нового поля придется предпринимать какие-то дополнительные шаги:</a:t>
            </a:r>
          </a:p>
          <a:p>
            <a:pPr lvl="0">
              <a:spcBef>
                <a:spcPts val="0"/>
              </a:spcBef>
              <a:buNone/>
            </a:pPr>
            <a:r>
              <a:rPr lang="ru" dirty="0"/>
              <a:t>Как минимум вводить переходный период на время обновления клиентов,</a:t>
            </a:r>
          </a:p>
          <a:p>
            <a:pPr lvl="0">
              <a:spcBef>
                <a:spcPts val="0"/>
              </a:spcBef>
              <a:buNone/>
            </a:pPr>
            <a:r>
              <a:rPr lang="ru" dirty="0"/>
              <a:t>Как максимум выпускать новую версию API.</a:t>
            </a:r>
          </a:p>
          <a:p>
            <a:pPr lvl="0">
              <a:spcBef>
                <a:spcPts val="0"/>
              </a:spcBef>
              <a:buNone/>
            </a:pPr>
            <a:r>
              <a:rPr lang="ru" dirty="0"/>
              <a:t>Дешевых решений здесь нет</a:t>
            </a:r>
            <a:r>
              <a:rPr lang="ru" dirty="0" smtClean="0"/>
              <a:t>.</a:t>
            </a:r>
            <a:endParaRPr lang="ru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dirty="0"/>
              <a:t>Добрый день! </a:t>
            </a:r>
          </a:p>
          <a:p>
            <a:pPr lvl="0">
              <a:spcBef>
                <a:spcPts val="0"/>
              </a:spcBef>
              <a:buNone/>
            </a:pPr>
            <a:r>
              <a:rPr lang="ru" dirty="0"/>
              <a:t>Меня зовут Юрий Крупин, компания НПО Криста.</a:t>
            </a:r>
          </a:p>
          <a:p>
            <a:pPr lvl="0">
              <a:spcBef>
                <a:spcPts val="0"/>
              </a:spcBef>
              <a:buNone/>
            </a:pPr>
            <a:r>
              <a:rPr lang="ru" dirty="0"/>
              <a:t>Сегодня я немного поговорю про Дизайн методов обновления ресурса в REST-сервисах.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ru" dirty="0"/>
              <a:t>Первый раз REST-сервисами я воспользовался при разработке приложения для кнопочной Nokia. Это был менеджер задач, стягивающий задачи из разных интернет-сервисов. Так вот, когда я запустил приложение не в эмуляторе, а на телефоне и оно за несколько секунд </a:t>
            </a:r>
            <a:r>
              <a:rPr lang="ru-RU" dirty="0" smtClean="0"/>
              <a:t>загрузило</a:t>
            </a:r>
            <a:r>
              <a:rPr lang="ru-RU" baseline="0" dirty="0" smtClean="0"/>
              <a:t> </a:t>
            </a:r>
            <a:r>
              <a:rPr lang="ru" dirty="0" smtClean="0"/>
              <a:t>все </a:t>
            </a:r>
            <a:r>
              <a:rPr lang="ru" dirty="0"/>
              <a:t>мои задачи - это было очень круто! Круто, потому-что я потратил совсем немного времени на изучение REST-сервисов и очень быстро получил результат.</a:t>
            </a:r>
          </a:p>
          <a:p>
            <a:pPr lvl="0">
              <a:spcBef>
                <a:spcPts val="0"/>
              </a:spcBef>
              <a:buNone/>
            </a:pPr>
            <a:r>
              <a:rPr lang="ru" dirty="0"/>
              <a:t>С тех пор я трепетно отношусь к REST сервисам несмотря на все их недостатки.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ru" dirty="0"/>
              <a:t>Давайте теперь немного познакомимся с Вами.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ru" dirty="0"/>
              <a:t>- Поднимите, пожалуйста, руки, кто пользовался REST API?</a:t>
            </a:r>
          </a:p>
          <a:p>
            <a:pPr lvl="0">
              <a:spcBef>
                <a:spcPts val="0"/>
              </a:spcBef>
              <a:buNone/>
            </a:pPr>
            <a:r>
              <a:rPr lang="ru" dirty="0"/>
              <a:t>- Отлично, спасибо! 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ru" dirty="0"/>
              <a:t>- А поднимите, пожалуйста, руки, кто разрабатывал REST API?</a:t>
            </a:r>
          </a:p>
          <a:p>
            <a:pPr lvl="0">
              <a:spcBef>
                <a:spcPts val="0"/>
              </a:spcBef>
              <a:buNone/>
            </a:pPr>
            <a:r>
              <a:rPr lang="ru" dirty="0"/>
              <a:t>- Отлично, спасибо!</a:t>
            </a:r>
          </a:p>
          <a:p>
            <a:pPr lvl="0">
              <a:spcBef>
                <a:spcPts val="0"/>
              </a:spcBef>
              <a:buNone/>
            </a:pPr>
            <a:r>
              <a:rPr lang="ru" dirty="0"/>
              <a:t>Очень приятно выступать перед такой заинтересованной аудиторией.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ru" dirty="0"/>
              <a:t>Чтобы нам с Вами дальше разговаривать на одном языке, расскажу, что буду понимать в докладе под REST-сервисом.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dirty="0" smtClean="0"/>
              <a:t>Конечно</a:t>
            </a:r>
            <a:r>
              <a:rPr lang="ru" dirty="0"/>
              <a:t>, есть проекты в которых озвученные ограничения HTTP PUT не мешают </a:t>
            </a:r>
            <a:r>
              <a:rPr lang="ru" dirty="0" smtClean="0"/>
              <a:t>работе.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ru" dirty="0" smtClean="0"/>
              <a:t>Но </a:t>
            </a:r>
            <a:r>
              <a:rPr lang="ru" dirty="0"/>
              <a:t>в целом интернет-сообщество решило что для частичного обновления нужен отдельный метод.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Итак, HTTP PATCH - метод для частичного обновления ресурса.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При отправке HTTP PATCH, мы просим сервер применить набор изменений из тела запроса к указанному в адресе ресурсу.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Сервер ОБЯЗАН применить набор изменений АТОМАРНО, т.е. либо применить все изменения, либо, в случае ошибки, откатить все изменения.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Для описания набора изменений есть 2 устоявшихся формата: JSON Merge Patch и JSON Patch. Оба имеют свои плюсы и минусы. Начнем с JSON Merge Patch.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JSON Merge Patch - декларативный формат. Набор изменений содержит свойства, которые должны измениться в объекте после применения патча.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ru"/>
              <a:t>Если взять пример с правкой заявления на отпуск, где нужно изменить только текст.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То мы можем включить в патч только одно поле с новым значением.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И получить на выходе ожидаемый результат: “Заявление на отпуск с 16 октября”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ru"/>
              <a:t>Думаю тут все понятно, давайте взглянем пример посложнее.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Допустим, у нас есть оригинальный объект как на слайде. Черновик заметки о домашнем питомце Боба.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Кроме текста заметки здесь у нас ещё есть вложенный объект author с информацией об авторе.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ru"/>
              <a:t>Боб подумал и решил - нужно изменить значение свойства "text" с “My cat” на "Мой кот"  и удалить свойство "age”, все остальное сохранить.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Составляем патч прямо в таком виде: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ru"/>
              <a:t>заменить значение свойства text на “Мой кот”.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ru"/>
              <a:t>заменить значение свойства age на null, т.е. удалить.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В результате применения патча получаем ожидаемый объект.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ru"/>
              <a:t>Большие плюсы JSON Merge Patch: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Первое - простота и интуитивность.</a:t>
            </a:r>
          </a:p>
          <a:p>
            <a:pPr lvl="0" rtl="0">
              <a:spcBef>
                <a:spcPts val="0"/>
              </a:spcBef>
              <a:buNone/>
            </a:pPr>
            <a:r>
              <a:rPr lang="ru"/>
              <a:t>Второе - легкость перехода с HTTP PUT - в большинстве случаев в клиенте достаточно заменить только метод, код формирования тела запроса менять не нужно.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ru"/>
              <a:t>Есть и небольшие минусы:</a:t>
            </a:r>
          </a:p>
          <a:p>
            <a:pPr lvl="0" rtl="0">
              <a:spcBef>
                <a:spcPts val="0"/>
              </a:spcBef>
              <a:buNone/>
            </a:pPr>
            <a:r>
              <a:rPr lang="ru"/>
              <a:t>1. Удаление происходит путем установки null-значения. Т.е. не разделяются понятия удаления и установки null-значения.</a:t>
            </a:r>
          </a:p>
          <a:p>
            <a:pPr lvl="0" rtl="0">
              <a:spcBef>
                <a:spcPts val="0"/>
              </a:spcBef>
              <a:buNone/>
            </a:pPr>
            <a:r>
              <a:rPr lang="ru"/>
              <a:t>2. Нет каких-либо проверок при наложении патча. Т.е. по сути мы можем применить любой патч к любому объекту и применение пройдет без ошибок.</a:t>
            </a:r>
          </a:p>
          <a:p>
            <a:pPr lvl="0" rtl="0">
              <a:spcBef>
                <a:spcPts val="0"/>
              </a:spcBef>
              <a:buNone/>
            </a:pPr>
            <a:r>
              <a:rPr lang="ru"/>
              <a:t>Третье,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формат не предусматривает модификацию отдельных элементов массива.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ru"/>
              <a:t>Т.е. если у нас есть массив с тысячей комментариев. И нужно удалить один комментарий со спамом, то придется заменять весь массив. По другому никак.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ru"/>
              <a:t>Думаю, для многих проектов плюсы JSON Merge Patch перевешивают минусы. Если-же возможностей не хватает, тогда есть формат JSON Patch.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JSON Patch - императивный формат описания набора изменений. Набор изменений здесь это список операций, последовательно применяемых к объекту.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ru"/>
              <a:t>Пример решения той-же задачи с применением JSON Patch - на слайде. Здесь мы видим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ru"/>
              <a:t>операцию замены значения по пути "/text" на новое значение “Мой кот”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ru"/>
              <a:t>и операцию удаления свойства по пути "/author/age".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Путь задается в так называемом формате JSON Pointer и позволяет:</a:t>
            </a:r>
          </a:p>
          <a:p>
            <a:pPr lvl="0" rtl="0">
              <a:spcBef>
                <a:spcPts val="0"/>
              </a:spcBef>
              <a:buNone/>
            </a:pPr>
            <a:r>
              <a:rPr lang="ru"/>
              <a:t>- указать на поле объекта, в т.ч. вложенное;</a:t>
            </a:r>
          </a:p>
          <a:p>
            <a:pPr lvl="0" rtl="0">
              <a:spcBef>
                <a:spcPts val="0"/>
              </a:spcBef>
              <a:buNone/>
            </a:pPr>
            <a:r>
              <a:rPr lang="ru"/>
              <a:t>- указать на элемент массива.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ru"/>
              <a:t>Из операций доступны: добавление, удаление, замена, копирование, перемещение, тест.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ru"/>
              <a:t>Давайте поподробнее посмотрим на модификацию отдельных элементов массива и на операцию тест.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Под REST-сервисом я буду понимать web-сервис, построенный по всем архитектурным принципам REST. Т.е. у нас есть какой-то ресурс, например, документ. У документа есть идентификатор, название и текст. И наш REST-сервис предоставляет 4 основные операции для работы с документом: создать, получить, обновить, удалить.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Для создания используется HTTP метод POST, для чтения - GET, для удаления - DELETE.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ru"/>
              <a:t>Что касается обновления, то изначально для обновления ресурса применялся метод PUT.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В качестве примера модификации отдельного элемента массива составим патч, который удалит спам из массива комментариев.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Для этого добавляем в патч операцию удалить.  В пути указываем на первый элемент массива comments. Всё, такой патч удалит комментарий со спамом.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dirty="0"/>
              <a:t>Если нужно добавить новый элемент в массив, то можно воспользоваться специальным символом минус.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ru" dirty="0"/>
              <a:t>Минус указывает на позицию в массиве сразу за последним элементом. Таким образом комментарий “Удалил спам” добавится в самый конец массива.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Что касается операции test, то вот для чего она нужна. Есть такая штука - параллельное обновление ресурса.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ru"/>
              <a:t>Это когда первый пользователь оставляет восторженную подпись к фотке.</a:t>
            </a:r>
          </a:p>
          <a:p>
            <a:pPr lvl="0" rtl="0">
              <a:spcBef>
                <a:spcPts val="0"/>
              </a:spcBef>
              <a:buNone/>
            </a:pPr>
            <a:r>
              <a:rPr lang="ru"/>
              <a:t>А второй в это-же время заменяет саму фотку.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ru"/>
              <a:t>Если выполняться оба запроса - может получится нехорошо. Вот здесь и пригодится test.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Операция </a:t>
            </a:r>
            <a:r>
              <a:rPr lang="ru" b="1"/>
              <a:t>test</a:t>
            </a:r>
            <a:r>
              <a:rPr lang="ru"/>
              <a:t> позволяет проверить определенное значение при наложении патча на равенство ожидаемому. И, если проверка не пройдет, прервать применение патча.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ru"/>
              <a:t>На слайде патч, в котором первой операцией мы проверяем значение свойства src и ожидаем там увидеть cat.jpg. Если ожидаемое и актуальное значения равны, то патч применится.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Проблема с параллельным обновлением решается и для формата JSON Merge Patch.</a:t>
            </a:r>
          </a:p>
          <a:p>
            <a:pPr lvl="0" rtl="0">
              <a:spcBef>
                <a:spcPts val="0"/>
              </a:spcBef>
              <a:buNone/>
            </a:pPr>
            <a:r>
              <a:rPr lang="ru"/>
              <a:t>Решение тут - cache control заголовки и  условные запросы.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Первое, что нужно сделать - убедиться что при ответе на GET-запрос сервер выдает один из заголовков: Last-Modified или ETag.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ru"/>
              <a:t>Как только клиент будет располагать такой информацией, он сможет говорить серверу не просто обнови ресурс, а обнови ресурс, если он не менялся с такого-то момента.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Или, обнови, ресурс, если совпадает Entity tag.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ru"/>
              <a:t>Т.е. в целом проблема параллельного обновления при использовании метода PATCH решаема.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Кроме описания возможностей, давайте посмотрим на зрелость технологий.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ru"/>
              <a:t>RFC описывающий HTTP PATCH не менялся с 2009 г.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RFC по JSON Patch и JSON Pointer не менялись с 2013 г.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RFC по JSON Merge Patch не менялся с 2014 г.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ru"/>
              <a:t>Все технологии имеют статус "предложенного стандарта RFC". 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Shape 4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dirty="0"/>
              <a:t>Что касается библиотек, то доступны библиотеки для формирования и применения патчей для всех популярных языков.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r>
              <a:rPr lang="ru" dirty="0"/>
              <a:t>У меня на слайде поместились библиотеки для JavaScript, Java, C#, Python</a:t>
            </a:r>
          </a:p>
          <a:p>
            <a:pPr lvl="0">
              <a:spcBef>
                <a:spcPts val="0"/>
              </a:spcBef>
              <a:buNone/>
            </a:pPr>
            <a:r>
              <a:rPr lang="ru-RU" dirty="0" smtClean="0"/>
              <a:t>Также</a:t>
            </a:r>
            <a:r>
              <a:rPr lang="ru" dirty="0" smtClean="0"/>
              <a:t> </a:t>
            </a:r>
            <a:r>
              <a:rPr lang="ru" dirty="0"/>
              <a:t>есть библиотеки и для PHP, и для C++, и для Ruby, и для других языков.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Cо временем интернет-сообщество нащупало ограничения метода PUT применительно к REST API, внесло в стандарт метод PATCH и многие API перешли на новый метод.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ru"/>
              <a:t>Тем не менее в TOP’e поисковой выдачи остается много статей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без единого упоминания о существовании PATCH.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Подводя итог, я бы рекомендовал рассматривать метод PATCH для обновления в большинстве случаев.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ru"/>
              <a:t>Поскольку он: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1. Позволяет обновлять ресурс как полностью, так и частично.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2. Позволяет безболезненно расширять состав атрибутов.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ru"/>
              <a:t>С минусами PATCH мне пока столкнуться не довелось. Если у Вас есть другой опыт - чуть позже буду рад услышать.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ru"/>
              <a:t>А пока посмотрим, какие сценарии использования остаются для методов PUT и POST.</a:t>
            </a: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PUT стоит использовать тогда, когда ресурсы примитивны, т.е. представление нельзя ни дополнить, ни разделить.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ru"/>
              <a:t>Например, изменить key-value настройку,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поставить отметку “Избранное” у заметки на github,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залить новый файл лицензионного соглашения по известному адресу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и т.п. применения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dirty="0"/>
              <a:t>Основной сценарий использования POST при обновлении  - это когда обновление - само по себе ресурс.</a:t>
            </a:r>
          </a:p>
          <a:p>
            <a:pPr lvl="0">
              <a:spcBef>
                <a:spcPts val="0"/>
              </a:spcBef>
              <a:buNone/>
            </a:pPr>
            <a:r>
              <a:rPr lang="ru" dirty="0"/>
              <a:t>Т.е. мы отправляем на сервер не измененное представление документа, а отдельный объект - запрос на обновление.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ru-RU" dirty="0" smtClean="0"/>
              <a:t>Обычно</a:t>
            </a:r>
            <a:r>
              <a:rPr lang="ru-RU" baseline="0" dirty="0" smtClean="0"/>
              <a:t> т</a:t>
            </a:r>
            <a:r>
              <a:rPr lang="ru" dirty="0" smtClean="0"/>
              <a:t>ак </a:t>
            </a:r>
            <a:r>
              <a:rPr lang="ru" dirty="0"/>
              <a:t>приходится делать, когда в целом REST-концепция подходит для API, но есть одно-два исключения.</a:t>
            </a: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ru" dirty="0" smtClean="0"/>
              <a:t>Например, когда есть необходимость обновить сразу 2 ресурса в одной транзакции.</a:t>
            </a:r>
          </a:p>
          <a:p>
            <a:pPr lvl="0">
              <a:spcBef>
                <a:spcPts val="0"/>
              </a:spcBef>
              <a:buNone/>
            </a:pPr>
            <a:endParaRPr lang="ru" dirty="0" smtClean="0"/>
          </a:p>
          <a:p>
            <a:pPr lvl="0">
              <a:spcBef>
                <a:spcPts val="0"/>
              </a:spcBef>
              <a:buNone/>
            </a:pPr>
            <a:r>
              <a:rPr lang="ru" dirty="0" smtClean="0"/>
              <a:t>Или нужно обновить ресурс и выполнить какое действие.</a:t>
            </a:r>
            <a:endParaRPr lang="ru" dirty="0"/>
          </a:p>
          <a:p>
            <a:pPr lvl="0" rtl="0">
              <a:spcBef>
                <a:spcPts val="0"/>
              </a:spcBef>
              <a:buNone/>
            </a:pPr>
            <a:r>
              <a:rPr lang="ru" dirty="0" smtClean="0"/>
              <a:t>Или есть необходимость  следить за состоянием обновления.</a:t>
            </a:r>
            <a:endParaRPr lang="ru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 dirty="0" smtClean="0"/>
              <a:t>Приведу</a:t>
            </a:r>
            <a:r>
              <a:rPr lang="ru-RU" baseline="0" dirty="0" smtClean="0"/>
              <a:t> один конкретный пример.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ru" dirty="0" smtClean="0"/>
              <a:t>Допустим, </a:t>
            </a:r>
            <a:r>
              <a:rPr lang="ru" dirty="0"/>
              <a:t>раньше мы просто обновляли документ, а теперь нам потребовалась предварительная модерация. Как с Pull-request’ами, которые не сразу вливаются. Тогда мы объявляем отдельную модельку - запрос на обновление, объявляем  отдельный ресурс.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ru" dirty="0"/>
              <a:t>Для отправки запроса на обновление </a:t>
            </a:r>
            <a:r>
              <a:rPr lang="ru" dirty="0" smtClean="0"/>
              <a:t>используем метод </a:t>
            </a:r>
            <a:r>
              <a:rPr lang="ru" dirty="0"/>
              <a:t>POST</a:t>
            </a:r>
            <a:r>
              <a:rPr lang="ru" dirty="0" smtClean="0"/>
              <a:t>. </a:t>
            </a:r>
            <a:r>
              <a:rPr lang="en-US" dirty="0" smtClean="0"/>
              <a:t>POST</a:t>
            </a:r>
            <a:r>
              <a:rPr lang="en-US" baseline="0" dirty="0" smtClean="0"/>
              <a:t> </a:t>
            </a:r>
            <a:r>
              <a:rPr lang="ru-RU" baseline="0" dirty="0" smtClean="0"/>
              <a:t>создаст нам ресурс.</a:t>
            </a:r>
            <a:r>
              <a:rPr lang="ru" dirty="0" smtClean="0"/>
              <a:t> И потом мы </a:t>
            </a:r>
            <a:r>
              <a:rPr lang="ru" dirty="0"/>
              <a:t>можем обращаться к этому ресурсу, смотреть статус</a:t>
            </a:r>
            <a:r>
              <a:rPr lang="ru" dirty="0" smtClean="0"/>
              <a:t>.</a:t>
            </a:r>
          </a:p>
          <a:p>
            <a:pPr lvl="0" rtl="0">
              <a:spcBef>
                <a:spcPts val="0"/>
              </a:spcBef>
              <a:buNone/>
            </a:pPr>
            <a:endParaRPr lang="ru" dirty="0" smtClean="0"/>
          </a:p>
          <a:p>
            <a:pPr lvl="0" rtl="0">
              <a:spcBef>
                <a:spcPts val="0"/>
              </a:spcBef>
              <a:buNone/>
            </a:pPr>
            <a:r>
              <a:rPr lang="ru" dirty="0" smtClean="0"/>
              <a:t>Подобным </a:t>
            </a:r>
            <a:r>
              <a:rPr lang="ru" dirty="0" smtClean="0"/>
              <a:t>образом </a:t>
            </a:r>
            <a:r>
              <a:rPr lang="ru" dirty="0" smtClean="0"/>
              <a:t>решаются и</a:t>
            </a:r>
            <a:r>
              <a:rPr lang="ru" baseline="0" dirty="0" smtClean="0"/>
              <a:t> </a:t>
            </a:r>
            <a:r>
              <a:rPr lang="ru" baseline="0" dirty="0" smtClean="0"/>
              <a:t>другие исключительные ситуации.</a:t>
            </a:r>
            <a:endParaRPr lang="ru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Итак, мы посмотрели:</a:t>
            </a:r>
          </a:p>
          <a:p>
            <a:pPr marL="457200" lvl="0" indent="-228600">
              <a:spcBef>
                <a:spcPts val="0"/>
              </a:spcBef>
              <a:buAutoNum type="arabicPeriod"/>
            </a:pPr>
            <a:r>
              <a:rPr lang="ru"/>
              <a:t>ограничения метода PUT.</a:t>
            </a:r>
          </a:p>
          <a:p>
            <a:pPr marL="457200" lvl="0" indent="-228600">
              <a:spcBef>
                <a:spcPts val="0"/>
              </a:spcBef>
              <a:buAutoNum type="arabicPeriod"/>
            </a:pPr>
            <a:r>
              <a:rPr lang="ru"/>
              <a:t>метод PATCH и 2 основных формата.</a:t>
            </a:r>
          </a:p>
          <a:p>
            <a:pPr marL="457200" lvl="0" indent="-228600">
              <a:spcBef>
                <a:spcPts val="0"/>
              </a:spcBef>
              <a:buAutoNum type="arabicPeriod"/>
            </a:pPr>
            <a:r>
              <a:rPr lang="ru"/>
              <a:t>Немного глянули применение POST.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На этом у меня все. 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Если есть вопросы, замечания - буду рад ответить, обсудить.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Спасибо!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Так, в Google Chrome подобное агрессивное кэширование продержалось 2 месяца.</a:t>
            </a: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Shape 4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Второй пример, использования POST для обновления - транзакции. Иногда бывает так, что нужно обновить сразу два ресурса. Или выполнить обновление и ещё какое-то действие в рамках одной транзакции.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ru"/>
              <a:t>Вот например, есть у пользователей не очень важные звездочки. Их можно передавать и Bob решил передать одну звездочку Alice. Тогда 2 запроса на обновление не подойдут.</a:t>
            </a:r>
          </a:p>
          <a:p>
            <a:pPr lvl="0" rtl="0">
              <a:spcBef>
                <a:spcPts val="0"/>
              </a:spcBef>
              <a:buNone/>
            </a:pPr>
            <a:r>
              <a:rPr lang="ru"/>
              <a:t>Приходится отказываться от прямого обновления звездочек и создавать отдельный запрос на перемещение.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ru"/>
              <a:t>Получается такое непрямое обновление ресурса. Вот для подобных исключительных случаев и применяется метод POST.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Моя задача показать, что PUT как основной метод обновления устарел и вместо него следует присмотреться к методу PATCH.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Итак, план такой: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Начнем с метода PUT.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В стандарте HTTP под PUT понимается полная замена или создание ресурса по указанному адресу.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ru"/>
              <a:t>Например, у нас есть оригинальный документ "Заявление на отпуск с 13 октября" и мы немного ошиблись датой. Чтобы исправить ситуацию, мы отправляем на сервер PUT-запрос c полностью новым представлением: "Заявление на отпуск с 16 октября".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ru"/>
              <a:t>Сервер выкидывает старый документ, заменяет новым. Так работает и так должен работать PUT.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Какие есть ограничения у метода PUT?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ru"/>
              <a:t>Основное ограничение - нужно всегда передавать на сервер полное представление объекта.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ru"/>
              <a:t>Со временем стало понятно, что это не всегда удобно;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стала возникать потребность в частичном обновлении.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ru"/>
              <a:t>Классический пример -  очень большой документ, узкий интернет канал, а изменить нужно малую часть: одно-два поля.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У меня тут на слайде документ с текстом Войны и мира.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ru"/>
              <a:t>Чтобы не передавать назад на сервер весь обновленный документ, стали придумывать какие-то решения.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pPr lvl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pPr lvl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pPr lvl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pPr lvl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pPr lvl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pPr lvl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pPr lvl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pPr lvl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pPr lvl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pPr lvl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pPr lvl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Char char="●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lt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ru" sz="1000">
              <a:solidFill>
                <a:schemeClr val="lt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pPr lvl="0">
                <a:spcBef>
                  <a:spcPts val="0"/>
                </a:spcBef>
                <a:buNone/>
              </a:pPr>
              <a:t>1</a:t>
            </a:fld>
            <a:endParaRPr lang="ru"/>
          </a:p>
        </p:txBody>
      </p:sp>
      <p:sp>
        <p:nvSpPr>
          <p:cNvPr id="55" name="Shape 55"/>
          <p:cNvSpPr/>
          <p:nvPr/>
        </p:nvSpPr>
        <p:spPr>
          <a:xfrm>
            <a:off x="0" y="3171275"/>
            <a:ext cx="1228200" cy="1972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92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Частичное обновление до PATCH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372625" y="1129713"/>
            <a:ext cx="8520600" cy="3441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dirty="0">
                <a:solidFill>
                  <a:schemeClr val="accent2"/>
                </a:solidFill>
              </a:rPr>
              <a:t>Хорошее решение: дробление ресурса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PUT /docs/1/name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PUT /docs/1/text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rgbClr val="ADADAD"/>
                </a:solidFill>
              </a:rPr>
              <a:pPr lvl="0">
                <a:spcBef>
                  <a:spcPts val="0"/>
                </a:spcBef>
                <a:buNone/>
              </a:pPr>
              <a:t>10</a:t>
            </a:fld>
            <a:endParaRPr lang="ru" dirty="0">
              <a:solidFill>
                <a:srgbClr val="ADADA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92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Частичное обновление до PATCH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72625" y="1129726"/>
            <a:ext cx="8520600" cy="557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chemeClr val="accent2"/>
                </a:solidFill>
              </a:rPr>
              <a:t>Плохие решения: Передача в PUT только части полей.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PUT /docs/1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name: "Война и мир"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91440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rgbClr val="ADADAD"/>
                </a:solidFill>
              </a:rPr>
              <a:pPr lvl="0" rtl="0">
                <a:spcBef>
                  <a:spcPts val="0"/>
                </a:spcBef>
                <a:buNone/>
              </a:pPr>
              <a:t>11</a:t>
            </a:fld>
            <a:endParaRPr lang="ru" dirty="0">
              <a:solidFill>
                <a:srgbClr val="ADADA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92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Частичное обновление до PATCH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372625" y="1129726"/>
            <a:ext cx="8520600" cy="557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chemeClr val="accent2"/>
                </a:solidFill>
              </a:rPr>
              <a:t>Плохие решения: Передача в PUT только части полей или набора операций.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PUT /docs/1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name: "Война и мир"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91440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rgbClr val="ADADAD"/>
                </a:solidFill>
              </a:rPr>
              <a:pPr lvl="0" rtl="0">
                <a:spcBef>
                  <a:spcPts val="0"/>
                </a:spcBef>
                <a:buNone/>
              </a:pPr>
              <a:t>12</a:t>
            </a:fld>
            <a:endParaRPr lang="ru" dirty="0">
              <a:solidFill>
                <a:srgbClr val="ADADAD"/>
              </a:solidFill>
            </a:endParaRPr>
          </a:p>
        </p:txBody>
      </p:sp>
      <p:sp>
        <p:nvSpPr>
          <p:cNvPr id="143" name="Shape 143"/>
          <p:cNvSpPr txBox="1"/>
          <p:nvPr/>
        </p:nvSpPr>
        <p:spPr>
          <a:xfrm>
            <a:off x="4637000" y="1582025"/>
            <a:ext cx="5030100" cy="2234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PUT /docs/1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{name: {set: "Война и мир"}}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Ограничения HTTP PUT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39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chemeClr val="accent2"/>
                </a:solidFill>
              </a:rPr>
              <a:t>1.  Нужно всегда передавать полное представление.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lt2"/>
                </a:solidFill>
              </a:rPr>
              <a:pPr lvl="0" rtl="0">
                <a:spcBef>
                  <a:spcPts val="0"/>
                </a:spcBef>
                <a:buNone/>
              </a:pPr>
              <a:t>13</a:t>
            </a:fld>
            <a:endParaRPr lang="ru">
              <a:solidFill>
                <a:schemeClr val="lt2"/>
              </a:solidFill>
            </a:endParaRPr>
          </a:p>
        </p:txBody>
      </p:sp>
      <p:sp>
        <p:nvSpPr>
          <p:cNvPr id="151" name="Shape 151"/>
          <p:cNvSpPr txBox="1"/>
          <p:nvPr/>
        </p:nvSpPr>
        <p:spPr>
          <a:xfrm>
            <a:off x="311700" y="1614925"/>
            <a:ext cx="1539000" cy="46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chemeClr val="accent2"/>
                </a:solidFill>
              </a:rPr>
              <a:t>Разработка: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1125650" y="2146475"/>
            <a:ext cx="1641900" cy="46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chemeClr val="accent2"/>
                </a:solidFill>
              </a:rPr>
              <a:t>REST client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6183100" y="2192100"/>
            <a:ext cx="1641900" cy="46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chemeClr val="accent2"/>
                </a:solidFill>
              </a:rPr>
              <a:t>REST service</a:t>
            </a:r>
          </a:p>
        </p:txBody>
      </p:sp>
      <p:cxnSp>
        <p:nvCxnSpPr>
          <p:cNvPr id="154" name="Shape 154"/>
          <p:cNvCxnSpPr>
            <a:stCxn id="152" idx="2"/>
          </p:cNvCxnSpPr>
          <p:nvPr/>
        </p:nvCxnSpPr>
        <p:spPr>
          <a:xfrm>
            <a:off x="1946600" y="2608475"/>
            <a:ext cx="0" cy="22809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5" name="Shape 155"/>
          <p:cNvCxnSpPr>
            <a:stCxn id="153" idx="2"/>
          </p:cNvCxnSpPr>
          <p:nvPr/>
        </p:nvCxnSpPr>
        <p:spPr>
          <a:xfrm>
            <a:off x="7004050" y="2654100"/>
            <a:ext cx="0" cy="22524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56" name="Shape 156"/>
          <p:cNvSpPr txBox="1"/>
          <p:nvPr/>
        </p:nvSpPr>
        <p:spPr>
          <a:xfrm>
            <a:off x="2107975" y="2608475"/>
            <a:ext cx="1641900" cy="46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chemeClr val="accent2"/>
                </a:solidFill>
              </a:rPr>
              <a:t>PUT request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5230225" y="3286925"/>
            <a:ext cx="1705800" cy="46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chemeClr val="accent2"/>
                </a:solidFill>
              </a:rPr>
              <a:t>PUT response</a:t>
            </a:r>
          </a:p>
        </p:txBody>
      </p:sp>
      <p:cxnSp>
        <p:nvCxnSpPr>
          <p:cNvPr id="158" name="Shape 158"/>
          <p:cNvCxnSpPr/>
          <p:nvPr/>
        </p:nvCxnSpPr>
        <p:spPr>
          <a:xfrm>
            <a:off x="2128925" y="3748925"/>
            <a:ext cx="47304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triangle" w="lg" len="lg"/>
            <a:tailEnd type="none" w="lg" len="lg"/>
          </a:ln>
        </p:spPr>
      </p:cxnSp>
      <p:cxnSp>
        <p:nvCxnSpPr>
          <p:cNvPr id="159" name="Shape 159"/>
          <p:cNvCxnSpPr/>
          <p:nvPr/>
        </p:nvCxnSpPr>
        <p:spPr>
          <a:xfrm rot="10800000">
            <a:off x="2107875" y="3066850"/>
            <a:ext cx="46962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triangle" w="lg" len="lg"/>
            <a:tailEnd type="non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Ограничения HTTP PUT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35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dirty="0">
                <a:solidFill>
                  <a:schemeClr val="accent2"/>
                </a:solidFill>
              </a:rPr>
              <a:t>1.  Нужно всегда передавать полное представление.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166" name="Shape 1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lt2"/>
                </a:solidFill>
              </a:rPr>
              <a:pPr lvl="0" rtl="0">
                <a:spcBef>
                  <a:spcPts val="0"/>
                </a:spcBef>
                <a:buNone/>
              </a:pPr>
              <a:t>14</a:t>
            </a:fld>
            <a:endParaRPr lang="ru">
              <a:solidFill>
                <a:schemeClr val="lt2"/>
              </a:solidFill>
            </a:endParaRPr>
          </a:p>
        </p:txBody>
      </p:sp>
      <p:sp>
        <p:nvSpPr>
          <p:cNvPr id="167" name="Shape 167"/>
          <p:cNvSpPr txBox="1"/>
          <p:nvPr/>
        </p:nvSpPr>
        <p:spPr>
          <a:xfrm>
            <a:off x="311700" y="1636425"/>
            <a:ext cx="1539000" cy="46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chemeClr val="accent2"/>
                </a:solidFill>
              </a:rPr>
              <a:t>Production: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1125650" y="2146475"/>
            <a:ext cx="1641900" cy="46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chemeClr val="accent2"/>
                </a:solidFill>
              </a:rPr>
              <a:t>REST client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6183100" y="2192100"/>
            <a:ext cx="1641900" cy="46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chemeClr val="accent2"/>
                </a:solidFill>
              </a:rPr>
              <a:t>REST service</a:t>
            </a:r>
          </a:p>
        </p:txBody>
      </p:sp>
      <p:cxnSp>
        <p:nvCxnSpPr>
          <p:cNvPr id="170" name="Shape 170"/>
          <p:cNvCxnSpPr>
            <a:stCxn id="168" idx="2"/>
          </p:cNvCxnSpPr>
          <p:nvPr/>
        </p:nvCxnSpPr>
        <p:spPr>
          <a:xfrm>
            <a:off x="1946600" y="2608475"/>
            <a:ext cx="0" cy="22809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1" name="Shape 171"/>
          <p:cNvCxnSpPr>
            <a:stCxn id="169" idx="2"/>
          </p:cNvCxnSpPr>
          <p:nvPr/>
        </p:nvCxnSpPr>
        <p:spPr>
          <a:xfrm>
            <a:off x="7004050" y="2654100"/>
            <a:ext cx="0" cy="22524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2" name="Shape 172"/>
          <p:cNvCxnSpPr/>
          <p:nvPr/>
        </p:nvCxnSpPr>
        <p:spPr>
          <a:xfrm>
            <a:off x="4645250" y="3066850"/>
            <a:ext cx="21375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73" name="Shape 173"/>
          <p:cNvCxnSpPr/>
          <p:nvPr/>
        </p:nvCxnSpPr>
        <p:spPr>
          <a:xfrm rot="10800000">
            <a:off x="2082325" y="3748925"/>
            <a:ext cx="22824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74" name="Shape 174"/>
          <p:cNvSpPr txBox="1"/>
          <p:nvPr/>
        </p:nvSpPr>
        <p:spPr>
          <a:xfrm>
            <a:off x="2107975" y="2608475"/>
            <a:ext cx="1641900" cy="46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chemeClr val="accent2"/>
                </a:solidFill>
              </a:rPr>
              <a:t>PUT request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5230225" y="3286925"/>
            <a:ext cx="1705800" cy="46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chemeClr val="accent2"/>
                </a:solidFill>
              </a:rPr>
              <a:t>PUT response</a:t>
            </a:r>
          </a:p>
        </p:txBody>
      </p:sp>
      <p:cxnSp>
        <p:nvCxnSpPr>
          <p:cNvPr id="176" name="Shape 176"/>
          <p:cNvCxnSpPr/>
          <p:nvPr/>
        </p:nvCxnSpPr>
        <p:spPr>
          <a:xfrm>
            <a:off x="4500450" y="2639850"/>
            <a:ext cx="0" cy="22809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7" name="Shape 177"/>
          <p:cNvCxnSpPr/>
          <p:nvPr/>
        </p:nvCxnSpPr>
        <p:spPr>
          <a:xfrm>
            <a:off x="4645250" y="3748925"/>
            <a:ext cx="221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triangle" w="lg" len="lg"/>
            <a:tailEnd type="none" w="lg" len="lg"/>
          </a:ln>
        </p:spPr>
      </p:cxnSp>
      <p:cxnSp>
        <p:nvCxnSpPr>
          <p:cNvPr id="178" name="Shape 178"/>
          <p:cNvCxnSpPr/>
          <p:nvPr/>
        </p:nvCxnSpPr>
        <p:spPr>
          <a:xfrm rot="10800000">
            <a:off x="2107975" y="3066850"/>
            <a:ext cx="2231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triangle" w="lg" len="lg"/>
            <a:tailEnd type="none" w="lg" len="lg"/>
          </a:ln>
        </p:spPr>
      </p:cxnSp>
      <p:sp>
        <p:nvSpPr>
          <p:cNvPr id="179" name="Shape 179"/>
          <p:cNvSpPr txBox="1"/>
          <p:nvPr/>
        </p:nvSpPr>
        <p:spPr>
          <a:xfrm>
            <a:off x="3644725" y="1903085"/>
            <a:ext cx="2078100" cy="75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chemeClr val="accent2"/>
                </a:solidFill>
              </a:rPr>
              <a:t>Прослойки (кэши,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chemeClr val="accent2"/>
                </a:solidFill>
              </a:rPr>
              <a:t>reverse proxy)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Ограничения HTTP PUT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35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chemeClr val="accent2"/>
                </a:solidFill>
              </a:rPr>
              <a:t>1.  Нужно всегда передавать полное представление.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186" name="Shape 18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lt2"/>
                </a:solidFill>
              </a:rPr>
              <a:pPr lvl="0" rtl="0">
                <a:spcBef>
                  <a:spcPts val="0"/>
                </a:spcBef>
                <a:buNone/>
              </a:pPr>
              <a:t>15</a:t>
            </a:fld>
            <a:endParaRPr lang="ru">
              <a:solidFill>
                <a:schemeClr val="lt2"/>
              </a:solidFill>
            </a:endParaRPr>
          </a:p>
        </p:txBody>
      </p:sp>
      <p:sp>
        <p:nvSpPr>
          <p:cNvPr id="187" name="Shape 187"/>
          <p:cNvSpPr txBox="1"/>
          <p:nvPr/>
        </p:nvSpPr>
        <p:spPr>
          <a:xfrm>
            <a:off x="311700" y="1636425"/>
            <a:ext cx="1539000" cy="46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chemeClr val="accent2"/>
                </a:solidFill>
              </a:rPr>
              <a:t>Production: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1125650" y="2146475"/>
            <a:ext cx="1641900" cy="46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chemeClr val="accent2"/>
                </a:solidFill>
              </a:rPr>
              <a:t>REST client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6183100" y="2192100"/>
            <a:ext cx="1641900" cy="46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chemeClr val="accent2"/>
                </a:solidFill>
              </a:rPr>
              <a:t>REST service</a:t>
            </a:r>
          </a:p>
        </p:txBody>
      </p:sp>
      <p:cxnSp>
        <p:nvCxnSpPr>
          <p:cNvPr id="190" name="Shape 190"/>
          <p:cNvCxnSpPr>
            <a:stCxn id="188" idx="2"/>
          </p:cNvCxnSpPr>
          <p:nvPr/>
        </p:nvCxnSpPr>
        <p:spPr>
          <a:xfrm>
            <a:off x="1946600" y="2608475"/>
            <a:ext cx="0" cy="22809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1" name="Shape 191"/>
          <p:cNvCxnSpPr>
            <a:stCxn id="189" idx="2"/>
          </p:cNvCxnSpPr>
          <p:nvPr/>
        </p:nvCxnSpPr>
        <p:spPr>
          <a:xfrm>
            <a:off x="7004050" y="2654100"/>
            <a:ext cx="0" cy="22524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2" name="Shape 192"/>
          <p:cNvCxnSpPr/>
          <p:nvPr/>
        </p:nvCxnSpPr>
        <p:spPr>
          <a:xfrm>
            <a:off x="4645250" y="3066850"/>
            <a:ext cx="21375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93" name="Shape 193"/>
          <p:cNvCxnSpPr/>
          <p:nvPr/>
        </p:nvCxnSpPr>
        <p:spPr>
          <a:xfrm rot="10800000">
            <a:off x="2082325" y="3748925"/>
            <a:ext cx="22824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4" name="Shape 194"/>
          <p:cNvSpPr txBox="1"/>
          <p:nvPr/>
        </p:nvSpPr>
        <p:spPr>
          <a:xfrm>
            <a:off x="2107975" y="2608475"/>
            <a:ext cx="1641900" cy="46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chemeClr val="accent2"/>
                </a:solidFill>
              </a:rPr>
              <a:t>PUT request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5230225" y="3286925"/>
            <a:ext cx="1705800" cy="46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chemeClr val="accent2"/>
                </a:solidFill>
              </a:rPr>
              <a:t>PUT response</a:t>
            </a:r>
          </a:p>
        </p:txBody>
      </p:sp>
      <p:cxnSp>
        <p:nvCxnSpPr>
          <p:cNvPr id="196" name="Shape 196"/>
          <p:cNvCxnSpPr/>
          <p:nvPr/>
        </p:nvCxnSpPr>
        <p:spPr>
          <a:xfrm>
            <a:off x="4500450" y="2639850"/>
            <a:ext cx="0" cy="22809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7" name="Shape 197"/>
          <p:cNvCxnSpPr/>
          <p:nvPr/>
        </p:nvCxnSpPr>
        <p:spPr>
          <a:xfrm>
            <a:off x="4645250" y="3748925"/>
            <a:ext cx="221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triangle" w="lg" len="lg"/>
            <a:tailEnd type="none" w="lg" len="lg"/>
          </a:ln>
        </p:spPr>
      </p:cxnSp>
      <p:cxnSp>
        <p:nvCxnSpPr>
          <p:cNvPr id="198" name="Shape 198"/>
          <p:cNvCxnSpPr/>
          <p:nvPr/>
        </p:nvCxnSpPr>
        <p:spPr>
          <a:xfrm rot="10800000">
            <a:off x="2107975" y="3066850"/>
            <a:ext cx="2231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triangle" w="lg" len="lg"/>
            <a:tailEnd type="none" w="lg" len="lg"/>
          </a:ln>
        </p:spPr>
      </p:cxnSp>
      <p:sp>
        <p:nvSpPr>
          <p:cNvPr id="199" name="Shape 199"/>
          <p:cNvSpPr txBox="1"/>
          <p:nvPr/>
        </p:nvSpPr>
        <p:spPr>
          <a:xfrm>
            <a:off x="3644725" y="1903085"/>
            <a:ext cx="2078100" cy="75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chemeClr val="accent2"/>
                </a:solidFill>
              </a:rPr>
              <a:t>Прослойки (кэши,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chemeClr val="accent2"/>
                </a:solidFill>
              </a:rPr>
              <a:t>reverse proxy)</a:t>
            </a:r>
          </a:p>
        </p:txBody>
      </p:sp>
      <p:sp>
        <p:nvSpPr>
          <p:cNvPr id="200" name="Shape 200"/>
          <p:cNvSpPr/>
          <p:nvPr/>
        </p:nvSpPr>
        <p:spPr>
          <a:xfrm>
            <a:off x="2103375" y="4284825"/>
            <a:ext cx="2231116" cy="510946"/>
          </a:xfrm>
          <a:custGeom>
            <a:avLst/>
            <a:gdLst/>
            <a:ahLst/>
            <a:cxnLst/>
            <a:rect l="0" t="0" r="0" b="0"/>
            <a:pathLst>
              <a:path w="19793" h="27932" extrusionOk="0">
                <a:moveTo>
                  <a:pt x="1704" y="0"/>
                </a:moveTo>
                <a:cubicBezTo>
                  <a:pt x="4712" y="1078"/>
                  <a:pt x="20041" y="1816"/>
                  <a:pt x="19757" y="6472"/>
                </a:cubicBezTo>
                <a:cubicBezTo>
                  <a:pt x="19473" y="11127"/>
                  <a:pt x="3292" y="24355"/>
                  <a:pt x="0" y="27932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lg" len="lg"/>
            <a:tailEnd type="stealth" w="lg" len="lg"/>
          </a:ln>
        </p:spPr>
      </p:sp>
      <p:sp>
        <p:nvSpPr>
          <p:cNvPr id="201" name="Shape 201"/>
          <p:cNvSpPr txBox="1"/>
          <p:nvPr/>
        </p:nvSpPr>
        <p:spPr>
          <a:xfrm>
            <a:off x="2082325" y="3859400"/>
            <a:ext cx="1734900" cy="46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chemeClr val="accent2"/>
                </a:solidFill>
              </a:rPr>
              <a:t>GET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Ограничения HTTP PUT</a:t>
            </a:r>
          </a:p>
        </p:txBody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35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chemeClr val="accent2"/>
                </a:solidFill>
              </a:rPr>
              <a:t>1.  Нужно всегда передавать полное представление.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208" name="Shape 20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lt2"/>
                </a:solidFill>
              </a:rPr>
              <a:pPr lvl="0" rtl="0">
                <a:spcBef>
                  <a:spcPts val="0"/>
                </a:spcBef>
                <a:buNone/>
              </a:pPr>
              <a:t>16</a:t>
            </a:fld>
            <a:endParaRPr lang="ru">
              <a:solidFill>
                <a:schemeClr val="lt2"/>
              </a:solidFill>
            </a:endParaRPr>
          </a:p>
        </p:txBody>
      </p:sp>
      <p:sp>
        <p:nvSpPr>
          <p:cNvPr id="209" name="Shape 209"/>
          <p:cNvSpPr txBox="1"/>
          <p:nvPr/>
        </p:nvSpPr>
        <p:spPr>
          <a:xfrm>
            <a:off x="311700" y="1636425"/>
            <a:ext cx="1539000" cy="46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chemeClr val="accent2"/>
                </a:solidFill>
              </a:rPr>
              <a:t>Production: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1125650" y="2146475"/>
            <a:ext cx="1641900" cy="46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chemeClr val="accent2"/>
                </a:solidFill>
              </a:rPr>
              <a:t>REST client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6183100" y="2192100"/>
            <a:ext cx="1641900" cy="46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chemeClr val="accent2"/>
                </a:solidFill>
              </a:rPr>
              <a:t>REST service</a:t>
            </a:r>
          </a:p>
        </p:txBody>
      </p:sp>
      <p:cxnSp>
        <p:nvCxnSpPr>
          <p:cNvPr id="212" name="Shape 212"/>
          <p:cNvCxnSpPr>
            <a:stCxn id="210" idx="2"/>
          </p:cNvCxnSpPr>
          <p:nvPr/>
        </p:nvCxnSpPr>
        <p:spPr>
          <a:xfrm>
            <a:off x="1946600" y="2608475"/>
            <a:ext cx="0" cy="22809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3" name="Shape 213"/>
          <p:cNvCxnSpPr>
            <a:stCxn id="211" idx="2"/>
          </p:cNvCxnSpPr>
          <p:nvPr/>
        </p:nvCxnSpPr>
        <p:spPr>
          <a:xfrm>
            <a:off x="7004050" y="2654100"/>
            <a:ext cx="0" cy="22524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4" name="Shape 214"/>
          <p:cNvCxnSpPr/>
          <p:nvPr/>
        </p:nvCxnSpPr>
        <p:spPr>
          <a:xfrm>
            <a:off x="4645250" y="3066850"/>
            <a:ext cx="21375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 rot="10800000">
            <a:off x="2082325" y="3748925"/>
            <a:ext cx="22824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16" name="Shape 216"/>
          <p:cNvSpPr txBox="1"/>
          <p:nvPr/>
        </p:nvSpPr>
        <p:spPr>
          <a:xfrm>
            <a:off x="2107975" y="2608475"/>
            <a:ext cx="1641900" cy="46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chemeClr val="accent2"/>
                </a:solidFill>
              </a:rPr>
              <a:t>PUT request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5230225" y="3286925"/>
            <a:ext cx="1705800" cy="46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chemeClr val="accent2"/>
                </a:solidFill>
              </a:rPr>
              <a:t>PUT response</a:t>
            </a:r>
          </a:p>
        </p:txBody>
      </p:sp>
      <p:cxnSp>
        <p:nvCxnSpPr>
          <p:cNvPr id="218" name="Shape 218"/>
          <p:cNvCxnSpPr/>
          <p:nvPr/>
        </p:nvCxnSpPr>
        <p:spPr>
          <a:xfrm>
            <a:off x="4500450" y="2639850"/>
            <a:ext cx="0" cy="22809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9" name="Shape 219"/>
          <p:cNvCxnSpPr/>
          <p:nvPr/>
        </p:nvCxnSpPr>
        <p:spPr>
          <a:xfrm>
            <a:off x="4645250" y="3748925"/>
            <a:ext cx="221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triangle" w="lg" len="lg"/>
            <a:tailEnd type="none" w="lg" len="lg"/>
          </a:ln>
        </p:spPr>
      </p:cxnSp>
      <p:cxnSp>
        <p:nvCxnSpPr>
          <p:cNvPr id="220" name="Shape 220"/>
          <p:cNvCxnSpPr/>
          <p:nvPr/>
        </p:nvCxnSpPr>
        <p:spPr>
          <a:xfrm rot="10800000">
            <a:off x="2107975" y="3066850"/>
            <a:ext cx="2231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triangle" w="lg" len="lg"/>
            <a:tailEnd type="none" w="lg" len="lg"/>
          </a:ln>
        </p:spPr>
      </p:cxnSp>
      <p:sp>
        <p:nvSpPr>
          <p:cNvPr id="221" name="Shape 221"/>
          <p:cNvSpPr txBox="1"/>
          <p:nvPr/>
        </p:nvSpPr>
        <p:spPr>
          <a:xfrm>
            <a:off x="3644725" y="1903085"/>
            <a:ext cx="2078100" cy="75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chemeClr val="accent2"/>
                </a:solidFill>
              </a:rPr>
              <a:t>Прослойки (кэши,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chemeClr val="accent2"/>
                </a:solidFill>
              </a:rPr>
              <a:t>reverse proxy)</a:t>
            </a:r>
          </a:p>
        </p:txBody>
      </p:sp>
      <p:sp>
        <p:nvSpPr>
          <p:cNvPr id="222" name="Shape 222"/>
          <p:cNvSpPr/>
          <p:nvPr/>
        </p:nvSpPr>
        <p:spPr>
          <a:xfrm>
            <a:off x="6250550" y="2777550"/>
            <a:ext cx="161800" cy="189375"/>
          </a:xfrm>
          <a:prstGeom prst="flowChartCollate">
            <a:avLst/>
          </a:pr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23" name="Shape 223"/>
          <p:cNvCxnSpPr/>
          <p:nvPr/>
        </p:nvCxnSpPr>
        <p:spPr>
          <a:xfrm>
            <a:off x="4675125" y="3067075"/>
            <a:ext cx="2145900" cy="2385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Ограничения HTTP PUT</a:t>
            </a:r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274225" y="1132275"/>
            <a:ext cx="8520600" cy="3718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accent2"/>
                </a:solidFill>
              </a:rPr>
              <a:t>2.  Сложность расширения API.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chemeClr val="accent2"/>
                </a:solidFill>
              </a:rPr>
              <a:t>REST API в production, задача - добавить новое поле.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0" name="Shape 2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lt2"/>
                </a:solidFill>
              </a:rPr>
              <a:pPr lvl="0" rtl="0">
                <a:spcBef>
                  <a:spcPts val="0"/>
                </a:spcBef>
                <a:buNone/>
              </a:pPr>
              <a:t>17</a:t>
            </a:fld>
            <a:endParaRPr lang="ru">
              <a:solidFill>
                <a:schemeClr val="l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Ограничения HTTP PUT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274225" y="1132275"/>
            <a:ext cx="8520600" cy="3718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chemeClr val="accent2"/>
                </a:solidFill>
              </a:rPr>
              <a:t>2.  Сложность расширения API.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chemeClr val="accent2"/>
                </a:solidFill>
              </a:rPr>
              <a:t>REST API в production, задача - добавить новое поле.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chemeClr val="accent2"/>
                </a:solidFill>
              </a:rPr>
              <a:t>Код в стороннем клиенте (хотелось-бы):</a:t>
            </a:r>
          </a:p>
          <a:p>
            <a:pPr lvl="0" indent="38735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doc = $.get("/docs/1")</a:t>
            </a:r>
          </a:p>
          <a:p>
            <a:pPr lvl="0" indent="38735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doc.name = newName</a:t>
            </a:r>
          </a:p>
          <a:p>
            <a:pPr lvl="0" indent="38735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$.put("/docs/1", doc)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lt2"/>
                </a:solidFill>
              </a:rPr>
              <a:pPr lvl="0" rtl="0">
                <a:spcBef>
                  <a:spcPts val="0"/>
                </a:spcBef>
                <a:buNone/>
              </a:pPr>
              <a:t>18</a:t>
            </a:fld>
            <a:endParaRPr lang="ru">
              <a:solidFill>
                <a:schemeClr val="l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Ограничения HTTP PUT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274225" y="1132275"/>
            <a:ext cx="8520600" cy="3718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accent2"/>
                </a:solidFill>
              </a:rPr>
              <a:t>2.  Сложность расширения API.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chemeClr val="accent2"/>
                </a:solidFill>
              </a:rPr>
              <a:t>REST API в production, задача - добавить новое поле.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chemeClr val="accent2"/>
                </a:solidFill>
              </a:rPr>
              <a:t>Код в стороннем клиенте (реальный):</a:t>
            </a:r>
          </a:p>
          <a:p>
            <a:pPr lvl="0" indent="38735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$.put("/docs/1", {</a:t>
            </a:r>
          </a:p>
          <a:p>
            <a:pPr marL="457200" lvl="0" indent="38735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name: newName,</a:t>
            </a:r>
          </a:p>
          <a:p>
            <a:pPr marL="457200" lvl="0" indent="38735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text: newText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ru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</a:p>
        </p:txBody>
      </p:sp>
      <p:sp>
        <p:nvSpPr>
          <p:cNvPr id="244" name="Shape 2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lt2"/>
                </a:solidFill>
              </a:rPr>
              <a:pPr lvl="0" rtl="0">
                <a:spcBef>
                  <a:spcPts val="0"/>
                </a:spcBef>
                <a:buNone/>
              </a:pPr>
              <a:t>19</a:t>
            </a:fld>
            <a:endParaRPr lang="ru">
              <a:solidFill>
                <a:schemeClr val="l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311708" y="1068950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Дизайн методов обновления ресурса в REST-сервисах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311700" y="361437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dirty="0"/>
              <a:t>Юрий Крупин, НПО Криста</a:t>
            </a:r>
          </a:p>
        </p:txBody>
      </p:sp>
      <p:pic>
        <p:nvPicPr>
          <p:cNvPr id="62" name="Shape 62" descr="krist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7300" y="3884175"/>
            <a:ext cx="764150" cy="76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Ограничения HTTP PUT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274225" y="1132275"/>
            <a:ext cx="8520600" cy="3718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dirty="0" smtClean="0">
                <a:solidFill>
                  <a:schemeClr val="accent2"/>
                </a:solidFill>
              </a:rPr>
              <a:t>1.  </a:t>
            </a:r>
            <a:r>
              <a:rPr lang="ru" dirty="0" smtClean="0">
                <a:solidFill>
                  <a:schemeClr val="accent2"/>
                </a:solidFill>
              </a:rPr>
              <a:t>Нужно всегда передавать полное представление.</a:t>
            </a:r>
            <a:endParaRPr lang="en-US" dirty="0" smtClean="0">
              <a:solidFill>
                <a:schemeClr val="accent2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ru" dirty="0" smtClean="0">
                <a:solidFill>
                  <a:schemeClr val="accent2"/>
                </a:solidFill>
              </a:rPr>
              <a:t>2</a:t>
            </a:r>
            <a:r>
              <a:rPr lang="ru" dirty="0">
                <a:solidFill>
                  <a:schemeClr val="accent2"/>
                </a:solidFill>
              </a:rPr>
              <a:t>.  Сложность расширения API</a:t>
            </a:r>
            <a:r>
              <a:rPr lang="ru" dirty="0" smtClean="0">
                <a:solidFill>
                  <a:schemeClr val="accent2"/>
                </a:solidFill>
              </a:rPr>
              <a:t>.</a:t>
            </a:r>
            <a:endParaRPr lang="ru" dirty="0">
              <a:solidFill>
                <a:schemeClr val="accent2"/>
              </a:solidFill>
            </a:endParaRPr>
          </a:p>
        </p:txBody>
      </p:sp>
      <p:sp>
        <p:nvSpPr>
          <p:cNvPr id="244" name="Shape 2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lt2"/>
                </a:solidFill>
              </a:rPr>
              <a:pPr lvl="0" rtl="0">
                <a:spcBef>
                  <a:spcPts val="0"/>
                </a:spcBef>
                <a:buNone/>
              </a:pPr>
              <a:t>20</a:t>
            </a:fld>
            <a:endParaRPr lang="ru">
              <a:solidFill>
                <a:schemeClr val="l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HTTP PATCH - частичное обновление ресурса</a:t>
            </a:r>
          </a:p>
        </p:txBody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311700" y="1092500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PATCH /docs/{id}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&lt;Набор изменений&gt;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1" name="Shape 2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lt2"/>
                </a:solidFill>
              </a:rPr>
              <a:pPr lvl="0">
                <a:spcBef>
                  <a:spcPts val="0"/>
                </a:spcBef>
                <a:buNone/>
              </a:pPr>
              <a:t>21</a:t>
            </a:fld>
            <a:endParaRPr lang="ru">
              <a:solidFill>
                <a:schemeClr val="l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HTTP PATCH - частичное обновление ресурса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311700" y="1092500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PATCH /docs/{id}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&lt;Набор изменений&gt;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accent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Набор изменений</a:t>
            </a:r>
            <a:r>
              <a:rPr lang="ru">
                <a:solidFill>
                  <a:schemeClr val="accent2"/>
                </a:solidFill>
              </a:rPr>
              <a:t> - в одном из форматов:</a:t>
            </a:r>
          </a:p>
          <a:p>
            <a:pPr marL="1828800" lvl="0" indent="-228600" rtl="0">
              <a:spcBef>
                <a:spcPts val="0"/>
              </a:spcBef>
              <a:buClr>
                <a:schemeClr val="accent2"/>
              </a:buClr>
            </a:pPr>
            <a:r>
              <a:rPr lang="ru">
                <a:solidFill>
                  <a:schemeClr val="accent2"/>
                </a:solidFill>
              </a:rPr>
              <a:t>JSON Merge Patch</a:t>
            </a:r>
          </a:p>
          <a:p>
            <a:pPr marL="1828800" lvl="0" indent="-228600" rtl="0">
              <a:spcBef>
                <a:spcPts val="0"/>
              </a:spcBef>
              <a:buClr>
                <a:schemeClr val="accent2"/>
              </a:buClr>
            </a:pPr>
            <a:r>
              <a:rPr lang="ru">
                <a:solidFill>
                  <a:schemeClr val="accent2"/>
                </a:solidFill>
              </a:rPr>
              <a:t>JSON Patch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accent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258" name="Shape 2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lt2"/>
                </a:solidFill>
              </a:rPr>
              <a:pPr lvl="0" rtl="0">
                <a:spcBef>
                  <a:spcPts val="0"/>
                </a:spcBef>
                <a:buNone/>
              </a:pPr>
              <a:t>22</a:t>
            </a:fld>
            <a:endParaRPr lang="ru">
              <a:solidFill>
                <a:schemeClr val="l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JSON Merge Patch - декларативный формат</a:t>
            </a:r>
          </a:p>
        </p:txBody>
      </p:sp>
      <p:sp>
        <p:nvSpPr>
          <p:cNvPr id="264" name="Shape 26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rgbClr val="ADADAD"/>
                </a:solidFill>
              </a:rPr>
              <a:pPr lvl="0" rtl="0">
                <a:spcBef>
                  <a:spcPts val="0"/>
                </a:spcBef>
                <a:buNone/>
              </a:pPr>
              <a:t>23</a:t>
            </a:fld>
            <a:endParaRPr lang="ru" dirty="0">
              <a:solidFill>
                <a:srgbClr val="ADADAD"/>
              </a:solidFill>
            </a:endParaRPr>
          </a:p>
        </p:txBody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5785950" y="1132275"/>
            <a:ext cx="32352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PATCH /docs/1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text: "С 16 октября"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1167125" y="1152475"/>
            <a:ext cx="44919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Оригинал: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name: "Заявление на отпуск",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text: "С 13 октября"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JSON Merge Patch - декларативный формат</a:t>
            </a:r>
          </a:p>
        </p:txBody>
      </p:sp>
      <p:sp>
        <p:nvSpPr>
          <p:cNvPr id="272" name="Shape 27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rgbClr val="ADADAD"/>
                </a:solidFill>
              </a:rPr>
              <a:pPr lvl="0">
                <a:spcBef>
                  <a:spcPts val="0"/>
                </a:spcBef>
                <a:buNone/>
              </a:pPr>
              <a:t>24</a:t>
            </a:fld>
            <a:endParaRPr lang="ru" dirty="0">
              <a:solidFill>
                <a:srgbClr val="ADADAD"/>
              </a:solidFill>
            </a:endParaRPr>
          </a:p>
        </p:txBody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260168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Оригинал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text: "My cat",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author: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800" dirty="0" smtClean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800" dirty="0" smtClean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ru" sz="18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: "Bob",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  age: 16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JSON Merge Patch - декларативный формат</a:t>
            </a:r>
          </a:p>
        </p:txBody>
      </p:sp>
      <p:sp>
        <p:nvSpPr>
          <p:cNvPr id="279" name="Shape 2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rgbClr val="ADADAD"/>
                </a:solidFill>
              </a:rPr>
              <a:pPr lvl="0" rtl="0">
                <a:spcBef>
                  <a:spcPts val="0"/>
                </a:spcBef>
                <a:buNone/>
              </a:pPr>
              <a:t>25</a:t>
            </a:fld>
            <a:endParaRPr lang="ru" dirty="0">
              <a:solidFill>
                <a:srgbClr val="ADADAD"/>
              </a:solidFill>
            </a:endParaRPr>
          </a:p>
        </p:txBody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2979950" y="1152475"/>
            <a:ext cx="31944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Патч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text: "Мой кот",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author: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  age: null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7" name="Shape 2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260168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Оригинал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text: "My cat",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author: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800" dirty="0" smtClean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800" dirty="0" smtClean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ru" sz="18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: "Bob",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  age: 16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JSON Merge Patch - декларативный формат</a:t>
            </a:r>
          </a:p>
        </p:txBody>
      </p:sp>
      <p:sp>
        <p:nvSpPr>
          <p:cNvPr id="287" name="Shape 28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rgbClr val="ADADAD"/>
                </a:solidFill>
              </a:rPr>
              <a:pPr lvl="0" rtl="0">
                <a:spcBef>
                  <a:spcPts val="0"/>
                </a:spcBef>
                <a:buNone/>
              </a:pPr>
              <a:t>26</a:t>
            </a:fld>
            <a:endParaRPr lang="ru" dirty="0">
              <a:solidFill>
                <a:srgbClr val="ADADAD"/>
              </a:solidFill>
            </a:endParaRP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5977000" y="1152475"/>
            <a:ext cx="3044100" cy="3568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Результат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text: "Мой кот"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author: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  name: "Bob"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2979950" y="1152475"/>
            <a:ext cx="31944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Патч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text: "Мой кот",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author: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  age: null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9454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Оригинал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text: "My cat",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author: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  name: "Bob",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  age: 16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1375500" y="1065625"/>
            <a:ext cx="3999900" cy="399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>
              <a:lnSpc>
                <a:spcPct val="100000"/>
              </a:lnSpc>
              <a:buNone/>
            </a:pPr>
            <a:r>
              <a:rPr lang="ru" sz="18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text: "Мой </a:t>
            </a:r>
            <a:r>
              <a:rPr lang="ru" sz="1800" dirty="0" smtClean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кот"</a:t>
            </a:r>
            <a:r>
              <a:rPr lang="en-US" sz="1800" dirty="0" smtClean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lang="ru" sz="1800" dirty="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comments: [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  “Cool!”,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  “SPAM”,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  ...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]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296" name="Shape 29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rgbClr val="ADADAD"/>
                </a:solidFill>
              </a:rPr>
              <a:pPr lvl="0">
                <a:spcBef>
                  <a:spcPts val="0"/>
                </a:spcBef>
                <a:buNone/>
              </a:pPr>
              <a:t>27</a:t>
            </a:fld>
            <a:endParaRPr lang="ru" dirty="0">
              <a:solidFill>
                <a:srgbClr val="ADADAD"/>
              </a:solidFill>
            </a:endParaRPr>
          </a:p>
        </p:txBody>
      </p:sp>
      <p:sp>
        <p:nvSpPr>
          <p:cNvPr id="297" name="Shape 29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JSON Merge Patch - только замена всего массива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JSON Patch - императивный формат</a:t>
            </a:r>
          </a:p>
        </p:txBody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3125575" y="1152475"/>
            <a:ext cx="6018300" cy="3049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dirty="0">
                <a:solidFill>
                  <a:schemeClr val="accent2"/>
                </a:solidFill>
              </a:rPr>
              <a:t>Патч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{ op: "replace", path: "/text",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  value: "Мой кот" },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{ op: "remove", path: "/author/age"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</p:txBody>
      </p:sp>
      <p:sp>
        <p:nvSpPr>
          <p:cNvPr id="304" name="Shape 30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lt2"/>
                </a:solidFill>
              </a:rPr>
              <a:pPr lvl="0" rtl="0">
                <a:spcBef>
                  <a:spcPts val="0"/>
                </a:spcBef>
                <a:buNone/>
              </a:pPr>
              <a:t>28</a:t>
            </a:fld>
            <a:endParaRPr lang="ru">
              <a:solidFill>
                <a:schemeClr val="lt2"/>
              </a:solidFill>
            </a:endParaRPr>
          </a:p>
        </p:txBody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9454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Оригинал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text: "My </a:t>
            </a:r>
            <a:r>
              <a:rPr lang="ru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cat</a:t>
            </a:r>
            <a:r>
              <a:rPr lang="ru" sz="18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author: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dirty="0" smtClean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800" dirty="0" smtClean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ru" sz="18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: "Bob",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  age: 16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JSON Patch - императивный формат</a:t>
            </a:r>
          </a:p>
        </p:txBody>
      </p:sp>
      <p:sp>
        <p:nvSpPr>
          <p:cNvPr id="311" name="Shape 3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lt2"/>
                </a:solidFill>
              </a:rPr>
              <a:pPr lvl="0" rtl="0">
                <a:spcBef>
                  <a:spcPts val="0"/>
                </a:spcBef>
                <a:buNone/>
              </a:pPr>
              <a:t>29</a:t>
            </a:fld>
            <a:endParaRPr lang="ru">
              <a:solidFill>
                <a:schemeClr val="lt2"/>
              </a:solidFill>
            </a:endParaRPr>
          </a:p>
        </p:txBody>
      </p:sp>
      <p:sp>
        <p:nvSpPr>
          <p:cNvPr id="312" name="Shape 312"/>
          <p:cNvSpPr txBox="1"/>
          <p:nvPr/>
        </p:nvSpPr>
        <p:spPr>
          <a:xfrm>
            <a:off x="6931125" y="3883975"/>
            <a:ext cx="1650900" cy="50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chemeClr val="accent2"/>
                </a:solidFill>
              </a:rPr>
              <a:t>JSON Pointer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3157950" y="4335900"/>
            <a:ext cx="5469000" cy="50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chemeClr val="accent2"/>
                </a:solidFill>
              </a:rPr>
              <a:t>операции - add, remove, replace, copy, move, test.</a:t>
            </a:r>
          </a:p>
        </p:txBody>
      </p:sp>
      <p:cxnSp>
        <p:nvCxnSpPr>
          <p:cNvPr id="314" name="Shape 314"/>
          <p:cNvCxnSpPr/>
          <p:nvPr/>
        </p:nvCxnSpPr>
        <p:spPr>
          <a:xfrm rot="10800000">
            <a:off x="7457425" y="3456400"/>
            <a:ext cx="230400" cy="471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3125575" y="1152475"/>
            <a:ext cx="5823600" cy="2731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>
                <a:solidFill>
                  <a:schemeClr val="accent2"/>
                </a:solidFill>
              </a:rPr>
              <a:t>Патч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{ op: "replace", path: "/text",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  value: "Мой кот" },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{ op: "remove", path: "/author/age"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</p:txBody>
      </p:sp>
      <p:cxnSp>
        <p:nvCxnSpPr>
          <p:cNvPr id="316" name="Shape 316"/>
          <p:cNvCxnSpPr/>
          <p:nvPr/>
        </p:nvCxnSpPr>
        <p:spPr>
          <a:xfrm rot="10800000" flipH="1">
            <a:off x="3915200" y="3467450"/>
            <a:ext cx="833400" cy="9102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1" name="Shape 305"/>
          <p:cNvSpPr txBox="1">
            <a:spLocks/>
          </p:cNvSpPr>
          <p:nvPr/>
        </p:nvSpPr>
        <p:spPr>
          <a:xfrm>
            <a:off x="311700" y="1152475"/>
            <a:ext cx="29454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Оригинал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text: "My cat",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author: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  name: "Bob",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  age: 16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Классический REST сервис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rgbClr val="ADADAD"/>
                </a:solidFill>
              </a:rPr>
              <a:pPr lvl="0">
                <a:spcBef>
                  <a:spcPts val="0"/>
                </a:spcBef>
                <a:buNone/>
              </a:pPr>
              <a:t>3</a:t>
            </a:fld>
            <a:endParaRPr lang="ru" dirty="0">
              <a:solidFill>
                <a:srgbClr val="ADADAD"/>
              </a:solidFill>
            </a:endParaRPr>
          </a:p>
        </p:txBody>
      </p:sp>
      <p:graphicFrame>
        <p:nvGraphicFramePr>
          <p:cNvPr id="69" name="Shape 69"/>
          <p:cNvGraphicFramePr/>
          <p:nvPr/>
        </p:nvGraphicFramePr>
        <p:xfrm>
          <a:off x="405375" y="1664550"/>
          <a:ext cx="2123600" cy="1462980"/>
        </p:xfrm>
        <a:graphic>
          <a:graphicData uri="http://schemas.openxmlformats.org/drawingml/2006/table">
            <a:tbl>
              <a:tblPr>
                <a:noFill/>
                <a:tableStyleId>{F616B886-D2D9-4788-A0F8-858DB17146E7}</a:tableStyleId>
              </a:tblPr>
              <a:tblGrid>
                <a:gridCol w="2123600"/>
              </a:tblGrid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" sz="1800" dirty="0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Document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" sz="1800" dirty="0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id: String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" sz="1800" dirty="0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name: String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" sz="1800" dirty="0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text: String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70" name="Shape 70"/>
          <p:cNvGraphicFramePr/>
          <p:nvPr/>
        </p:nvGraphicFramePr>
        <p:xfrm>
          <a:off x="3188500" y="1664550"/>
          <a:ext cx="5445200" cy="2042254"/>
        </p:xfrm>
        <a:graphic>
          <a:graphicData uri="http://schemas.openxmlformats.org/drawingml/2006/table">
            <a:tbl>
              <a:tblPr>
                <a:noFill/>
                <a:tableStyleId>{F616B886-D2D9-4788-A0F8-858DB17146E7}</a:tableStyleId>
              </a:tblPr>
              <a:tblGrid>
                <a:gridCol w="1694000"/>
                <a:gridCol w="3751200"/>
              </a:tblGrid>
              <a:tr h="5473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ru" sz="1800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Создать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ru" sz="1800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POST /docs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925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ru" sz="1800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Получить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ru" sz="1800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GET /docs/{id}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85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ru" sz="1800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Обновить</a:t>
                      </a:r>
                    </a:p>
                  </a:txBody>
                  <a:tcPr marL="91425" marR="91425" marT="91425" marB="91425" anchor="b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ru" sz="1800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PUT /docs/{id}</a:t>
                      </a:r>
                    </a:p>
                  </a:txBody>
                  <a:tcPr marL="91425" marR="91425" marT="91425" marB="91425" anchor="b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9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ru" sz="1800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Удалить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ru" sz="1800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DELETE /docs/{id}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58525" y="1122500"/>
            <a:ext cx="22173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accent2"/>
                </a:solidFill>
              </a:rPr>
              <a:t>Модель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3147925" y="1122500"/>
            <a:ext cx="22578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chemeClr val="accent2"/>
                </a:solidFill>
              </a:rPr>
              <a:t>Операции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596350" y="1141525"/>
            <a:ext cx="3142800" cy="399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>
              <a:lnSpc>
                <a:spcPct val="100000"/>
              </a:lnSpc>
              <a:buNone/>
            </a:pPr>
            <a:r>
              <a:rPr lang="ru" sz="18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text: </a:t>
            </a:r>
            <a:r>
              <a:rPr lang="ru" sz="1800" dirty="0" smtClean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"Мой кот"</a:t>
            </a:r>
            <a:r>
              <a:rPr lang="en-US" sz="1800" dirty="0" smtClean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lang="ru" sz="1800" dirty="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comments: [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  “Cool!”,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  “SPAM”,     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  ...     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]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323" name="Shape 3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rgbClr val="ADADAD"/>
                </a:solidFill>
              </a:rPr>
              <a:pPr lvl="0" rtl="0">
                <a:spcBef>
                  <a:spcPts val="0"/>
                </a:spcBef>
                <a:buNone/>
              </a:pPr>
              <a:t>30</a:t>
            </a:fld>
            <a:endParaRPr lang="ru" dirty="0">
              <a:solidFill>
                <a:srgbClr val="ADADAD"/>
              </a:solidFill>
            </a:endParaRPr>
          </a:p>
        </p:txBody>
      </p:sp>
      <p:sp>
        <p:nvSpPr>
          <p:cNvPr id="324" name="Shape 3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JSON Patch - пример модификации массива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596350" y="1141525"/>
            <a:ext cx="3142800" cy="399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>
              <a:lnSpc>
                <a:spcPct val="100000"/>
              </a:lnSpc>
              <a:buNone/>
            </a:pPr>
            <a:r>
              <a:rPr lang="ru" sz="18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text: </a:t>
            </a:r>
            <a:r>
              <a:rPr lang="ru" sz="1800" dirty="0" smtClean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"Мой кот"</a:t>
            </a:r>
            <a:r>
              <a:rPr lang="en-US" sz="1800" dirty="0" smtClean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lang="ru" sz="1800" dirty="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comments: [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  “Cool!”,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  “SPAM”,     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  ...     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]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330" name="Shape 3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rgbClr val="ADADAD"/>
                </a:solidFill>
              </a:rPr>
              <a:pPr lvl="0" rtl="0">
                <a:spcBef>
                  <a:spcPts val="0"/>
                </a:spcBef>
                <a:buNone/>
              </a:pPr>
              <a:t>31</a:t>
            </a:fld>
            <a:endParaRPr lang="ru" dirty="0">
              <a:solidFill>
                <a:srgbClr val="ADADAD"/>
              </a:solidFill>
            </a:endParaRPr>
          </a:p>
        </p:txBody>
      </p:sp>
      <p:sp>
        <p:nvSpPr>
          <p:cNvPr id="331" name="Shape 3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JSON Patch - пример модификации массива</a:t>
            </a:r>
          </a:p>
        </p:txBody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3585425" y="1141525"/>
            <a:ext cx="5558700" cy="343048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Патч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[{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op: "remove", path: "/comments/1"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}]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596350" y="1141525"/>
            <a:ext cx="3142800" cy="399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>
              <a:lnSpc>
                <a:spcPct val="100000"/>
              </a:lnSpc>
              <a:buNone/>
            </a:pPr>
            <a:r>
              <a:rPr lang="ru" sz="18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text: </a:t>
            </a:r>
            <a:r>
              <a:rPr lang="ru" sz="1800" dirty="0" smtClean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"Мой кот"</a:t>
            </a:r>
            <a:r>
              <a:rPr lang="en-US" sz="1800" dirty="0" smtClean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lang="ru" sz="1800" dirty="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comments: [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  “Cool!”,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  “SPAM”,     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  ...     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]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338" name="Shape 3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rgbClr val="ADADAD"/>
                </a:solidFill>
              </a:rPr>
              <a:pPr lvl="0" rtl="0">
                <a:spcBef>
                  <a:spcPts val="0"/>
                </a:spcBef>
                <a:buNone/>
              </a:pPr>
              <a:t>32</a:t>
            </a:fld>
            <a:endParaRPr lang="ru" dirty="0">
              <a:solidFill>
                <a:srgbClr val="ADADAD"/>
              </a:solidFill>
            </a:endParaRPr>
          </a:p>
        </p:txBody>
      </p:sp>
      <p:sp>
        <p:nvSpPr>
          <p:cNvPr id="339" name="Shape 3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JSON Patch - пример модификации массива</a:t>
            </a:r>
          </a:p>
        </p:txBody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3585425" y="1141525"/>
            <a:ext cx="5558700" cy="285898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Патч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[{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op: "remove", path: "/comments/1"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op: "add", path: "/comments/-",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  value: “Удалил спам.”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}]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PATCH и параллельное обновление ресурса</a:t>
            </a:r>
          </a:p>
        </p:txBody>
      </p:sp>
      <p:sp>
        <p:nvSpPr>
          <p:cNvPr id="346" name="Shape 3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rgbClr val="ADADAD"/>
                </a:solidFill>
              </a:rPr>
              <a:pPr lvl="0" rtl="0">
                <a:spcBef>
                  <a:spcPts val="0"/>
                </a:spcBef>
                <a:buNone/>
              </a:pPr>
              <a:t>33</a:t>
            </a:fld>
            <a:endParaRPr lang="ru" dirty="0">
              <a:solidFill>
                <a:srgbClr val="ADADAD"/>
              </a:solidFill>
            </a:endParaRPr>
          </a:p>
        </p:txBody>
      </p:sp>
      <p:pic>
        <p:nvPicPr>
          <p:cNvPr id="347" name="Shape 347" descr="Dog-ic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9988" y="4160300"/>
            <a:ext cx="892275" cy="89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Shape 348" descr="if_cat-alt_285686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775751"/>
            <a:ext cx="1447350" cy="144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Shape 349" descr="if_cat-alt_285686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1989" y="3312025"/>
            <a:ext cx="848250" cy="848275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Shape 350"/>
          <p:cNvSpPr txBox="1"/>
          <p:nvPr/>
        </p:nvSpPr>
        <p:spPr>
          <a:xfrm>
            <a:off x="3540325" y="3380650"/>
            <a:ext cx="456600" cy="1636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</a:p>
          <a:p>
            <a:pPr lvl="0">
              <a:spcBef>
                <a:spcPts val="0"/>
              </a:spcBef>
              <a:buNone/>
            </a:pPr>
            <a:endParaRPr sz="1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endParaRPr sz="1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</a:p>
        </p:txBody>
      </p:sp>
      <p:sp>
        <p:nvSpPr>
          <p:cNvPr id="351" name="Shape 351"/>
          <p:cNvSpPr txBox="1"/>
          <p:nvPr/>
        </p:nvSpPr>
        <p:spPr>
          <a:xfrm>
            <a:off x="3451275" y="1148550"/>
            <a:ext cx="1848000" cy="120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buClr>
                <a:schemeClr val="accent2"/>
              </a:buClr>
              <a:buSzPct val="100000"/>
              <a:buFont typeface="Courier New"/>
              <a:buChar char="-"/>
            </a:pPr>
            <a:r>
              <a:rPr lang="ru" sz="1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My cat</a:t>
            </a:r>
          </a:p>
          <a:p>
            <a:pPr lvl="0">
              <a:spcBef>
                <a:spcPts val="0"/>
              </a:spcBef>
              <a:buNone/>
            </a:pPr>
            <a:endParaRPr sz="1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>
              <a:spcBef>
                <a:spcPts val="0"/>
              </a:spcBef>
              <a:buClr>
                <a:schemeClr val="accent2"/>
              </a:buClr>
              <a:buSzPct val="100000"/>
              <a:buFont typeface="Courier New"/>
              <a:buChar char="+"/>
            </a:pPr>
            <a:r>
              <a:rPr lang="ru" sz="1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Мой кот</a:t>
            </a:r>
          </a:p>
        </p:txBody>
      </p:sp>
      <p:cxnSp>
        <p:nvCxnSpPr>
          <p:cNvPr id="352" name="Shape 352"/>
          <p:cNvCxnSpPr/>
          <p:nvPr/>
        </p:nvCxnSpPr>
        <p:spPr>
          <a:xfrm rot="10800000" flipH="1">
            <a:off x="1035375" y="1404475"/>
            <a:ext cx="11100" cy="4566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53" name="Shape 353"/>
          <p:cNvCxnSpPr/>
          <p:nvPr/>
        </p:nvCxnSpPr>
        <p:spPr>
          <a:xfrm rot="10800000">
            <a:off x="1057400" y="1415750"/>
            <a:ext cx="2238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54" name="Shape 354"/>
          <p:cNvCxnSpPr/>
          <p:nvPr/>
        </p:nvCxnSpPr>
        <p:spPr>
          <a:xfrm rot="10800000">
            <a:off x="1057600" y="4182300"/>
            <a:ext cx="22044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55" name="Shape 355"/>
          <p:cNvCxnSpPr/>
          <p:nvPr/>
        </p:nvCxnSpPr>
        <p:spPr>
          <a:xfrm rot="10800000" flipH="1">
            <a:off x="1035375" y="3725700"/>
            <a:ext cx="11100" cy="4566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56" name="Shape 356"/>
          <p:cNvSpPr txBox="1"/>
          <p:nvPr/>
        </p:nvSpPr>
        <p:spPr>
          <a:xfrm>
            <a:off x="590025" y="3126500"/>
            <a:ext cx="1569900" cy="456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chemeClr val="accent2"/>
                </a:solidFill>
              </a:rPr>
              <a:t>My cat</a:t>
            </a:r>
          </a:p>
        </p:txBody>
      </p:sp>
      <p:pic>
        <p:nvPicPr>
          <p:cNvPr id="357" name="Shape 357" descr="Dog-ic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8406" y="2025556"/>
            <a:ext cx="1355075" cy="1355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8" name="Shape 358"/>
          <p:cNvCxnSpPr/>
          <p:nvPr/>
        </p:nvCxnSpPr>
        <p:spPr>
          <a:xfrm rot="10800000">
            <a:off x="5299500" y="1415825"/>
            <a:ext cx="2772000" cy="222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59" name="Shape 359"/>
          <p:cNvCxnSpPr/>
          <p:nvPr/>
        </p:nvCxnSpPr>
        <p:spPr>
          <a:xfrm rot="10800000">
            <a:off x="5316000" y="4198900"/>
            <a:ext cx="27555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60" name="Shape 360"/>
          <p:cNvSpPr txBox="1"/>
          <p:nvPr/>
        </p:nvSpPr>
        <p:spPr>
          <a:xfrm>
            <a:off x="7577000" y="3312025"/>
            <a:ext cx="1355100" cy="456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chemeClr val="accent2"/>
                </a:solidFill>
              </a:rPr>
              <a:t>Мой кот</a:t>
            </a:r>
          </a:p>
        </p:txBody>
      </p:sp>
      <p:cxnSp>
        <p:nvCxnSpPr>
          <p:cNvPr id="361" name="Shape 361"/>
          <p:cNvCxnSpPr/>
          <p:nvPr/>
        </p:nvCxnSpPr>
        <p:spPr>
          <a:xfrm>
            <a:off x="8073119" y="1415756"/>
            <a:ext cx="0" cy="4677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62" name="Shape 362"/>
          <p:cNvCxnSpPr/>
          <p:nvPr/>
        </p:nvCxnSpPr>
        <p:spPr>
          <a:xfrm rot="10800000">
            <a:off x="8060400" y="3809300"/>
            <a:ext cx="11100" cy="3786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PATCH и параллельное обновление ресурса</a:t>
            </a:r>
          </a:p>
        </p:txBody>
      </p:sp>
      <p:sp>
        <p:nvSpPr>
          <p:cNvPr id="368" name="Shape 3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rgbClr val="ADADAD"/>
                </a:solidFill>
              </a:rPr>
              <a:pPr lvl="0" rtl="0">
                <a:spcBef>
                  <a:spcPts val="0"/>
                </a:spcBef>
                <a:buNone/>
              </a:pPr>
              <a:t>34</a:t>
            </a:fld>
            <a:endParaRPr lang="ru" dirty="0">
              <a:solidFill>
                <a:srgbClr val="ADADAD"/>
              </a:solidFill>
            </a:endParaRPr>
          </a:p>
        </p:txBody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464100" y="1349350"/>
            <a:ext cx="8116200" cy="148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</a:p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{ op: “test”, path: “/src”, value: “cat.jpg” },</a:t>
            </a:r>
          </a:p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{ op: “replace”, path: “/text”, value: “Мой кот” }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sz="1800"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PATCH и параллельное обновление ресурса</a:t>
            </a:r>
          </a:p>
        </p:txBody>
      </p:sp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4472550" y="124682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PATCH /notes/1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text: “Мой кот!”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chemeClr val="accent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376" name="Shape 37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rgbClr val="ADADAD"/>
                </a:solidFill>
              </a:rPr>
              <a:pPr lvl="0" rtl="0">
                <a:spcBef>
                  <a:spcPts val="0"/>
                </a:spcBef>
                <a:buNone/>
              </a:pPr>
              <a:t>35</a:t>
            </a:fld>
            <a:endParaRPr lang="ru" dirty="0">
              <a:solidFill>
                <a:srgbClr val="ADADAD"/>
              </a:solidFill>
            </a:endParaRPr>
          </a:p>
        </p:txBody>
      </p:sp>
      <p:pic>
        <p:nvPicPr>
          <p:cNvPr id="377" name="Shape 377" descr="if_cat-alt_28568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75751"/>
            <a:ext cx="1447350" cy="144735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Shape 378"/>
          <p:cNvSpPr txBox="1"/>
          <p:nvPr/>
        </p:nvSpPr>
        <p:spPr>
          <a:xfrm>
            <a:off x="590025" y="3126500"/>
            <a:ext cx="1569900" cy="456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chemeClr val="accent2"/>
                </a:solidFill>
              </a:rPr>
              <a:t>My cat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PATCH и параллельное обновление ресурса</a:t>
            </a:r>
          </a:p>
        </p:txBody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4472550" y="1246825"/>
            <a:ext cx="4548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PATCH /notes/1</a:t>
            </a:r>
          </a:p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If-Unmodified-Since: 12345677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text: “Мой кот!”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chemeClr val="accent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385" name="Shape 3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rgbClr val="ADADAD"/>
                </a:solidFill>
              </a:rPr>
              <a:pPr lvl="0" rtl="0">
                <a:spcBef>
                  <a:spcPts val="0"/>
                </a:spcBef>
                <a:buNone/>
              </a:pPr>
              <a:t>36</a:t>
            </a:fld>
            <a:endParaRPr lang="ru" dirty="0">
              <a:solidFill>
                <a:srgbClr val="ADADAD"/>
              </a:solidFill>
            </a:endParaRPr>
          </a:p>
        </p:txBody>
      </p:sp>
      <p:pic>
        <p:nvPicPr>
          <p:cNvPr id="386" name="Shape 386" descr="if_cat-alt_28568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75751"/>
            <a:ext cx="1447350" cy="1447350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Shape 387"/>
          <p:cNvSpPr txBox="1"/>
          <p:nvPr/>
        </p:nvSpPr>
        <p:spPr>
          <a:xfrm>
            <a:off x="194450" y="3126500"/>
            <a:ext cx="4278000" cy="179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chemeClr val="accent2"/>
                </a:solidFill>
              </a:rPr>
              <a:t>     My cat</a:t>
            </a:r>
          </a:p>
          <a:p>
            <a:pPr lvl="0">
              <a:spcBef>
                <a:spcPts val="0"/>
              </a:spcBef>
              <a:buNone/>
            </a:pPr>
            <a:endParaRPr sz="1800">
              <a:solidFill>
                <a:schemeClr val="accent2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Last-Modified: 12345677</a:t>
            </a:r>
          </a:p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ETag: a54bc65f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PATCH и параллельное обновление ресурса</a:t>
            </a:r>
          </a:p>
        </p:txBody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4472550" y="1246825"/>
            <a:ext cx="4548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PATCH /notes/1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If-Match: a54bc65f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text: “Мой кот!”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chemeClr val="accent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394" name="Shape 39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rgbClr val="ADADAD"/>
                </a:solidFill>
              </a:rPr>
              <a:pPr lvl="0" rtl="0">
                <a:spcBef>
                  <a:spcPts val="0"/>
                </a:spcBef>
                <a:buNone/>
              </a:pPr>
              <a:t>37</a:t>
            </a:fld>
            <a:endParaRPr lang="ru" dirty="0">
              <a:solidFill>
                <a:srgbClr val="ADADAD"/>
              </a:solidFill>
            </a:endParaRPr>
          </a:p>
        </p:txBody>
      </p:sp>
      <p:pic>
        <p:nvPicPr>
          <p:cNvPr id="395" name="Shape 395" descr="if_cat-alt_28568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75751"/>
            <a:ext cx="1447350" cy="144735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194450" y="3126500"/>
            <a:ext cx="4278000" cy="179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chemeClr val="accent2"/>
                </a:solidFill>
              </a:rPr>
              <a:t>     My cat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chemeClr val="accent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Last-Modified: 12345677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ETag: a54bc65f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HTTP PATCH - зрелость технологий</a:t>
            </a:r>
          </a:p>
        </p:txBody>
      </p:sp>
      <p:sp>
        <p:nvSpPr>
          <p:cNvPr id="402" name="Shape 40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rgbClr val="ADADAD"/>
                </a:solidFill>
              </a:rPr>
              <a:pPr lvl="0">
                <a:spcBef>
                  <a:spcPts val="0"/>
                </a:spcBef>
                <a:buNone/>
              </a:pPr>
              <a:t>38</a:t>
            </a:fld>
            <a:endParaRPr lang="ru" dirty="0">
              <a:solidFill>
                <a:srgbClr val="ADADAD"/>
              </a:solidFill>
            </a:endParaRPr>
          </a:p>
        </p:txBody>
      </p:sp>
      <p:graphicFrame>
        <p:nvGraphicFramePr>
          <p:cNvPr id="403" name="Shape 403"/>
          <p:cNvGraphicFramePr/>
          <p:nvPr/>
        </p:nvGraphicFramePr>
        <p:xfrm>
          <a:off x="439050" y="1332000"/>
          <a:ext cx="8132250" cy="2321900"/>
        </p:xfrm>
        <a:graphic>
          <a:graphicData uri="http://schemas.openxmlformats.org/drawingml/2006/table">
            <a:tbl>
              <a:tblPr>
                <a:noFill/>
                <a:tableStyleId>{F616B886-D2D9-4788-A0F8-858DB17146E7}</a:tableStyleId>
              </a:tblPr>
              <a:tblGrid>
                <a:gridCol w="3022225"/>
                <a:gridCol w="1935875"/>
                <a:gridCol w="3174150"/>
              </a:tblGrid>
              <a:tr h="5804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" sz="1800" b="1">
                          <a:solidFill>
                            <a:schemeClr val="accent2"/>
                          </a:solidFill>
                        </a:rPr>
                        <a:t>Технология</a:t>
                      </a:r>
                    </a:p>
                  </a:txBody>
                  <a:tcPr marL="91425" marR="91425" marT="91425" marB="91425"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ru" sz="1800" b="1">
                          <a:solidFill>
                            <a:schemeClr val="accent2"/>
                          </a:solidFill>
                        </a:rPr>
                        <a:t>Не менялась с</a:t>
                      </a:r>
                    </a:p>
                  </a:txBody>
                  <a:tcPr marL="91425" marR="91425" marT="91425" marB="91425"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" sz="1800" b="1">
                          <a:solidFill>
                            <a:schemeClr val="accent2"/>
                          </a:solidFill>
                        </a:rPr>
                        <a:t>Номер RFC</a:t>
                      </a:r>
                    </a:p>
                  </a:txBody>
                  <a:tcPr marL="91425" marR="91425" marT="91425" marB="91425"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04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" sz="1800">
                          <a:solidFill>
                            <a:schemeClr val="accent2"/>
                          </a:solidFill>
                        </a:rPr>
                        <a:t>HTTP PATCH</a:t>
                      </a:r>
                    </a:p>
                  </a:txBody>
                  <a:tcPr marL="91425" marR="91425" marT="91425" marB="91425"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ru" sz="1800">
                          <a:solidFill>
                            <a:schemeClr val="accent2"/>
                          </a:solidFill>
                        </a:rPr>
                        <a:t>2009 г.</a:t>
                      </a:r>
                    </a:p>
                  </a:txBody>
                  <a:tcPr marL="91425" marR="91425" marT="91425" marB="91425" anchor="ctr"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" sz="1800">
                          <a:solidFill>
                            <a:schemeClr val="accent2"/>
                          </a:solidFill>
                        </a:rPr>
                        <a:t>RFC 5789</a:t>
                      </a:r>
                    </a:p>
                  </a:txBody>
                  <a:tcPr marL="91425" marR="91425" marT="91425" marB="91425" anchor="ctr"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804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" sz="1800">
                          <a:solidFill>
                            <a:schemeClr val="accent2"/>
                          </a:solidFill>
                        </a:rPr>
                        <a:t>JSON Patch, JSON Pointer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" sz="1800">
                          <a:solidFill>
                            <a:schemeClr val="accent2"/>
                          </a:solidFill>
                        </a:rPr>
                        <a:t>2013 г.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" sz="1800">
                          <a:solidFill>
                            <a:schemeClr val="accent2"/>
                          </a:solidFill>
                        </a:rPr>
                        <a:t>RFC 6902, RFC 6901</a:t>
                      </a:r>
                    </a:p>
                  </a:txBody>
                  <a:tcPr marL="91425" marR="91425" marT="91425" marB="91425" anchor="ctr"/>
                </a:tc>
              </a:tr>
              <a:tr h="5804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" sz="1800">
                          <a:solidFill>
                            <a:schemeClr val="accent2"/>
                          </a:solidFill>
                        </a:rPr>
                        <a:t>JSON Merge Patch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" sz="1800">
                          <a:solidFill>
                            <a:schemeClr val="accent2"/>
                          </a:solidFill>
                        </a:rPr>
                        <a:t>2014 г.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" sz="1800">
                          <a:solidFill>
                            <a:schemeClr val="accent2"/>
                          </a:solidFill>
                        </a:rPr>
                        <a:t>RFC 7396</a:t>
                      </a:r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HTTP PATCH - библиотеки</a:t>
            </a:r>
          </a:p>
        </p:txBody>
      </p:sp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7093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Java Script:  fast-json-patch, json-merge-patch, JSON8, и др.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Java:  fge’s json-patch, zjsonpatch, JEE 8.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C#:  Ramone, JsonPatch, Morcatko, Nancy.JsonPatch и др.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Python:  jsonpatch, json-merge-patch, kinto.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</p:txBody>
      </p:sp>
      <p:sp>
        <p:nvSpPr>
          <p:cNvPr id="410" name="Shape 4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rgbClr val="ADADAD"/>
                </a:solidFill>
              </a:rPr>
              <a:pPr lvl="0">
                <a:spcBef>
                  <a:spcPts val="0"/>
                </a:spcBef>
                <a:buNone/>
              </a:pPr>
              <a:t>39</a:t>
            </a:fld>
            <a:endParaRPr lang="ru" dirty="0">
              <a:solidFill>
                <a:srgbClr val="ADADA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Классический REST сервис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rgbClr val="ADADAD"/>
                </a:solidFill>
              </a:rPr>
              <a:pPr lvl="0" rtl="0">
                <a:spcBef>
                  <a:spcPts val="0"/>
                </a:spcBef>
                <a:buNone/>
              </a:pPr>
              <a:t>4</a:t>
            </a:fld>
            <a:endParaRPr lang="ru" dirty="0">
              <a:solidFill>
                <a:srgbClr val="ADADAD"/>
              </a:solidFill>
            </a:endParaRPr>
          </a:p>
        </p:txBody>
      </p:sp>
      <p:graphicFrame>
        <p:nvGraphicFramePr>
          <p:cNvPr id="79" name="Shape 79"/>
          <p:cNvGraphicFramePr/>
          <p:nvPr/>
        </p:nvGraphicFramePr>
        <p:xfrm>
          <a:off x="405375" y="1664550"/>
          <a:ext cx="2123600" cy="1462980"/>
        </p:xfrm>
        <a:graphic>
          <a:graphicData uri="http://schemas.openxmlformats.org/drawingml/2006/table">
            <a:tbl>
              <a:tblPr>
                <a:noFill/>
                <a:tableStyleId>{F616B886-D2D9-4788-A0F8-858DB17146E7}</a:tableStyleId>
              </a:tblPr>
              <a:tblGrid>
                <a:gridCol w="2123600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ru" sz="1800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Document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ru" sz="1800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id: String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ru" sz="1800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name: String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ru" sz="1800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text: String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80" name="Shape 80"/>
          <p:cNvGraphicFramePr/>
          <p:nvPr/>
        </p:nvGraphicFramePr>
        <p:xfrm>
          <a:off x="3188500" y="1664550"/>
          <a:ext cx="5445200" cy="2334212"/>
        </p:xfrm>
        <a:graphic>
          <a:graphicData uri="http://schemas.openxmlformats.org/drawingml/2006/table">
            <a:tbl>
              <a:tblPr>
                <a:noFill/>
                <a:tableStyleId>{F616B886-D2D9-4788-A0F8-858DB17146E7}</a:tableStyleId>
              </a:tblPr>
              <a:tblGrid>
                <a:gridCol w="1694000"/>
                <a:gridCol w="3751200"/>
              </a:tblGrid>
              <a:tr h="5473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ru" sz="1800" dirty="0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Создать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ru" sz="1800" dirty="0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POST /docs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925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ru" sz="1800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Получить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ru" sz="1800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GET /docs/{id}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0276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ru" sz="1800" dirty="0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Обновить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ru" sz="1800" dirty="0" smtClean="0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PATCH </a:t>
                      </a:r>
                      <a:r>
                        <a:rPr lang="ru" sz="1800" dirty="0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/docs/{id}</a:t>
                      </a:r>
                    </a:p>
                  </a:txBody>
                  <a:tcPr marL="91425" marR="91425" marT="91425" marB="91425" anchor="b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9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ru" sz="1800" dirty="0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Удалить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ru" sz="1800" dirty="0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DELETE /docs/{id}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358525" y="1122500"/>
            <a:ext cx="22173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chemeClr val="accent2"/>
                </a:solidFill>
              </a:rPr>
              <a:t>Модель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3147925" y="1122500"/>
            <a:ext cx="22578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chemeClr val="accent2"/>
                </a:solidFill>
              </a:rPr>
              <a:t>Операции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4857752" y="2714626"/>
            <a:ext cx="888714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PUT</a:t>
            </a:r>
          </a:p>
        </p:txBody>
      </p:sp>
      <p:cxnSp>
        <p:nvCxnSpPr>
          <p:cNvPr id="84" name="Shape 84"/>
          <p:cNvCxnSpPr/>
          <p:nvPr/>
        </p:nvCxnSpPr>
        <p:spPr>
          <a:xfrm flipH="1">
            <a:off x="4929190" y="2857502"/>
            <a:ext cx="726900" cy="1647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Когда стоит использовать HTTP PATCH?</a:t>
            </a:r>
          </a:p>
        </p:txBody>
      </p:sp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311700" y="1118838"/>
            <a:ext cx="8520600" cy="3450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accent2"/>
                </a:solidFill>
              </a:rPr>
              <a:t>В большинстве случаев.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accent2"/>
                </a:solidFill>
              </a:rPr>
              <a:t>Плюсы:</a:t>
            </a:r>
          </a:p>
          <a:p>
            <a:pPr marL="457200" lvl="0" indent="-228600" rtl="0">
              <a:spcBef>
                <a:spcPts val="0"/>
              </a:spcBef>
              <a:buClr>
                <a:schemeClr val="accent2"/>
              </a:buClr>
            </a:pPr>
            <a:r>
              <a:rPr lang="ru">
                <a:solidFill>
                  <a:schemeClr val="accent2"/>
                </a:solidFill>
              </a:rPr>
              <a:t>Как полное, так и частичное обновление ресурса.</a:t>
            </a:r>
          </a:p>
          <a:p>
            <a:pPr marL="457200" lvl="0" indent="-228600" rtl="0">
              <a:spcBef>
                <a:spcPts val="0"/>
              </a:spcBef>
              <a:buClr>
                <a:schemeClr val="accent2"/>
              </a:buClr>
            </a:pPr>
            <a:r>
              <a:rPr lang="ru">
                <a:solidFill>
                  <a:schemeClr val="accent2"/>
                </a:solidFill>
              </a:rPr>
              <a:t>Безболезненное расширение состава атрибутов.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417" name="Shape 4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rgbClr val="ADADAD"/>
                </a:solidFill>
              </a:rPr>
              <a:pPr lvl="0">
                <a:spcBef>
                  <a:spcPts val="0"/>
                </a:spcBef>
                <a:buNone/>
              </a:pPr>
              <a:t>40</a:t>
            </a:fld>
            <a:endParaRPr lang="ru" dirty="0">
              <a:solidFill>
                <a:srgbClr val="ADADA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Когда стоит использовать HTTP PUT?</a:t>
            </a:r>
          </a:p>
        </p:txBody>
      </p:sp>
      <p:sp>
        <p:nvSpPr>
          <p:cNvPr id="423" name="Shape 4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accent2"/>
                </a:solidFill>
              </a:rPr>
              <a:t>Для обновления “примитивных” ресурсов (ни дополнить, ни разделить):</a:t>
            </a:r>
          </a:p>
          <a:p>
            <a:pPr marL="457200" lvl="0" indent="-228600">
              <a:spcBef>
                <a:spcPts val="0"/>
              </a:spcBef>
              <a:buClr>
                <a:schemeClr val="accent2"/>
              </a:buClr>
            </a:pPr>
            <a:r>
              <a:rPr lang="ru">
                <a:solidFill>
                  <a:schemeClr val="accent2"/>
                </a:solidFill>
              </a:rPr>
              <a:t>key-value настроек</a:t>
            </a:r>
          </a:p>
          <a:p>
            <a:pPr marL="457200" lvl="0" indent="-228600" rtl="0">
              <a:spcBef>
                <a:spcPts val="0"/>
              </a:spcBef>
              <a:buClr>
                <a:schemeClr val="accent2"/>
              </a:buClr>
            </a:pPr>
            <a:r>
              <a:rPr lang="ru">
                <a:solidFill>
                  <a:schemeClr val="accent2"/>
                </a:solidFill>
              </a:rPr>
              <a:t>отметки “Избранное”</a:t>
            </a:r>
          </a:p>
          <a:p>
            <a:pPr marL="457200" lvl="0" indent="-228600" rtl="0">
              <a:spcBef>
                <a:spcPts val="0"/>
              </a:spcBef>
              <a:buClr>
                <a:schemeClr val="accent2"/>
              </a:buClr>
            </a:pPr>
            <a:r>
              <a:rPr lang="ru">
                <a:solidFill>
                  <a:schemeClr val="accent2"/>
                </a:solidFill>
              </a:rPr>
              <a:t>файлов</a:t>
            </a:r>
          </a:p>
          <a:p>
            <a:pPr marL="457200" lvl="0" indent="-228600">
              <a:spcBef>
                <a:spcPts val="0"/>
              </a:spcBef>
              <a:buClr>
                <a:schemeClr val="accent2"/>
              </a:buClr>
            </a:pPr>
            <a:r>
              <a:rPr lang="ru">
                <a:solidFill>
                  <a:schemeClr val="accent2"/>
                </a:solidFill>
              </a:rPr>
              <a:t>и т.п.</a:t>
            </a:r>
          </a:p>
        </p:txBody>
      </p:sp>
      <p:sp>
        <p:nvSpPr>
          <p:cNvPr id="424" name="Shape 4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lt2"/>
                </a:solidFill>
              </a:rPr>
              <a:pPr lvl="0">
                <a:spcBef>
                  <a:spcPts val="0"/>
                </a:spcBef>
                <a:buNone/>
              </a:pPr>
              <a:t>41</a:t>
            </a:fld>
            <a:endParaRPr lang="ru">
              <a:solidFill>
                <a:schemeClr val="l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HTTP POST для обновления ресурса</a:t>
            </a:r>
          </a:p>
        </p:txBody>
      </p:sp>
      <p:sp>
        <p:nvSpPr>
          <p:cNvPr id="430" name="Shape 4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rgbClr val="ADADAD"/>
                </a:solidFill>
              </a:rPr>
              <a:pPr lvl="0">
                <a:spcBef>
                  <a:spcPts val="0"/>
                </a:spcBef>
                <a:buNone/>
              </a:pPr>
              <a:t>42</a:t>
            </a:fld>
            <a:endParaRPr lang="ru" dirty="0">
              <a:solidFill>
                <a:srgbClr val="ADADAD"/>
              </a:solidFill>
            </a:endParaRPr>
          </a:p>
        </p:txBody>
      </p:sp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464100" y="1304875"/>
            <a:ext cx="8520600" cy="3057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accent2"/>
                </a:solidFill>
              </a:rPr>
              <a:t>когда обновление - это ресурс.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POST /resources/1/update_request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&lt;запрос на обновление&gt;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chemeClr val="accent2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>
              <a:solidFill>
                <a:schemeClr val="accent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accent2"/>
              </a:solidFill>
            </a:endParaRPr>
          </a:p>
          <a:p>
            <a:pPr marL="914400" lvl="0" indent="0" rtl="0">
              <a:spcBef>
                <a:spcPts val="0"/>
              </a:spcBef>
              <a:buNone/>
            </a:pPr>
            <a:endParaRPr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HTTP POST для обновления ресурса</a:t>
            </a:r>
          </a:p>
        </p:txBody>
      </p:sp>
      <p:sp>
        <p:nvSpPr>
          <p:cNvPr id="437" name="Shape 4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rgbClr val="ADADAD"/>
                </a:solidFill>
              </a:rPr>
              <a:pPr lvl="0" rtl="0">
                <a:spcBef>
                  <a:spcPts val="0"/>
                </a:spcBef>
                <a:buNone/>
              </a:pPr>
              <a:t>43</a:t>
            </a:fld>
            <a:endParaRPr lang="ru" dirty="0">
              <a:solidFill>
                <a:srgbClr val="ADADAD"/>
              </a:solidFill>
            </a:endParaRPr>
          </a:p>
        </p:txBody>
      </p:sp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464100" y="1304875"/>
            <a:ext cx="7747500" cy="2638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dirty="0">
                <a:solidFill>
                  <a:schemeClr val="accent2"/>
                </a:solidFill>
              </a:rPr>
              <a:t>Например, когда есть необходимость:</a:t>
            </a:r>
          </a:p>
          <a:p>
            <a:pPr marL="457200" lvl="0" indent="-228600" rtl="0">
              <a:spcBef>
                <a:spcPts val="0"/>
              </a:spcBef>
              <a:buClr>
                <a:schemeClr val="accent2"/>
              </a:buClr>
            </a:pPr>
            <a:r>
              <a:rPr lang="ru" dirty="0" smtClean="0">
                <a:solidFill>
                  <a:schemeClr val="accent2"/>
                </a:solidFill>
              </a:rPr>
              <a:t>обновить </a:t>
            </a:r>
            <a:r>
              <a:rPr lang="ru" dirty="0">
                <a:solidFill>
                  <a:schemeClr val="accent2"/>
                </a:solidFill>
              </a:rPr>
              <a:t>сразу 2 ресурса,</a:t>
            </a:r>
          </a:p>
          <a:p>
            <a:pPr marL="457200" lvl="0" indent="-228600" rtl="0">
              <a:spcBef>
                <a:spcPts val="0"/>
              </a:spcBef>
              <a:buClr>
                <a:schemeClr val="accent2"/>
              </a:buClr>
            </a:pPr>
            <a:r>
              <a:rPr lang="ru" dirty="0">
                <a:solidFill>
                  <a:schemeClr val="accent2"/>
                </a:solidFill>
              </a:rPr>
              <a:t>обновить ресурс и выполнить </a:t>
            </a:r>
            <a:r>
              <a:rPr lang="ru" dirty="0" smtClean="0">
                <a:solidFill>
                  <a:schemeClr val="accent2"/>
                </a:solidFill>
              </a:rPr>
              <a:t>действие,</a:t>
            </a:r>
          </a:p>
          <a:p>
            <a:pPr marL="457200" indent="-228600">
              <a:buClr>
                <a:schemeClr val="accent2"/>
              </a:buClr>
            </a:pPr>
            <a:r>
              <a:rPr lang="ru" dirty="0" smtClean="0">
                <a:solidFill>
                  <a:schemeClr val="accent2"/>
                </a:solidFill>
              </a:rPr>
              <a:t>следить за состоянием обновления,</a:t>
            </a:r>
          </a:p>
          <a:p>
            <a:pPr marL="457200" lvl="0" indent="-228600" rtl="0">
              <a:spcBef>
                <a:spcPts val="0"/>
              </a:spcBef>
              <a:buClr>
                <a:schemeClr val="accent2"/>
              </a:buClr>
              <a:buNone/>
            </a:pPr>
            <a:endParaRPr lang="ru" dirty="0">
              <a:solidFill>
                <a:schemeClr val="accent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accent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accent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accent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accent2"/>
              </a:solidFill>
            </a:endParaRPr>
          </a:p>
          <a:p>
            <a:pPr marL="914400" lvl="0" indent="0" rtl="0">
              <a:spcBef>
                <a:spcPts val="0"/>
              </a:spcBef>
              <a:buNone/>
            </a:pPr>
            <a:endParaRPr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HTTP POST для обновления ресурса</a:t>
            </a:r>
          </a:p>
        </p:txBody>
      </p:sp>
      <p:sp>
        <p:nvSpPr>
          <p:cNvPr id="471" name="Shape 4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dirty="0" smtClean="0">
                <a:solidFill>
                  <a:schemeClr val="accent2"/>
                </a:solidFill>
              </a:rPr>
              <a:t>Пример: </a:t>
            </a:r>
          </a:p>
          <a:p>
            <a:pPr lvl="0" rtl="0">
              <a:spcBef>
                <a:spcPts val="0"/>
              </a:spcBef>
              <a:buNone/>
            </a:pPr>
            <a:r>
              <a:rPr lang="ru" dirty="0" smtClean="0">
                <a:solidFill>
                  <a:schemeClr val="accent2"/>
                </a:solidFill>
              </a:rPr>
              <a:t>Запрос </a:t>
            </a:r>
            <a:r>
              <a:rPr lang="ru" dirty="0">
                <a:solidFill>
                  <a:schemeClr val="accent2"/>
                </a:solidFill>
              </a:rPr>
              <a:t>на обновление с предварительной модерацией.</a:t>
            </a:r>
          </a:p>
          <a:p>
            <a:pPr marL="914400" lvl="0" indent="0" rtl="0">
              <a:spcBef>
                <a:spcPts val="0"/>
              </a:spcBef>
              <a:buNone/>
            </a:pPr>
            <a:r>
              <a:rPr lang="ru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POST /docs/1/update_request</a:t>
            </a:r>
          </a:p>
          <a:p>
            <a:pPr marL="914400" lvl="0" indent="0" rtl="0">
              <a:spcBef>
                <a:spcPts val="0"/>
              </a:spcBef>
              <a:buNone/>
            </a:pPr>
            <a:r>
              <a:rPr lang="ru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914400" lvl="0" indent="0" rtl="0">
              <a:spcBef>
                <a:spcPts val="0"/>
              </a:spcBef>
              <a:buNone/>
            </a:pPr>
            <a:r>
              <a:rPr lang="ru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dirty="0" smtClean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text: </a:t>
            </a:r>
            <a:r>
              <a:rPr lang="ru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“Draft”</a:t>
            </a:r>
          </a:p>
          <a:p>
            <a:pPr marL="914400" lvl="0" indent="0" rtl="0">
              <a:spcBef>
                <a:spcPts val="0"/>
              </a:spcBef>
              <a:buNone/>
            </a:pPr>
            <a:r>
              <a:rPr lang="ru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accent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472" name="Shape 47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rgbClr val="ADADAD"/>
                </a:solidFill>
              </a:rPr>
              <a:pPr lvl="0" rtl="0">
                <a:spcBef>
                  <a:spcPts val="0"/>
                </a:spcBef>
                <a:buNone/>
              </a:pPr>
              <a:t>44</a:t>
            </a:fld>
            <a:endParaRPr lang="ru" dirty="0">
              <a:solidFill>
                <a:srgbClr val="ADADA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Заключение</a:t>
            </a:r>
          </a:p>
        </p:txBody>
      </p:sp>
      <p:sp>
        <p:nvSpPr>
          <p:cNvPr id="444" name="Shape 4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chemeClr val="accent2"/>
                </a:solidFill>
              </a:rPr>
              <a:t>1.     HTTP PUT и его ограничения.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chemeClr val="accent2"/>
                </a:solidFill>
              </a:rPr>
              <a:t>2.     HTTP PATCH:</a:t>
            </a:r>
          </a:p>
          <a:p>
            <a:pPr marL="914400" lvl="0" indent="-228600" rtl="0">
              <a:spcBef>
                <a:spcPts val="0"/>
              </a:spcBef>
              <a:buClr>
                <a:schemeClr val="accent2"/>
              </a:buClr>
            </a:pPr>
            <a:r>
              <a:rPr lang="ru">
                <a:solidFill>
                  <a:schemeClr val="accent2"/>
                </a:solidFill>
              </a:rPr>
              <a:t>описание метода,</a:t>
            </a:r>
          </a:p>
          <a:p>
            <a:pPr marL="914400" lvl="0" indent="-228600" rtl="0">
              <a:spcBef>
                <a:spcPts val="0"/>
              </a:spcBef>
              <a:buClr>
                <a:schemeClr val="accent2"/>
              </a:buClr>
            </a:pPr>
            <a:r>
              <a:rPr lang="ru">
                <a:solidFill>
                  <a:schemeClr val="accent2"/>
                </a:solidFill>
              </a:rPr>
              <a:t>форматы JSON Merge Patch и JSON Patch.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chemeClr val="accent2"/>
                </a:solidFill>
              </a:rPr>
              <a:t>3.     Когда нужен HTTP POST для обновления ресурса?</a:t>
            </a:r>
          </a:p>
        </p:txBody>
      </p:sp>
      <p:sp>
        <p:nvSpPr>
          <p:cNvPr id="445" name="Shape 4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rgbClr val="ADADAD"/>
                </a:solidFill>
              </a:rPr>
              <a:pPr lvl="0" rtl="0">
                <a:spcBef>
                  <a:spcPts val="0"/>
                </a:spcBef>
                <a:buNone/>
              </a:pPr>
              <a:t>45</a:t>
            </a:fld>
            <a:endParaRPr lang="ru" dirty="0">
              <a:solidFill>
                <a:srgbClr val="ADADA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Спасибо за внимание!</a:t>
            </a:r>
          </a:p>
        </p:txBody>
      </p:sp>
      <p:sp>
        <p:nvSpPr>
          <p:cNvPr id="451" name="Shape 4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pPr lvl="0">
                <a:spcBef>
                  <a:spcPts val="0"/>
                </a:spcBef>
                <a:buNone/>
              </a:pPr>
              <a:t>46</a:t>
            </a:fld>
            <a:endParaRPr lang="ru"/>
          </a:p>
        </p:txBody>
      </p:sp>
      <p:sp>
        <p:nvSpPr>
          <p:cNvPr id="452" name="Shape 452"/>
          <p:cNvSpPr txBox="1">
            <a:spLocks noGrp="1"/>
          </p:cNvSpPr>
          <p:nvPr>
            <p:ph type="subTitle" idx="4294967295"/>
          </p:nvPr>
        </p:nvSpPr>
        <p:spPr>
          <a:xfrm>
            <a:off x="311700" y="3869950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ru"/>
              <a:t>Юрий Крупин, НПО Криста</a:t>
            </a:r>
          </a:p>
        </p:txBody>
      </p:sp>
      <p:pic>
        <p:nvPicPr>
          <p:cNvPr id="453" name="Shape 453" descr="krist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7300" y="3884175"/>
            <a:ext cx="764150" cy="76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Вспомогательные слайды</a:t>
            </a:r>
          </a:p>
        </p:txBody>
      </p:sp>
      <p:sp>
        <p:nvSpPr>
          <p:cNvPr id="459" name="Shape 4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pPr lvl="0">
                <a:spcBef>
                  <a:spcPts val="0"/>
                </a:spcBef>
                <a:buNone/>
              </a:pPr>
              <a:t>47</a:t>
            </a:fld>
            <a:endParaRPr lang="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lt2"/>
                </a:solidFill>
              </a:rPr>
              <a:pPr lvl="0" rtl="0">
                <a:spcBef>
                  <a:spcPts val="0"/>
                </a:spcBef>
                <a:buNone/>
              </a:pPr>
              <a:t>48</a:t>
            </a:fld>
            <a:endParaRPr lang="ru">
              <a:solidFill>
                <a:schemeClr val="lt2"/>
              </a:solidFill>
            </a:endParaRPr>
          </a:p>
        </p:txBody>
      </p:sp>
      <p:pic>
        <p:nvPicPr>
          <p:cNvPr id="465" name="Shape 465" descr="SO_Chrom_caches_PU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165" y="0"/>
            <a:ext cx="827883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HTTP POST для обновления ресурса</a:t>
            </a:r>
          </a:p>
        </p:txBody>
      </p:sp>
      <p:sp>
        <p:nvSpPr>
          <p:cNvPr id="478" name="Shape 47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867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chemeClr val="accent2"/>
                </a:solidFill>
              </a:rPr>
              <a:t>Примеры: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chemeClr val="accent2"/>
                </a:solidFill>
              </a:rPr>
              <a:t>2.   Запрос на выполнение транзакции.</a:t>
            </a:r>
          </a:p>
          <a:p>
            <a:pPr marL="914400" lvl="0" indent="0" rtl="0">
              <a:spcBef>
                <a:spcPts val="0"/>
              </a:spcBef>
              <a:buNone/>
            </a:pPr>
            <a:endParaRPr>
              <a:solidFill>
                <a:schemeClr val="accent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479" name="Shape 4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pPr lvl="0" rtl="0">
                <a:spcBef>
                  <a:spcPts val="0"/>
                </a:spcBef>
                <a:buNone/>
              </a:pPr>
              <a:t>49</a:t>
            </a:fld>
            <a:endParaRPr lang="ru"/>
          </a:p>
        </p:txBody>
      </p:sp>
      <p:sp>
        <p:nvSpPr>
          <p:cNvPr id="480" name="Shape 480"/>
          <p:cNvSpPr txBox="1"/>
          <p:nvPr/>
        </p:nvSpPr>
        <p:spPr>
          <a:xfrm>
            <a:off x="4639025" y="2019775"/>
            <a:ext cx="5198400" cy="294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8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POST /star_transfer_request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8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800" dirty="0" smtClean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ru" sz="18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: “Bob”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8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to: “Alice”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8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amount: 1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8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481" name="Shape 481"/>
          <p:cNvSpPr txBox="1"/>
          <p:nvPr/>
        </p:nvSpPr>
        <p:spPr>
          <a:xfrm>
            <a:off x="1370875" y="2019775"/>
            <a:ext cx="5142600" cy="294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8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Bob: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8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800" dirty="0" smtClean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ru" sz="18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: “Bob”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8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stars: 3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8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Моя задача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388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dirty="0">
                <a:solidFill>
                  <a:schemeClr val="accent2"/>
                </a:solidFill>
              </a:rPr>
              <a:t>показать, что PUT [как основной метод обновления] устарел</a:t>
            </a:r>
          </a:p>
          <a:p>
            <a:pPr lvl="0" rtl="0">
              <a:spcBef>
                <a:spcPts val="0"/>
              </a:spcBef>
              <a:buNone/>
            </a:pPr>
            <a:r>
              <a:rPr lang="ru" dirty="0">
                <a:solidFill>
                  <a:schemeClr val="accent2"/>
                </a:solidFill>
              </a:rPr>
              <a:t>и вместо него следует присмотреться к PATCH.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chemeClr val="accent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chemeClr val="accent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chemeClr val="accent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chemeClr val="accent2"/>
              </a:solidFill>
            </a:endParaRPr>
          </a:p>
          <a:p>
            <a:pPr lvl="0" algn="r" rtl="0">
              <a:spcBef>
                <a:spcPts val="0"/>
              </a:spcBef>
              <a:buNone/>
            </a:pPr>
            <a:endParaRPr dirty="0">
              <a:solidFill>
                <a:schemeClr val="accent2"/>
              </a:solidFill>
            </a:endParaRPr>
          </a:p>
          <a:p>
            <a:pPr lvl="0" algn="r" rtl="0">
              <a:spcBef>
                <a:spcPts val="0"/>
              </a:spcBef>
              <a:buNone/>
            </a:pPr>
            <a:endParaRPr dirty="0">
              <a:solidFill>
                <a:schemeClr val="accent2"/>
              </a:solidFill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rgbClr val="ADADAD"/>
                </a:solidFill>
              </a:rPr>
              <a:pPr lvl="0">
                <a:spcBef>
                  <a:spcPts val="0"/>
                </a:spcBef>
                <a:buNone/>
              </a:pPr>
              <a:t>5</a:t>
            </a:fld>
            <a:endParaRPr lang="ru" dirty="0">
              <a:solidFill>
                <a:srgbClr val="ADADA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План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chemeClr val="accent2"/>
                </a:solidFill>
              </a:rPr>
              <a:t>1.     HTTP PUT и его ограничения.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chemeClr val="accent2"/>
                </a:solidFill>
              </a:rPr>
              <a:t>2.     HTTP PATCH:</a:t>
            </a:r>
          </a:p>
          <a:p>
            <a:pPr marL="914400" lvl="0" indent="-228600" rtl="0">
              <a:spcBef>
                <a:spcPts val="0"/>
              </a:spcBef>
              <a:buClr>
                <a:schemeClr val="accent2"/>
              </a:buClr>
            </a:pPr>
            <a:r>
              <a:rPr lang="ru">
                <a:solidFill>
                  <a:schemeClr val="accent2"/>
                </a:solidFill>
              </a:rPr>
              <a:t>описание метода,</a:t>
            </a:r>
          </a:p>
          <a:p>
            <a:pPr marL="914400" lvl="0" indent="-228600" rtl="0">
              <a:spcBef>
                <a:spcPts val="0"/>
              </a:spcBef>
              <a:buClr>
                <a:schemeClr val="accent2"/>
              </a:buClr>
            </a:pPr>
            <a:r>
              <a:rPr lang="ru">
                <a:solidFill>
                  <a:schemeClr val="accent2"/>
                </a:solidFill>
              </a:rPr>
              <a:t>форматы JSON Merge Patch и JSON Patch.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chemeClr val="accent2"/>
                </a:solidFill>
              </a:rPr>
              <a:t>3.     Когда нужен HTTP POST для обновления ресурса?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rgbClr val="ADADAD"/>
                </a:solidFill>
              </a:rPr>
              <a:pPr lvl="0">
                <a:spcBef>
                  <a:spcPts val="0"/>
                </a:spcBef>
                <a:buNone/>
              </a:pPr>
              <a:t>6</a:t>
            </a:fld>
            <a:endParaRPr lang="ru" dirty="0">
              <a:solidFill>
                <a:srgbClr val="ADADA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dirty="0"/>
              <a:t>HTTP PUT - полная замена ресурса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lt2"/>
                </a:solidFill>
              </a:rPr>
              <a:pPr lvl="0">
                <a:spcBef>
                  <a:spcPts val="0"/>
                </a:spcBef>
                <a:buNone/>
              </a:pPr>
              <a:t>7</a:t>
            </a:fld>
            <a:endParaRPr lang="ru" dirty="0">
              <a:solidFill>
                <a:schemeClr val="lt2"/>
              </a:solidFill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4737625" y="1132275"/>
            <a:ext cx="43653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PUT /docs/1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name: "Заявление на отпуск",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text: "С 16 октября"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3653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Оригинал: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name</a:t>
            </a:r>
            <a:r>
              <a:rPr lang="ru" sz="18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"Заявление на отпуск</a:t>
            </a:r>
            <a:r>
              <a:rPr lang="ru" sz="18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text</a:t>
            </a:r>
            <a:r>
              <a:rPr lang="ru" sz="18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"С 13 октября"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Ограничения HTTP PUT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35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chemeClr val="accent2"/>
                </a:solidFill>
              </a:rPr>
              <a:t>1.  Нужно всегда передавать полное представление.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lt2"/>
                </a:solidFill>
              </a:rPr>
              <a:pPr lvl="0" rtl="0">
                <a:spcBef>
                  <a:spcPts val="0"/>
                </a:spcBef>
                <a:buNone/>
              </a:pPr>
              <a:t>8</a:t>
            </a:fld>
            <a:endParaRPr lang="ru">
              <a:solidFill>
                <a:schemeClr val="l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Потребность в частичном обновлении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rgbClr val="ADADAD"/>
                </a:solidFill>
              </a:rPr>
              <a:pPr lvl="0" rtl="0">
                <a:spcBef>
                  <a:spcPts val="0"/>
                </a:spcBef>
                <a:buNone/>
              </a:pPr>
              <a:t>9</a:t>
            </a:fld>
            <a:endParaRPr lang="ru" dirty="0">
              <a:solidFill>
                <a:srgbClr val="ADADAD"/>
              </a:solidFill>
            </a:endParaRP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3263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name</a:t>
            </a:r>
            <a:r>
              <a:rPr lang="ru" sz="1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: "</a:t>
            </a:r>
            <a:r>
              <a:rPr lang="ru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Война и мир</a:t>
            </a:r>
            <a:r>
              <a:rPr lang="ru" sz="1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text</a:t>
            </a:r>
            <a:r>
              <a:rPr lang="ru" sz="1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"ТОМ ПЕРВЫЙ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ЧАСТЬ ПЕРВАЯ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I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..."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4373625" y="1152475"/>
            <a:ext cx="43263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</a:pPr>
            <a:r>
              <a:rPr lang="ru">
                <a:solidFill>
                  <a:schemeClr val="accent2"/>
                </a:solidFill>
              </a:rPr>
              <a:t>Большой документ,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</a:pPr>
            <a:r>
              <a:rPr lang="ru">
                <a:solidFill>
                  <a:schemeClr val="accent2"/>
                </a:solidFill>
              </a:rPr>
              <a:t>узкий интернет-канал,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</a:pPr>
            <a:r>
              <a:rPr lang="ru">
                <a:solidFill>
                  <a:schemeClr val="accent2"/>
                </a:solidFill>
              </a:rPr>
              <a:t>изменить нужно малую часть.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4003</Words>
  <Application>Microsoft Office PowerPoint</Application>
  <PresentationFormat>Экран (16:9)</PresentationFormat>
  <Paragraphs>672</Paragraphs>
  <Slides>49</Slides>
  <Notes>49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49</vt:i4>
      </vt:variant>
    </vt:vector>
  </HeadingPairs>
  <TitlesOfParts>
    <vt:vector size="50" baseType="lpstr">
      <vt:lpstr>Simple Dark</vt:lpstr>
      <vt:lpstr>Слайд 1</vt:lpstr>
      <vt:lpstr>Дизайн методов обновления ресурса в REST-сервисах</vt:lpstr>
      <vt:lpstr>Классический REST сервис</vt:lpstr>
      <vt:lpstr>Классический REST сервис</vt:lpstr>
      <vt:lpstr>Моя задача</vt:lpstr>
      <vt:lpstr>План</vt:lpstr>
      <vt:lpstr>HTTP PUT - полная замена ресурса</vt:lpstr>
      <vt:lpstr>Ограничения HTTP PUT</vt:lpstr>
      <vt:lpstr>Потребность в частичном обновлении</vt:lpstr>
      <vt:lpstr>Частичное обновление до PATCH </vt:lpstr>
      <vt:lpstr>Частичное обновление до PATCH </vt:lpstr>
      <vt:lpstr>Частичное обновление до PATCH </vt:lpstr>
      <vt:lpstr>Ограничения HTTP PUT</vt:lpstr>
      <vt:lpstr>Ограничения HTTP PUT</vt:lpstr>
      <vt:lpstr>Ограничения HTTP PUT</vt:lpstr>
      <vt:lpstr>Ограничения HTTP PUT</vt:lpstr>
      <vt:lpstr>Ограничения HTTP PUT</vt:lpstr>
      <vt:lpstr>Ограничения HTTP PUT</vt:lpstr>
      <vt:lpstr>Ограничения HTTP PUT</vt:lpstr>
      <vt:lpstr>Ограничения HTTP PUT</vt:lpstr>
      <vt:lpstr>HTTP PATCH - частичное обновление ресурса</vt:lpstr>
      <vt:lpstr>HTTP PATCH - частичное обновление ресурса</vt:lpstr>
      <vt:lpstr>JSON Merge Patch - декларативный формат</vt:lpstr>
      <vt:lpstr>JSON Merge Patch - декларативный формат</vt:lpstr>
      <vt:lpstr>JSON Merge Patch - декларативный формат</vt:lpstr>
      <vt:lpstr>JSON Merge Patch - декларативный формат</vt:lpstr>
      <vt:lpstr>JSON Merge Patch - только замена всего массива</vt:lpstr>
      <vt:lpstr>JSON Patch - императивный формат</vt:lpstr>
      <vt:lpstr>JSON Patch - императивный формат</vt:lpstr>
      <vt:lpstr>JSON Patch - пример модификации массива</vt:lpstr>
      <vt:lpstr>JSON Patch - пример модификации массива</vt:lpstr>
      <vt:lpstr>JSON Patch - пример модификации массива</vt:lpstr>
      <vt:lpstr>PATCH и параллельное обновление ресурса</vt:lpstr>
      <vt:lpstr>PATCH и параллельное обновление ресурса</vt:lpstr>
      <vt:lpstr>PATCH и параллельное обновление ресурса</vt:lpstr>
      <vt:lpstr>PATCH и параллельное обновление ресурса</vt:lpstr>
      <vt:lpstr>PATCH и параллельное обновление ресурса</vt:lpstr>
      <vt:lpstr>HTTP PATCH - зрелость технологий</vt:lpstr>
      <vt:lpstr>HTTP PATCH - библиотеки</vt:lpstr>
      <vt:lpstr>Когда стоит использовать HTTP PATCH?</vt:lpstr>
      <vt:lpstr>Когда стоит использовать HTTP PUT?</vt:lpstr>
      <vt:lpstr>HTTP POST для обновления ресурса</vt:lpstr>
      <vt:lpstr>HTTP POST для обновления ресурса</vt:lpstr>
      <vt:lpstr>HTTP POST для обновления ресурса</vt:lpstr>
      <vt:lpstr>Заключение</vt:lpstr>
      <vt:lpstr>Спасибо за внимание!</vt:lpstr>
      <vt:lpstr>Вспомогательные слайды</vt:lpstr>
      <vt:lpstr>Слайд 48</vt:lpstr>
      <vt:lpstr>HTTP POST для обновления ресурса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yk</cp:lastModifiedBy>
  <cp:revision>22</cp:revision>
  <dcterms:modified xsi:type="dcterms:W3CDTF">2017-10-12T20:49:22Z</dcterms:modified>
</cp:coreProperties>
</file>