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notesSlides/notesSlide2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3.xml" ContentType="application/vnd.openxmlformats-officedocument.presentationml.notesSlide+xml"/>
  <Override PartName="/ppt/charts/chart10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2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11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5.xml" ContentType="application/vnd.openxmlformats-officedocument.presentationml.notesSlide+xml"/>
  <Override PartName="/ppt/charts/chart12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charts/chart13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charts/chart14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charts/chart15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4.xml" ContentType="application/vnd.openxmlformats-officedocument.themeOverride+xml"/>
  <Override PartName="/ppt/notesSlides/notesSlide9.xml" ContentType="application/vnd.openxmlformats-officedocument.presentationml.notesSlide+xml"/>
  <Override PartName="/ppt/charts/chart16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0.xml" ContentType="application/vnd.openxmlformats-officedocument.presentationml.notesSlide+xml"/>
  <Override PartName="/ppt/charts/chart17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5.xml" ContentType="application/vnd.openxmlformats-officedocument.themeOverride+xml"/>
  <Override PartName="/ppt/drawings/drawing3.xml" ContentType="application/vnd.openxmlformats-officedocument.drawingml.chartshapes+xml"/>
  <Override PartName="/ppt/charts/chart18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1.xml" ContentType="application/vnd.openxmlformats-officedocument.presentationml.notesSlide+xml"/>
  <Override PartName="/ppt/charts/chart19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2"/>
  </p:notesMasterIdLst>
  <p:sldIdLst>
    <p:sldId id="256" r:id="rId3"/>
    <p:sldId id="290" r:id="rId4"/>
    <p:sldId id="294" r:id="rId5"/>
    <p:sldId id="261" r:id="rId6"/>
    <p:sldId id="303" r:id="rId7"/>
    <p:sldId id="331" r:id="rId8"/>
    <p:sldId id="296" r:id="rId9"/>
    <p:sldId id="335" r:id="rId10"/>
    <p:sldId id="336" r:id="rId11"/>
    <p:sldId id="300" r:id="rId12"/>
    <p:sldId id="308" r:id="rId13"/>
    <p:sldId id="306" r:id="rId14"/>
    <p:sldId id="310" r:id="rId15"/>
    <p:sldId id="326" r:id="rId16"/>
    <p:sldId id="314" r:id="rId17"/>
    <p:sldId id="309" r:id="rId18"/>
    <p:sldId id="307" r:id="rId19"/>
    <p:sldId id="312" r:id="rId20"/>
    <p:sldId id="298" r:id="rId21"/>
    <p:sldId id="299" r:id="rId22"/>
    <p:sldId id="316" r:id="rId23"/>
    <p:sldId id="315" r:id="rId24"/>
    <p:sldId id="327" r:id="rId25"/>
    <p:sldId id="337" r:id="rId26"/>
    <p:sldId id="339" r:id="rId27"/>
    <p:sldId id="340" r:id="rId28"/>
    <p:sldId id="341" r:id="rId29"/>
    <p:sldId id="342" r:id="rId30"/>
    <p:sldId id="343" r:id="rId31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30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312" autoAdjust="0"/>
  </p:normalViewPr>
  <p:slideViewPr>
    <p:cSldViewPr>
      <p:cViewPr varScale="1">
        <p:scale>
          <a:sx n="124" d="100"/>
          <a:sy n="124" d="100"/>
        </p:scale>
        <p:origin x="1206" y="96"/>
      </p:cViewPr>
      <p:guideLst>
        <p:guide orient="horz" pos="1800"/>
        <p:guide pos="30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.ilyin\Documents\00_&#1074;&#1085;&#1091;&#1090;&#1088;&#1077;&#1085;&#1085;&#1080;&#1077;\&#1054;&#1055;&#1056;&#1054;&#1057;&#1067;\2017\&#1054;&#1055;&#1056;&#1054;&#1057;_&#1091;&#1076;&#1072;&#1083;&#1105;&#1085;&#1085;&#1072;&#1103;%20&#1088;&#1072;&#1073;&#1086;&#1090;&#1072;\&#1089;&#1086;&#1080;&#1089;&#1082;&#1072;&#1090;&#1077;&#1083;&#1080;\558542_&#1091;&#1076;&#1072;&#1083;&#1105;&#1085;&#1085;&#1072;&#1103;%20&#1088;&#1072;&#1073;&#1086;&#1090;&#1072;%20(&#1089;&#1086;&#1080;&#1089;&#1082;&#1072;&#1090;&#1077;&#1083;&#1080;).xlsx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2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.ilyin\Documents\00_&#1074;&#1085;&#1091;&#1090;&#1088;&#1077;&#1085;&#1085;&#1080;&#1077;\&#1054;&#1055;&#1056;&#1054;&#1057;&#1067;\2017\&#1054;&#1055;&#1056;&#1054;&#1057;_&#1091;&#1076;&#1072;&#1083;&#1105;&#1085;&#1085;&#1072;&#1103;%20&#1088;&#1072;&#1073;&#1086;&#1090;&#1072;\&#1088;&#1072;&#1073;&#1086;&#1090;&#1086;&#1076;&#1072;&#1090;&#1077;&#1083;&#1080;\919235_442627_&#1089;&#1086;&#1079;&#1076;&#1072;&#1085;&#1080;&#1077;%20&#1091;&#1076;&#1072;&#1083;&#1105;&#1085;&#1085;&#1099;&#1093;%20&#1088;&#1072;&#1073;&#1086;&#1095;&#1080;&#1093;%20&#1084;&#1077;&#1089;&#1090;%20(&#1088;&#1072;&#1073;&#1086;&#1090;&#1086;&#1076;&#1072;&#1090;&#1077;&#1083;&#1080;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C:\Users\al.ilyin\Documents\00_&#1074;&#1085;&#1091;&#1090;&#1088;&#1077;&#1085;&#1085;&#1080;&#1077;\&#1054;&#1055;&#1056;&#1054;&#1057;&#1067;\2017\&#1054;&#1055;&#1056;&#1054;&#1057;_&#1091;&#1076;&#1072;&#1083;&#1105;&#1085;&#1085;&#1072;&#1103;%20&#1088;&#1072;&#1073;&#1086;&#1090;&#1072;\&#1088;&#1072;&#1073;&#1086;&#1090;&#1086;&#1076;&#1072;&#1090;&#1077;&#1083;&#1080;\919235_442627_&#1089;&#1086;&#1079;&#1076;&#1072;&#1085;&#1080;&#1077;%20&#1091;&#1076;&#1072;&#1083;&#1105;&#1085;&#1085;&#1099;&#1093;%20&#1088;&#1072;&#1073;&#1086;&#1095;&#1080;&#1093;%20&#1084;&#1077;&#1089;&#1090;%20(&#1088;&#1072;&#1073;&#1086;&#1090;&#1086;&#1076;&#1072;&#1090;&#1077;&#1083;&#1080;)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C:\Users\al.ilyin\Documents\00_&#1074;&#1085;&#1091;&#1090;&#1088;&#1077;&#1085;&#1085;&#1080;&#1077;\&#1054;&#1055;&#1056;&#1054;&#1057;&#1067;\2017\&#1054;&#1055;&#1056;&#1054;&#1057;_&#1091;&#1076;&#1072;&#1083;&#1105;&#1085;&#1085;&#1072;&#1103;%20&#1088;&#1072;&#1073;&#1086;&#1090;&#1072;\&#1088;&#1072;&#1073;&#1086;&#1090;&#1086;&#1076;&#1072;&#1090;&#1077;&#1083;&#1080;\919235_442627_&#1089;&#1086;&#1079;&#1076;&#1072;&#1085;&#1080;&#1077;%20&#1091;&#1076;&#1072;&#1083;&#1105;&#1085;&#1085;&#1099;&#1093;%20&#1088;&#1072;&#1073;&#1086;&#1095;&#1080;&#1093;%20&#1084;&#1077;&#1089;&#1090;%20(&#1088;&#1072;&#1073;&#1086;&#1090;&#1086;&#1076;&#1072;&#1090;&#1077;&#1083;&#1080;)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C:\Users\al.ilyin\Documents\00_&#1074;&#1085;&#1091;&#1090;&#1088;&#1077;&#1085;&#1085;&#1080;&#1077;\&#1054;&#1055;&#1056;&#1054;&#1057;&#1067;\2017\&#1054;&#1055;&#1056;&#1054;&#1057;_&#1091;&#1076;&#1072;&#1083;&#1105;&#1085;&#1085;&#1072;&#1103;%20&#1088;&#1072;&#1073;&#1086;&#1090;&#1072;\&#1088;&#1072;&#1073;&#1086;&#1090;&#1086;&#1076;&#1072;&#1090;&#1077;&#1083;&#1080;\919235_442627_&#1089;&#1086;&#1079;&#1076;&#1072;&#1085;&#1080;&#1077;%20&#1091;&#1076;&#1072;&#1083;&#1105;&#1085;&#1085;&#1099;&#1093;%20&#1088;&#1072;&#1073;&#1086;&#1095;&#1080;&#1093;%20&#1084;&#1077;&#1089;&#1090;%20(&#1088;&#1072;&#1073;&#1086;&#1090;&#1086;&#1076;&#1072;&#1090;&#1077;&#1083;&#1080;)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C:\Users\al.ilyin\Documents\00_&#1074;&#1085;&#1091;&#1090;&#1088;&#1077;&#1085;&#1085;&#1080;&#1077;\&#1054;&#1055;&#1056;&#1054;&#1057;&#1067;\2017\&#1054;&#1055;&#1056;&#1054;&#1057;_&#1091;&#1076;&#1072;&#1083;&#1105;&#1085;&#1085;&#1072;&#1103;%20&#1088;&#1072;&#1073;&#1086;&#1090;&#1072;\&#1088;&#1072;&#1073;&#1086;&#1090;&#1086;&#1076;&#1072;&#1090;&#1077;&#1083;&#1080;\919235_442627_&#1089;&#1086;&#1079;&#1076;&#1072;&#1085;&#1080;&#1077;%20&#1091;&#1076;&#1072;&#1083;&#1105;&#1085;&#1085;&#1099;&#1093;%20&#1088;&#1072;&#1073;&#1086;&#1095;&#1080;&#1093;%20&#1084;&#1077;&#1089;&#1090;%20(&#1088;&#1072;&#1073;&#1086;&#1090;&#1086;&#1076;&#1072;&#1090;&#1077;&#1083;&#1080;)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.ilyin\Documents\00_&#1074;&#1085;&#1091;&#1090;&#1088;&#1077;&#1085;&#1085;&#1080;&#1077;\&#1054;&#1055;&#1056;&#1054;&#1057;&#1067;\2017\&#1054;&#1055;&#1056;&#1054;&#1057;_&#1091;&#1076;&#1072;&#1083;&#1105;&#1085;&#1085;&#1072;&#1103;%20&#1088;&#1072;&#1073;&#1086;&#1090;&#1072;\&#1089;&#1086;&#1080;&#1089;&#1082;&#1072;&#1090;&#1077;&#1083;&#1080;\558542_&#1091;&#1076;&#1072;&#1083;&#1105;&#1085;&#1085;&#1072;&#1103;%20&#1088;&#1072;&#1073;&#1086;&#1090;&#1072;%20(&#1089;&#1086;&#1080;&#1089;&#1082;&#1072;&#1090;&#1077;&#1083;&#1080;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14.xml"/><Relationship Id="rId1" Type="http://schemas.microsoft.com/office/2011/relationships/chartStyle" Target="style14.xml"/><Relationship Id="rId5" Type="http://schemas.openxmlformats.org/officeDocument/2006/relationships/chartUserShapes" Target="../drawings/drawing3.xml"/><Relationship Id="rId4" Type="http://schemas.openxmlformats.org/officeDocument/2006/relationships/oleObject" Target="file:///C:\Users\al.ilyin\Documents\00_&#1074;&#1085;&#1091;&#1090;&#1088;&#1077;&#1085;&#1085;&#1080;&#1077;\&#1054;&#1055;&#1056;&#1054;&#1057;&#1067;\2017\&#1054;&#1055;&#1056;&#1054;&#1057;_&#1091;&#1076;&#1072;&#1083;&#1105;&#1085;&#1085;&#1072;&#1103;%20&#1088;&#1072;&#1073;&#1086;&#1090;&#1072;\&#1089;&#1086;&#1080;&#1089;&#1082;&#1072;&#1090;&#1077;&#1083;&#1080;\558542_&#1091;&#1076;&#1072;&#1083;&#1105;&#1085;&#1085;&#1072;&#1103;%20&#1088;&#1072;&#1073;&#1086;&#1090;&#1072;%20(&#1089;&#1086;&#1080;&#1089;&#1082;&#1072;&#1090;&#1077;&#1083;&#1080;).xlsx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0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1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dirty="0" smtClean="0"/>
              <a:t>ТОП-5</a:t>
            </a:r>
            <a:r>
              <a:rPr lang="ru-RU" baseline="0" dirty="0" smtClean="0"/>
              <a:t> ВАКАНСИЙ</a:t>
            </a:r>
            <a:endParaRPr lang="ru-RU" dirty="0"/>
          </a:p>
        </c:rich>
      </c:tx>
      <c:layout>
        <c:manualLayout>
          <c:xMode val="edge"/>
          <c:yMode val="edge"/>
          <c:x val="0.16219775183709748"/>
          <c:y val="3.60687862995413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3"/>
              <c:tx>
                <c:rich>
                  <a:bodyPr/>
                  <a:lstStyle/>
                  <a:p>
                    <a:r>
                      <a:rPr lang="en-US" smtClean="0"/>
                      <a:t>11%</a:t>
                    </a:r>
                    <a:endParaRPr lang="en-US" dirty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10449121472378786"/>
                  <c:y val="-3.3062681555108952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Начало карьеры, студенты</c:v>
                </c:pt>
                <c:pt idx="1">
                  <c:v>IT, телеком</c:v>
                </c:pt>
                <c:pt idx="2">
                  <c:v>Рабочий персонал</c:v>
                </c:pt>
                <c:pt idx="3">
                  <c:v>Производство</c:v>
                </c:pt>
                <c:pt idx="4">
                  <c:v>Продажи</c:v>
                </c:pt>
              </c:strCache>
            </c:strRef>
          </c:cat>
          <c:val>
            <c:numRef>
              <c:f>Лист1!$B$2:$B$6</c:f>
              <c:numCache>
                <c:formatCode>0%</c:formatCode>
                <c:ptCount val="5"/>
                <c:pt idx="0">
                  <c:v>0.1</c:v>
                </c:pt>
                <c:pt idx="1">
                  <c:v>0.1</c:v>
                </c:pt>
                <c:pt idx="2">
                  <c:v>0.13</c:v>
                </c:pt>
                <c:pt idx="3">
                  <c:v>0.14000000000000001</c:v>
                </c:pt>
                <c:pt idx="4">
                  <c:v>0.34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76005168"/>
        <c:axId val="176004776"/>
      </c:barChart>
      <c:catAx>
        <c:axId val="176005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6004776"/>
        <c:crosses val="autoZero"/>
        <c:auto val="1"/>
        <c:lblAlgn val="ctr"/>
        <c:lblOffset val="100"/>
        <c:noMultiLvlLbl val="0"/>
      </c:catAx>
      <c:valAx>
        <c:axId val="176004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6005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ysClr val="windowText" lastClr="000000"/>
                </a:solidFill>
                <a:latin typeface="Proxima Nova Rg" panose="02000506030000020004" pitchFamily="2" charset="0"/>
                <a:ea typeface="+mn-ea"/>
                <a:cs typeface="+mn-cs"/>
              </a:defRPr>
            </a:pPr>
            <a:r>
              <a:rPr lang="ru-RU" sz="1200" b="1"/>
              <a:t>Вы целенаправленно искали удалённую работу или вас перевели на удалённую работу из офиса?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ysClr val="windowText" lastClr="000000"/>
              </a:solidFill>
              <a:latin typeface="Proxima Nova Rg" panose="02000506030000020004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Лист2!$C$43</c:f>
              <c:strCache>
                <c:ptCount val="1"/>
                <c:pt idx="0">
                  <c:v>Целенаправленно искал удалённую работу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Proxima Nova Rg" panose="02000506030000020004" pitchFamily="2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Лист2!$D$6:$E$6</c:f>
              <c:strCache>
                <c:ptCount val="2"/>
                <c:pt idx="0">
                  <c:v>В целом</c:v>
                </c:pt>
                <c:pt idx="1">
                  <c:v>IT-сфера</c:v>
                </c:pt>
              </c:strCache>
            </c:strRef>
          </c:cat>
          <c:val>
            <c:numRef>
              <c:f>Лист2!$D$43:$E$43</c:f>
              <c:numCache>
                <c:formatCode>0%</c:formatCode>
                <c:ptCount val="2"/>
                <c:pt idx="0">
                  <c:v>0.49060542797494783</c:v>
                </c:pt>
                <c:pt idx="1">
                  <c:v>0.54586129753914991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4F7-41C0-8320-FE70C7F0CCBC}"/>
            </c:ext>
          </c:extLst>
        </c:ser>
        <c:ser>
          <c:idx val="1"/>
          <c:order val="1"/>
          <c:tx>
            <c:strRef>
              <c:f>Лист2!$C$44</c:f>
              <c:strCache>
                <c:ptCount val="1"/>
                <c:pt idx="0">
                  <c:v>Перевели из офиса на удалённую работу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Proxima Nova Rg" panose="02000506030000020004" pitchFamily="2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Лист2!$D$6:$E$6</c:f>
              <c:strCache>
                <c:ptCount val="2"/>
                <c:pt idx="0">
                  <c:v>В целом</c:v>
                </c:pt>
                <c:pt idx="1">
                  <c:v>IT-сфера</c:v>
                </c:pt>
              </c:strCache>
            </c:strRef>
          </c:cat>
          <c:val>
            <c:numRef>
              <c:f>Лист2!$D$44:$E$44</c:f>
              <c:numCache>
                <c:formatCode>0%</c:formatCode>
                <c:ptCount val="2"/>
                <c:pt idx="0">
                  <c:v>0.25835073068893527</c:v>
                </c:pt>
                <c:pt idx="1">
                  <c:v>0.22595078299776286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4F7-41C0-8320-FE70C7F0CCBC}"/>
            </c:ext>
          </c:extLst>
        </c:ser>
        <c:ser>
          <c:idx val="2"/>
          <c:order val="2"/>
          <c:tx>
            <c:strRef>
              <c:f>Лист2!$C$45</c:f>
              <c:strCache>
                <c:ptCount val="1"/>
                <c:pt idx="0">
                  <c:v>Другое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Proxima Nova Rg" panose="02000506030000020004" pitchFamily="2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Лист2!$D$6:$E$6</c:f>
              <c:strCache>
                <c:ptCount val="2"/>
                <c:pt idx="0">
                  <c:v>В целом</c:v>
                </c:pt>
                <c:pt idx="1">
                  <c:v>IT-сфера</c:v>
                </c:pt>
              </c:strCache>
            </c:strRef>
          </c:cat>
          <c:val>
            <c:numRef>
              <c:f>Лист2!$D$45:$E$45</c:f>
              <c:numCache>
                <c:formatCode>0%</c:formatCode>
                <c:ptCount val="2"/>
                <c:pt idx="0">
                  <c:v>0.2510438413361169</c:v>
                </c:pt>
                <c:pt idx="1">
                  <c:v>0.22818791946308725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4F7-41C0-8320-FE70C7F0CC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8458632"/>
        <c:axId val="138459024"/>
      </c:barChart>
      <c:catAx>
        <c:axId val="1384586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Proxima Nova Rg" panose="02000506030000020004" pitchFamily="2" charset="0"/>
                <a:ea typeface="+mn-ea"/>
                <a:cs typeface="+mn-cs"/>
              </a:defRPr>
            </a:pPr>
            <a:endParaRPr lang="ru-RU"/>
          </a:p>
        </c:txPr>
        <c:crossAx val="138459024"/>
        <c:crosses val="autoZero"/>
        <c:auto val="1"/>
        <c:lblAlgn val="ctr"/>
        <c:lblOffset val="100"/>
        <c:noMultiLvlLbl val="0"/>
      </c:catAx>
      <c:valAx>
        <c:axId val="138459024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138458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Proxima Nova Rg" panose="02000506030000020004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Proxima Nova Rg" panose="02000506030000020004" pitchFamily="2" charset="0"/>
        </a:defRPr>
      </a:pPr>
      <a:endParaRPr lang="ru-RU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ysClr val="windowText" lastClr="000000"/>
                </a:solidFill>
                <a:latin typeface="Proxima Nova Rg" panose="02000506030000020004" pitchFamily="2" charset="0"/>
                <a:ea typeface="+mn-ea"/>
                <a:cs typeface="+mn-cs"/>
              </a:defRPr>
            </a:pPr>
            <a:r>
              <a:rPr lang="ru-RU" sz="1200" b="1" dirty="0"/>
              <a:t>Есть ли в вашей компании штатные сотрудники, </a:t>
            </a:r>
            <a:r>
              <a:rPr lang="ru-RU" sz="1200" b="1" dirty="0" smtClean="0"/>
              <a:t/>
            </a:r>
            <a:br>
              <a:rPr lang="ru-RU" sz="1200" b="1" dirty="0" smtClean="0"/>
            </a:br>
            <a:r>
              <a:rPr lang="ru-RU" sz="1200" b="1" dirty="0" smtClean="0"/>
              <a:t>работающие </a:t>
            </a:r>
            <a:r>
              <a:rPr lang="ru-RU" sz="1200" b="1" dirty="0"/>
              <a:t>удалённо (исключая </a:t>
            </a:r>
            <a:r>
              <a:rPr lang="ru-RU" sz="1200" b="1" dirty="0" err="1"/>
              <a:t>фрилансеров</a:t>
            </a:r>
            <a:r>
              <a:rPr lang="ru-RU" sz="1200" b="1" dirty="0"/>
              <a:t>)?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ysClr val="windowText" lastClr="000000"/>
              </a:solidFill>
              <a:latin typeface="Proxima Nova Rg" panose="02000506030000020004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Лист3!$C$7</c:f>
              <c:strCache>
                <c:ptCount val="1"/>
                <c:pt idx="0">
                  <c:v>Да, есть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Proxima Nova Rg" panose="02000506030000020004" pitchFamily="2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Лист3!$D$6:$E$6</c:f>
              <c:strCache>
                <c:ptCount val="2"/>
                <c:pt idx="0">
                  <c:v>В целом</c:v>
                </c:pt>
                <c:pt idx="1">
                  <c:v>IT-отрасль</c:v>
                </c:pt>
              </c:strCache>
            </c:strRef>
          </c:cat>
          <c:val>
            <c:numRef>
              <c:f>Лист3!$D$7:$E$7</c:f>
              <c:numCache>
                <c:formatCode>0%</c:formatCode>
                <c:ptCount val="2"/>
                <c:pt idx="0">
                  <c:v>0.6271186440677966</c:v>
                </c:pt>
                <c:pt idx="1">
                  <c:v>0.81481481481481477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75A-4F30-9CBC-5E455C5F823A}"/>
            </c:ext>
          </c:extLst>
        </c:ser>
        <c:ser>
          <c:idx val="1"/>
          <c:order val="1"/>
          <c:tx>
            <c:strRef>
              <c:f>Лист3!$C$8</c:f>
              <c:strCache>
                <c:ptCount val="1"/>
                <c:pt idx="0">
                  <c:v>Нет, и никогда не было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Proxima Nova Rg" panose="02000506030000020004" pitchFamily="2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Лист3!$D$6:$E$6</c:f>
              <c:strCache>
                <c:ptCount val="2"/>
                <c:pt idx="0">
                  <c:v>В целом</c:v>
                </c:pt>
                <c:pt idx="1">
                  <c:v>IT-отрасль</c:v>
                </c:pt>
              </c:strCache>
            </c:strRef>
          </c:cat>
          <c:val>
            <c:numRef>
              <c:f>Лист3!$D$8:$E$8</c:f>
              <c:numCache>
                <c:formatCode>0%</c:formatCode>
                <c:ptCount val="2"/>
                <c:pt idx="0">
                  <c:v>0.27966101694915252</c:v>
                </c:pt>
                <c:pt idx="1">
                  <c:v>3.7037037037037035E-2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75A-4F30-9CBC-5E455C5F823A}"/>
            </c:ext>
          </c:extLst>
        </c:ser>
        <c:ser>
          <c:idx val="2"/>
          <c:order val="2"/>
          <c:tx>
            <c:strRef>
              <c:f>Лист3!$C$9</c:f>
              <c:strCache>
                <c:ptCount val="1"/>
                <c:pt idx="0">
                  <c:v>Нет, но раньше были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Proxima Nova Rg" panose="02000506030000020004" pitchFamily="2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Лист3!$D$6:$E$6</c:f>
              <c:strCache>
                <c:ptCount val="2"/>
                <c:pt idx="0">
                  <c:v>В целом</c:v>
                </c:pt>
                <c:pt idx="1">
                  <c:v>IT-отрасль</c:v>
                </c:pt>
              </c:strCache>
            </c:strRef>
          </c:cat>
          <c:val>
            <c:numRef>
              <c:f>Лист3!$D$9:$E$9</c:f>
              <c:numCache>
                <c:formatCode>0%</c:formatCode>
                <c:ptCount val="2"/>
                <c:pt idx="0">
                  <c:v>9.3220338983050849E-2</c:v>
                </c:pt>
                <c:pt idx="1">
                  <c:v>0.14814814814814814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75A-4F30-9CBC-5E455C5F82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0192760"/>
        <c:axId val="140191192"/>
      </c:barChart>
      <c:catAx>
        <c:axId val="14019276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Proxima Nova Rg" panose="02000506030000020004" pitchFamily="2" charset="0"/>
                <a:ea typeface="+mn-ea"/>
                <a:cs typeface="+mn-cs"/>
              </a:defRPr>
            </a:pPr>
            <a:endParaRPr lang="ru-RU"/>
          </a:p>
        </c:txPr>
        <c:crossAx val="140191192"/>
        <c:crosses val="autoZero"/>
        <c:auto val="1"/>
        <c:lblAlgn val="ctr"/>
        <c:lblOffset val="100"/>
        <c:noMultiLvlLbl val="0"/>
      </c:catAx>
      <c:valAx>
        <c:axId val="140191192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140192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Proxima Nova Rg" panose="02000506030000020004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Proxima Nova Rg" panose="02000506030000020004" pitchFamily="2" charset="0"/>
        </a:defRPr>
      </a:pPr>
      <a:endParaRPr lang="ru-RU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ysClr val="windowText" lastClr="000000"/>
                </a:solidFill>
                <a:latin typeface="Proxima Nova Rg" panose="02000506030000020004" pitchFamily="2" charset="0"/>
                <a:ea typeface="+mn-ea"/>
                <a:cs typeface="Arial" panose="020B0604020202020204" pitchFamily="34" charset="0"/>
              </a:defRPr>
            </a:pPr>
            <a:r>
              <a:rPr lang="ru-RU" sz="1200" b="1" dirty="0"/>
              <a:t>Какие вы видите плюсы в том, </a:t>
            </a:r>
            <a:r>
              <a:rPr lang="ru-RU" sz="1200" b="1" dirty="0" smtClean="0"/>
              <a:t/>
            </a:r>
            <a:br>
              <a:rPr lang="ru-RU" sz="1200" b="1" dirty="0" smtClean="0"/>
            </a:br>
            <a:r>
              <a:rPr lang="ru-RU" sz="1200" b="1" dirty="0" smtClean="0"/>
              <a:t>чтобы </a:t>
            </a:r>
            <a:r>
              <a:rPr lang="ru-RU" sz="1200" b="1" dirty="0"/>
              <a:t>создавать удалённые рабочие места?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ysClr val="windowText" lastClr="000000"/>
              </a:solidFill>
              <a:latin typeface="Proxima Nova Rg" panose="02000506030000020004" pitchFamily="2" charset="0"/>
              <a:ea typeface="+mn-ea"/>
              <a:cs typeface="Arial" panose="020B0604020202020204" pitchFamily="34" charset="0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FA0078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8DB-47FF-9033-CEF6FE5617BC}"/>
              </c:ext>
            </c:extLst>
          </c:dPt>
          <c:dPt>
            <c:idx val="8"/>
            <c:invertIfNegative val="0"/>
            <c:bubble3D val="0"/>
            <c:spPr>
              <a:solidFill>
                <a:sysClr val="window" lastClr="FFFFFF">
                  <a:lumMod val="65000"/>
                </a:sys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8DB-47FF-9033-CEF6FE5617B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Proxima Nova Rg" panose="02000506030000020004" pitchFamily="2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Лист3!$C$185:$C$193</c:f>
              <c:strCache>
                <c:ptCount val="9"/>
                <c:pt idx="0">
                  <c:v>Сокращение расходов на содержание рабочего места</c:v>
                </c:pt>
                <c:pt idx="1">
                  <c:v>Возможность нанимать квалифицированных сотрудников независимо от места их проживания</c:v>
                </c:pt>
                <c:pt idx="2">
                  <c:v>Возможность дать работу людям с инвалидностью</c:v>
                </c:pt>
                <c:pt idx="3">
                  <c:v>Возможность платить более низкую зарплату</c:v>
                </c:pt>
                <c:pt idx="4">
                  <c:v>Снижение текучести персонала</c:v>
                </c:pt>
                <c:pt idx="5">
                  <c:v>Повышение эффективности работы сотрудников</c:v>
                </c:pt>
                <c:pt idx="6">
                  <c:v>Не вижу плюсов</c:v>
                </c:pt>
                <c:pt idx="7">
                  <c:v>Другое</c:v>
                </c:pt>
                <c:pt idx="8">
                  <c:v>Затрудняюсь ответить</c:v>
                </c:pt>
              </c:strCache>
            </c:strRef>
          </c:cat>
          <c:val>
            <c:numRef>
              <c:f>Лист3!$D$185:$D$193</c:f>
              <c:numCache>
                <c:formatCode>0%</c:formatCode>
                <c:ptCount val="9"/>
                <c:pt idx="0">
                  <c:v>0.88983050847457623</c:v>
                </c:pt>
                <c:pt idx="1">
                  <c:v>0.79661016949152541</c:v>
                </c:pt>
                <c:pt idx="2">
                  <c:v>0.38135593220338981</c:v>
                </c:pt>
                <c:pt idx="3">
                  <c:v>0.28813559322033899</c:v>
                </c:pt>
                <c:pt idx="4">
                  <c:v>0.24576271186440679</c:v>
                </c:pt>
                <c:pt idx="5">
                  <c:v>0.20338983050847459</c:v>
                </c:pt>
                <c:pt idx="6">
                  <c:v>2.5423728813559324E-2</c:v>
                </c:pt>
                <c:pt idx="7">
                  <c:v>2.5423728813559324E-2</c:v>
                </c:pt>
                <c:pt idx="8">
                  <c:v>1.6949152542372881E-2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8DB-47FF-9033-CEF6FE5617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0193152"/>
        <c:axId val="140193544"/>
      </c:barChart>
      <c:catAx>
        <c:axId val="1401931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Proxima Nova Rg" panose="02000506030000020004" pitchFamily="2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140193544"/>
        <c:crosses val="autoZero"/>
        <c:auto val="1"/>
        <c:lblAlgn val="ctr"/>
        <c:lblOffset val="100"/>
        <c:noMultiLvlLbl val="0"/>
      </c:catAx>
      <c:valAx>
        <c:axId val="140193544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140193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Proxima Nova Rg" panose="02000506030000020004" pitchFamily="2" charset="0"/>
          <a:cs typeface="Arial" panose="020B0604020202020204" pitchFamily="34" charset="0"/>
        </a:defRPr>
      </a:pPr>
      <a:endParaRPr lang="ru-RU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ysClr val="windowText" lastClr="000000"/>
                </a:solidFill>
                <a:latin typeface="Proxima Nova Rg" panose="02000506030000020004" pitchFamily="2" charset="0"/>
                <a:ea typeface="+mn-ea"/>
                <a:cs typeface="Arial" panose="020B0604020202020204" pitchFamily="34" charset="0"/>
              </a:defRPr>
            </a:pPr>
            <a:r>
              <a:rPr lang="ru-RU" sz="1200" b="1" dirty="0"/>
              <a:t>Какие вы видите минусы в том, </a:t>
            </a:r>
            <a:r>
              <a:rPr lang="ru-RU" sz="1200" b="1" dirty="0" smtClean="0"/>
              <a:t/>
            </a:r>
            <a:br>
              <a:rPr lang="ru-RU" sz="1200" b="1" dirty="0" smtClean="0"/>
            </a:br>
            <a:r>
              <a:rPr lang="ru-RU" sz="1200" b="1" dirty="0" smtClean="0"/>
              <a:t>чтобы </a:t>
            </a:r>
            <a:r>
              <a:rPr lang="ru-RU" sz="1200" b="1" dirty="0"/>
              <a:t>создавать удалённые рабочие места?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ysClr val="windowText" lastClr="000000"/>
              </a:solidFill>
              <a:latin typeface="Proxima Nova Rg" panose="02000506030000020004" pitchFamily="2" charset="0"/>
              <a:ea typeface="+mn-ea"/>
              <a:cs typeface="Arial" panose="020B0604020202020204" pitchFamily="34" charset="0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FA0078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23E-4D78-A109-26E95F6DA61A}"/>
              </c:ext>
            </c:extLst>
          </c:dPt>
          <c:dPt>
            <c:idx val="7"/>
            <c:invertIfNegative val="0"/>
            <c:bubble3D val="0"/>
            <c:spPr>
              <a:solidFill>
                <a:sysClr val="window" lastClr="FFFFFF">
                  <a:lumMod val="65000"/>
                </a:sys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23E-4D78-A109-26E95F6DA6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Proxima Nova Rg" panose="02000506030000020004" pitchFamily="2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Лист3!$C$203:$C$211</c:f>
              <c:strCache>
                <c:ptCount val="9"/>
                <c:pt idx="0">
                  <c:v>Работу удалённых сотрудников труднее контролировать</c:v>
                </c:pt>
                <c:pt idx="1">
                  <c:v>Риски снижения уровня безопасности бизнеса</c:v>
                </c:pt>
                <c:pt idx="2">
                  <c:v>С удалёнными сотрудниками сложнее выстроить коммуникацию</c:v>
                </c:pt>
                <c:pt idx="3">
                  <c:v>Удалённых сотрудников сложнее мотивировать к работе</c:v>
                </c:pt>
                <c:pt idx="4">
                  <c:v>Невозможность оперативного использования труда удалённых сотрудников</c:v>
                </c:pt>
                <c:pt idx="5">
                  <c:v>Слабая вовлечённость удалённых сотрудников в работу</c:v>
                </c:pt>
                <c:pt idx="6">
                  <c:v>Не вижу минусов</c:v>
                </c:pt>
                <c:pt idx="7">
                  <c:v>Затрудняюсь ответить</c:v>
                </c:pt>
                <c:pt idx="8">
                  <c:v>Другое</c:v>
                </c:pt>
              </c:strCache>
            </c:strRef>
          </c:cat>
          <c:val>
            <c:numRef>
              <c:f>Лист3!$D$203:$D$211</c:f>
              <c:numCache>
                <c:formatCode>0%</c:formatCode>
                <c:ptCount val="9"/>
                <c:pt idx="0">
                  <c:v>0.72033898305084743</c:v>
                </c:pt>
                <c:pt idx="1">
                  <c:v>0.5423728813559322</c:v>
                </c:pt>
                <c:pt idx="2">
                  <c:v>0.44067796610169491</c:v>
                </c:pt>
                <c:pt idx="3">
                  <c:v>0.43220338983050849</c:v>
                </c:pt>
                <c:pt idx="4">
                  <c:v>0.42372881355932202</c:v>
                </c:pt>
                <c:pt idx="5">
                  <c:v>0.40677966101694918</c:v>
                </c:pt>
                <c:pt idx="6">
                  <c:v>3.3898305084745763E-2</c:v>
                </c:pt>
                <c:pt idx="7">
                  <c:v>1.6949152542372881E-2</c:v>
                </c:pt>
                <c:pt idx="8">
                  <c:v>8.4745762711864406E-3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23E-4D78-A109-26E95F6DA6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0195896"/>
        <c:axId val="140190800"/>
      </c:barChart>
      <c:catAx>
        <c:axId val="14019589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Proxima Nova Rg" panose="02000506030000020004" pitchFamily="2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140190800"/>
        <c:crosses val="autoZero"/>
        <c:auto val="1"/>
        <c:lblAlgn val="ctr"/>
        <c:lblOffset val="100"/>
        <c:noMultiLvlLbl val="0"/>
      </c:catAx>
      <c:valAx>
        <c:axId val="140190800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140195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Proxima Nova Rg" panose="02000506030000020004" pitchFamily="2" charset="0"/>
          <a:cs typeface="Arial" panose="020B0604020202020204" pitchFamily="34" charset="0"/>
        </a:defRPr>
      </a:pPr>
      <a:endParaRPr lang="ru-RU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ysClr val="windowText" lastClr="000000"/>
                </a:solidFill>
                <a:latin typeface="Proxima Nova Rg" panose="02000506030000020004" pitchFamily="2" charset="0"/>
                <a:ea typeface="+mn-ea"/>
                <a:cs typeface="Arial" panose="020B0604020202020204" pitchFamily="34" charset="0"/>
              </a:defRPr>
            </a:pPr>
            <a:r>
              <a:rPr lang="ru-RU" sz="1200" b="1" dirty="0"/>
              <a:t>Планирует ли ваша компания* создавать </a:t>
            </a:r>
            <a:r>
              <a:rPr lang="ru-RU" sz="1200" b="1" dirty="0" smtClean="0"/>
              <a:t/>
            </a:r>
            <a:br>
              <a:rPr lang="ru-RU" sz="1200" b="1" dirty="0" smtClean="0"/>
            </a:br>
            <a:r>
              <a:rPr lang="ru-RU" sz="1200" b="1" dirty="0" smtClean="0"/>
              <a:t>удалённые </a:t>
            </a:r>
            <a:r>
              <a:rPr lang="ru-RU" sz="1200" b="1" dirty="0"/>
              <a:t>рабочие места в будущем?</a:t>
            </a:r>
          </a:p>
          <a:p>
            <a:pPr>
              <a:defRPr sz="1200" b="1"/>
            </a:pPr>
            <a:r>
              <a:rPr lang="ru-RU" sz="1000" b="0" i="0" u="none" strike="noStrike" baseline="0" dirty="0">
                <a:effectLst/>
              </a:rPr>
              <a:t>* — </a:t>
            </a:r>
            <a:r>
              <a:rPr lang="ru-RU" sz="1000" b="0" i="0" u="none" strike="noStrike" baseline="0" dirty="0" smtClean="0">
                <a:effectLst/>
              </a:rPr>
              <a:t>в которой нет </a:t>
            </a:r>
            <a:r>
              <a:rPr lang="ru-RU" sz="1000" b="0" i="0" u="none" strike="noStrike" baseline="0" dirty="0">
                <a:effectLst/>
              </a:rPr>
              <a:t>удалённых сотрудников</a:t>
            </a:r>
            <a:endParaRPr lang="ru-RU" sz="10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ysClr val="windowText" lastClr="000000"/>
              </a:solidFill>
              <a:latin typeface="Proxima Nova Rg" panose="02000506030000020004" pitchFamily="2" charset="0"/>
              <a:ea typeface="+mn-ea"/>
              <a:cs typeface="Arial" panose="020B0604020202020204" pitchFamily="34" charset="0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rgbClr val="00D200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153-49BC-B0A8-C3648AA4A7CE}"/>
              </c:ext>
            </c:extLst>
          </c:dPt>
          <c:dPt>
            <c:idx val="1"/>
            <c:bubble3D val="0"/>
            <c:spPr>
              <a:solidFill>
                <a:srgbClr val="FA0078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153-49BC-B0A8-C3648AA4A7CE}"/>
              </c:ext>
            </c:extLst>
          </c:dPt>
          <c:dPt>
            <c:idx val="2"/>
            <c:bubble3D val="0"/>
            <c:spPr>
              <a:solidFill>
                <a:sysClr val="window" lastClr="FFFFFF">
                  <a:lumMod val="65000"/>
                </a:sys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153-49BC-B0A8-C3648AA4A7C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Proxima Nova Rg" panose="02000506030000020004" pitchFamily="2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Лист3!$C$235:$C$237</c:f>
              <c:strCache>
                <c:ptCount val="3"/>
                <c:pt idx="0">
                  <c:v>Да, планирует</c:v>
                </c:pt>
                <c:pt idx="1">
                  <c:v>Нет, не планирует</c:v>
                </c:pt>
                <c:pt idx="2">
                  <c:v>Затрудняюсь ответить</c:v>
                </c:pt>
              </c:strCache>
            </c:strRef>
          </c:cat>
          <c:val>
            <c:numRef>
              <c:f>Лист3!$D$235:$D$237</c:f>
              <c:numCache>
                <c:formatCode>0%</c:formatCode>
                <c:ptCount val="3"/>
                <c:pt idx="0">
                  <c:v>0.75</c:v>
                </c:pt>
                <c:pt idx="1">
                  <c:v>8.3333333333333329E-2</c:v>
                </c:pt>
                <c:pt idx="2">
                  <c:v>0.16666666666666666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0153-49BC-B0A8-C3648AA4A7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Proxima Nova Rg" panose="02000506030000020004" pitchFamily="2" charset="0"/>
              <a:ea typeface="+mn-ea"/>
              <a:cs typeface="Arial" panose="020B0604020202020204" pitchFamily="34" charset="0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Proxima Nova Rg" panose="02000506030000020004" pitchFamily="2" charset="0"/>
          <a:cs typeface="Arial" panose="020B0604020202020204" pitchFamily="34" charset="0"/>
        </a:defRPr>
      </a:pPr>
      <a:endParaRPr lang="ru-RU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ysClr val="windowText" lastClr="000000"/>
                </a:solidFill>
                <a:latin typeface="Proxima Nova Rg" panose="02000506030000020004" pitchFamily="2" charset="0"/>
                <a:ea typeface="+mn-ea"/>
                <a:cs typeface="+mn-cs"/>
              </a:defRPr>
            </a:pPr>
            <a:r>
              <a:rPr lang="ru-RU"/>
              <a:t>В среднем, зарплаты удалённых сотрудников в вашей компании выше или ниже, чем у таких же сотрудников, работающих в офисе?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ysClr val="windowText" lastClr="000000"/>
              </a:solidFill>
              <a:latin typeface="Proxima Nova Rg" panose="02000506030000020004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Лист3!$C$122</c:f>
              <c:strCache>
                <c:ptCount val="1"/>
                <c:pt idx="0">
                  <c:v>Выше</c:v>
                </c:pt>
              </c:strCache>
            </c:strRef>
          </c:tx>
          <c:spPr>
            <a:solidFill>
              <a:srgbClr val="00D2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Proxima Nova Rg" panose="02000506030000020004" pitchFamily="2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Лист3!$D$121:$E$121</c:f>
              <c:strCache>
                <c:ptCount val="2"/>
                <c:pt idx="0">
                  <c:v>В целом</c:v>
                </c:pt>
                <c:pt idx="1">
                  <c:v>IT-отрасль</c:v>
                </c:pt>
              </c:strCache>
            </c:strRef>
          </c:cat>
          <c:val>
            <c:numRef>
              <c:f>Лист3!$D$122:$E$122</c:f>
              <c:numCache>
                <c:formatCode>0%</c:formatCode>
                <c:ptCount val="2"/>
                <c:pt idx="0">
                  <c:v>5.4054054054054057E-2</c:v>
                </c:pt>
                <c:pt idx="1">
                  <c:v>4.5454545454545456E-2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15F-4502-BF05-3281675046CD}"/>
            </c:ext>
          </c:extLst>
        </c:ser>
        <c:ser>
          <c:idx val="1"/>
          <c:order val="1"/>
          <c:tx>
            <c:strRef>
              <c:f>Лист3!$C$123</c:f>
              <c:strCache>
                <c:ptCount val="1"/>
                <c:pt idx="0">
                  <c:v>Такие же</c:v>
                </c:pt>
              </c:strCache>
            </c:strRef>
          </c:tx>
          <c:spPr>
            <a:solidFill>
              <a:srgbClr val="00BEF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Proxima Nova Rg" panose="02000506030000020004" pitchFamily="2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Лист3!$D$121:$E$121</c:f>
              <c:strCache>
                <c:ptCount val="2"/>
                <c:pt idx="0">
                  <c:v>В целом</c:v>
                </c:pt>
                <c:pt idx="1">
                  <c:v>IT-отрасль</c:v>
                </c:pt>
              </c:strCache>
            </c:strRef>
          </c:cat>
          <c:val>
            <c:numRef>
              <c:f>Лист3!$D$123:$E$123</c:f>
              <c:numCache>
                <c:formatCode>0%</c:formatCode>
                <c:ptCount val="2"/>
                <c:pt idx="0">
                  <c:v>0.6216216216216216</c:v>
                </c:pt>
                <c:pt idx="1">
                  <c:v>0.54545454545454541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15F-4502-BF05-3281675046CD}"/>
            </c:ext>
          </c:extLst>
        </c:ser>
        <c:ser>
          <c:idx val="2"/>
          <c:order val="2"/>
          <c:tx>
            <c:strRef>
              <c:f>Лист3!$C$124</c:f>
              <c:strCache>
                <c:ptCount val="1"/>
                <c:pt idx="0">
                  <c:v>Ниже</c:v>
                </c:pt>
              </c:strCache>
            </c:strRef>
          </c:tx>
          <c:spPr>
            <a:solidFill>
              <a:srgbClr val="FA007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Proxima Nova Rg" panose="02000506030000020004" pitchFamily="2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Лист3!$D$121:$E$121</c:f>
              <c:strCache>
                <c:ptCount val="2"/>
                <c:pt idx="0">
                  <c:v>В целом</c:v>
                </c:pt>
                <c:pt idx="1">
                  <c:v>IT-отрасль</c:v>
                </c:pt>
              </c:strCache>
            </c:strRef>
          </c:cat>
          <c:val>
            <c:numRef>
              <c:f>Лист3!$D$124:$E$124</c:f>
              <c:numCache>
                <c:formatCode>0%</c:formatCode>
                <c:ptCount val="2"/>
                <c:pt idx="0">
                  <c:v>0.21621621621621623</c:v>
                </c:pt>
                <c:pt idx="1">
                  <c:v>0.22727272727272727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15F-4502-BF05-3281675046CD}"/>
            </c:ext>
          </c:extLst>
        </c:ser>
        <c:ser>
          <c:idx val="3"/>
          <c:order val="3"/>
          <c:tx>
            <c:strRef>
              <c:f>Лист3!$C$125</c:f>
              <c:strCache>
                <c:ptCount val="1"/>
                <c:pt idx="0">
                  <c:v>Затрудняюсь ответить</c:v>
                </c:pt>
              </c:strCache>
            </c:strRef>
          </c:tx>
          <c:spPr>
            <a:solidFill>
              <a:sysClr val="window" lastClr="FFFFFF">
                <a:lumMod val="65000"/>
              </a:sys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Proxima Nova Rg" panose="02000506030000020004" pitchFamily="2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Лист3!$D$121:$E$121</c:f>
              <c:strCache>
                <c:ptCount val="2"/>
                <c:pt idx="0">
                  <c:v>В целом</c:v>
                </c:pt>
                <c:pt idx="1">
                  <c:v>IT-отрасль</c:v>
                </c:pt>
              </c:strCache>
            </c:strRef>
          </c:cat>
          <c:val>
            <c:numRef>
              <c:f>Лист3!$D$125:$E$125</c:f>
              <c:numCache>
                <c:formatCode>0%</c:formatCode>
                <c:ptCount val="2"/>
                <c:pt idx="0">
                  <c:v>0.10810810810810811</c:v>
                </c:pt>
                <c:pt idx="1">
                  <c:v>0.18181818181818182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15F-4502-BF05-3281675046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40189624"/>
        <c:axId val="140196288"/>
      </c:barChart>
      <c:catAx>
        <c:axId val="14018962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Proxima Nova Rg" panose="02000506030000020004" pitchFamily="2" charset="0"/>
                <a:ea typeface="+mn-ea"/>
                <a:cs typeface="+mn-cs"/>
              </a:defRPr>
            </a:pPr>
            <a:endParaRPr lang="ru-RU"/>
          </a:p>
        </c:txPr>
        <c:crossAx val="140196288"/>
        <c:crosses val="autoZero"/>
        <c:auto val="1"/>
        <c:lblAlgn val="ctr"/>
        <c:lblOffset val="100"/>
        <c:noMultiLvlLbl val="0"/>
      </c:catAx>
      <c:valAx>
        <c:axId val="140196288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140189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Proxima Nova Rg" panose="02000506030000020004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Proxima Nova Rg" panose="02000506030000020004" pitchFamily="2" charset="0"/>
        </a:defRPr>
      </a:pPr>
      <a:endParaRPr lang="ru-RU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ysClr val="windowText" lastClr="000000"/>
                </a:solidFill>
                <a:latin typeface="Proxima Nova Rg" panose="02000506030000020004" pitchFamily="2" charset="0"/>
                <a:ea typeface="+mn-ea"/>
                <a:cs typeface="+mn-cs"/>
              </a:defRPr>
            </a:pPr>
            <a:r>
              <a:rPr lang="ru-RU" sz="1200" b="1"/>
              <a:t>Был ли у вас опыт постоянной удалённой работы, будучи при этом штатным сотрудником (не фриланс)?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ysClr val="windowText" lastClr="000000"/>
              </a:solidFill>
              <a:latin typeface="Proxima Nova Rg" panose="02000506030000020004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Лист2!$C$7</c:f>
              <c:strCache>
                <c:ptCount val="1"/>
                <c:pt idx="0">
                  <c:v>Да, сейчас я работаю удалённо и являюсь штатным сотрудником компании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Proxima Nova Rg" panose="02000506030000020004" pitchFamily="2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Лист2!$D$6:$E$6</c:f>
              <c:strCache>
                <c:ptCount val="2"/>
                <c:pt idx="0">
                  <c:v>В целом</c:v>
                </c:pt>
                <c:pt idx="1">
                  <c:v>IT-сфера</c:v>
                </c:pt>
              </c:strCache>
            </c:strRef>
          </c:cat>
          <c:val>
            <c:numRef>
              <c:f>Лист2!$D$7:$E$7</c:f>
              <c:numCache>
                <c:formatCode>0%</c:formatCode>
                <c:ptCount val="2"/>
                <c:pt idx="0">
                  <c:v>9.3109540636042404E-2</c:v>
                </c:pt>
                <c:pt idx="1">
                  <c:v>0.17885264341957255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758-49CB-8C9D-9283CD63A98C}"/>
            </c:ext>
          </c:extLst>
        </c:ser>
        <c:ser>
          <c:idx val="1"/>
          <c:order val="1"/>
          <c:tx>
            <c:strRef>
              <c:f>Лист2!$C$8</c:f>
              <c:strCache>
                <c:ptCount val="1"/>
                <c:pt idx="0">
                  <c:v>Да, был такой опыт в прошлом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Proxima Nova Rg" panose="02000506030000020004" pitchFamily="2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Лист2!$D$6:$E$6</c:f>
              <c:strCache>
                <c:ptCount val="2"/>
                <c:pt idx="0">
                  <c:v>В целом</c:v>
                </c:pt>
                <c:pt idx="1">
                  <c:v>IT-сфера</c:v>
                </c:pt>
              </c:strCache>
            </c:strRef>
          </c:cat>
          <c:val>
            <c:numRef>
              <c:f>Лист2!$D$8:$E$8</c:f>
              <c:numCache>
                <c:formatCode>0%</c:formatCode>
                <c:ptCount val="2"/>
                <c:pt idx="0">
                  <c:v>0.24540636042402827</c:v>
                </c:pt>
                <c:pt idx="1">
                  <c:v>0.32395950506186727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758-49CB-8C9D-9283CD63A98C}"/>
            </c:ext>
          </c:extLst>
        </c:ser>
        <c:ser>
          <c:idx val="2"/>
          <c:order val="2"/>
          <c:tx>
            <c:strRef>
              <c:f>Лист2!$C$9</c:f>
              <c:strCache>
                <c:ptCount val="1"/>
                <c:pt idx="0">
                  <c:v>Нет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Proxima Nova Rg" panose="02000506030000020004" pitchFamily="2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Лист2!$D$6:$E$6</c:f>
              <c:strCache>
                <c:ptCount val="2"/>
                <c:pt idx="0">
                  <c:v>В целом</c:v>
                </c:pt>
                <c:pt idx="1">
                  <c:v>IT-сфера</c:v>
                </c:pt>
              </c:strCache>
            </c:strRef>
          </c:cat>
          <c:val>
            <c:numRef>
              <c:f>Лист2!$D$9:$E$9</c:f>
              <c:numCache>
                <c:formatCode>0%</c:formatCode>
                <c:ptCount val="2"/>
                <c:pt idx="0">
                  <c:v>0.66148409893992932</c:v>
                </c:pt>
                <c:pt idx="1">
                  <c:v>0.49718785151856015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758-49CB-8C9D-9283CD63A9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0191584"/>
        <c:axId val="140195112"/>
      </c:barChart>
      <c:catAx>
        <c:axId val="1401915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Proxima Nova Rg" panose="02000506030000020004" pitchFamily="2" charset="0"/>
                <a:ea typeface="+mn-ea"/>
                <a:cs typeface="+mn-cs"/>
              </a:defRPr>
            </a:pPr>
            <a:endParaRPr lang="ru-RU"/>
          </a:p>
        </c:txPr>
        <c:crossAx val="140195112"/>
        <c:crosses val="autoZero"/>
        <c:auto val="1"/>
        <c:lblAlgn val="ctr"/>
        <c:lblOffset val="100"/>
        <c:noMultiLvlLbl val="0"/>
      </c:catAx>
      <c:valAx>
        <c:axId val="140195112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14019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Proxima Nova Rg" panose="02000506030000020004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Proxima Nova Rg" panose="02000506030000020004" pitchFamily="2" charset="0"/>
        </a:defRPr>
      </a:pPr>
      <a:endParaRPr lang="ru-RU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ysClr val="windowText" lastClr="000000"/>
                </a:solidFill>
                <a:latin typeface="Proxima Nova Rg" panose="02000506030000020004" pitchFamily="2" charset="0"/>
                <a:ea typeface="+mn-ea"/>
                <a:cs typeface="Arial" panose="020B0604020202020204" pitchFamily="34" charset="0"/>
              </a:defRPr>
            </a:pPr>
            <a:r>
              <a:rPr lang="ru-RU" sz="1200" b="1" dirty="0"/>
              <a:t>Какие вы видите плюсы в том, чтобы работать удалённо </a:t>
            </a:r>
            <a:r>
              <a:rPr lang="ru-RU" sz="1200" b="1" dirty="0" smtClean="0"/>
              <a:t/>
            </a:r>
            <a:br>
              <a:rPr lang="ru-RU" sz="1200" b="1" dirty="0" smtClean="0"/>
            </a:br>
            <a:r>
              <a:rPr lang="ru-RU" sz="1200" b="1" dirty="0" smtClean="0"/>
              <a:t>на </a:t>
            </a:r>
            <a:r>
              <a:rPr lang="ru-RU" sz="1200" b="1" dirty="0"/>
              <a:t>постоянной основе (не </a:t>
            </a:r>
            <a:r>
              <a:rPr lang="ru-RU" sz="1200" b="1" dirty="0" err="1"/>
              <a:t>фриланс</a:t>
            </a:r>
            <a:r>
              <a:rPr lang="ru-RU" sz="1200" b="1" dirty="0"/>
              <a:t>)?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ysClr val="windowText" lastClr="000000"/>
              </a:solidFill>
              <a:latin typeface="Proxima Nova Rg" panose="02000506030000020004" pitchFamily="2" charset="0"/>
              <a:ea typeface="+mn-ea"/>
              <a:cs typeface="Arial" panose="020B0604020202020204" pitchFamily="34" charset="0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Лист2!$D$75</c:f>
              <c:strCache>
                <c:ptCount val="1"/>
                <c:pt idx="0">
                  <c:v>В целом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0"/>
            <c:invertIfNegative val="0"/>
            <c:bubble3D val="0"/>
            <c:spPr>
              <a:pattFill prst="dkUpDiag">
                <a:fgClr>
                  <a:srgbClr val="00BEFA"/>
                </a:fgClr>
                <a:bgClr>
                  <a:sysClr val="window" lastClr="FFFFFF"/>
                </a:bgClr>
              </a:patt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D89-43DB-AA54-C344ACE7357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Proxima Nova Rg" panose="02000506030000020004" pitchFamily="2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Лист2!$C$76:$C$86</c:f>
              <c:strCache>
                <c:ptCount val="11"/>
                <c:pt idx="0">
                  <c:v>Возможность самостоятельно распределять свое рабочее время</c:v>
                </c:pt>
                <c:pt idx="1">
                  <c:v>Экономия времени и денег на дорогу</c:v>
                </c:pt>
                <c:pt idx="2">
                  <c:v>Возможность работать из другого региона</c:v>
                </c:pt>
                <c:pt idx="3">
                  <c:v>Возможность совмещения работы с учёбой, уходом за ребёнком и т.д.</c:v>
                </c:pt>
                <c:pt idx="4">
                  <c:v>Возможность самому(-ой) обустроить рабочее место</c:v>
                </c:pt>
                <c:pt idx="5">
                  <c:v>Отсутствие дресс-кода</c:v>
                </c:pt>
                <c:pt idx="6">
                  <c:v>Не отвлекают шумные коллеги</c:v>
                </c:pt>
                <c:pt idx="7">
                  <c:v>Можно больше времени проводить с родными и близкими</c:v>
                </c:pt>
                <c:pt idx="8">
                  <c:v>Я не вижу плюсов</c:v>
                </c:pt>
                <c:pt idx="9">
                  <c:v>Затрудняюсь ответить</c:v>
                </c:pt>
                <c:pt idx="10">
                  <c:v>Другое</c:v>
                </c:pt>
              </c:strCache>
            </c:strRef>
          </c:cat>
          <c:val>
            <c:numRef>
              <c:f>Лист2!$D$76:$D$86</c:f>
              <c:numCache>
                <c:formatCode>0%</c:formatCode>
                <c:ptCount val="11"/>
                <c:pt idx="0">
                  <c:v>0.77243816254416964</c:v>
                </c:pt>
                <c:pt idx="1">
                  <c:v>0.68038869257950529</c:v>
                </c:pt>
                <c:pt idx="2">
                  <c:v>0.5818021201413428</c:v>
                </c:pt>
                <c:pt idx="3">
                  <c:v>0.48939929328621906</c:v>
                </c:pt>
                <c:pt idx="4">
                  <c:v>0.37190812720848054</c:v>
                </c:pt>
                <c:pt idx="5">
                  <c:v>0.34240282685512369</c:v>
                </c:pt>
                <c:pt idx="6">
                  <c:v>0.3295053003533569</c:v>
                </c:pt>
                <c:pt idx="7">
                  <c:v>0.29028268551236747</c:v>
                </c:pt>
                <c:pt idx="8">
                  <c:v>2.7208480565371024E-2</c:v>
                </c:pt>
                <c:pt idx="9">
                  <c:v>1.8551236749116608E-2</c:v>
                </c:pt>
                <c:pt idx="10">
                  <c:v>1.8374558303886925E-2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D89-43DB-AA54-C344ACE73574}"/>
            </c:ext>
          </c:extLst>
        </c:ser>
        <c:ser>
          <c:idx val="1"/>
          <c:order val="1"/>
          <c:tx>
            <c:strRef>
              <c:f>Лист2!$E$75</c:f>
              <c:strCache>
                <c:ptCount val="1"/>
                <c:pt idx="0">
                  <c:v>IT-сфера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0"/>
            <c:invertIfNegative val="0"/>
            <c:bubble3D val="0"/>
            <c:spPr>
              <a:pattFill prst="dkUpDiag">
                <a:fgClr>
                  <a:srgbClr val="00D200"/>
                </a:fgClr>
                <a:bgClr>
                  <a:sysClr val="window" lastClr="FFFFFF"/>
                </a:bgClr>
              </a:patt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5D89-43DB-AA54-C344ACE7357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Proxima Nova Rg" panose="02000506030000020004" pitchFamily="2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Лист2!$C$76:$C$86</c:f>
              <c:strCache>
                <c:ptCount val="11"/>
                <c:pt idx="0">
                  <c:v>Возможность самостоятельно распределять свое рабочее время</c:v>
                </c:pt>
                <c:pt idx="1">
                  <c:v>Экономия времени и денег на дорогу</c:v>
                </c:pt>
                <c:pt idx="2">
                  <c:v>Возможность работать из другого региона</c:v>
                </c:pt>
                <c:pt idx="3">
                  <c:v>Возможность совмещения работы с учёбой, уходом за ребёнком и т.д.</c:v>
                </c:pt>
                <c:pt idx="4">
                  <c:v>Возможность самому(-ой) обустроить рабочее место</c:v>
                </c:pt>
                <c:pt idx="5">
                  <c:v>Отсутствие дресс-кода</c:v>
                </c:pt>
                <c:pt idx="6">
                  <c:v>Не отвлекают шумные коллеги</c:v>
                </c:pt>
                <c:pt idx="7">
                  <c:v>Можно больше времени проводить с родными и близкими</c:v>
                </c:pt>
                <c:pt idx="8">
                  <c:v>Я не вижу плюсов</c:v>
                </c:pt>
                <c:pt idx="9">
                  <c:v>Затрудняюсь ответить</c:v>
                </c:pt>
                <c:pt idx="10">
                  <c:v>Другое</c:v>
                </c:pt>
              </c:strCache>
            </c:strRef>
          </c:cat>
          <c:val>
            <c:numRef>
              <c:f>Лист2!$E$76:$E$86</c:f>
              <c:numCache>
                <c:formatCode>0%</c:formatCode>
                <c:ptCount val="11"/>
                <c:pt idx="0">
                  <c:v>0.74915635545556802</c:v>
                </c:pt>
                <c:pt idx="1">
                  <c:v>0.78177727784026996</c:v>
                </c:pt>
                <c:pt idx="2">
                  <c:v>0.70641169853768282</c:v>
                </c:pt>
                <c:pt idx="3">
                  <c:v>0.453318335208099</c:v>
                </c:pt>
                <c:pt idx="4">
                  <c:v>0.45556805399325084</c:v>
                </c:pt>
                <c:pt idx="5">
                  <c:v>0.41282339707536558</c:v>
                </c:pt>
                <c:pt idx="6">
                  <c:v>0.44206974128233972</c:v>
                </c:pt>
                <c:pt idx="7">
                  <c:v>0.30483689538807651</c:v>
                </c:pt>
                <c:pt idx="8">
                  <c:v>1.9122609673790775E-2</c:v>
                </c:pt>
                <c:pt idx="9">
                  <c:v>4.4994375703037125E-3</c:v>
                </c:pt>
                <c:pt idx="10">
                  <c:v>4.0494938132733409E-2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5D89-43DB-AA54-C344ACE735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1220368"/>
        <c:axId val="141216056"/>
      </c:barChart>
      <c:catAx>
        <c:axId val="14122036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Proxima Nova Rg" panose="02000506030000020004" pitchFamily="2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141216056"/>
        <c:crosses val="autoZero"/>
        <c:auto val="1"/>
        <c:lblAlgn val="ctr"/>
        <c:lblOffset val="100"/>
        <c:noMultiLvlLbl val="0"/>
      </c:catAx>
      <c:valAx>
        <c:axId val="141216056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141220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Proxima Nova Rg" panose="02000506030000020004" pitchFamily="2" charset="0"/>
              <a:ea typeface="+mn-ea"/>
              <a:cs typeface="Arial" panose="020B0604020202020204" pitchFamily="34" charset="0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Proxima Nova Rg" panose="02000506030000020004" pitchFamily="2" charset="0"/>
          <a:cs typeface="Arial" panose="020B0604020202020204" pitchFamily="34" charset="0"/>
        </a:defRPr>
      </a:pPr>
      <a:endParaRPr lang="ru-RU"/>
    </a:p>
  </c:txPr>
  <c:externalData r:id="rId4">
    <c:autoUpdate val="0"/>
  </c:externalData>
  <c:userShapes r:id="rId5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ИТ-центры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4.5647705810465504E-2"/>
                  <c:y val="-0.25683077096524431"/>
                </c:manualLayout>
              </c:layout>
              <c:spPr>
                <a:xfrm>
                  <a:off x="5396230" y="1579448"/>
                  <a:ext cx="791434" cy="594589"/>
                </a:xfrm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204329"/>
                        <a:gd name="adj2" fmla="val 125659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1946649647623694"/>
                      <c:h val="0.12322516011691892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-1.3942504041022069E-2"/>
                  <c:y val="6.25033390800845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48233"/>
                        <a:gd name="adj2" fmla="val -124309"/>
                      </a:avLst>
                    </a:prstGeom>
                    <a:noFill/>
                    <a:ln>
                      <a:noFill/>
                    </a:ln>
                  </c15:spPr>
                </c:ext>
              </c:extLst>
            </c:dLbl>
            <c:dLbl>
              <c:idx val="2"/>
              <c:layout>
                <c:manualLayout>
                  <c:x val="-5.2217398379835731E-2"/>
                  <c:y val="6.0841007210716939E-2"/>
                </c:manualLayout>
              </c:layout>
              <c:spPr>
                <a:xfrm>
                  <a:off x="2568" y="1268852"/>
                  <a:ext cx="720878" cy="617170"/>
                </a:xfrm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50354"/>
                        <a:gd name="adj2" fmla="val -3076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4100124140795953"/>
                      <c:h val="0.13084325204384295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-2.2249679613063338E-2"/>
                  <c:y val="-0.14096430088779249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87223"/>
                        <a:gd name="adj2" fmla="val 252164"/>
                      </a:avLst>
                    </a:prstGeom>
                    <a:noFill/>
                    <a:ln>
                      <a:noFill/>
                    </a:ln>
                  </c15:spPr>
                </c:ext>
              </c:extLst>
            </c:dLbl>
            <c:dLbl>
              <c:idx val="4"/>
              <c:layout>
                <c:manualLayout>
                  <c:x val="5.9733747532325424E-2"/>
                  <c:y val="-4.7849212997162723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48673"/>
                        <a:gd name="adj2" fmla="val 169003"/>
                      </a:avLst>
                    </a:prstGeom>
                    <a:noFill/>
                    <a:ln>
                      <a:noFill/>
                    </a:ln>
                  </c15:spPr>
                </c:ext>
              </c:extLst>
            </c:dLbl>
            <c:dLbl>
              <c:idx val="5"/>
              <c:layout>
                <c:manualLayout>
                  <c:x val="0.15481292676882055"/>
                  <c:y val="-6.1757889692294107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84206"/>
                        <a:gd name="adj2" fmla="val 224403"/>
                      </a:avLst>
                    </a:prstGeom>
                    <a:noFill/>
                    <a:ln>
                      <a:noFill/>
                    </a:ln>
                  </c15:spPr>
                </c:ext>
              </c:extLst>
            </c:dLbl>
            <c:dLbl>
              <c:idx val="6"/>
              <c:layout>
                <c:manualLayout>
                  <c:x val="0.45567515290323868"/>
                  <c:y val="0.13402786843904144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79290"/>
                        <a:gd name="adj2" fmla="val -18561"/>
                      </a:avLst>
                    </a:prstGeom>
                    <a:noFill/>
                    <a:ln>
                      <a:noFill/>
                    </a:ln>
                  </c15:spPr>
                </c:ext>
              </c:extLst>
            </c:dLbl>
            <c:dLbl>
              <c:idx val="7"/>
              <c:layout>
                <c:manualLayout>
                  <c:x val="0.14802895832087032"/>
                  <c:y val="1.9309159819432494E-3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71520"/>
                        <a:gd name="adj2" fmla="val 70316"/>
                      </a:avLst>
                    </a:prstGeom>
                    <a:noFill/>
                    <a:ln>
                      <a:noFill/>
                    </a:ln>
                  </c15:spPr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Лист1!$A$2:$A$9</c:f>
              <c:strCache>
                <c:ptCount val="8"/>
                <c:pt idx="0">
                  <c:v>Москва</c:v>
                </c:pt>
                <c:pt idx="1">
                  <c:v>Санкт-Петербург</c:v>
                </c:pt>
                <c:pt idx="2">
                  <c:v>Нижний-Новгород</c:v>
                </c:pt>
                <c:pt idx="3">
                  <c:v>Екатеринбург</c:v>
                </c:pt>
                <c:pt idx="4">
                  <c:v>Казань</c:v>
                </c:pt>
                <c:pt idx="5">
                  <c:v>СЦО</c:v>
                </c:pt>
                <c:pt idx="6">
                  <c:v>Новосибирск</c:v>
                </c:pt>
                <c:pt idx="7">
                  <c:v>Омск</c:v>
                </c:pt>
              </c:strCache>
            </c:str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437287</c:v>
                </c:pt>
                <c:pt idx="1">
                  <c:v>166442</c:v>
                </c:pt>
                <c:pt idx="2">
                  <c:v>24222</c:v>
                </c:pt>
                <c:pt idx="3">
                  <c:v>20080</c:v>
                </c:pt>
                <c:pt idx="4">
                  <c:v>22200</c:v>
                </c:pt>
                <c:pt idx="5">
                  <c:v>27448</c:v>
                </c:pt>
                <c:pt idx="6" formatCode="0%">
                  <c:v>48129</c:v>
                </c:pt>
                <c:pt idx="7">
                  <c:v>18744</c:v>
                </c:pt>
              </c:numCache>
            </c:numRef>
          </c:val>
        </c:ser>
        <c:dLbls>
          <c:dLblPos val="bestFit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864629171637935"/>
          <c:y val="0.84408972516094594"/>
          <c:w val="0.6066901382938128"/>
          <c:h val="0.140118261867221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ИТ-центры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5.1977510063537166E-2"/>
                  <c:y val="-1.042570749610423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BDCAA8B-12CE-4AED-A71B-949DE2F9B355}" type="CATEGORYNAME">
                      <a:rPr lang="ru-RU" smtClean="0"/>
                      <a:pPr>
                        <a:defRPr/>
                      </a:pPr>
                      <a:t>[ИМЯ КАТЕГОРИИ]</a:t>
                    </a:fld>
                    <a:r>
                      <a:rPr lang="ru-RU" dirty="0" smtClean="0"/>
                      <a:t> </a:t>
                    </a:r>
                    <a:fld id="{C2D9D13B-240D-4502-AEB0-5C17AF9C96A6}" type="PERCENTAGE">
                      <a:rPr lang="ru-RU" baseline="0" smtClean="0"/>
                      <a:pPr>
                        <a:defRPr/>
                      </a:pPr>
                      <a:t>[ПРОЦЕНТ]</a:t>
                    </a:fld>
                    <a:endParaRPr lang="ru-RU" dirty="0" smtClean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6.3528067855434314E-2"/>
                  <c:y val="3.648997623636474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CBA014D-7EA4-4AD1-B1A1-F12CA840C2DA}" type="CATEGORYNAME">
                      <a:rPr lang="ru-RU" smtClean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[ИМЯ КАТЕГОРИИ]</a:t>
                    </a:fld>
                    <a:r>
                      <a:rPr lang="ru-RU" baseline="0" smtClean="0"/>
                      <a:t> </a:t>
                    </a:r>
                    <a:fld id="{BD5FDAED-3328-46E0-BD2E-5B046E71A0EF}" type="PERCENTAGE">
                      <a:rPr lang="ru-RU" baseline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[ПРОЦЕНТ]</a:t>
                    </a:fld>
                    <a:endParaRPr lang="ru-RU" baseline="0" smtClean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4BF037E-B030-4271-861D-EE4D27D4130A}" type="CATEGORYNAME">
                      <a:rPr lang="ru-RU" smtClean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[ИМЯ КАТЕГОРИИ]</a:t>
                    </a:fld>
                    <a:r>
                      <a:rPr lang="ru-RU" baseline="0" dirty="0" smtClean="0"/>
                      <a:t> </a:t>
                    </a:r>
                    <a:fld id="{E9429255-30C0-49DF-8EF5-E870C87BCD25}" type="PERCENTAGE">
                      <a:rPr lang="ru-RU" baseline="0" smtClean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[ПРОЦЕНТ]</a:t>
                    </a:fld>
                    <a:endParaRPr lang="ru-RU" baseline="0" dirty="0" smtClean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-3.2696788964376672E-5"/>
                  <c:y val="0.1054255261282071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6F52649-0EBB-4F92-AF3A-3ADB1AAFC919}" type="CATEGORYNAME">
                      <a:rPr lang="ru-RU" smtClean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[ИМЯ КАТЕГОРИИ]</a:t>
                    </a:fld>
                    <a:r>
                      <a:rPr lang="ru-RU" baseline="0" smtClean="0"/>
                      <a:t> </a:t>
                    </a:r>
                    <a:fld id="{CA103DC2-3DC4-4A75-8D7A-4A2B4E84912F}" type="PERCENTAGE">
                      <a:rPr lang="ru-RU" baseline="0" smtClean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[ПРОЦЕНТ]</a:t>
                    </a:fld>
                    <a:endParaRPr lang="ru-RU" baseline="0" smtClean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-2.5037274044107976E-2"/>
                  <c:y val="-4.188922613538219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F4103F6-8A3D-4881-B885-DC809092A808}" type="CATEGORYNAME">
                      <a:rPr lang="ru-RU" smtClean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[ИМЯ КАТЕГОРИИ]</a:t>
                    </a:fld>
                    <a:r>
                      <a:rPr lang="ru-RU" baseline="0" dirty="0" smtClean="0"/>
                      <a:t> </a:t>
                    </a:r>
                    <a:fld id="{AC8FA455-48DE-45BD-B350-38214B474EB8}" type="PERCENTAGE">
                      <a:rPr lang="ru-RU" baseline="0" smtClean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[ПРОЦЕНТ]</a:t>
                    </a:fld>
                    <a:endParaRPr lang="ru-RU" baseline="0" dirty="0" smtClean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430494361386007"/>
                      <c:h val="0.18603258142461646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5"/>
              <c:layout>
                <c:manualLayout>
                  <c:x val="9.4209047512507041E-2"/>
                  <c:y val="-6.093228104172535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64FDE65-F34F-4CC0-B906-C60B2BA6923E}" type="CATEGORYNAME">
                      <a:rPr lang="ru-RU" smtClean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[ИМЯ КАТЕГОРИИ]</a:t>
                    </a:fld>
                    <a:r>
                      <a:rPr lang="ru-RU" baseline="0" smtClean="0"/>
                      <a:t> </a:t>
                    </a:r>
                    <a:fld id="{7D8F41B2-0702-4624-A902-A4925E0D21E5}" type="PERCENTAGE">
                      <a:rPr lang="ru-RU" baseline="0" smtClean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[ПРОЦЕНТ]</a:t>
                    </a:fld>
                    <a:endParaRPr lang="ru-RU" baseline="0" smtClean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Лист1!$A$2:$A$7</c:f>
              <c:strCache>
                <c:ptCount val="6"/>
                <c:pt idx="0">
                  <c:v>Ярославль</c:v>
                </c:pt>
                <c:pt idx="1">
                  <c:v>Вологда</c:v>
                </c:pt>
                <c:pt idx="2">
                  <c:v>Владимир</c:v>
                </c:pt>
                <c:pt idx="3">
                  <c:v>Тверь</c:v>
                </c:pt>
                <c:pt idx="4">
                  <c:v>Кострома</c:v>
                </c:pt>
                <c:pt idx="5">
                  <c:v>Иваново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8545</c:v>
                </c:pt>
                <c:pt idx="1">
                  <c:v>3680</c:v>
                </c:pt>
                <c:pt idx="2">
                  <c:v>4435</c:v>
                </c:pt>
                <c:pt idx="3">
                  <c:v>5290</c:v>
                </c:pt>
                <c:pt idx="4">
                  <c:v>2052</c:v>
                </c:pt>
                <c:pt idx="5">
                  <c:v>3446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ТОП-5 РЕЗЮМЕ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Административный персонал</c:v>
                </c:pt>
                <c:pt idx="1">
                  <c:v>Производство</c:v>
                </c:pt>
                <c:pt idx="2">
                  <c:v>Бухгалтерия, управленческий учет, финансы предприятия</c:v>
                </c:pt>
                <c:pt idx="3">
                  <c:v>Продажи</c:v>
                </c:pt>
                <c:pt idx="4">
                  <c:v>Начало карьеры, студенты</c:v>
                </c:pt>
              </c:strCache>
            </c:strRef>
          </c:cat>
          <c:val>
            <c:numRef>
              <c:f>Лист1!$B$2:$B$6</c:f>
              <c:numCache>
                <c:formatCode>0%</c:formatCode>
                <c:ptCount val="5"/>
                <c:pt idx="0">
                  <c:v>0.08</c:v>
                </c:pt>
                <c:pt idx="1">
                  <c:v>0.09</c:v>
                </c:pt>
                <c:pt idx="2">
                  <c:v>0.1</c:v>
                </c:pt>
                <c:pt idx="3">
                  <c:v>0.21</c:v>
                </c:pt>
                <c:pt idx="4">
                  <c:v>0.22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76005952"/>
        <c:axId val="173520456"/>
      </c:barChart>
      <c:catAx>
        <c:axId val="176005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3520456"/>
        <c:crosses val="autoZero"/>
        <c:auto val="1"/>
        <c:lblAlgn val="ctr"/>
        <c:lblOffset val="100"/>
        <c:noMultiLvlLbl val="0"/>
      </c:catAx>
      <c:valAx>
        <c:axId val="17352045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6005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3282527431592566"/>
          <c:y val="0"/>
          <c:w val="0.53950895434276369"/>
          <c:h val="0.933101302920365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Лист1!$A$2:$A$20</c:f>
              <c:strCache>
                <c:ptCount val="19"/>
                <c:pt idx="0">
                  <c:v>Компьютерная безопасность</c:v>
                </c:pt>
                <c:pt idx="1">
                  <c:v>CRM системы</c:v>
                </c:pt>
                <c:pt idx="2">
                  <c:v>Системы управления предприятием (ERP)</c:v>
                </c:pt>
                <c:pt idx="3">
                  <c:v>Администратор баз данных</c:v>
                </c:pt>
                <c:pt idx="4">
                  <c:v>Передача данных и доступ в интернет</c:v>
                </c:pt>
                <c:pt idx="5">
                  <c:v>Аналитик</c:v>
                </c:pt>
                <c:pt idx="6">
                  <c:v>Системная интеграция</c:v>
                </c:pt>
                <c:pt idx="7">
                  <c:v>Управление проектами</c:v>
                </c:pt>
                <c:pt idx="8">
                  <c:v>Системный администратор</c:v>
                </c:pt>
                <c:pt idx="9">
                  <c:v>Сетевые технологии</c:v>
                </c:pt>
                <c:pt idx="10">
                  <c:v>Поддержка, Helpdesk</c:v>
                </c:pt>
                <c:pt idx="11">
                  <c:v>Начальный уровень, мало опыта </c:v>
                </c:pt>
                <c:pt idx="12">
                  <c:v>WEB-мастер</c:v>
                </c:pt>
                <c:pt idx="13">
                  <c:v>WEB-инженер</c:v>
                </c:pt>
                <c:pt idx="14">
                  <c:v>Интернет</c:v>
                </c:pt>
                <c:pt idx="15">
                  <c:v>Продажи</c:v>
                </c:pt>
                <c:pt idx="16">
                  <c:v>Телекоммуникации</c:v>
                </c:pt>
                <c:pt idx="17">
                  <c:v>Инженер</c:v>
                </c:pt>
                <c:pt idx="18">
                  <c:v>Программирование, разработка</c:v>
                </c:pt>
              </c:strCache>
            </c:strRef>
          </c:cat>
          <c:val>
            <c:numRef>
              <c:f>Лист1!$B$2:$B$20</c:f>
              <c:numCache>
                <c:formatCode>0%</c:formatCode>
                <c:ptCount val="19"/>
                <c:pt idx="0">
                  <c:v>0.05</c:v>
                </c:pt>
                <c:pt idx="1">
                  <c:v>0.05</c:v>
                </c:pt>
                <c:pt idx="2">
                  <c:v>0.06</c:v>
                </c:pt>
                <c:pt idx="3">
                  <c:v>0.06</c:v>
                </c:pt>
                <c:pt idx="4">
                  <c:v>0.06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0.11</c:v>
                </c:pt>
                <c:pt idx="12">
                  <c:v>0.11</c:v>
                </c:pt>
                <c:pt idx="13">
                  <c:v>0.12</c:v>
                </c:pt>
                <c:pt idx="14">
                  <c:v>0.15</c:v>
                </c:pt>
                <c:pt idx="15">
                  <c:v>0.17</c:v>
                </c:pt>
                <c:pt idx="16">
                  <c:v>0.17</c:v>
                </c:pt>
                <c:pt idx="17">
                  <c:v>0.25</c:v>
                </c:pt>
                <c:pt idx="18">
                  <c:v>0.36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73521632"/>
        <c:axId val="173519672"/>
      </c:barChart>
      <c:catAx>
        <c:axId val="173521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3519672"/>
        <c:crosses val="autoZero"/>
        <c:auto val="1"/>
        <c:lblAlgn val="ctr"/>
        <c:lblOffset val="100"/>
        <c:noMultiLvlLbl val="0"/>
      </c:catAx>
      <c:valAx>
        <c:axId val="173519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3521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6561975294149707"/>
          <c:y val="7.3514841634511593E-2"/>
          <c:w val="0.60446821422357688"/>
          <c:h val="0.868326947590618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Специальность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Лист1!$A$2:$A$25</c:f>
              <c:strCache>
                <c:ptCount val="24"/>
                <c:pt idx="0">
                  <c:v>CRM-системы</c:v>
                </c:pt>
                <c:pt idx="1">
                  <c:v>Сотовые, беспроводные технологии</c:v>
                </c:pt>
                <c:pt idx="2">
                  <c:v>WEB-инженер</c:v>
                </c:pt>
                <c:pt idx="3">
                  <c:v>Банковское ПО</c:v>
                </c:pt>
                <c:pt idx="4">
                  <c:v>Системы управления предприятием (ERP)</c:v>
                </c:pt>
                <c:pt idx="5">
                  <c:v>Начальный уровень, мало опыта</c:v>
                </c:pt>
                <c:pt idx="6">
                  <c:v>Системная интеграция</c:v>
                </c:pt>
                <c:pt idx="7">
                  <c:v>CTO, CIO, Директор по ИТ</c:v>
                </c:pt>
                <c:pt idx="8">
                  <c:v>Web мастер</c:v>
                </c:pt>
                <c:pt idx="9">
                  <c:v>Ппродажи</c:v>
                </c:pt>
                <c:pt idx="10">
                  <c:v>Аналитик</c:v>
                </c:pt>
                <c:pt idx="11">
                  <c:v>Компьютерная безопасность</c:v>
                </c:pt>
                <c:pt idx="12">
                  <c:v>Администратор баз данных</c:v>
                </c:pt>
                <c:pt idx="13">
                  <c:v>Тестирование</c:v>
                </c:pt>
                <c:pt idx="14">
                  <c:v>Передача данных и доступ в интернет</c:v>
                </c:pt>
                <c:pt idx="15">
                  <c:v>Поддержка, HelpDesk</c:v>
                </c:pt>
                <c:pt idx="16">
                  <c:v>Интернет</c:v>
                </c:pt>
                <c:pt idx="17">
                  <c:v>Телекоммуникации</c:v>
                </c:pt>
                <c:pt idx="18">
                  <c:v>Сетевые технологии</c:v>
                </c:pt>
                <c:pt idx="19">
                  <c:v>Управление проектами</c:v>
                </c:pt>
                <c:pt idx="20">
                  <c:v>Телекоммуникации</c:v>
                </c:pt>
                <c:pt idx="21">
                  <c:v>Инженер</c:v>
                </c:pt>
                <c:pt idx="22">
                  <c:v>Системный администратор</c:v>
                </c:pt>
                <c:pt idx="23">
                  <c:v>Программирование, разработка</c:v>
                </c:pt>
              </c:strCache>
            </c:strRef>
          </c:cat>
          <c:val>
            <c:numRef>
              <c:f>Лист1!$B$2:$B$25</c:f>
              <c:numCache>
                <c:formatCode>0%</c:formatCode>
                <c:ptCount val="24"/>
                <c:pt idx="0">
                  <c:v>0.02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0.06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7.0000000000000007E-2</c:v>
                </c:pt>
                <c:pt idx="9">
                  <c:v>7.0000000000000007E-2</c:v>
                </c:pt>
                <c:pt idx="10">
                  <c:v>7.0000000000000007E-2</c:v>
                </c:pt>
                <c:pt idx="11">
                  <c:v>0.08</c:v>
                </c:pt>
                <c:pt idx="12">
                  <c:v>0.08</c:v>
                </c:pt>
                <c:pt idx="13">
                  <c:v>0.09</c:v>
                </c:pt>
                <c:pt idx="14">
                  <c:v>0.09</c:v>
                </c:pt>
                <c:pt idx="15">
                  <c:v>0.11</c:v>
                </c:pt>
                <c:pt idx="16">
                  <c:v>0.16</c:v>
                </c:pt>
                <c:pt idx="17">
                  <c:v>0.19</c:v>
                </c:pt>
                <c:pt idx="18">
                  <c:v>0.18</c:v>
                </c:pt>
                <c:pt idx="19">
                  <c:v>0.19</c:v>
                </c:pt>
                <c:pt idx="20">
                  <c:v>0.19</c:v>
                </c:pt>
                <c:pt idx="21">
                  <c:v>0.24</c:v>
                </c:pt>
                <c:pt idx="22">
                  <c:v>0.27</c:v>
                </c:pt>
                <c:pt idx="23">
                  <c:v>0.31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Лист1!$A$2:$A$25</c:f>
              <c:strCache>
                <c:ptCount val="24"/>
                <c:pt idx="0">
                  <c:v>CRM-системы</c:v>
                </c:pt>
                <c:pt idx="1">
                  <c:v>Сотовые, беспроводные технологии</c:v>
                </c:pt>
                <c:pt idx="2">
                  <c:v>WEB-инженер</c:v>
                </c:pt>
                <c:pt idx="3">
                  <c:v>Банковское ПО</c:v>
                </c:pt>
                <c:pt idx="4">
                  <c:v>Системы управления предприятием (ERP)</c:v>
                </c:pt>
                <c:pt idx="5">
                  <c:v>Начальный уровень, мало опыта</c:v>
                </c:pt>
                <c:pt idx="6">
                  <c:v>Системная интеграция</c:v>
                </c:pt>
                <c:pt idx="7">
                  <c:v>CTO, CIO, Директор по ИТ</c:v>
                </c:pt>
                <c:pt idx="8">
                  <c:v>Web мастер</c:v>
                </c:pt>
                <c:pt idx="9">
                  <c:v>Ппродажи</c:v>
                </c:pt>
                <c:pt idx="10">
                  <c:v>Аналитик</c:v>
                </c:pt>
                <c:pt idx="11">
                  <c:v>Компьютерная безопасность</c:v>
                </c:pt>
                <c:pt idx="12">
                  <c:v>Администратор баз данных</c:v>
                </c:pt>
                <c:pt idx="13">
                  <c:v>Тестирование</c:v>
                </c:pt>
                <c:pt idx="14">
                  <c:v>Передача данных и доступ в интернет</c:v>
                </c:pt>
                <c:pt idx="15">
                  <c:v>Поддержка, HelpDesk</c:v>
                </c:pt>
                <c:pt idx="16">
                  <c:v>Интернет</c:v>
                </c:pt>
                <c:pt idx="17">
                  <c:v>Телекоммуникации</c:v>
                </c:pt>
                <c:pt idx="18">
                  <c:v>Сетевые технологии</c:v>
                </c:pt>
                <c:pt idx="19">
                  <c:v>Управление проектами</c:v>
                </c:pt>
                <c:pt idx="20">
                  <c:v>Телекоммуникации</c:v>
                </c:pt>
                <c:pt idx="21">
                  <c:v>Инженер</c:v>
                </c:pt>
                <c:pt idx="22">
                  <c:v>Системный администратор</c:v>
                </c:pt>
                <c:pt idx="23">
                  <c:v>Программирование, разработка</c:v>
                </c:pt>
              </c:strCache>
            </c:strRef>
          </c:cat>
          <c:val>
            <c:numRef>
              <c:f>Лист1!$C$2:$C$25</c:f>
              <c:numCache>
                <c:formatCode>General</c:formatCode>
                <c:ptCount val="24"/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73522024"/>
        <c:axId val="173523984"/>
      </c:barChart>
      <c:catAx>
        <c:axId val="1735220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3523984"/>
        <c:crosses val="autoZero"/>
        <c:auto val="1"/>
        <c:lblAlgn val="ctr"/>
        <c:lblOffset val="100"/>
        <c:noMultiLvlLbl val="0"/>
      </c:catAx>
      <c:valAx>
        <c:axId val="17352398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73522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dirty="0"/>
              <a:t>Образование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Образование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3163437758123495"/>
                  <c:y val="-8.054721401567692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10556103669640571"/>
                  <c:y val="3.1345740684867985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высшее</c:v>
                </c:pt>
                <c:pt idx="1">
                  <c:v>среднее специальное</c:v>
                </c:pt>
                <c:pt idx="2">
                  <c:v>среднее </c:v>
                </c:pt>
                <c:pt idx="3">
                  <c:v>кандидат наук</c:v>
                </c:pt>
              </c:strCache>
            </c:strRef>
          </c:cat>
          <c:val>
            <c:numRef>
              <c:f>Лист1!$B$2:$B$5</c:f>
              <c:numCache>
                <c:formatCode>0%</c:formatCode>
                <c:ptCount val="4"/>
                <c:pt idx="0">
                  <c:v>0.77</c:v>
                </c:pt>
                <c:pt idx="1">
                  <c:v>0.23</c:v>
                </c:pt>
                <c:pt idx="2">
                  <c:v>0.01</c:v>
                </c:pt>
                <c:pt idx="3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44532579335196E-2"/>
          <c:y val="0.27175973502944117"/>
          <c:w val="0.82160986482151177"/>
          <c:h val="0.7282405972179165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Муж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Лист1!$B$2</c:f>
              <c:numCache>
                <c:formatCode>0%</c:formatCode>
                <c:ptCount val="1"/>
                <c:pt idx="0">
                  <c:v>0.8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Жен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Лист1!$C$2</c:f>
              <c:numCache>
                <c:formatCode>0%</c:formatCode>
                <c:ptCount val="1"/>
                <c:pt idx="0">
                  <c:v>0.2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73521240"/>
        <c:axId val="173523200"/>
      </c:barChart>
      <c:catAx>
        <c:axId val="173521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3523200"/>
        <c:crosses val="autoZero"/>
        <c:auto val="1"/>
        <c:lblAlgn val="ctr"/>
        <c:lblOffset val="100"/>
        <c:noMultiLvlLbl val="0"/>
      </c:catAx>
      <c:valAx>
        <c:axId val="17352320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73521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6357114834462839"/>
          <c:y val="3.0816020442173096E-2"/>
          <c:w val="0.15948444964448394"/>
          <c:h val="0.388815131652038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5385761154855641"/>
          <c:y val="3.0903797925905568E-2"/>
        </c:manualLayout>
      </c:layout>
      <c:overlay val="0"/>
      <c:txPr>
        <a:bodyPr/>
        <a:lstStyle/>
        <a:p>
          <a:pPr>
            <a:defRPr sz="2000"/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50406824146981632"/>
          <c:y val="0.13304571613387683"/>
          <c:w val="0.49454286964129485"/>
          <c:h val="0.8594801194928958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  Чем вас привлекает работа в IT-сфере?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Лист1!$A$2:$A$18</c:f>
              <c:strCache>
                <c:ptCount val="17"/>
                <c:pt idx="0">
                  <c:v>Интересная работа, проекты</c:v>
                </c:pt>
                <c:pt idx="1">
                  <c:v>Это перспективная и динамично развивающаяся сфера</c:v>
                </c:pt>
                <c:pt idx="2">
                  <c:v>Высокая заработная плата</c:v>
                </c:pt>
                <c:pt idx="3">
                  <c:v>Гибкий график работы</c:v>
                </c:pt>
                <c:pt idx="4">
                  <c:v>Специалисты сферы IT востребованы, защищены от сокращений</c:v>
                </c:pt>
                <c:pt idx="5">
                  <c:v>Перспективы карьерного роста</c:v>
                </c:pt>
                <c:pt idx="6">
                  <c:v>Дружный коллектив</c:v>
                </c:pt>
                <c:pt idx="7">
                  <c:v>Стабильность</c:v>
                </c:pt>
                <c:pt idx="8">
                  <c:v>Больше шансов уехать за границу</c:v>
                </c:pt>
                <c:pt idx="9">
                  <c:v>Работать в этой сфере пресижно и модно</c:v>
                </c:pt>
                <c:pt idx="10">
                  <c:v>Развитая корпоративная культура</c:v>
                </c:pt>
                <c:pt idx="11">
                  <c:v>Наличие бренда работодателя</c:v>
                </c:pt>
                <c:pt idx="12">
                  <c:v>Хорошие премии, социальные пакеты и бонусы</c:v>
                </c:pt>
                <c:pt idx="13">
                  <c:v>Ничем, пока нет другой работы/оказался(-а) в ней случайно</c:v>
                </c:pt>
                <c:pt idx="14">
                  <c:v>Постоянная индексация заработной платы</c:v>
                </c:pt>
                <c:pt idx="15">
                  <c:v>Больше шансов создать семью</c:v>
                </c:pt>
                <c:pt idx="16">
                  <c:v>Другое</c:v>
                </c:pt>
              </c:strCache>
            </c:strRef>
          </c:cat>
          <c:val>
            <c:numRef>
              <c:f>Лист1!$B$2:$B$18</c:f>
              <c:numCache>
                <c:formatCode>0%</c:formatCode>
                <c:ptCount val="17"/>
                <c:pt idx="0">
                  <c:v>0.86</c:v>
                </c:pt>
                <c:pt idx="1">
                  <c:v>0.57999999999999996</c:v>
                </c:pt>
                <c:pt idx="2">
                  <c:v>0.39</c:v>
                </c:pt>
                <c:pt idx="3">
                  <c:v>0.23</c:v>
                </c:pt>
                <c:pt idx="4">
                  <c:v>0.22</c:v>
                </c:pt>
                <c:pt idx="5">
                  <c:v>0.21</c:v>
                </c:pt>
                <c:pt idx="6">
                  <c:v>0.16</c:v>
                </c:pt>
                <c:pt idx="7">
                  <c:v>0.12</c:v>
                </c:pt>
                <c:pt idx="8">
                  <c:v>0.09</c:v>
                </c:pt>
                <c:pt idx="9">
                  <c:v>7.0000000000000007E-2</c:v>
                </c:pt>
                <c:pt idx="10">
                  <c:v>0.04</c:v>
                </c:pt>
                <c:pt idx="11">
                  <c:v>0.04</c:v>
                </c:pt>
                <c:pt idx="12">
                  <c:v>0.04</c:v>
                </c:pt>
                <c:pt idx="13">
                  <c:v>0.03</c:v>
                </c:pt>
                <c:pt idx="14">
                  <c:v>0.02</c:v>
                </c:pt>
                <c:pt idx="15">
                  <c:v>0.01</c:v>
                </c:pt>
                <c:pt idx="16">
                  <c:v>0.02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73524768"/>
        <c:axId val="173525552"/>
      </c:barChart>
      <c:catAx>
        <c:axId val="173524768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anchor="t" anchorCtr="0"/>
          <a:lstStyle/>
          <a:p>
            <a:pPr>
              <a:defRPr sz="1250"/>
            </a:pPr>
            <a:endParaRPr lang="ru-RU"/>
          </a:p>
        </c:txPr>
        <c:crossAx val="173525552"/>
        <c:crosses val="autoZero"/>
        <c:auto val="1"/>
        <c:lblAlgn val="ctr"/>
        <c:lblOffset val="100"/>
        <c:noMultiLvlLbl val="0"/>
      </c:catAx>
      <c:valAx>
        <c:axId val="173525552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1735247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txPr>
        <a:bodyPr/>
        <a:lstStyle/>
        <a:p>
          <a:pPr>
            <a:defRPr sz="2000"/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При прочих равных, что вы выберете?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Работу в крупной IT-компании с высокой зарплатой и НЕинтересным проектом</c:v>
                </c:pt>
                <c:pt idx="1">
                  <c:v>Работу в небольшой IT-компании/стартапе с Невысокой зарплатой и интересным проектом</c:v>
                </c:pt>
              </c:strCache>
            </c:strRef>
          </c:cat>
          <c:val>
            <c:numRef>
              <c:f>Лист1!$B$2:$B$3</c:f>
              <c:numCache>
                <c:formatCode>0%</c:formatCode>
                <c:ptCount val="2"/>
                <c:pt idx="0">
                  <c:v>0.53</c:v>
                </c:pt>
                <c:pt idx="1">
                  <c:v>0.47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overlay val="0"/>
      <c:txPr>
        <a:bodyPr/>
        <a:lstStyle/>
        <a:p>
          <a:pPr>
            <a:defRPr sz="1600"/>
          </a:pPr>
          <a:endParaRPr lang="ru-RU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txPr>
        <a:bodyPr/>
        <a:lstStyle/>
        <a:p>
          <a:pPr>
            <a:defRPr sz="2000"/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Если бы у вас была возможность перейти в другую сферу, вы бы сделали это?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Да, хотелось бы попробовать что-то еще</c:v>
                </c:pt>
                <c:pt idx="1">
                  <c:v>Нет, меня полностью все устраивает</c:v>
                </c:pt>
                <c:pt idx="2">
                  <c:v>Другое</c:v>
                </c:pt>
              </c:strCache>
            </c:strRef>
          </c:cat>
          <c:val>
            <c:numRef>
              <c:f>Лист1!$B$2:$B$4</c:f>
              <c:numCache>
                <c:formatCode>0%</c:formatCode>
                <c:ptCount val="3"/>
                <c:pt idx="0">
                  <c:v>0.41</c:v>
                </c:pt>
                <c:pt idx="1">
                  <c:v>0.47</c:v>
                </c:pt>
                <c:pt idx="2">
                  <c:v>0.11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overlay val="0"/>
      <c:txPr>
        <a:bodyPr/>
        <a:lstStyle/>
        <a:p>
          <a:pPr>
            <a:defRPr sz="1600"/>
          </a:pPr>
          <a:endParaRPr lang="ru-RU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0.20591</cdr:x>
      <cdr:y>0.90917</cdr:y>
    </cdr:from>
    <cdr:to>
      <cdr:x>0.95652</cdr:x>
      <cdr:y>1</cdr:y>
    </cdr:to>
    <cdr:sp macro="" textlink="">
      <cdr:nvSpPr>
        <cdr:cNvPr id="2" name="Заголовок 1"/>
        <cdr:cNvSpPr>
          <a:spLocks xmlns:a="http://schemas.openxmlformats.org/drawingml/2006/main" noGrp="1"/>
        </cdr:cNvSpPr>
      </cdr:nvSpPr>
      <cdr:spPr>
        <a:xfrm xmlns:a="http://schemas.openxmlformats.org/drawingml/2006/main">
          <a:off x="682035" y="2693951"/>
          <a:ext cx="2486317" cy="26913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lIns="91440" tIns="45720" rIns="91440" bIns="45720" rtlCol="0" anchor="ctr">
          <a:normAutofit fontScale="90000"/>
        </a:bodyPr>
        <a:lstStyle xmlns:a="http://schemas.openxmlformats.org/drawingml/2006/main">
          <a:lvl1pPr algn="l" defTabSz="914400" rtl="0" eaLnBrk="1" latinLnBrk="0" hangingPunct="1">
            <a:spcBef>
              <a:spcPct val="0"/>
            </a:spcBef>
            <a:buNone/>
            <a:defRPr sz="1800" b="1" kern="1200">
              <a:solidFill>
                <a:schemeClr val="tx1"/>
              </a:solidFill>
              <a:latin typeface="+mj-lt"/>
              <a:ea typeface="+mj-ea"/>
              <a:cs typeface="+mj-cs"/>
            </a:defRPr>
          </a:lvl1pPr>
        </a:lstStyle>
        <a:p xmlns:a="http://schemas.openxmlformats.org/drawingml/2006/main">
          <a:endParaRPr lang="ru-RU" sz="16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0.21596</cdr:x>
      <cdr:y>0.5625</cdr:y>
    </cdr:from>
    <cdr:to>
      <cdr:x>0.74804</cdr:x>
      <cdr:y>0.71181</cdr:y>
    </cdr:to>
    <cdr:sp macro="" textlink="">
      <cdr:nvSpPr>
        <cdr:cNvPr id="2" name="Скругленная прямоугольная выноска 1"/>
        <cdr:cNvSpPr/>
      </cdr:nvSpPr>
      <cdr:spPr>
        <a:xfrm xmlns:a="http://schemas.openxmlformats.org/drawingml/2006/main">
          <a:off x="1314452" y="1543050"/>
          <a:ext cx="3238500" cy="409575"/>
        </a:xfrm>
        <a:prstGeom xmlns:a="http://schemas.openxmlformats.org/drawingml/2006/main" prst="wedgeRoundRectCallout">
          <a:avLst>
            <a:gd name="adj1" fmla="val 70669"/>
            <a:gd name="adj2" fmla="val -60070"/>
            <a:gd name="adj3" fmla="val 16667"/>
          </a:avLst>
        </a:prstGeom>
        <a:ln xmlns:a="http://schemas.openxmlformats.org/drawingml/2006/main" w="9525"/>
      </cdr:spPr>
      <cdr:style>
        <a:lnRef xmlns:a="http://schemas.openxmlformats.org/drawingml/2006/main" idx="2">
          <a:schemeClr val="accent3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3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ru-RU" sz="800" i="1">
              <a:solidFill>
                <a:schemeClr val="bg1">
                  <a:lumMod val="50000"/>
                </a:schemeClr>
              </a:solidFill>
              <a:latin typeface="Proxima Nova Rg" panose="02000506030000020004" pitchFamily="2" charset="0"/>
            </a:rPr>
            <a:t>Нашел(ла) случайно; дополнительно к основной работе; переезд в другой город с сохранением должности и т.д.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0.67595</cdr:x>
      <cdr:y>0.78</cdr:y>
    </cdr:from>
    <cdr:to>
      <cdr:x>0.88288</cdr:x>
      <cdr:y>0.98182</cdr:y>
    </cdr:to>
    <cdr:sp macro="" textlink="">
      <cdr:nvSpPr>
        <cdr:cNvPr id="2" name="Скругленная прямоугольная выноска 1"/>
        <cdr:cNvSpPr/>
      </cdr:nvSpPr>
      <cdr:spPr>
        <a:xfrm xmlns:a="http://schemas.openxmlformats.org/drawingml/2006/main">
          <a:off x="5402807" y="3089144"/>
          <a:ext cx="1653977" cy="799288"/>
        </a:xfrm>
        <a:prstGeom xmlns:a="http://schemas.openxmlformats.org/drawingml/2006/main" prst="wedgeRoundRectCallout">
          <a:avLst>
            <a:gd name="adj1" fmla="val -108236"/>
            <a:gd name="adj2" fmla="val 25506"/>
            <a:gd name="adj3" fmla="val 16667"/>
          </a:avLst>
        </a:prstGeom>
        <a:ln xmlns:a="http://schemas.openxmlformats.org/drawingml/2006/main" w="6350">
          <a:solidFill>
            <a:schemeClr val="bg1">
              <a:lumMod val="65000"/>
            </a:schemeClr>
          </a:solidFill>
        </a:ln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ru-RU" sz="800" i="1" dirty="0">
              <a:solidFill>
                <a:schemeClr val="bg1">
                  <a:lumMod val="50000"/>
                </a:schemeClr>
              </a:solidFill>
              <a:latin typeface="Proxima Nova Rg" panose="02000506030000020004" pitchFamily="2" charset="0"/>
            </a:rPr>
            <a:t>Возможность путешествовать, удобно для людей с инвалидностью, возможность совмещения с другой работой и т.д</a:t>
          </a:r>
          <a:r>
            <a:rPr lang="ru-RU" sz="900" i="1" dirty="0">
              <a:solidFill>
                <a:schemeClr val="bg1">
                  <a:lumMod val="50000"/>
                </a:schemeClr>
              </a:solidFill>
              <a:latin typeface="Proxima Nova Rg" panose="02000506030000020004" pitchFamily="2" charset="0"/>
            </a:rPr>
            <a:t>.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75986-F0D8-466B-AA4E-3CD1C4493AE8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9856F-02C4-4E72-B016-0374E2D7D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448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 smtClean="0"/>
              <a:t>Сайт </a:t>
            </a:r>
            <a:r>
              <a:rPr lang="en-US" altLang="ru-RU" smtClean="0"/>
              <a:t>hh.ru</a:t>
            </a:r>
            <a:r>
              <a:rPr lang="ru-RU" altLang="ru-RU" smtClean="0"/>
              <a:t> является такой большой платформой, которая объединяет несколько сайтов. Среди них: Career.ru (работа для молодых специалистов), Работа@Mail.Ru (сайт для синих воротничков). </a:t>
            </a:r>
          </a:p>
          <a:p>
            <a:pPr eaLnBrk="1" hangingPunct="1">
              <a:spcBef>
                <a:spcPct val="0"/>
              </a:spcBef>
            </a:pPr>
            <a:r>
              <a:rPr lang="en-US" altLang="ru-RU" smtClean="0"/>
              <a:t>hh</a:t>
            </a:r>
            <a:r>
              <a:rPr lang="ru-RU" altLang="ru-RU" smtClean="0"/>
              <a:t>.</a:t>
            </a:r>
            <a:r>
              <a:rPr lang="en-US" altLang="ru-RU" smtClean="0"/>
              <a:t>ua</a:t>
            </a:r>
            <a:r>
              <a:rPr lang="ru-RU" altLang="ru-RU" smtClean="0"/>
              <a:t> (Украина), </a:t>
            </a:r>
            <a:r>
              <a:rPr lang="en-US" altLang="ru-RU" smtClean="0"/>
              <a:t>rabota</a:t>
            </a:r>
            <a:r>
              <a:rPr lang="ru-RU" altLang="ru-RU" smtClean="0"/>
              <a:t>.</a:t>
            </a:r>
            <a:r>
              <a:rPr lang="en-US" altLang="ru-RU" smtClean="0"/>
              <a:t>tut</a:t>
            </a:r>
            <a:r>
              <a:rPr lang="ru-RU" altLang="ru-RU" smtClean="0"/>
              <a:t>.</a:t>
            </a:r>
            <a:r>
              <a:rPr lang="en-US" altLang="ru-RU" smtClean="0"/>
              <a:t>by </a:t>
            </a:r>
            <a:r>
              <a:rPr lang="ru-RU" altLang="ru-RU" smtClean="0"/>
              <a:t>(Беларусь), </a:t>
            </a:r>
            <a:r>
              <a:rPr lang="en-US" altLang="ru-RU" smtClean="0"/>
              <a:t>hh</a:t>
            </a:r>
            <a:r>
              <a:rPr lang="ru-RU" altLang="ru-RU" smtClean="0"/>
              <a:t>.</a:t>
            </a:r>
            <a:r>
              <a:rPr lang="en-US" altLang="ru-RU" smtClean="0"/>
              <a:t>kz</a:t>
            </a:r>
            <a:r>
              <a:rPr lang="ru-RU" altLang="ru-RU" smtClean="0"/>
              <a:t> (Казахстан), </a:t>
            </a:r>
            <a:r>
              <a:rPr lang="en-US" altLang="ru-RU" smtClean="0"/>
              <a:t>jobs</a:t>
            </a:r>
            <a:r>
              <a:rPr lang="ru-RU" altLang="ru-RU" smtClean="0"/>
              <a:t>.</a:t>
            </a:r>
            <a:r>
              <a:rPr lang="en-US" altLang="ru-RU" smtClean="0"/>
              <a:t>day</a:t>
            </a:r>
            <a:r>
              <a:rPr lang="ru-RU" altLang="ru-RU" smtClean="0"/>
              <a:t>.</a:t>
            </a:r>
            <a:r>
              <a:rPr lang="en-US" altLang="ru-RU" smtClean="0"/>
              <a:t>az</a:t>
            </a:r>
            <a:r>
              <a:rPr lang="ru-RU" altLang="ru-RU" smtClean="0"/>
              <a:t> (</a:t>
            </a:r>
            <a:r>
              <a:rPr lang="ru-RU" altLang="ru-RU" b="1" smtClean="0"/>
              <a:t>Азербайджан</a:t>
            </a:r>
            <a:r>
              <a:rPr lang="ru-RU" altLang="ru-RU" smtClean="0"/>
              <a:t>), </a:t>
            </a:r>
            <a:r>
              <a:rPr lang="en-US" altLang="ru-RU" smtClean="0"/>
              <a:t>Cvmarket</a:t>
            </a:r>
            <a:endParaRPr lang="ru-RU" altLang="ru-RU" smtClean="0"/>
          </a:p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4813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9300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252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1448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74863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32063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89263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46463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03663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8DD168-46EF-4F59-9AD4-F02ED3E9E26B}" type="slidenum">
              <a:rPr lang="ru-RU" altLang="ru-RU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</a:t>
            </a:fld>
            <a:endParaRPr lang="ru-RU" altLang="ru-RU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090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Основными плюсами, по мнению соискателей, является</a:t>
            </a:r>
            <a:r>
              <a:rPr lang="ru-RU" baseline="0" dirty="0" smtClean="0"/>
              <a:t> самостоятельность в распределении рабочего времени (77%). Причём для соискателей из </a:t>
            </a:r>
            <a:r>
              <a:rPr lang="en-US" baseline="0" dirty="0" smtClean="0"/>
              <a:t>IT-</a:t>
            </a:r>
            <a:r>
              <a:rPr lang="ru-RU" baseline="0" dirty="0" smtClean="0"/>
              <a:t>сферы этот пункт оказался менее важным (75%), чем экономия времени и денег на дорогу (78%). Возможность работать из другого региона также больше привлекает </a:t>
            </a:r>
            <a:r>
              <a:rPr lang="en-US" baseline="0" dirty="0" smtClean="0"/>
              <a:t>IT-</a:t>
            </a:r>
            <a:r>
              <a:rPr lang="ru-RU" baseline="0" dirty="0" smtClean="0"/>
              <a:t>специалистов (71%).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E8258-2E8A-42F9-9EB4-14220AA0B0C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903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A12DC-117B-4C18-9CB4-100ACEC73C7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194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z="1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BD482D-3ADD-45FD-935F-CC0755AFE95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41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z="1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BD482D-3ADD-45FD-935F-CC0755AFE95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07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Используйте все источники – все ресурсы – все каналы. Заявите знакомым, родным, друзьям – всему миру, что вы ищете работу.</a:t>
            </a:r>
          </a:p>
          <a:p>
            <a:pPr marL="346055" indent="-346055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b="1" i="1" dirty="0" smtClean="0"/>
              <a:t>Чем </a:t>
            </a:r>
            <a:r>
              <a:rPr lang="ru-RU" b="1" i="1" dirty="0" smtClean="0">
                <a:solidFill>
                  <a:srgbClr val="FF0000"/>
                </a:solidFill>
              </a:rPr>
              <a:t>больше каналов </a:t>
            </a:r>
            <a:r>
              <a:rPr lang="ru-RU" b="1" i="1" dirty="0" smtClean="0"/>
              <a:t>для поиска работы вы используете, тем </a:t>
            </a:r>
            <a:r>
              <a:rPr lang="ru-RU" b="1" i="1" dirty="0" smtClean="0">
                <a:solidFill>
                  <a:srgbClr val="FF0000"/>
                </a:solidFill>
              </a:rPr>
              <a:t>быстрее</a:t>
            </a:r>
            <a:r>
              <a:rPr lang="ru-RU" b="1" i="1" dirty="0" smtClean="0"/>
              <a:t> получите </a:t>
            </a:r>
            <a:r>
              <a:rPr lang="ru-RU" b="1" i="1" dirty="0" smtClean="0">
                <a:solidFill>
                  <a:srgbClr val="FF0000"/>
                </a:solidFill>
              </a:rPr>
              <a:t>результат.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Работа может прийти откуда угодно.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dirty="0" smtClean="0"/>
              <a:t>Начинаем с семьи. Формулируем желание (кем ты хочешь работать и). Говорим об этом папе/ маме, потому что может оказаться, что тетушка коллеги папы как раз ищет такого молодого целеустремлённого специалиста, как ты. И именно благодаря ему она сможет узнать об этом.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Семья, друзья, газеты, Центры Занятости, Кадровые агентства (подбор специалистов </a:t>
            </a:r>
            <a:r>
              <a:rPr lang="ru-RU" altLang="ru-RU" dirty="0" smtClean="0"/>
              <a:t>среднего и высшего звена</a:t>
            </a:r>
            <a:r>
              <a:rPr lang="ru-RU" dirty="0" smtClean="0"/>
              <a:t>), Ярмарки вакансий, Фестивали Карьеры, Дни открытых дверей, сайты компаний, где вы хотите работать,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9300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252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1448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74863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32063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89263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46463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03663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7C8B85-9C8F-404E-8C2D-25B11468B49A}" type="slidenum">
              <a:rPr lang="en-US" altLang="ru-RU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25</a:t>
            </a:fld>
            <a:endParaRPr lang="en-US" altLang="ru-RU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647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9856F-02C4-4E72-B016-0374E2D7D12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99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Лишь</a:t>
            </a:r>
            <a:r>
              <a:rPr lang="ru-RU" baseline="0" dirty="0" smtClean="0"/>
              <a:t> четверть соискателей указали, что перешли на удалённую работу из офиса. Целенаправленно искали удалённую работу почти половина соискателей в целом, и 55% соискателей из </a:t>
            </a:r>
            <a:r>
              <a:rPr lang="en-US" baseline="0" dirty="0" smtClean="0"/>
              <a:t>IT </a:t>
            </a:r>
            <a:r>
              <a:rPr lang="ru-RU" baseline="0" dirty="0" smtClean="0"/>
              <a:t>сферы.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E8258-2E8A-42F9-9EB4-14220AA0B0C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7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Выяснилось,</a:t>
            </a:r>
            <a:r>
              <a:rPr lang="ru-RU" baseline="0" dirty="0" smtClean="0"/>
              <a:t> что больше, чем в половине компаний есть штатные удалённый сотрудники (63%). Доля компаний, у которых есть удалённые сотрудники, в </a:t>
            </a:r>
            <a:r>
              <a:rPr lang="en-US" baseline="0" dirty="0" smtClean="0"/>
              <a:t>IT-</a:t>
            </a:r>
            <a:r>
              <a:rPr lang="ru-RU" baseline="0" dirty="0" smtClean="0"/>
              <a:t>отрасли ещё больше — 83%.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E8258-2E8A-42F9-9EB4-14220AA0B0C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300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Главными плюсами создания удалённых рабочих мест, по мнению работодателей, являются</a:t>
            </a:r>
            <a:r>
              <a:rPr lang="ru-RU" baseline="0" dirty="0" smtClean="0"/>
              <a:t> сокращение расходов на содержание рабочего места (89%) и возможность нанимать сотрудников независимо от места их проживания (80%). Для 38% работодателей, принявших участие в опросе, плюсом также является возможность дать работу людям с инвалидностью.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E8258-2E8A-42F9-9EB4-14220AA0B0C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895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Главны</a:t>
            </a:r>
            <a:r>
              <a:rPr lang="ru-RU" baseline="0" dirty="0" smtClean="0"/>
              <a:t>м минусом удалённой работы для работодателей стало затруднение контроля над работой удалённых сотрудников. На втором месте в списке минусов оказались риски снижения уровня безопасности бизнеса.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E8258-2E8A-42F9-9EB4-14220AA0B0C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179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Те, работодатели, которые заявили о наличии</a:t>
            </a:r>
            <a:r>
              <a:rPr lang="ru-RU" baseline="0" dirty="0" smtClean="0"/>
              <a:t> потребности в создании удалённых рабочих мест, в большинстве своём утверждают, что планируют их создавать (75%).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E8258-2E8A-42F9-9EB4-14220AA0B0C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958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Больше половины работодателей</a:t>
            </a:r>
            <a:r>
              <a:rPr lang="ru-RU" baseline="0" dirty="0" smtClean="0"/>
              <a:t> утверждают, что зарплаты удалённых сотрудников в среднем не отличаются от зарплат офисных работников.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E8258-2E8A-42F9-9EB4-14220AA0B0C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343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</a:t>
            </a:r>
            <a:r>
              <a:rPr lang="ru-RU" baseline="0" dirty="0" smtClean="0"/>
              <a:t> этом у</a:t>
            </a:r>
            <a:r>
              <a:rPr lang="ru-RU" dirty="0" smtClean="0"/>
              <a:t> большинства соискателей</a:t>
            </a:r>
            <a:r>
              <a:rPr lang="ru-RU" baseline="0" dirty="0" smtClean="0"/>
              <a:t> никогда не было опыта постоянной удалённой работы (66%). В </a:t>
            </a:r>
            <a:r>
              <a:rPr lang="en-US" baseline="0" dirty="0" smtClean="0"/>
              <a:t>IT </a:t>
            </a:r>
            <a:r>
              <a:rPr lang="ru-RU" baseline="0" dirty="0" smtClean="0"/>
              <a:t>сфере таких соискателей меньше (50%), и больше тех, у кого был этот опыт в прошлом (32% против 25%) и тех, кто в данный момент является удалённым сотрудником (18% против 9%).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E8258-2E8A-42F9-9EB4-14220AA0B0C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925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Fotolia_70508003_Subscription_XL copy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13" b="6172"/>
          <a:stretch/>
        </p:blipFill>
        <p:spPr>
          <a:xfrm>
            <a:off x="0" y="1"/>
            <a:ext cx="9154243" cy="4311854"/>
          </a:xfrm>
          <a:prstGeom prst="rect">
            <a:avLst/>
          </a:prstGeom>
        </p:spPr>
      </p:pic>
      <p:sp>
        <p:nvSpPr>
          <p:cNvPr id="11" name="Объект 10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9144000" cy="4311650"/>
          </a:xfrm>
        </p:spPr>
        <p:txBody>
          <a:bodyPr anchor="t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 smtClean="0"/>
              <a:t>Это размер рисунка на первом слайде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79512" y="409228"/>
            <a:ext cx="3096344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93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03B28-5F02-4D14-8EE3-F34DDE889207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07F22-B572-4DD4-9973-08F49B49A1F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79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77813"/>
            <a:ext cx="1223962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86A99-D563-4AD5-A2EE-11C9BE50CC5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B94B8-4799-4F4D-9595-09D4944399D1}" type="slidenum">
              <a:rPr lang="ru-RU" alt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072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B2F1B-6A7F-4AE9-A0CB-833AAFAD116F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DF626-F7C5-4DBF-8C84-1FA5F2DE95E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834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86854-9F90-40FB-ABA1-D30F16CE10E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8BAE2-0ED5-4E2F-89DA-C16B54DFE72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33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0A7F9-6025-452E-BBBE-EDF90685FDE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8BA92-5C13-4A71-8FE1-0A57764A31B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305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8E7F3-0C97-42E5-BA23-01DE1FFC4CB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964A7-9BC1-40BC-9D17-5DE56FA6D09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241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3A334-3E49-4E2C-9E5D-06C382FB76A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34352-6289-4EEB-8127-EF7DB986491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273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AC6CC-B264-4BEC-A774-6D6FE8764D4F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AC5DB-EDE0-4191-A801-26191B532A3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03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D7658-1D4D-45CF-B20E-745D16AB1A58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EEA17-C90E-4748-8A6D-68015EBD51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070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10"/>
          </p:nvPr>
        </p:nvSpPr>
        <p:spPr>
          <a:xfrm>
            <a:off x="3124200" y="5297488"/>
            <a:ext cx="2895600" cy="303212"/>
          </a:xfrm>
        </p:spPr>
        <p:txBody>
          <a:bodyPr lIns="0" tIns="0" rIns="0" bIns="0"/>
          <a:lstStyle>
            <a:lvl1pPr marL="12700">
              <a:defRPr sz="1400" spc="-20">
                <a:solidFill>
                  <a:srgbClr val="00A8FF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t>ww</a:t>
            </a:r>
            <a:r>
              <a:rPr spc="-90"/>
              <a:t>w</a:t>
            </a:r>
            <a:r>
              <a:rPr spc="0"/>
              <a:t>.hh.ru</a:t>
            </a:r>
            <a:endParaRPr spc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11"/>
          </p:nvPr>
        </p:nvSpPr>
        <p:spPr>
          <a:xfrm>
            <a:off x="457200" y="5297488"/>
            <a:ext cx="2133600" cy="303212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C821EEA-D12D-4114-8EA9-17D43E14D9B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</p:spPr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fld id="{CB496ED0-0321-445D-8B21-EB84335B3F26}" type="slidenum">
              <a:rPr lang="ru-RU" alt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27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Картинк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ЗАГОЛОВОК ЗАГЛАВНЫМИ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1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Oval 6"/>
          <p:cNvSpPr/>
          <p:nvPr userDrawn="1"/>
        </p:nvSpPr>
        <p:spPr>
          <a:xfrm>
            <a:off x="438777" y="787371"/>
            <a:ext cx="3449703" cy="34497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Картинка</a:t>
            </a:r>
            <a:r>
              <a:rPr lang="ru-RU" baseline="0" dirty="0" smtClean="0">
                <a:solidFill>
                  <a:srgbClr val="FF0000"/>
                </a:solidFill>
              </a:rPr>
              <a:t> должна быть такой же и находиться тоже тут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2170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4058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16662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60073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69197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0550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60224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28968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Скриншот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1043608" y="1489348"/>
            <a:ext cx="6624637" cy="2952750"/>
          </a:xfrm>
          <a:effectLst/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1042988" y="4513263"/>
            <a:ext cx="6769100" cy="288453"/>
          </a:xfrm>
        </p:spPr>
        <p:txBody>
          <a:bodyPr/>
          <a:lstStyle>
            <a:lvl1pPr>
              <a:defRPr sz="11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074214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15800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17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анные о лидерств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12" y="553189"/>
            <a:ext cx="3722292" cy="3722292"/>
          </a:xfrm>
          <a:prstGeom prst="rect">
            <a:avLst/>
          </a:prstGeom>
        </p:spPr>
      </p:pic>
      <p:pic>
        <p:nvPicPr>
          <p:cNvPr id="5" name="Picture 3" descr="2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07" y="1464784"/>
            <a:ext cx="923478" cy="2625707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5580063" y="1704975"/>
            <a:ext cx="1440209" cy="5048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ru-RU" sz="2500" b="1" dirty="0" smtClean="0">
                <a:latin typeface="+mn-lt"/>
                <a:cs typeface="Arial"/>
              </a:rPr>
              <a:t>454 769</a:t>
            </a:r>
            <a:endParaRPr lang="ru-RU" dirty="0" smtClean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1" hasCustomPrompt="1"/>
          </p:nvPr>
        </p:nvSpPr>
        <p:spPr>
          <a:xfrm>
            <a:off x="5651500" y="2497138"/>
            <a:ext cx="2088852" cy="5048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ru-RU" sz="2500" b="1" dirty="0" smtClean="0">
                <a:latin typeface="+mn-lt"/>
                <a:cs typeface="Arial"/>
              </a:rPr>
              <a:t>148 454 769</a:t>
            </a:r>
            <a:endParaRPr lang="ru-RU" dirty="0" smtClean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2" hasCustomPrompt="1"/>
          </p:nvPr>
        </p:nvSpPr>
        <p:spPr>
          <a:xfrm>
            <a:off x="5651500" y="3289300"/>
            <a:ext cx="2088852" cy="5048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ru-RU" sz="2500" b="1" dirty="0" smtClean="0">
                <a:latin typeface="+mn-lt"/>
                <a:cs typeface="Arial"/>
              </a:rPr>
              <a:t>148 454 769</a:t>
            </a:r>
            <a:endParaRPr lang="ru-RU" dirty="0" smtClean="0"/>
          </a:p>
        </p:txBody>
      </p:sp>
      <p:sp>
        <p:nvSpPr>
          <p:cNvPr id="12" name="Заголовок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ЗАГОЛОВОК ЗАГЛАВНЫМИ</a:t>
            </a:r>
            <a:endParaRPr lang="ru-RU" dirty="0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3" hasCustomPrompt="1"/>
          </p:nvPr>
        </p:nvSpPr>
        <p:spPr>
          <a:xfrm>
            <a:off x="7164288" y="1705372"/>
            <a:ext cx="1584325" cy="504825"/>
          </a:xfrm>
        </p:spPr>
        <p:txBody>
          <a:bodyPr anchor="ctr"/>
          <a:lstStyle>
            <a:lvl1pPr>
              <a:defRPr sz="1100"/>
            </a:lvl1pPr>
          </a:lstStyle>
          <a:p>
            <a:pPr lvl="0"/>
            <a:r>
              <a:rPr lang="ru-RU" dirty="0" smtClean="0"/>
              <a:t>проверенных</a:t>
            </a:r>
          </a:p>
          <a:p>
            <a:pPr lvl="0"/>
            <a:r>
              <a:rPr lang="ru-RU" dirty="0" smtClean="0"/>
              <a:t>работодателей</a:t>
            </a:r>
            <a:endParaRPr lang="ru-RU" dirty="0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4" hasCustomPrompt="1"/>
          </p:nvPr>
        </p:nvSpPr>
        <p:spPr>
          <a:xfrm>
            <a:off x="7812088" y="2497138"/>
            <a:ext cx="1152525" cy="504825"/>
          </a:xfrm>
        </p:spPr>
        <p:txBody>
          <a:bodyPr anchor="ctr"/>
          <a:lstStyle>
            <a:lvl1pPr algn="l">
              <a:defRPr sz="1100"/>
            </a:lvl1pPr>
          </a:lstStyle>
          <a:p>
            <a:pPr lvl="0"/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5" hasCustomPrompt="1"/>
          </p:nvPr>
        </p:nvSpPr>
        <p:spPr>
          <a:xfrm>
            <a:off x="7812088" y="3289300"/>
            <a:ext cx="1152525" cy="504825"/>
          </a:xfrm>
        </p:spPr>
        <p:txBody>
          <a:bodyPr anchor="ctr"/>
          <a:lstStyle>
            <a:lvl1pPr>
              <a:defRPr sz="1100"/>
            </a:lvl1pPr>
          </a:lstStyle>
          <a:p>
            <a:pPr lvl="0"/>
            <a:r>
              <a:rPr lang="ru-RU" dirty="0" smtClean="0"/>
              <a:t>уникальных посетителей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55092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62889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933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ЗАГОЛОВОК ЗАГЛАВНЫМИ</a:t>
            </a:r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0" hasCustomPrompt="1"/>
          </p:nvPr>
        </p:nvSpPr>
        <p:spPr>
          <a:xfrm>
            <a:off x="1043608" y="1489348"/>
            <a:ext cx="6624637" cy="2952750"/>
          </a:xfrm>
          <a:effectLst/>
        </p:spPr>
        <p:txBody>
          <a:bodyPr/>
          <a:lstStyle>
            <a:lvl1pPr>
              <a:defRPr/>
            </a:lvl1pPr>
          </a:lstStyle>
          <a:p>
            <a:r>
              <a:rPr lang="ru-RU" dirty="0" smtClean="0"/>
              <a:t>Скриншот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1042988" y="4513263"/>
            <a:ext cx="6769100" cy="288453"/>
          </a:xfrm>
        </p:spPr>
        <p:txBody>
          <a:bodyPr/>
          <a:lstStyle>
            <a:lvl1pPr>
              <a:defRPr sz="11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ru-RU" dirty="0" smtClean="0"/>
              <a:t>Подпись к скриншоту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806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39952" y="228865"/>
            <a:ext cx="4546848" cy="952500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 smtClean="0"/>
              <a:t>ЗАГОЛОВОК ЗАГЛАВНЫМИ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417638"/>
            <a:ext cx="8064500" cy="28797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 smtClean="0"/>
              <a:t>Много текста это очень плохо. Используем этот макет, если другого выхода нет.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395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ЗАГОЛОВОК ЗАГЛАВНЫМИ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24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marL="12700">
              <a:defRPr sz="1400" spc="-20">
                <a:solidFill>
                  <a:srgbClr val="00A8FF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t>ww</a:t>
            </a:r>
            <a:r>
              <a:rPr spc="-90"/>
              <a:t>w</a:t>
            </a:r>
            <a:r>
              <a:rPr spc="0"/>
              <a:t>.hh.ru</a:t>
            </a:r>
            <a:endParaRPr spc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3DECA96-EECB-48AD-92A2-DAF17C40B7D6}" type="datetimeFigureOut">
              <a:rPr lang="en-US"/>
              <a:pPr>
                <a:defRPr/>
              </a:pPr>
              <a:t>10/12/2017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fld id="{6BF4A999-526C-4C16-A27A-C93625B6C08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4758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tolia_70508003_Subscription_XL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13" b="6172"/>
          <a:stretch>
            <a:fillRect/>
          </a:stretch>
        </p:blipFill>
        <p:spPr bwMode="auto">
          <a:xfrm>
            <a:off x="0" y="0"/>
            <a:ext cx="9153525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A089F-D0E7-4721-82E3-7497DC9E694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58308-8355-464A-A4C7-4DCDAE7048D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0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A1B75-8ABA-4425-B2B0-7F83BCE5583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5936A-8834-4E81-A58B-C6EF86315B6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74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39951" y="228864"/>
            <a:ext cx="4574549" cy="972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39952" y="1333500"/>
            <a:ext cx="4546848" cy="3771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100" dirty="0" smtClean="0">
                <a:latin typeface="+mn-lt"/>
                <a:cs typeface="Arial"/>
              </a:rPr>
              <a:t>hh</a:t>
            </a:r>
            <a:r>
              <a:rPr lang="ru-RU" sz="1100" dirty="0" smtClean="0">
                <a:latin typeface="+mn-lt"/>
                <a:cs typeface="Arial"/>
              </a:rPr>
              <a:t>.</a:t>
            </a:r>
            <a:r>
              <a:rPr lang="en-US" sz="1100" dirty="0" smtClean="0">
                <a:latin typeface="+mn-lt"/>
                <a:cs typeface="Arial"/>
              </a:rPr>
              <a:t>ru </a:t>
            </a:r>
            <a:r>
              <a:rPr lang="ru-RU" sz="1100" dirty="0" smtClean="0">
                <a:latin typeface="+mn-lt"/>
                <a:cs typeface="Arial"/>
              </a:rPr>
              <a:t>— лидер среди онлайн-ресурсов для поиска </a:t>
            </a:r>
            <a:endParaRPr lang="en-US" sz="1100" dirty="0" smtClean="0">
              <a:latin typeface="+mn-lt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ru-RU" sz="1100" dirty="0" smtClean="0">
                <a:latin typeface="+mn-lt"/>
                <a:cs typeface="Arial"/>
              </a:rPr>
              <a:t>работы и найма персонала. Ежедневно тысячи специалистов</a:t>
            </a:r>
            <a:endParaRPr lang="en-US" sz="1100" dirty="0" smtClean="0">
              <a:latin typeface="+mn-lt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ru-RU" sz="1100" dirty="0" smtClean="0">
                <a:latin typeface="+mn-lt"/>
                <a:cs typeface="Arial"/>
              </a:rPr>
              <a:t>в сфере </a:t>
            </a:r>
            <a:r>
              <a:rPr lang="en-US" sz="1100" dirty="0" smtClean="0">
                <a:latin typeface="+mn-lt"/>
                <a:cs typeface="Arial"/>
              </a:rPr>
              <a:t>HR </a:t>
            </a:r>
            <a:r>
              <a:rPr lang="ru-RU" sz="1100" dirty="0" smtClean="0">
                <a:latin typeface="+mn-lt"/>
                <a:cs typeface="Arial"/>
              </a:rPr>
              <a:t>благодаря сервисам </a:t>
            </a:r>
            <a:r>
              <a:rPr lang="en-US" sz="1100" dirty="0" smtClean="0">
                <a:latin typeface="+mn-lt"/>
                <a:cs typeface="Arial"/>
              </a:rPr>
              <a:t>HeadHunter </a:t>
            </a:r>
            <a:r>
              <a:rPr lang="ru-RU" sz="1100" dirty="0" smtClean="0">
                <a:latin typeface="+mn-lt"/>
                <a:cs typeface="Arial"/>
              </a:rPr>
              <a:t>успешно </a:t>
            </a:r>
            <a:endParaRPr lang="en-US" sz="1100" dirty="0" smtClean="0">
              <a:latin typeface="+mn-lt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ru-RU" sz="1100" dirty="0" smtClean="0">
                <a:latin typeface="+mn-lt"/>
                <a:cs typeface="Arial"/>
              </a:rPr>
              <a:t>закрывают вакансии,</a:t>
            </a:r>
            <a:r>
              <a:rPr lang="en-US" sz="1100" dirty="0" smtClean="0">
                <a:latin typeface="+mn-lt"/>
                <a:cs typeface="Arial"/>
              </a:rPr>
              <a:t> </a:t>
            </a:r>
            <a:r>
              <a:rPr lang="ru-RU" sz="1100" dirty="0" smtClean="0">
                <a:latin typeface="+mn-lt"/>
                <a:cs typeface="Arial"/>
              </a:rPr>
              <a:t>а тысячи соискателей находят работу.</a:t>
            </a:r>
          </a:p>
          <a:p>
            <a:pPr>
              <a:lnSpc>
                <a:spcPct val="150000"/>
              </a:lnSpc>
            </a:pPr>
            <a:r>
              <a:rPr lang="ru-RU" sz="1100" dirty="0" smtClean="0">
                <a:latin typeface="+mn-lt"/>
                <a:cs typeface="Arial"/>
              </a:rPr>
              <a:t>Мы отвечаем за качество размещаемых резюме, тщательно </a:t>
            </a:r>
          </a:p>
          <a:p>
            <a:pPr>
              <a:lnSpc>
                <a:spcPct val="150000"/>
              </a:lnSpc>
            </a:pPr>
            <a:r>
              <a:rPr lang="ru-RU" sz="1100" dirty="0" smtClean="0">
                <a:latin typeface="+mn-lt"/>
                <a:cs typeface="Arial"/>
              </a:rPr>
              <a:t>проверяя их вручную. Также мы проверяем каждую вакансию,</a:t>
            </a:r>
          </a:p>
          <a:p>
            <a:pPr>
              <a:lnSpc>
                <a:spcPct val="150000"/>
              </a:lnSpc>
            </a:pPr>
            <a:r>
              <a:rPr lang="ru-RU" sz="1100" dirty="0" smtClean="0">
                <a:latin typeface="+mn-lt"/>
                <a:cs typeface="Arial"/>
              </a:rPr>
              <a:t>чтобы предотвратить публикацию сомнительных объявлений.</a:t>
            </a:r>
          </a:p>
          <a:p>
            <a:pPr>
              <a:lnSpc>
                <a:spcPct val="150000"/>
              </a:lnSpc>
            </a:pPr>
            <a:r>
              <a:rPr lang="ru-RU" sz="1100" dirty="0" smtClean="0">
                <a:latin typeface="+mn-lt"/>
                <a:cs typeface="Arial"/>
              </a:rPr>
              <a:t>Сервисы </a:t>
            </a:r>
            <a:r>
              <a:rPr lang="en-US" sz="1100" dirty="0" smtClean="0">
                <a:latin typeface="+mn-lt"/>
                <a:cs typeface="Arial"/>
              </a:rPr>
              <a:t>HeadHunter </a:t>
            </a:r>
            <a:r>
              <a:rPr lang="ru-RU" sz="1100" dirty="0" smtClean="0">
                <a:latin typeface="+mn-lt"/>
                <a:cs typeface="Arial"/>
              </a:rPr>
              <a:t>представляют собой удобный </a:t>
            </a:r>
            <a:endParaRPr lang="en-US" sz="1100" dirty="0" smtClean="0">
              <a:latin typeface="+mn-lt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ru-RU" sz="1100" dirty="0" smtClean="0">
                <a:latin typeface="+mn-lt"/>
                <a:cs typeface="Arial"/>
              </a:rPr>
              <a:t>инструментарий для рекрутеров в поиске сотрудников, </a:t>
            </a:r>
            <a:endParaRPr lang="en-US" sz="1100" dirty="0" smtClean="0">
              <a:latin typeface="+mn-lt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ru-RU" sz="1100" dirty="0" smtClean="0">
                <a:latin typeface="+mn-lt"/>
                <a:cs typeface="Arial"/>
              </a:rPr>
              <a:t>и компании из России, Украины, Беларуси, Казахстана </a:t>
            </a:r>
            <a:endParaRPr lang="en-US" sz="1100" dirty="0" smtClean="0">
              <a:latin typeface="+mn-lt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ru-RU" sz="1100" dirty="0" smtClean="0">
                <a:latin typeface="+mn-lt"/>
                <a:cs typeface="Arial"/>
              </a:rPr>
              <a:t>и Азербайджана уже много лет доверяют нам.</a:t>
            </a:r>
            <a:endParaRPr lang="ru-RU" dirty="0"/>
          </a:p>
        </p:txBody>
      </p:sp>
      <p:pic>
        <p:nvPicPr>
          <p:cNvPr id="7" name="Picture 1" descr="Untitled-2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84" y="4809393"/>
            <a:ext cx="1145148" cy="6552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91677" y="5125035"/>
            <a:ext cx="102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A8FF"/>
                </a:solidFill>
                <a:latin typeface="Arial"/>
                <a:cs typeface="Arial"/>
              </a:rPr>
              <a:t>www.hh.ru</a:t>
            </a:r>
            <a:endParaRPr lang="en-US" sz="1400" dirty="0">
              <a:solidFill>
                <a:srgbClr val="00A8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18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2" r:id="rId4"/>
    <p:sldLayoutId id="2147483657" r:id="rId5"/>
    <p:sldLayoutId id="2147483658" r:id="rId6"/>
    <p:sldLayoutId id="2147483660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04800"/>
            <a:ext cx="78867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520825"/>
            <a:ext cx="7886700" cy="362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24E8E93-14D4-436C-A063-D0F83C4E1D8E}" type="datetime1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10/12/2017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A318427-5E5F-484B-828C-F9D6AFFD3A39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72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zp.hh.ru/" TargetMode="External"/><Relationship Id="rId4" Type="http://schemas.openxmlformats.org/officeDocument/2006/relationships/hyperlink" Target="https://stats.hh.ru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hh.ru/mobile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683568" y="121196"/>
            <a:ext cx="7992888" cy="1224136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/>
              <a:t>Информационные технологии: рынок труда </a:t>
            </a:r>
            <a:r>
              <a:rPr lang="ru-RU" sz="3600" dirty="0"/>
              <a:t>в цифрах и трендах</a:t>
            </a: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5004048" y="3001516"/>
            <a:ext cx="4464496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937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i.kolesnikova\Desktop\362-900x450.jpg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36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1691680" y="4441676"/>
            <a:ext cx="5256584" cy="1008112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</a:rPr>
              <a:t>ТРЕНД №1 В ИТ-СФЕРЕ: РЕЛОКАЦИЯ 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34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28864"/>
            <a:ext cx="7526877" cy="972451"/>
          </a:xfrm>
        </p:spPr>
        <p:txBody>
          <a:bodyPr/>
          <a:lstStyle/>
          <a:p>
            <a:r>
              <a:rPr lang="ru-RU" dirty="0" smtClean="0"/>
              <a:t>СОИСКАТЕЛИ ЦЕЛЕНАПРАВЛЕННО ИЩУТ УДАЛЁННУЮ РАБОТУ 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r"/>
            <a:r>
              <a:rPr lang="ru-RU" dirty="0"/>
              <a:t>По данным опроса 5660 российских соискателей, </a:t>
            </a:r>
            <a:br>
              <a:rPr lang="ru-RU" dirty="0"/>
            </a:br>
            <a:r>
              <a:rPr lang="ru-RU" dirty="0"/>
              <a:t>проведённого Службой Исследований </a:t>
            </a:r>
            <a:r>
              <a:rPr lang="en-US" dirty="0"/>
              <a:t>HeadHunter </a:t>
            </a:r>
            <a:r>
              <a:rPr lang="ru-RU" dirty="0"/>
              <a:t>в марте 2017 г</a:t>
            </a:r>
            <a:r>
              <a:rPr lang="ru-RU" dirty="0" smtClean="0"/>
              <a:t>.</a:t>
            </a:r>
            <a:endParaRPr lang="ru-RU" dirty="0"/>
          </a:p>
        </p:txBody>
      </p:sp>
      <p:graphicFrame>
        <p:nvGraphicFramePr>
          <p:cNvPr id="5" name="Рисунок 4"/>
          <p:cNvGraphicFramePr>
            <a:graphicFrameLocks noGrp="1"/>
          </p:cNvGraphicFramePr>
          <p:nvPr>
            <p:ph type="pic" sz="quarter" idx="10"/>
            <p:extLst/>
          </p:nvPr>
        </p:nvGraphicFramePr>
        <p:xfrm>
          <a:off x="1042988" y="1489075"/>
          <a:ext cx="6624637" cy="295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5120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547664" y="228864"/>
            <a:ext cx="7166837" cy="972451"/>
          </a:xfrm>
        </p:spPr>
        <p:txBody>
          <a:bodyPr>
            <a:normAutofit/>
          </a:bodyPr>
          <a:lstStyle/>
          <a:p>
            <a:r>
              <a:rPr lang="ru-RU" dirty="0" smtClean="0"/>
              <a:t>НАЛИЧИЕ УДАЛЁННЫХ СОТРУДНИКОВ В КОМПАНИЯХ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r"/>
            <a:r>
              <a:rPr lang="ru-RU" dirty="0"/>
              <a:t>По данным опроса 118 российских работодателей</a:t>
            </a:r>
            <a:r>
              <a:rPr lang="ru-RU" dirty="0" smtClean="0"/>
              <a:t>,</a:t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ru-RU" dirty="0"/>
              <a:t>проведённого Службой Исследований </a:t>
            </a:r>
            <a:r>
              <a:rPr lang="en-US" dirty="0"/>
              <a:t>HeadHunter </a:t>
            </a:r>
            <a:r>
              <a:rPr lang="ru-RU" dirty="0"/>
              <a:t>в марте 2017 г.</a:t>
            </a:r>
          </a:p>
        </p:txBody>
      </p:sp>
      <p:graphicFrame>
        <p:nvGraphicFramePr>
          <p:cNvPr id="9" name="Рисунок 8"/>
          <p:cNvGraphicFramePr>
            <a:graphicFrameLocks noGrp="1"/>
          </p:cNvGraphicFramePr>
          <p:nvPr>
            <p:ph type="pic" sz="quarter" idx="10"/>
            <p:extLst>
              <p:ext uri="{D42A27DB-BD31-4B8C-83A1-F6EECF244321}">
                <p14:modId xmlns:p14="http://schemas.microsoft.com/office/powerpoint/2010/main" val="3692951176"/>
              </p:ext>
            </p:extLst>
          </p:nvPr>
        </p:nvGraphicFramePr>
        <p:xfrm>
          <a:off x="1475656" y="1380914"/>
          <a:ext cx="6624637" cy="295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212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1" y="228864"/>
            <a:ext cx="7382860" cy="972451"/>
          </a:xfrm>
        </p:spPr>
        <p:txBody>
          <a:bodyPr/>
          <a:lstStyle/>
          <a:p>
            <a:pPr algn="ctr"/>
            <a:r>
              <a:rPr lang="ru-RU" dirty="0" smtClean="0"/>
              <a:t>ПЛЮСЫ СОЗДАНИЯ УДАЛЁННЫХ РАБОЧИХ МЕСТ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r"/>
            <a:r>
              <a:rPr lang="ru-RU" dirty="0"/>
              <a:t>По данным опроса 118 российских работодателей,</a:t>
            </a:r>
            <a:br>
              <a:rPr lang="ru-RU" dirty="0"/>
            </a:br>
            <a:r>
              <a:rPr lang="ru-RU" dirty="0"/>
              <a:t> проведённого Службой Исследований </a:t>
            </a:r>
            <a:r>
              <a:rPr lang="en-US" dirty="0"/>
              <a:t>HeadHunter </a:t>
            </a:r>
            <a:r>
              <a:rPr lang="ru-RU" dirty="0"/>
              <a:t>в марте 2017 г.</a:t>
            </a:r>
          </a:p>
          <a:p>
            <a:pPr algn="r"/>
            <a:endParaRPr lang="ru-RU" dirty="0"/>
          </a:p>
        </p:txBody>
      </p:sp>
      <p:graphicFrame>
        <p:nvGraphicFramePr>
          <p:cNvPr id="5" name="Рисунок 4"/>
          <p:cNvGraphicFramePr>
            <a:graphicFrameLocks noGrp="1"/>
          </p:cNvGraphicFramePr>
          <p:nvPr>
            <p:ph type="pic" sz="quarter" idx="10"/>
            <p:extLst>
              <p:ext uri="{D42A27DB-BD31-4B8C-83A1-F6EECF244321}">
                <p14:modId xmlns:p14="http://schemas.microsoft.com/office/powerpoint/2010/main" val="301692766"/>
              </p:ext>
            </p:extLst>
          </p:nvPr>
        </p:nvGraphicFramePr>
        <p:xfrm>
          <a:off x="1073330" y="984871"/>
          <a:ext cx="7671512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508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1656" y="102824"/>
            <a:ext cx="7958924" cy="972451"/>
          </a:xfrm>
        </p:spPr>
        <p:txBody>
          <a:bodyPr/>
          <a:lstStyle/>
          <a:p>
            <a:pPr algn="ctr"/>
            <a:r>
              <a:rPr lang="ru-RU" dirty="0" smtClean="0"/>
              <a:t>РИСКИ СОЗДАНИЯ УДАЛЁННЫХ РАБОЧИХ МЕСТ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r"/>
            <a:r>
              <a:rPr lang="ru-RU" dirty="0"/>
              <a:t>По данным опроса 118 российских работодателей,</a:t>
            </a:r>
            <a:br>
              <a:rPr lang="ru-RU" dirty="0"/>
            </a:br>
            <a:r>
              <a:rPr lang="ru-RU" dirty="0"/>
              <a:t> проведённого Службой Исследований </a:t>
            </a:r>
            <a:r>
              <a:rPr lang="en-US" dirty="0"/>
              <a:t>HeadHunter </a:t>
            </a:r>
            <a:r>
              <a:rPr lang="ru-RU" dirty="0"/>
              <a:t>в марте 2017 г</a:t>
            </a:r>
            <a:r>
              <a:rPr lang="ru-RU" dirty="0" smtClean="0"/>
              <a:t>.</a:t>
            </a:r>
            <a:endParaRPr lang="ru-RU" dirty="0"/>
          </a:p>
        </p:txBody>
      </p:sp>
      <p:graphicFrame>
        <p:nvGraphicFramePr>
          <p:cNvPr id="5" name="Рисунок 4"/>
          <p:cNvGraphicFramePr>
            <a:graphicFrameLocks noGrp="1"/>
          </p:cNvGraphicFramePr>
          <p:nvPr>
            <p:ph type="pic" sz="quarter" idx="10"/>
            <p:extLst>
              <p:ext uri="{D42A27DB-BD31-4B8C-83A1-F6EECF244321}">
                <p14:modId xmlns:p14="http://schemas.microsoft.com/office/powerpoint/2010/main" val="3562511435"/>
              </p:ext>
            </p:extLst>
          </p:nvPr>
        </p:nvGraphicFramePr>
        <p:xfrm>
          <a:off x="827584" y="1057300"/>
          <a:ext cx="7992888" cy="345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1926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5" y="228864"/>
            <a:ext cx="7526876" cy="972451"/>
          </a:xfrm>
        </p:spPr>
        <p:txBody>
          <a:bodyPr/>
          <a:lstStyle/>
          <a:p>
            <a:r>
              <a:rPr lang="ru-RU" dirty="0" smtClean="0"/>
              <a:t>ПЛАНЫ ПО СОЗДАНИЮ УДАЛЁННЫХ РАБОЧИХ МЕСТ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r"/>
            <a:r>
              <a:rPr lang="ru-RU" dirty="0"/>
              <a:t>По данным опроса 118 российских работодателей,</a:t>
            </a:r>
            <a:br>
              <a:rPr lang="ru-RU" dirty="0"/>
            </a:br>
            <a:r>
              <a:rPr lang="ru-RU" dirty="0"/>
              <a:t> проведённого Службой Исследований </a:t>
            </a:r>
            <a:r>
              <a:rPr lang="en-US" dirty="0"/>
              <a:t>HeadHunter </a:t>
            </a:r>
            <a:r>
              <a:rPr lang="ru-RU" dirty="0"/>
              <a:t>в марте 2017 г</a:t>
            </a:r>
            <a:r>
              <a:rPr lang="ru-RU" dirty="0" smtClean="0"/>
              <a:t>.</a:t>
            </a:r>
            <a:endParaRPr lang="ru-RU" dirty="0"/>
          </a:p>
        </p:txBody>
      </p:sp>
      <p:graphicFrame>
        <p:nvGraphicFramePr>
          <p:cNvPr id="5" name="Рисунок 4"/>
          <p:cNvGraphicFramePr>
            <a:graphicFrameLocks noGrp="1"/>
          </p:cNvGraphicFramePr>
          <p:nvPr>
            <p:ph type="pic" sz="quarter" idx="10"/>
            <p:extLst/>
          </p:nvPr>
        </p:nvGraphicFramePr>
        <p:xfrm>
          <a:off x="1042988" y="1489075"/>
          <a:ext cx="6624637" cy="295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5738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753" y="228864"/>
            <a:ext cx="6374748" cy="972451"/>
          </a:xfrm>
        </p:spPr>
        <p:txBody>
          <a:bodyPr/>
          <a:lstStyle/>
          <a:p>
            <a:r>
              <a:rPr lang="ru-RU" dirty="0" smtClean="0"/>
              <a:t>ЗАРПЛАТЫ УДАЛЁННЫХ СОТРУДНИКОВ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r"/>
            <a:r>
              <a:rPr lang="ru-RU" dirty="0"/>
              <a:t>По данным опроса 118 российских работодателей,</a:t>
            </a:r>
            <a:br>
              <a:rPr lang="ru-RU" dirty="0"/>
            </a:br>
            <a:r>
              <a:rPr lang="ru-RU" dirty="0"/>
              <a:t> проведённого Службой Исследований </a:t>
            </a:r>
            <a:r>
              <a:rPr lang="en-US" dirty="0"/>
              <a:t>HeadHunter </a:t>
            </a:r>
            <a:r>
              <a:rPr lang="ru-RU" dirty="0"/>
              <a:t>в марте 2017 г.</a:t>
            </a:r>
          </a:p>
        </p:txBody>
      </p:sp>
      <p:graphicFrame>
        <p:nvGraphicFramePr>
          <p:cNvPr id="5" name="Рисунок 4"/>
          <p:cNvGraphicFramePr>
            <a:graphicFrameLocks noGrp="1"/>
          </p:cNvGraphicFramePr>
          <p:nvPr>
            <p:ph type="pic" sz="quarter" idx="10"/>
            <p:extLst/>
          </p:nvPr>
        </p:nvGraphicFramePr>
        <p:xfrm>
          <a:off x="1042988" y="1489075"/>
          <a:ext cx="6624637" cy="295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36940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5" y="228864"/>
            <a:ext cx="6806796" cy="972451"/>
          </a:xfrm>
        </p:spPr>
        <p:txBody>
          <a:bodyPr/>
          <a:lstStyle/>
          <a:p>
            <a:r>
              <a:rPr lang="ru-RU" dirty="0" smtClean="0"/>
              <a:t>СОИСКАТЕЛИ: ОПЫТ УДАЛЁННОЙ РАБОТЫ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r"/>
            <a:r>
              <a:rPr lang="ru-RU" dirty="0"/>
              <a:t>По данным опроса 5660 российских соискателей,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проведённого </a:t>
            </a:r>
            <a:r>
              <a:rPr lang="ru-RU" dirty="0"/>
              <a:t>Службой Исследований </a:t>
            </a:r>
            <a:r>
              <a:rPr lang="en-US" dirty="0"/>
              <a:t>HeadHunter </a:t>
            </a:r>
            <a:r>
              <a:rPr lang="ru-RU" dirty="0"/>
              <a:t>в марте 2017 г.</a:t>
            </a:r>
          </a:p>
          <a:p>
            <a:endParaRPr lang="ru-RU" dirty="0"/>
          </a:p>
        </p:txBody>
      </p:sp>
      <p:graphicFrame>
        <p:nvGraphicFramePr>
          <p:cNvPr id="5" name="Рисунок 4"/>
          <p:cNvGraphicFramePr>
            <a:graphicFrameLocks noGrp="1"/>
          </p:cNvGraphicFramePr>
          <p:nvPr>
            <p:ph type="pic" sz="quarter" idx="10"/>
            <p:extLst/>
          </p:nvPr>
        </p:nvGraphicFramePr>
        <p:xfrm>
          <a:off x="1042988" y="1489075"/>
          <a:ext cx="6624637" cy="295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91485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712" y="121196"/>
            <a:ext cx="5832648" cy="720080"/>
          </a:xfrm>
        </p:spPr>
        <p:txBody>
          <a:bodyPr/>
          <a:lstStyle/>
          <a:p>
            <a:r>
              <a:rPr lang="ru-RU" dirty="0" smtClean="0"/>
              <a:t>СОИСКАТЕЛИ: ПЛЮСЫ УДАЛЁННОЙ РАБОТЫ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3059832" y="5017740"/>
            <a:ext cx="4680248" cy="288453"/>
          </a:xfrm>
        </p:spPr>
        <p:txBody>
          <a:bodyPr/>
          <a:lstStyle/>
          <a:p>
            <a:pPr algn="r"/>
            <a:r>
              <a:rPr lang="ru-RU" dirty="0"/>
              <a:t>По данным опроса 5660 российских соискателей, </a:t>
            </a:r>
            <a:br>
              <a:rPr lang="ru-RU" dirty="0"/>
            </a:br>
            <a:r>
              <a:rPr lang="ru-RU" dirty="0"/>
              <a:t>проведённого Службой Исследований </a:t>
            </a:r>
            <a:r>
              <a:rPr lang="en-US" dirty="0"/>
              <a:t>HeadHunter </a:t>
            </a:r>
            <a:r>
              <a:rPr lang="ru-RU" dirty="0"/>
              <a:t>в марте 2017 г</a:t>
            </a:r>
            <a:r>
              <a:rPr lang="ru-RU" dirty="0" smtClean="0"/>
              <a:t>.</a:t>
            </a:r>
            <a:endParaRPr lang="ru-RU" dirty="0"/>
          </a:p>
        </p:txBody>
      </p:sp>
      <p:graphicFrame>
        <p:nvGraphicFramePr>
          <p:cNvPr id="5" name="Рисунок 4"/>
          <p:cNvGraphicFramePr>
            <a:graphicFrameLocks noGrp="1"/>
          </p:cNvGraphicFramePr>
          <p:nvPr>
            <p:ph type="pic" sz="quarter" idx="10"/>
            <p:extLst/>
          </p:nvPr>
        </p:nvGraphicFramePr>
        <p:xfrm>
          <a:off x="827584" y="985292"/>
          <a:ext cx="7992888" cy="3960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58153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45391" t="42868" r="25531" b="29394"/>
          <a:stretch/>
        </p:blipFill>
        <p:spPr>
          <a:xfrm>
            <a:off x="251520" y="248104"/>
            <a:ext cx="4363633" cy="424847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08" y="89569"/>
            <a:ext cx="2520280" cy="396388"/>
          </a:xfrm>
        </p:spPr>
        <p:txBody>
          <a:bodyPr/>
          <a:lstStyle/>
          <a:p>
            <a:r>
              <a:rPr lang="ru-RU" dirty="0" smtClean="0"/>
              <a:t>ИТ-СФЕРА сегодня </a:t>
            </a:r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5940152" y="314056"/>
            <a:ext cx="328678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ИТ-центры России: количество специалистов </a:t>
            </a:r>
            <a:endParaRPr lang="ru-RU" dirty="0"/>
          </a:p>
        </p:txBody>
      </p:sp>
      <p:graphicFrame>
        <p:nvGraphicFramePr>
          <p:cNvPr id="16" name="Объект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458958"/>
              </p:ext>
            </p:extLst>
          </p:nvPr>
        </p:nvGraphicFramePr>
        <p:xfrm>
          <a:off x="1403648" y="782108"/>
          <a:ext cx="5616624" cy="4932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5731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5" y="1579563"/>
            <a:ext cx="10001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12" descr="http://i.jobs.tut.by/css/tut.by/blocks/head/tut.by.png?version=201306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507" y="2864790"/>
            <a:ext cx="9413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16" descr="http://i.hh.ru/css/ambient/blocks/head/logo.u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99" y="2944099"/>
            <a:ext cx="7159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8" r="3592" b="11801"/>
          <a:stretch>
            <a:fillRect/>
          </a:stretch>
        </p:blipFill>
        <p:spPr bwMode="auto">
          <a:xfrm>
            <a:off x="2182204" y="2224652"/>
            <a:ext cx="207168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18" descr="&amp;Rcy;&amp;acy;&amp;bcy;&amp;ocy;&amp;tcy;&amp;acy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266" y="3746539"/>
            <a:ext cx="6667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Picture 14" descr="http://www.cvmarket.lv/gfx/transl/lv/gfx506_la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62" y="2281613"/>
            <a:ext cx="125888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4" name="Picture 20" descr="&amp;Rcy;&amp;acy;&amp;bcy;&amp;ocy;&amp;tcy;&amp;acy;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582" y="1538475"/>
            <a:ext cx="15208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5" name="TextBox 20"/>
          <p:cNvSpPr txBox="1">
            <a:spLocks noChangeArrowheads="1"/>
          </p:cNvSpPr>
          <p:nvPr/>
        </p:nvSpPr>
        <p:spPr bwMode="auto">
          <a:xfrm>
            <a:off x="7691438" y="5124450"/>
            <a:ext cx="1020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>
                <a:solidFill>
                  <a:srgbClr val="00A8FF"/>
                </a:solidFill>
                <a:latin typeface="Arial" panose="020B0604020202020204" pitchFamily="34" charset="0"/>
              </a:rPr>
              <a:t>www.hh.ru</a:t>
            </a:r>
          </a:p>
        </p:txBody>
      </p:sp>
      <p:pic>
        <p:nvPicPr>
          <p:cNvPr id="47116" name="Picture 1" descr="Untitled-2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182" y="912270"/>
            <a:ext cx="7620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7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418" y="2563476"/>
            <a:ext cx="1385887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8" name="logo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891" y="3714697"/>
            <a:ext cx="512763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7119" name="TextBox 1"/>
          <p:cNvSpPr txBox="1">
            <a:spLocks noChangeArrowheads="1"/>
          </p:cNvSpPr>
          <p:nvPr/>
        </p:nvSpPr>
        <p:spPr bwMode="auto">
          <a:xfrm>
            <a:off x="4424363" y="1254124"/>
            <a:ext cx="4612133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dirty="0">
                <a:solidFill>
                  <a:srgbClr val="000000"/>
                </a:solidFill>
                <a:latin typeface="Arial" panose="020B0604020202020204" pitchFamily="34" charset="0"/>
              </a:rPr>
              <a:t>Проект </a:t>
            </a:r>
            <a:r>
              <a:rPr lang="ru-RU" altLang="ru-RU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HeadHunter</a:t>
            </a:r>
            <a:r>
              <a:rPr lang="ru-RU" altLang="ru-RU" sz="1600" dirty="0">
                <a:solidFill>
                  <a:srgbClr val="000000"/>
                </a:solidFill>
                <a:latin typeface="Arial" panose="020B0604020202020204" pitchFamily="34" charset="0"/>
              </a:rPr>
              <a:t> (hh.ru) основан в 2000 г.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dirty="0">
                <a:solidFill>
                  <a:srgbClr val="000000"/>
                </a:solidFill>
                <a:latin typeface="Arial" panose="020B0604020202020204" pitchFamily="34" charset="0"/>
              </a:rPr>
              <a:t>Крупнейшая база резюме и вакансий в Рунете: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600" b="1" dirty="0">
                <a:latin typeface="Arial" panose="020B0604020202020204" pitchFamily="34" charset="0"/>
              </a:rPr>
              <a:t>23 572 912 </a:t>
            </a:r>
            <a:r>
              <a:rPr lang="ru-RU" altLang="ru-RU" sz="1600" dirty="0">
                <a:solidFill>
                  <a:srgbClr val="000000"/>
                </a:solidFill>
                <a:latin typeface="Arial" panose="020B0604020202020204" pitchFamily="34" charset="0"/>
              </a:rPr>
              <a:t>резюме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600" b="1" dirty="0">
                <a:latin typeface="Arial" panose="020B0604020202020204" pitchFamily="34" charset="0"/>
              </a:rPr>
              <a:t>604 161 </a:t>
            </a:r>
            <a:r>
              <a:rPr lang="ru-RU" altLang="ru-RU" sz="1600" dirty="0">
                <a:solidFill>
                  <a:srgbClr val="000000"/>
                </a:solidFill>
                <a:latin typeface="Arial" panose="020B0604020202020204" pitchFamily="34" charset="0"/>
              </a:rPr>
              <a:t>компаний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600" b="1" dirty="0">
                <a:latin typeface="Arial" panose="020B0604020202020204" pitchFamily="34" charset="0"/>
              </a:rPr>
              <a:t>416 537</a:t>
            </a:r>
            <a:r>
              <a:rPr lang="ru-RU" altLang="ru-RU" sz="1600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ru-RU" altLang="ru-RU" sz="1600" dirty="0">
                <a:solidFill>
                  <a:srgbClr val="000000"/>
                </a:solidFill>
                <a:latin typeface="Arial" panose="020B0604020202020204" pitchFamily="34" charset="0"/>
              </a:rPr>
              <a:t>актуальных вакансий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dirty="0">
                <a:latin typeface="Arial" panose="020B0604020202020204" pitchFamily="34" charset="0"/>
              </a:rPr>
              <a:t>Международный сайт</a:t>
            </a:r>
            <a:r>
              <a:rPr lang="ru-RU" altLang="ru-RU" sz="1600" dirty="0" smtClean="0">
                <a:latin typeface="Arial" panose="020B0604020202020204" pitchFamily="34" charset="0"/>
              </a:rPr>
              <a:t>: Россия, </a:t>
            </a:r>
            <a:r>
              <a:rPr lang="ru-RU" altLang="ru-RU" sz="1600" dirty="0">
                <a:latin typeface="Arial" panose="020B0604020202020204" pitchFamily="34" charset="0"/>
              </a:rPr>
              <a:t>Украина, Белоруссия, Казахстан, Азербайджан,  Литва,  Латвия, Эстония</a:t>
            </a:r>
          </a:p>
        </p:txBody>
      </p:sp>
    </p:spTree>
    <p:extLst>
      <p:ext uri="{BB962C8B-B14F-4D97-AF65-F5344CB8AC3E}">
        <p14:creationId xmlns:p14="http://schemas.microsoft.com/office/powerpoint/2010/main" val="303600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45391" t="42868" r="25531" b="29394"/>
          <a:stretch/>
        </p:blipFill>
        <p:spPr>
          <a:xfrm>
            <a:off x="251520" y="697260"/>
            <a:ext cx="3816424" cy="367240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36096" y="171863"/>
            <a:ext cx="3350412" cy="374481"/>
          </a:xfrm>
        </p:spPr>
        <p:txBody>
          <a:bodyPr/>
          <a:lstStyle/>
          <a:p>
            <a:r>
              <a:rPr lang="ru-RU" dirty="0" smtClean="0"/>
              <a:t>ИТ-СФЕРА сегодня </a:t>
            </a:r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5133161" y="513048"/>
            <a:ext cx="3672408" cy="368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СЦО: количество специалистов </a:t>
            </a:r>
            <a:endParaRPr lang="ru-RU" dirty="0"/>
          </a:p>
        </p:txBody>
      </p:sp>
      <p:graphicFrame>
        <p:nvGraphicFramePr>
          <p:cNvPr id="16" name="Объект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508758"/>
              </p:ext>
            </p:extLst>
          </p:nvPr>
        </p:nvGraphicFramePr>
        <p:xfrm>
          <a:off x="539552" y="546344"/>
          <a:ext cx="6597084" cy="5168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845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i.kolesnikova\Desktop\362-900x450.jpg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36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1691680" y="4441676"/>
            <a:ext cx="5256584" cy="1008112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</a:rPr>
              <a:t>ТРЕНД №2 В ИТ-СФЕРЕ: ВЫСОКАЯ ЗАРАБОТНАЯ ПЛАТА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34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91677" y="5125035"/>
            <a:ext cx="102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A8FF"/>
                </a:solidFill>
                <a:latin typeface="Arial"/>
                <a:cs typeface="Arial"/>
              </a:rPr>
              <a:t>www.hh.ru</a:t>
            </a:r>
            <a:endParaRPr lang="en-US" sz="1400" dirty="0">
              <a:solidFill>
                <a:srgbClr val="00A8FF"/>
              </a:solidFill>
              <a:latin typeface="Arial"/>
              <a:cs typeface="Arial"/>
            </a:endParaRPr>
          </a:p>
        </p:txBody>
      </p:sp>
      <p:pic>
        <p:nvPicPr>
          <p:cNvPr id="7" name="Picture 16" descr="Untitled-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76" y="4810468"/>
            <a:ext cx="1173524" cy="6714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87824" y="246801"/>
            <a:ext cx="436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b="1" cap="all" dirty="0" smtClean="0">
                <a:latin typeface="Arial" charset="0"/>
              </a:rPr>
              <a:t>СКОЛЬКО Я МОГУ ЗАРАБОТАТЬ?</a:t>
            </a:r>
            <a:endParaRPr lang="ru-RU" altLang="ru-RU" b="1" cap="all" dirty="0">
              <a:latin typeface="Arial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041617"/>
              </p:ext>
            </p:extLst>
          </p:nvPr>
        </p:nvGraphicFramePr>
        <p:xfrm>
          <a:off x="368378" y="1358705"/>
          <a:ext cx="8346123" cy="3032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6301"/>
                <a:gridCol w="1021023"/>
                <a:gridCol w="885825"/>
                <a:gridCol w="924798"/>
                <a:gridCol w="980675"/>
                <a:gridCol w="949167"/>
                <a:gridCol w="949167"/>
                <a:gridCol w="949167"/>
              </a:tblGrid>
              <a:tr h="8258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Средние зарплаты  по </a:t>
                      </a:r>
                      <a:r>
                        <a:rPr lang="ru-RU" sz="900" b="0" dirty="0" smtClean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городам</a:t>
                      </a:r>
                      <a:r>
                        <a:rPr lang="ru-RU" sz="900" b="0" u="sng" dirty="0" smtClean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900" b="0" u="sng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 тыс. рублей</a:t>
                      </a:r>
                      <a:endParaRPr lang="ru-RU" sz="900" b="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Системный администратор</a:t>
                      </a:r>
                      <a:endParaRPr lang="ru-RU" sz="900" b="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ИТ-директор</a:t>
                      </a:r>
                      <a:endParaRPr lang="ru-RU" sz="900" b="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0" dirty="0" err="1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Тестировщик</a:t>
                      </a:r>
                      <a:r>
                        <a:rPr lang="ru-RU" sz="900" b="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900" b="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b="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</a:t>
                      </a:r>
                      <a:r>
                        <a:rPr lang="ru-RU" sz="900" b="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</a:t>
                      </a:r>
                      <a:r>
                        <a:rPr lang="ru-RU" sz="900" b="0" dirty="0" smtClean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инженер</a:t>
                      </a:r>
                      <a:endParaRPr lang="ru-RU" sz="900" b="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0" dirty="0" smtClean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Системная</a:t>
                      </a:r>
                      <a:r>
                        <a:rPr lang="ru-RU" sz="900" b="0" baseline="0" dirty="0" smtClean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интеграция</a:t>
                      </a:r>
                      <a:r>
                        <a:rPr lang="en-US" sz="900" b="0" dirty="0" smtClean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900" b="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Аналитик </a:t>
                      </a:r>
                      <a:endParaRPr lang="ru-RU" sz="900" b="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0" dirty="0" smtClean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Поддержка,</a:t>
                      </a:r>
                      <a:r>
                        <a:rPr lang="ru-RU" sz="900" b="0" baseline="0" dirty="0" smtClean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0" baseline="0" dirty="0" err="1" smtClean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HelpDesk</a:t>
                      </a:r>
                      <a:endParaRPr lang="ru-RU" sz="900" b="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2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Москва</a:t>
                      </a:r>
                      <a:endParaRPr lang="ru-RU" sz="900" b="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152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Санкт-Петербург</a:t>
                      </a:r>
                      <a:endParaRPr lang="ru-RU" sz="900" b="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35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152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0" dirty="0" smtClean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Вологда</a:t>
                      </a:r>
                      <a:endParaRPr lang="ru-RU" sz="900" b="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35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45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-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152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0" dirty="0" smtClean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Ярославль</a:t>
                      </a:r>
                      <a:endParaRPr lang="ru-RU" sz="900" b="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45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32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152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Казань</a:t>
                      </a:r>
                      <a:endParaRPr lang="ru-RU" sz="900" b="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55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65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152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Нижний Новгород</a:t>
                      </a:r>
                      <a:endParaRPr lang="ru-RU" sz="900" b="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45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152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Екатеринбург</a:t>
                      </a:r>
                      <a:endParaRPr lang="ru-RU" sz="900" b="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35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27461" t="42589" r="12895" b="53402"/>
          <a:stretch/>
        </p:blipFill>
        <p:spPr>
          <a:xfrm>
            <a:off x="395535" y="4369668"/>
            <a:ext cx="8318965" cy="31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4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91677" y="5125035"/>
            <a:ext cx="102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A8FF"/>
                </a:solidFill>
                <a:latin typeface="Arial"/>
                <a:cs typeface="Arial"/>
              </a:rPr>
              <a:t>www.hh.ru</a:t>
            </a:r>
            <a:endParaRPr lang="en-US" sz="1400" dirty="0">
              <a:solidFill>
                <a:srgbClr val="00A8FF"/>
              </a:solidFill>
              <a:latin typeface="Arial"/>
              <a:cs typeface="Arial"/>
            </a:endParaRPr>
          </a:p>
        </p:txBody>
      </p:sp>
      <p:pic>
        <p:nvPicPr>
          <p:cNvPr id="7" name="Picture 16" descr="Untitled-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76" y="4810468"/>
            <a:ext cx="1173524" cy="6714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5616" y="265212"/>
            <a:ext cx="802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b="1" cap="all" dirty="0" smtClean="0">
                <a:latin typeface="Arial" charset="0"/>
              </a:rPr>
              <a:t>Заработные платы: программирование, разработка</a:t>
            </a:r>
            <a:endParaRPr lang="ru-RU" altLang="ru-RU" b="1" cap="all" dirty="0">
              <a:latin typeface="Arial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824814"/>
              </p:ext>
            </p:extLst>
          </p:nvPr>
        </p:nvGraphicFramePr>
        <p:xfrm>
          <a:off x="539552" y="891601"/>
          <a:ext cx="8346122" cy="31900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6300"/>
                <a:gridCol w="1021023"/>
                <a:gridCol w="885825"/>
                <a:gridCol w="924798"/>
                <a:gridCol w="980675"/>
                <a:gridCol w="949167"/>
                <a:gridCol w="949167"/>
                <a:gridCol w="949167"/>
              </a:tblGrid>
              <a:tr h="8610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Средние зарплаты  по </a:t>
                      </a:r>
                      <a:r>
                        <a:rPr lang="ru-RU" sz="900" b="0" dirty="0" smtClean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городам</a:t>
                      </a:r>
                      <a:r>
                        <a:rPr lang="ru-RU" sz="900" b="0" u="sng" dirty="0" smtClean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900" b="0" u="sng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 тыс. рублей</a:t>
                      </a:r>
                      <a:endParaRPr lang="ru-RU" sz="900" b="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0" dirty="0" smtClean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Программирование,</a:t>
                      </a:r>
                      <a:r>
                        <a:rPr lang="ru-RU" sz="900" b="0" baseline="0" dirty="0" smtClean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разработка</a:t>
                      </a:r>
                      <a:endParaRPr lang="ru-RU" sz="900" b="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b="0" dirty="0" smtClean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Pyton</a:t>
                      </a:r>
                      <a:endParaRPr lang="ru-RU" sz="900" b="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b="0" dirty="0" smtClean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Ruby</a:t>
                      </a:r>
                      <a:r>
                        <a:rPr lang="en-US" sz="900" b="0" baseline="0" dirty="0" smtClean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900" b="0" baseline="0" dirty="0" smtClean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</a:t>
                      </a:r>
                      <a:r>
                        <a:rPr lang="en-US" sz="900" b="0" baseline="0" dirty="0" smtClean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ru-RU" sz="900" b="0" baseline="0" dirty="0" smtClean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0" baseline="0" dirty="0" smtClean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Rails</a:t>
                      </a:r>
                      <a:r>
                        <a:rPr lang="ru-RU" sz="900" b="0" dirty="0" smtClean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900" b="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b="0" dirty="0" smtClean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Net</a:t>
                      </a:r>
                      <a:endParaRPr lang="ru-RU" sz="900" b="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b="0" dirty="0" smtClean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C++</a:t>
                      </a:r>
                      <a:endParaRPr lang="ru-RU" sz="900" b="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b="0" dirty="0" smtClean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1C</a:t>
                      </a:r>
                      <a:r>
                        <a:rPr lang="ru-RU" sz="900" b="0" dirty="0" smtClean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900" b="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900" b="1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86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Москва</a:t>
                      </a:r>
                      <a:endParaRPr lang="ru-RU" sz="900" b="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85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85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75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86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Санкт-Петербург</a:t>
                      </a:r>
                      <a:endParaRPr lang="ru-RU" sz="900" b="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75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85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85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55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86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0" dirty="0" smtClean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Вологда</a:t>
                      </a:r>
                      <a:endParaRPr lang="ru-RU" sz="900" b="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55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-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-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45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86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0" dirty="0" smtClean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Ярославль</a:t>
                      </a:r>
                      <a:endParaRPr lang="ru-RU" sz="900" b="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-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115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86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Казань</a:t>
                      </a:r>
                      <a:endParaRPr lang="ru-RU" sz="900" b="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45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85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45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86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Нижний Новгород</a:t>
                      </a:r>
                      <a:endParaRPr lang="ru-RU" sz="900" b="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75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75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71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Екатеринбург</a:t>
                      </a:r>
                      <a:endParaRPr lang="ru-RU" sz="900" b="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45</a:t>
                      </a:r>
                      <a:endParaRPr lang="en-US" sz="900" b="1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115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9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30426" t="59469" r="16953" b="34079"/>
          <a:stretch/>
        </p:blipFill>
        <p:spPr>
          <a:xfrm>
            <a:off x="539552" y="4068304"/>
            <a:ext cx="7776864" cy="53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5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265874"/>
            <a:ext cx="6720840" cy="344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19500" y="437942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 sz="1600" b="1" i="0" u="none" strike="noStrike" kern="1200" baseline="0">
                <a:solidFill>
                  <a:srgbClr val="000000"/>
                </a:solidFill>
                <a:latin typeface="+mn-lt"/>
                <a:ea typeface="Arial"/>
                <a:cs typeface="Arial"/>
              </a:defRPr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53160" y="173782"/>
            <a:ext cx="772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cap="all" dirty="0" smtClean="0">
                <a:latin typeface="Arial" charset="0"/>
              </a:rPr>
              <a:t>какие компенсации от </a:t>
            </a:r>
            <a:r>
              <a:rPr lang="ru-RU" sz="2000" b="1" cap="all" dirty="0">
                <a:latin typeface="Arial" charset="0"/>
              </a:rPr>
              <a:t>работодателей </a:t>
            </a:r>
            <a:r>
              <a:rPr lang="ru-RU" sz="2000" b="1" cap="all" dirty="0" smtClean="0">
                <a:latin typeface="Arial" charset="0"/>
              </a:rPr>
              <a:t>получают </a:t>
            </a:r>
            <a:r>
              <a:rPr lang="en-US" sz="2000" b="1" cap="all" dirty="0" smtClean="0">
                <a:latin typeface="Arial" charset="0"/>
              </a:rPr>
              <a:t>IT</a:t>
            </a:r>
            <a:r>
              <a:rPr lang="ru-RU" sz="2000" b="1" cap="all" dirty="0" smtClean="0">
                <a:latin typeface="Arial" charset="0"/>
              </a:rPr>
              <a:t>-специалисты</a:t>
            </a:r>
            <a:r>
              <a:rPr lang="ru-RU" altLang="ru-RU" sz="2000" b="1" cap="all" dirty="0" smtClean="0">
                <a:latin typeface="Arial" charset="0"/>
              </a:rPr>
              <a:t>?</a:t>
            </a:r>
            <a:endParaRPr lang="ru-RU" altLang="ru-RU" sz="2000" b="1" cap="all" dirty="0">
              <a:latin typeface="Arial" charset="0"/>
            </a:endParaRPr>
          </a:p>
          <a:p>
            <a:endParaRPr lang="ru-RU" altLang="ru-RU" sz="2000" b="1" dirty="0">
              <a:latin typeface="Arial"/>
              <a:cs typeface="Arial"/>
            </a:endParaRPr>
          </a:p>
          <a:p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91677" y="5125035"/>
            <a:ext cx="102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A8FF"/>
                </a:solidFill>
                <a:latin typeface="Arial"/>
                <a:cs typeface="Arial"/>
              </a:rPr>
              <a:t>www.hh.ru</a:t>
            </a:r>
            <a:endParaRPr lang="en-US" sz="1400" dirty="0">
              <a:solidFill>
                <a:srgbClr val="00A8FF"/>
              </a:solidFill>
              <a:latin typeface="Arial"/>
              <a:cs typeface="Arial"/>
            </a:endParaRPr>
          </a:p>
        </p:txBody>
      </p:sp>
      <p:pic>
        <p:nvPicPr>
          <p:cNvPr id="7" name="Picture 16" descr="Untitled-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76" y="4810468"/>
            <a:ext cx="1173524" cy="67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Box 4"/>
          <p:cNvSpPr txBox="1">
            <a:spLocks noChangeArrowheads="1"/>
          </p:cNvSpPr>
          <p:nvPr/>
        </p:nvSpPr>
        <p:spPr bwMode="auto">
          <a:xfrm>
            <a:off x="7691438" y="5124450"/>
            <a:ext cx="1020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ru-RU" sz="1400" smtClean="0">
                <a:solidFill>
                  <a:srgbClr val="00A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www.hh.ru</a:t>
            </a:r>
          </a:p>
        </p:txBody>
      </p:sp>
      <p:sp>
        <p:nvSpPr>
          <p:cNvPr id="108547" name="TextBox 8"/>
          <p:cNvSpPr txBox="1">
            <a:spLocks noChangeArrowheads="1"/>
          </p:cNvSpPr>
          <p:nvPr/>
        </p:nvSpPr>
        <p:spPr bwMode="auto">
          <a:xfrm>
            <a:off x="2339975" y="1995488"/>
            <a:ext cx="46212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2000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ГДЕ ИСКАТЬ РАБОТУ?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ru-RU" altLang="ru-RU" sz="2000" b="1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ru-RU" sz="2000" b="1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894138" y="2713038"/>
            <a:ext cx="1512887" cy="50482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b="1">
              <a:ln w="12700">
                <a:solidFill>
                  <a:srgbClr val="44546A">
                    <a:satMod val="155000"/>
                  </a:srgbClr>
                </a:solidFill>
                <a:prstDash val="solid"/>
              </a:ln>
              <a:solidFill>
                <a:srgbClr val="E7E6E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854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4762500"/>
            <a:ext cx="106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50" name="TextBox 3"/>
          <p:cNvSpPr txBox="1">
            <a:spLocks noChangeArrowheads="1"/>
          </p:cNvSpPr>
          <p:nvPr/>
        </p:nvSpPr>
        <p:spPr bwMode="auto">
          <a:xfrm>
            <a:off x="4075113" y="2786063"/>
            <a:ext cx="1150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2000" b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ВЕЗДЕ!</a:t>
            </a:r>
          </a:p>
        </p:txBody>
      </p:sp>
    </p:spTree>
    <p:extLst>
      <p:ext uri="{BB962C8B-B14F-4D97-AF65-F5344CB8AC3E}">
        <p14:creationId xmlns:p14="http://schemas.microsoft.com/office/powerpoint/2010/main" val="23722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887413"/>
            <a:ext cx="5397500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5" name="Picture 1" descr="Untitled-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4810125"/>
            <a:ext cx="11445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6" name="TextBox 15"/>
          <p:cNvSpPr txBox="1">
            <a:spLocks noChangeArrowheads="1"/>
          </p:cNvSpPr>
          <p:nvPr/>
        </p:nvSpPr>
        <p:spPr bwMode="auto">
          <a:xfrm>
            <a:off x="7691438" y="5124450"/>
            <a:ext cx="1020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400">
                <a:solidFill>
                  <a:srgbClr val="00A8FF"/>
                </a:solidFill>
                <a:latin typeface="Arial" panose="020B0604020202020204" pitchFamily="34" charset="0"/>
              </a:rPr>
              <a:t>www.hh.ru</a:t>
            </a:r>
          </a:p>
        </p:txBody>
      </p:sp>
      <p:sp>
        <p:nvSpPr>
          <p:cNvPr id="110597" name="TextBox 1"/>
          <p:cNvSpPr txBox="1">
            <a:spLocks noChangeArrowheads="1"/>
          </p:cNvSpPr>
          <p:nvPr/>
        </p:nvSpPr>
        <p:spPr bwMode="auto">
          <a:xfrm>
            <a:off x="0" y="265113"/>
            <a:ext cx="914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>
                <a:latin typeface="Arial" panose="020B0604020202020204" pitchFamily="34" charset="0"/>
              </a:rPr>
              <a:t>ОСНОВНЫЕ РЕСУРСЫ ПРИВЛЕЧЕНИЯ РАБОТНИКОВ У КОМПАНИЙ</a:t>
            </a:r>
          </a:p>
        </p:txBody>
      </p:sp>
    </p:spTree>
    <p:extLst>
      <p:ext uri="{BB962C8B-B14F-4D97-AF65-F5344CB8AC3E}">
        <p14:creationId xmlns:p14="http://schemas.microsoft.com/office/powerpoint/2010/main" val="315019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Box 12"/>
          <p:cNvSpPr txBox="1">
            <a:spLocks noChangeArrowheads="1"/>
          </p:cNvSpPr>
          <p:nvPr/>
        </p:nvSpPr>
        <p:spPr bwMode="auto">
          <a:xfrm>
            <a:off x="4124325" y="554038"/>
            <a:ext cx="4829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>
                <a:latin typeface="Arial" panose="020B0604020202020204" pitchFamily="34" charset="0"/>
              </a:rPr>
              <a:t>СПОСОБЫ ПРИМЕНЕНИЯ </a:t>
            </a:r>
            <a:r>
              <a:rPr lang="en-US" altLang="ru-RU" sz="1800" b="1">
                <a:latin typeface="Arial" panose="020B0604020202020204" pitchFamily="34" charset="0"/>
              </a:rPr>
              <a:t>HEADHUNTER</a:t>
            </a:r>
          </a:p>
        </p:txBody>
      </p:sp>
      <p:pic>
        <p:nvPicPr>
          <p:cNvPr id="111619" name="Рисунок 2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1" b="8606"/>
          <a:stretch>
            <a:fillRect/>
          </a:stretch>
        </p:blipFill>
        <p:spPr bwMode="auto">
          <a:xfrm>
            <a:off x="461963" y="265113"/>
            <a:ext cx="34925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4762500"/>
            <a:ext cx="106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1" name="TextBox 14"/>
          <p:cNvSpPr txBox="1">
            <a:spLocks noChangeArrowheads="1"/>
          </p:cNvSpPr>
          <p:nvPr/>
        </p:nvSpPr>
        <p:spPr bwMode="auto">
          <a:xfrm>
            <a:off x="7691438" y="5124450"/>
            <a:ext cx="1020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400">
                <a:solidFill>
                  <a:srgbClr val="00A8FF"/>
                </a:solidFill>
                <a:latin typeface="Arial" panose="020B0604020202020204" pitchFamily="34" charset="0"/>
              </a:rPr>
              <a:t>www.hh.ru</a:t>
            </a:r>
          </a:p>
        </p:txBody>
      </p:sp>
      <p:sp>
        <p:nvSpPr>
          <p:cNvPr id="111622" name="TextBox 13"/>
          <p:cNvSpPr txBox="1">
            <a:spLocks noChangeArrowheads="1"/>
          </p:cNvSpPr>
          <p:nvPr/>
        </p:nvSpPr>
        <p:spPr bwMode="auto">
          <a:xfrm>
            <a:off x="4284663" y="1201738"/>
            <a:ext cx="4668837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ru-RU" altLang="ru-RU" sz="1400">
                <a:solidFill>
                  <a:srgbClr val="000000"/>
                </a:solidFill>
                <a:latin typeface="Arial" panose="020B0604020202020204" pitchFamily="34" charset="0"/>
              </a:rPr>
              <a:t>Размещение резюме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ru-RU" altLang="ru-RU" sz="1400">
                <a:solidFill>
                  <a:srgbClr val="000000"/>
                </a:solidFill>
                <a:latin typeface="Arial" panose="020B0604020202020204" pitchFamily="34" charset="0"/>
              </a:rPr>
              <a:t>Поиск вакансий и отклики на вакансии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ru-RU" altLang="ru-RU" sz="1400">
                <a:solidFill>
                  <a:srgbClr val="000000"/>
                </a:solidFill>
                <a:latin typeface="Arial" panose="020B0604020202020204" pitchFamily="34" charset="0"/>
              </a:rPr>
              <a:t>Мгновенные уведомления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ru-RU" altLang="ru-RU" sz="1400">
                <a:solidFill>
                  <a:srgbClr val="000000"/>
                </a:solidFill>
                <a:latin typeface="Arial" panose="020B0604020202020204" pitchFamily="34" charset="0"/>
              </a:rPr>
              <a:t>Статистика рынка труда: </a:t>
            </a:r>
            <a:r>
              <a:rPr lang="en-US" altLang="ru-RU" sz="1400">
                <a:solidFill>
                  <a:srgbClr val="00A8FF"/>
                </a:solidFill>
                <a:latin typeface="Arial" panose="020B0604020202020204" pitchFamily="34" charset="0"/>
                <a:hlinkClick r:id="rId4"/>
              </a:rPr>
              <a:t>https://stats.hh.ru/</a:t>
            </a:r>
            <a:r>
              <a:rPr lang="en-US" altLang="ru-RU" sz="1400">
                <a:solidFill>
                  <a:srgbClr val="00A8FF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400">
                <a:solidFill>
                  <a:srgbClr val="00A8FF"/>
                </a:solidFill>
                <a:latin typeface="Arial" panose="020B0604020202020204" pitchFamily="34" charset="0"/>
              </a:rPr>
              <a:t> </a:t>
            </a:r>
            <a:endParaRPr lang="en-US" altLang="ru-RU" sz="1400">
              <a:solidFill>
                <a:srgbClr val="00A8FF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ru-RU" altLang="ru-RU" sz="1400">
                <a:solidFill>
                  <a:srgbClr val="000000"/>
                </a:solidFill>
                <a:latin typeface="Arial" panose="020B0604020202020204" pitchFamily="34" charset="0"/>
              </a:rPr>
              <a:t>Мониторинг зарплат в городе: </a:t>
            </a:r>
            <a:r>
              <a:rPr lang="en-US" altLang="ru-RU" sz="1400">
                <a:solidFill>
                  <a:srgbClr val="00A8FF"/>
                </a:solidFill>
                <a:latin typeface="Arial" panose="020B0604020202020204" pitchFamily="34" charset="0"/>
                <a:hlinkClick r:id="rId5"/>
              </a:rPr>
              <a:t>https://zp.hh.ru/</a:t>
            </a:r>
            <a:r>
              <a:rPr lang="ru-RU" altLang="ru-RU" sz="1400">
                <a:solidFill>
                  <a:srgbClr val="00A8FF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ru-RU" altLang="ru-RU" sz="1400">
                <a:solidFill>
                  <a:srgbClr val="000000"/>
                </a:solidFill>
                <a:latin typeface="Arial" panose="020B0604020202020204" pitchFamily="34" charset="0"/>
              </a:rPr>
              <a:t>Статьи о рынке труда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ru-RU" altLang="ru-RU" sz="1400">
                <a:solidFill>
                  <a:srgbClr val="000000"/>
                </a:solidFill>
                <a:latin typeface="Arial" panose="020B0604020202020204" pitchFamily="34" charset="0"/>
              </a:rPr>
              <a:t>Вебинары  </a:t>
            </a:r>
            <a:r>
              <a:rPr lang="en-US" altLang="ru-RU" sz="1400">
                <a:solidFill>
                  <a:srgbClr val="00A8FF"/>
                </a:solidFill>
                <a:latin typeface="Arial" panose="020B0604020202020204" pitchFamily="34" charset="0"/>
              </a:rPr>
              <a:t>https://hh.ru/article/59</a:t>
            </a:r>
            <a:r>
              <a:rPr lang="ru-RU" altLang="ru-RU" sz="1400">
                <a:solidFill>
                  <a:srgbClr val="00A8FF"/>
                </a:solidFill>
                <a:latin typeface="Arial" panose="020B0604020202020204" pitchFamily="34" charset="0"/>
              </a:rPr>
              <a:t>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ru-RU" altLang="ru-RU" sz="1400">
                <a:solidFill>
                  <a:srgbClr val="000000"/>
                </a:solidFill>
                <a:latin typeface="Arial" panose="020B0604020202020204" pitchFamily="34" charset="0"/>
              </a:rPr>
              <a:t>Вспомогательные сервисы (Профориентация, Академия, Готовое резюме и другие)</a:t>
            </a:r>
            <a:endParaRPr lang="en-US" altLang="ru-RU" sz="1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ru-RU" altLang="ru-RU" sz="1400">
                <a:solidFill>
                  <a:srgbClr val="000000"/>
                </a:solidFill>
                <a:latin typeface="Arial" panose="020B0604020202020204" pitchFamily="34" charset="0"/>
              </a:rPr>
              <a:t>База знаний </a:t>
            </a:r>
            <a:r>
              <a:rPr lang="en-US" altLang="ru-RU" sz="1400">
                <a:solidFill>
                  <a:srgbClr val="000000"/>
                </a:solidFill>
                <a:latin typeface="Arial" panose="020B0604020202020204" pitchFamily="34" charset="0"/>
              </a:rPr>
              <a:t>hh.ru</a:t>
            </a:r>
            <a:r>
              <a:rPr lang="ru-RU" altLang="ru-RU" sz="1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ru-RU" sz="1400">
                <a:solidFill>
                  <a:srgbClr val="00A8FF"/>
                </a:solidFill>
                <a:latin typeface="Arial" panose="020B0604020202020204" pitchFamily="34" charset="0"/>
              </a:rPr>
              <a:t>http://feedback.hh.ru/knowledgebase</a:t>
            </a:r>
            <a:endParaRPr lang="ru-RU" altLang="ru-RU" sz="1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ru-RU" altLang="ru-RU" sz="1400">
                <a:solidFill>
                  <a:srgbClr val="000000"/>
                </a:solidFill>
                <a:latin typeface="Arial" panose="020B0604020202020204" pitchFamily="34" charset="0"/>
              </a:rPr>
              <a:t>Мобильное приложение</a:t>
            </a:r>
            <a:endParaRPr lang="en-US" altLang="ru-RU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9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508125"/>
            <a:ext cx="4906963" cy="333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0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4802188"/>
            <a:ext cx="106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5" name="TextBox 12"/>
          <p:cNvSpPr txBox="1">
            <a:spLocks noChangeArrowheads="1"/>
          </p:cNvSpPr>
          <p:nvPr/>
        </p:nvSpPr>
        <p:spPr bwMode="auto">
          <a:xfrm>
            <a:off x="4710113" y="1168400"/>
            <a:ext cx="39608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600" b="1">
                <a:solidFill>
                  <a:srgbClr val="000000"/>
                </a:solidFill>
                <a:latin typeface="Arial" panose="020B0604020202020204" pitchFamily="34" charset="0"/>
              </a:rPr>
              <a:t>РАБОТА МЕЧТЫ В ТВОЕМ КАРМАНЕ</a:t>
            </a:r>
            <a:endParaRPr lang="en-US" altLang="ru-RU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4716463" y="1685925"/>
            <a:ext cx="4214812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ru-RU" altLang="ru-RU" sz="2160" dirty="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600" dirty="0" smtClean="0">
                <a:latin typeface="Arial" panose="020B0604020202020204" pitchFamily="34" charset="0"/>
              </a:rPr>
              <a:t>Быстрый поиск вакансий по нужным вам параметрам всегда под рукой в вашем телефоне.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ru-RU" altLang="ru-RU" sz="2160" dirty="0" smtClean="0"/>
          </a:p>
        </p:txBody>
      </p:sp>
      <p:sp>
        <p:nvSpPr>
          <p:cNvPr id="6" name="Прямоугольник 1"/>
          <p:cNvSpPr>
            <a:spLocks noChangeArrowheads="1"/>
          </p:cNvSpPr>
          <p:nvPr/>
        </p:nvSpPr>
        <p:spPr bwMode="auto">
          <a:xfrm>
            <a:off x="4716463" y="3649663"/>
            <a:ext cx="28527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ru-RU" sz="2160" b="1" dirty="0" smtClean="0">
                <a:latin typeface="Arial" panose="020B0604020202020204" pitchFamily="34" charset="0"/>
                <a:hlinkClick r:id="rId4"/>
              </a:rPr>
              <a:t>https://hh.ru/mobile</a:t>
            </a:r>
            <a:r>
              <a:rPr lang="ru-RU" altLang="ru-RU" sz="2160" b="1" dirty="0" smtClean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6307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90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675" y="193675"/>
            <a:ext cx="44704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1" name="TextBox 4"/>
          <p:cNvSpPr txBox="1">
            <a:spLocks noChangeArrowheads="1"/>
          </p:cNvSpPr>
          <p:nvPr/>
        </p:nvSpPr>
        <p:spPr bwMode="auto">
          <a:xfrm>
            <a:off x="7691438" y="5124450"/>
            <a:ext cx="1022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400">
                <a:solidFill>
                  <a:srgbClr val="00A8FF"/>
                </a:solidFill>
                <a:latin typeface="Arial" panose="020B0604020202020204" pitchFamily="34" charset="0"/>
              </a:rPr>
              <a:t>www.hh.ru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5588" y="4108450"/>
            <a:ext cx="6165850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+mn-cs"/>
              </a:rPr>
              <a:t>Удачи в поисках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+mn-cs"/>
              </a:rPr>
              <a:t> хорошей работы!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3200" b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482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3728" y="121196"/>
            <a:ext cx="5870693" cy="612412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Правда </a:t>
            </a:r>
            <a:r>
              <a:rPr lang="ru-RU" dirty="0" smtClean="0"/>
              <a:t>ли, </a:t>
            </a:r>
            <a:r>
              <a:rPr lang="ru-RU" dirty="0"/>
              <a:t>что вакансий в ИТ- сфере много?</a:t>
            </a:r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2286416097"/>
              </p:ext>
            </p:extLst>
          </p:nvPr>
        </p:nvGraphicFramePr>
        <p:xfrm>
          <a:off x="251520" y="841277"/>
          <a:ext cx="4248472" cy="3521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Диаграмма 11"/>
          <p:cNvGraphicFramePr/>
          <p:nvPr>
            <p:extLst>
              <p:ext uri="{D42A27DB-BD31-4B8C-83A1-F6EECF244321}">
                <p14:modId xmlns:p14="http://schemas.microsoft.com/office/powerpoint/2010/main" val="1363390775"/>
              </p:ext>
            </p:extLst>
          </p:nvPr>
        </p:nvGraphicFramePr>
        <p:xfrm>
          <a:off x="4644008" y="841278"/>
          <a:ext cx="4320480" cy="3521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1405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9090" t="34466" r="42004" b="6129"/>
          <a:stretch/>
        </p:blipFill>
        <p:spPr>
          <a:xfrm>
            <a:off x="225057" y="444891"/>
            <a:ext cx="4398119" cy="508421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20073" y="228864"/>
            <a:ext cx="3494427" cy="972451"/>
          </a:xfrm>
        </p:spPr>
        <p:txBody>
          <a:bodyPr/>
          <a:lstStyle/>
          <a:p>
            <a:r>
              <a:rPr lang="en-US" dirty="0" err="1" smtClean="0"/>
              <a:t>hh</a:t>
            </a:r>
            <a:r>
              <a:rPr lang="en-US" dirty="0" smtClean="0"/>
              <a:t>.</a:t>
            </a:r>
            <a:r>
              <a:rPr lang="ru-RU" dirty="0" smtClean="0"/>
              <a:t>индекс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44009" y="1417340"/>
            <a:ext cx="40704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</a:rPr>
              <a:t>Конкуренция на рынке информационных технологий -</a:t>
            </a:r>
          </a:p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человека </a:t>
            </a:r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</a:rPr>
              <a:t>на 1 вакансию</a:t>
            </a:r>
            <a:r>
              <a:rPr lang="ru-RU" dirty="0">
                <a:latin typeface="Arial" panose="020B0604020202020204" pitchFamily="34" charset="0"/>
              </a:rPr>
              <a:t>. </a:t>
            </a:r>
            <a:br>
              <a:rPr lang="ru-RU" dirty="0">
                <a:latin typeface="Arial" panose="020B0604020202020204" pitchFamily="34" charset="0"/>
              </a:rPr>
            </a:br>
            <a:endParaRPr lang="ru-RU" dirty="0" smtClean="0">
              <a:latin typeface="Arial" panose="020B0604020202020204" pitchFamily="34" charset="0"/>
            </a:endParaRPr>
          </a:p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Низкий уровень </a:t>
            </a:r>
            <a:r>
              <a:rPr lang="ru-RU" dirty="0">
                <a:latin typeface="Arial" panose="020B0604020202020204" pitchFamily="34" charset="0"/>
              </a:rPr>
              <a:t>конкуренции в пользу </a:t>
            </a:r>
            <a:r>
              <a:rPr lang="ru-RU" dirty="0" smtClean="0">
                <a:latin typeface="Arial" panose="020B0604020202020204" pitchFamily="34" charset="0"/>
              </a:rPr>
              <a:t>соискателя.</a:t>
            </a:r>
          </a:p>
          <a:p>
            <a:endParaRPr lang="ru-RU" dirty="0">
              <a:latin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</a:rPr>
              <a:t>Кадровый дефицит ИТ-специалистов.</a:t>
            </a:r>
            <a:endParaRPr lang="ru-RU" dirty="0">
              <a:latin typeface="Arial" panose="020B0604020202020204" pitchFamily="34" charset="0"/>
            </a:endParaRPr>
          </a:p>
          <a:p>
            <a:endParaRPr lang="ru-RU" dirty="0" smtClean="0">
              <a:latin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4224" y="3217540"/>
            <a:ext cx="3252088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653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5928" y="265212"/>
            <a:ext cx="782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Самые востребованные специалисты в ИТ </a:t>
            </a:r>
          </a:p>
          <a:p>
            <a:pPr algn="ctr"/>
            <a:r>
              <a:rPr lang="ru-RU" b="1" dirty="0" smtClean="0"/>
              <a:t>(сентябрь 2017 г.)</a:t>
            </a:r>
            <a:endParaRPr lang="ru-RU" b="1" dirty="0"/>
          </a:p>
        </p:txBody>
      </p:sp>
      <p:graphicFrame>
        <p:nvGraphicFramePr>
          <p:cNvPr id="12" name="Диаграмма 11"/>
          <p:cNvGraphicFramePr/>
          <p:nvPr>
            <p:extLst>
              <p:ext uri="{D42A27DB-BD31-4B8C-83A1-F6EECF244321}">
                <p14:modId xmlns:p14="http://schemas.microsoft.com/office/powerpoint/2010/main" val="978050888"/>
              </p:ext>
            </p:extLst>
          </p:nvPr>
        </p:nvGraphicFramePr>
        <p:xfrm>
          <a:off x="1115616" y="1273324"/>
          <a:ext cx="7344816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70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1977001333"/>
              </p:ext>
            </p:extLst>
          </p:nvPr>
        </p:nvGraphicFramePr>
        <p:xfrm>
          <a:off x="1115616" y="668730"/>
          <a:ext cx="8136904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611560" y="193204"/>
            <a:ext cx="8424936" cy="55324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«Кем работать мне тогда, чем заниматься»:</a:t>
            </a:r>
            <a:br>
              <a:rPr lang="ru-RU" dirty="0" smtClean="0"/>
            </a:br>
            <a:r>
              <a:rPr lang="ru-RU" dirty="0" smtClean="0"/>
              <a:t>какую работу ищут ярославские ИТ-специалисты?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572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2"/>
          <a:srcRect l="11630" t="31210" r="71911" b="25597"/>
          <a:stretch/>
        </p:blipFill>
        <p:spPr>
          <a:xfrm>
            <a:off x="2967501" y="897350"/>
            <a:ext cx="2576370" cy="3803213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3"/>
          <a:srcRect l="13577" t="31215" r="71168" b="52212"/>
          <a:stretch/>
        </p:blipFill>
        <p:spPr>
          <a:xfrm>
            <a:off x="251520" y="2798957"/>
            <a:ext cx="2757063" cy="1684872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4"/>
          <a:srcRect l="11816" t="37687" r="71304" b="36806"/>
          <a:stretch/>
        </p:blipFill>
        <p:spPr>
          <a:xfrm>
            <a:off x="47057" y="452452"/>
            <a:ext cx="2905654" cy="2469808"/>
          </a:xfrm>
          <a:prstGeom prst="rect">
            <a:avLst/>
          </a:prstGeom>
        </p:spPr>
      </p:pic>
      <p:sp>
        <p:nvSpPr>
          <p:cNvPr id="4" name="Прямоугольная выноска 3"/>
          <p:cNvSpPr/>
          <p:nvPr/>
        </p:nvSpPr>
        <p:spPr>
          <a:xfrm>
            <a:off x="5668696" y="605271"/>
            <a:ext cx="3348336" cy="1244117"/>
          </a:xfrm>
          <a:prstGeom prst="wedgeRectCallout">
            <a:avLst>
              <a:gd name="adj1" fmla="val -58262"/>
              <a:gd name="adj2" fmla="val 19456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0" name="Диаграмма 19"/>
          <p:cNvGraphicFramePr/>
          <p:nvPr>
            <p:extLst>
              <p:ext uri="{D42A27DB-BD31-4B8C-83A1-F6EECF244321}">
                <p14:modId xmlns:p14="http://schemas.microsoft.com/office/powerpoint/2010/main" val="1090752361"/>
              </p:ext>
            </p:extLst>
          </p:nvPr>
        </p:nvGraphicFramePr>
        <p:xfrm>
          <a:off x="6228184" y="2152649"/>
          <a:ext cx="2531365" cy="2963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584" y="1"/>
            <a:ext cx="7255753" cy="697260"/>
          </a:xfrm>
        </p:spPr>
        <p:txBody>
          <a:bodyPr>
            <a:normAutofit/>
          </a:bodyPr>
          <a:lstStyle/>
          <a:p>
            <a:pPr algn="ctr"/>
            <a:r>
              <a:rPr lang="ru-RU" sz="1600" dirty="0" smtClean="0"/>
              <a:t>ПОРТРЕТ ИТ-СПЕЦИАЛИСТА</a:t>
            </a:r>
            <a:endParaRPr lang="ru-RU" sz="1600" dirty="0"/>
          </a:p>
        </p:txBody>
      </p:sp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161506253"/>
              </p:ext>
            </p:extLst>
          </p:nvPr>
        </p:nvGraphicFramePr>
        <p:xfrm>
          <a:off x="2123728" y="4479853"/>
          <a:ext cx="5544616" cy="576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340583" y="1165958"/>
            <a:ext cx="2544899" cy="61142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40583" y="3191638"/>
            <a:ext cx="2544899" cy="60196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011276" y="1274941"/>
            <a:ext cx="2547385" cy="57444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5724127" y="842588"/>
            <a:ext cx="31918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b="1" i="1" dirty="0"/>
              <a:t>6</a:t>
            </a:r>
            <a:r>
              <a:rPr lang="ru-RU" sz="1400" b="1" i="1" dirty="0" smtClean="0"/>
              <a:t>5% </a:t>
            </a:r>
            <a:r>
              <a:rPr lang="en-US" sz="1400" b="1" i="1" dirty="0" smtClean="0"/>
              <a:t>IT-</a:t>
            </a:r>
            <a:r>
              <a:rPr lang="ru-RU" sz="1400" b="1" i="1" dirty="0" smtClean="0"/>
              <a:t>специалистов ищут работу с нестандартным графиком/ типом занятости</a:t>
            </a:r>
            <a:endParaRPr lang="ru-RU" sz="1400" b="1" i="1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097647" y="3441226"/>
            <a:ext cx="2571050" cy="103862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289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19672" y="4657700"/>
            <a:ext cx="7159860" cy="923262"/>
          </a:xfrm>
        </p:spPr>
        <p:txBody>
          <a:bodyPr>
            <a:normAutofit fontScale="90000"/>
          </a:bodyPr>
          <a:lstStyle/>
          <a:p>
            <a:pPr algn="l"/>
            <a:r>
              <a:rPr lang="ru-RU" sz="1200" b="0" dirty="0" smtClean="0">
                <a:latin typeface="+mn-lt"/>
              </a:rPr>
              <a:t>Свою профессию ИТ-специалисты выбирают в первую очередь исходя из собственного интереса – 86% посчитали наличие личной заинтересованности и привлекательных проектов главной ценностью в своей работе. На втором месте оказались хорошие перспективы ИТ-сферы в целом, и лишь на третьем – деньги.</a:t>
            </a:r>
            <a:r>
              <a:rPr lang="ru-RU" sz="1200" b="0" dirty="0">
                <a:latin typeface="+mn-lt"/>
              </a:rPr>
              <a:t/>
            </a:r>
            <a:br>
              <a:rPr lang="ru-RU" sz="1200" b="0" dirty="0">
                <a:latin typeface="+mn-lt"/>
              </a:rPr>
            </a:br>
            <a:r>
              <a:rPr lang="ru-RU" sz="1200" b="0" dirty="0">
                <a:latin typeface="+mn-lt"/>
              </a:rPr>
              <a:t/>
            </a:r>
            <a:br>
              <a:rPr lang="ru-RU" sz="1200" b="0" dirty="0">
                <a:latin typeface="+mn-lt"/>
              </a:rPr>
            </a:br>
            <a:endParaRPr lang="ru-RU" sz="1200" b="0" dirty="0">
              <a:latin typeface="+mn-lt"/>
            </a:endParaRPr>
          </a:p>
        </p:txBody>
      </p:sp>
      <p:graphicFrame>
        <p:nvGraphicFramePr>
          <p:cNvPr id="7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3044972"/>
              </p:ext>
            </p:extLst>
          </p:nvPr>
        </p:nvGraphicFramePr>
        <p:xfrm>
          <a:off x="11846" y="-171400"/>
          <a:ext cx="9144000" cy="4613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991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8875554"/>
              </p:ext>
            </p:extLst>
          </p:nvPr>
        </p:nvGraphicFramePr>
        <p:xfrm>
          <a:off x="0" y="49188"/>
          <a:ext cx="9144000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2790046963"/>
              </p:ext>
            </p:extLst>
          </p:nvPr>
        </p:nvGraphicFramePr>
        <p:xfrm>
          <a:off x="104329" y="2929508"/>
          <a:ext cx="8935342" cy="2664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94622933"/>
      </p:ext>
    </p:extLst>
  </p:cSld>
  <p:clrMapOvr>
    <a:masterClrMapping/>
  </p:clrMapOvr>
</p:sld>
</file>

<file path=ppt/theme/theme1.xml><?xml version="1.0" encoding="utf-8"?>
<a:theme xmlns:a="http://schemas.openxmlformats.org/drawingml/2006/main" name="HeadHunter_fin">
  <a:themeElements>
    <a:clrScheme name="HeadHunte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BEFA"/>
      </a:accent1>
      <a:accent2>
        <a:srgbClr val="00D200"/>
      </a:accent2>
      <a:accent3>
        <a:srgbClr val="FA7800"/>
      </a:accent3>
      <a:accent4>
        <a:srgbClr val="FA0078"/>
      </a:accent4>
      <a:accent5>
        <a:srgbClr val="005ABE"/>
      </a:accent5>
      <a:accent6>
        <a:srgbClr val="FA7800"/>
      </a:accent6>
      <a:hlink>
        <a:srgbClr val="00BEFA"/>
      </a:hlink>
      <a:folHlink>
        <a:srgbClr val="00BEFA"/>
      </a:folHlink>
    </a:clrScheme>
    <a:fontScheme name="HeadHun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HeadHunte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00BEFA"/>
    </a:accent1>
    <a:accent2>
      <a:srgbClr val="00D200"/>
    </a:accent2>
    <a:accent3>
      <a:srgbClr val="FA7800"/>
    </a:accent3>
    <a:accent4>
      <a:srgbClr val="FA0078"/>
    </a:accent4>
    <a:accent5>
      <a:srgbClr val="005ABE"/>
    </a:accent5>
    <a:accent6>
      <a:srgbClr val="FA7800"/>
    </a:accent6>
    <a:hlink>
      <a:srgbClr val="00BEFA"/>
    </a:hlink>
    <a:folHlink>
      <a:srgbClr val="00BEFA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HeadHunte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00BEFA"/>
    </a:accent1>
    <a:accent2>
      <a:srgbClr val="00D200"/>
    </a:accent2>
    <a:accent3>
      <a:srgbClr val="FA7800"/>
    </a:accent3>
    <a:accent4>
      <a:srgbClr val="FA0078"/>
    </a:accent4>
    <a:accent5>
      <a:srgbClr val="005ABE"/>
    </a:accent5>
    <a:accent6>
      <a:srgbClr val="FA7800"/>
    </a:accent6>
    <a:hlink>
      <a:srgbClr val="00BEFA"/>
    </a:hlink>
    <a:folHlink>
      <a:srgbClr val="00BEFA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HeadHunte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00BEFA"/>
    </a:accent1>
    <a:accent2>
      <a:srgbClr val="00D200"/>
    </a:accent2>
    <a:accent3>
      <a:srgbClr val="FA7800"/>
    </a:accent3>
    <a:accent4>
      <a:srgbClr val="FA0078"/>
    </a:accent4>
    <a:accent5>
      <a:srgbClr val="005ABE"/>
    </a:accent5>
    <a:accent6>
      <a:srgbClr val="FA7800"/>
    </a:accent6>
    <a:hlink>
      <a:srgbClr val="00BEFA"/>
    </a:hlink>
    <a:folHlink>
      <a:srgbClr val="00BEFA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HeadHunte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00BEFA"/>
    </a:accent1>
    <a:accent2>
      <a:srgbClr val="00D200"/>
    </a:accent2>
    <a:accent3>
      <a:srgbClr val="FA7800"/>
    </a:accent3>
    <a:accent4>
      <a:srgbClr val="FA0078"/>
    </a:accent4>
    <a:accent5>
      <a:srgbClr val="005ABE"/>
    </a:accent5>
    <a:accent6>
      <a:srgbClr val="FA7800"/>
    </a:accent6>
    <a:hlink>
      <a:srgbClr val="00BEFA"/>
    </a:hlink>
    <a:folHlink>
      <a:srgbClr val="00BEFA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HeadHunte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00BEFA"/>
    </a:accent1>
    <a:accent2>
      <a:srgbClr val="00D200"/>
    </a:accent2>
    <a:accent3>
      <a:srgbClr val="FA7800"/>
    </a:accent3>
    <a:accent4>
      <a:srgbClr val="FA0078"/>
    </a:accent4>
    <a:accent5>
      <a:srgbClr val="005ABE"/>
    </a:accent5>
    <a:accent6>
      <a:srgbClr val="FA7800"/>
    </a:accent6>
    <a:hlink>
      <a:srgbClr val="00BEFA"/>
    </a:hlink>
    <a:folHlink>
      <a:srgbClr val="00BEFA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1631</TotalTime>
  <Words>1181</Words>
  <Application>Microsoft Office PowerPoint</Application>
  <PresentationFormat>Экран (16:10)</PresentationFormat>
  <Paragraphs>248</Paragraphs>
  <Slides>29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Proxima Nova Rg</vt:lpstr>
      <vt:lpstr>Verdana</vt:lpstr>
      <vt:lpstr>HeadHunter_fin</vt:lpstr>
      <vt:lpstr>Office Theme</vt:lpstr>
      <vt:lpstr>Информационные технологии: рынок труда в цифрах и трендах</vt:lpstr>
      <vt:lpstr>Презентация PowerPoint</vt:lpstr>
      <vt:lpstr>Правда ли, что вакансий в ИТ- сфере много?</vt:lpstr>
      <vt:lpstr>hh.индекс</vt:lpstr>
      <vt:lpstr>Презентация PowerPoint</vt:lpstr>
      <vt:lpstr>«Кем работать мне тогда, чем заниматься»: какую работу ищут ярославские ИТ-специалисты?</vt:lpstr>
      <vt:lpstr>ПОРТРЕТ ИТ-СПЕЦИАЛИСТА</vt:lpstr>
      <vt:lpstr>Свою профессию ИТ-специалисты выбирают в первую очередь исходя из собственного интереса – 86% посчитали наличие личной заинтересованности и привлекательных проектов главной ценностью в своей работе. На втором месте оказались хорошие перспективы ИТ-сферы в целом, и лишь на третьем – деньги.  </vt:lpstr>
      <vt:lpstr>Презентация PowerPoint</vt:lpstr>
      <vt:lpstr>ТРЕНД №1 В ИТ-СФЕРЕ: РЕЛОКАЦИЯ </vt:lpstr>
      <vt:lpstr>СОИСКАТЕЛИ ЦЕЛЕНАПРАВЛЕННО ИЩУТ УДАЛЁННУЮ РАБОТУ </vt:lpstr>
      <vt:lpstr>НАЛИЧИЕ УДАЛЁННЫХ СОТРУДНИКОВ В КОМПАНИЯХ</vt:lpstr>
      <vt:lpstr>ПЛЮСЫ СОЗДАНИЯ УДАЛЁННЫХ РАБОЧИХ МЕСТ</vt:lpstr>
      <vt:lpstr>РИСКИ СОЗДАНИЯ УДАЛЁННЫХ РАБОЧИХ МЕСТ</vt:lpstr>
      <vt:lpstr>ПЛАНЫ ПО СОЗДАНИЮ УДАЛЁННЫХ РАБОЧИХ МЕСТ</vt:lpstr>
      <vt:lpstr>ЗАРПЛАТЫ УДАЛЁННЫХ СОТРУДНИКОВ</vt:lpstr>
      <vt:lpstr>СОИСКАТЕЛИ: ОПЫТ УДАЛЁННОЙ РАБОТЫ</vt:lpstr>
      <vt:lpstr>СОИСКАТЕЛИ: ПЛЮСЫ УДАЛЁННОЙ РАБОТЫ</vt:lpstr>
      <vt:lpstr>ИТ-СФЕРА сегодня </vt:lpstr>
      <vt:lpstr>ИТ-СФЕРА сегодня </vt:lpstr>
      <vt:lpstr>ТРЕНД №2 В ИТ-СФЕРЕ: ВЫСОКАЯ ЗАРАБОТНАЯ ПЛАТА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Кузнецова Арина</dc:creator>
  <cp:lastModifiedBy>Кирейко Марина</cp:lastModifiedBy>
  <cp:revision>103</cp:revision>
  <dcterms:created xsi:type="dcterms:W3CDTF">2017-04-05T08:54:08Z</dcterms:created>
  <dcterms:modified xsi:type="dcterms:W3CDTF">2017-10-12T07:13:37Z</dcterms:modified>
</cp:coreProperties>
</file>