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0D6"/>
    <a:srgbClr val="690CE8"/>
    <a:srgbClr val="E5B90A"/>
    <a:srgbClr val="6CF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60"/>
    <p:restoredTop sz="66042" autoAdjust="0"/>
  </p:normalViewPr>
  <p:slideViewPr>
    <p:cSldViewPr snapToObjects="1">
      <p:cViewPr varScale="1">
        <p:scale>
          <a:sx n="59" d="100"/>
          <a:sy n="59" d="100"/>
        </p:scale>
        <p:origin x="1665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E5870-FC1E-7F46-98B9-4C963573C44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F40D4-77EA-9B4E-83CF-EC06D36A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40D4-77EA-9B4E-83CF-EC06D36A5F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42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40D4-77EA-9B4E-83CF-EC06D36A5F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0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40D4-77EA-9B4E-83CF-EC06D36A5F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63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40D4-77EA-9B4E-83CF-EC06D36A5F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4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40D4-77EA-9B4E-83CF-EC06D36A5F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9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40D4-77EA-9B4E-83CF-EC06D36A5F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4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40D4-77EA-9B4E-83CF-EC06D36A5F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83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40D4-77EA-9B4E-83CF-EC06D36A5F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75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40D4-77EA-9B4E-83CF-EC06D36A5F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0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40D4-77EA-9B4E-83CF-EC06D36A5F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2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ru/imgres?imgurl=http://vector.me/files/images/8/1/813847/stopwatch_preview&amp;imgrefurl=http://vector.me/search/stopwatch&amp;docid=y03FhyejO_MTmM&amp;tbnid=iNlwB7agLVBiLM:&amp;vet=10ahUKEwiNrqbWkOvWAhVsAZoKHYoDD6AQMwgmKAAwAA..i&amp;w=170&amp;h=204&amp;bih=427&amp;biw=998&amp;q=stopwatch%20vector&amp;ved=0ahUKEwiNrqbWkOvWAhVsAZoKHYoDD6AQMwgmKAAwAA&amp;iact=mrc&amp;uact=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emf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hbase.apache.org/apache_hbase_reference_guide.pdf" TargetMode="External"/><Relationship Id="rId3" Type="http://schemas.openxmlformats.org/officeDocument/2006/relationships/hyperlink" Target="https://www.google.ru/imgres?imgurl=http://vector.me/files/images/8/1/813847/stopwatch_preview&amp;imgrefurl=http://vector.me/search/stopwatch&amp;docid=y03FhyejO_MTmM&amp;tbnid=iNlwB7agLVBiLM:&amp;vet=10ahUKEwiNrqbWkOvWAhVsAZoKHYoDD6AQMwgmKAAwAA..i&amp;w=170&amp;h=204&amp;bih=427&amp;biw=998&amp;q=stopwatch%20vector&amp;ved=0ahUKEwiNrqbWkOvWAhVsAZoKHYoDD6AQMwgmKAAwAA&amp;iact=mrc&amp;uact=8" TargetMode="External"/><Relationship Id="rId7" Type="http://schemas.openxmlformats.org/officeDocument/2006/relationships/hyperlink" Target="https://drill.apache.org/docs/architecture-introductio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tatic.googleusercontent.com/media/research.google.com/en/archive/bigtable-osdi06.pdf" TargetMode="External"/><Relationship Id="rId5" Type="http://schemas.openxmlformats.org/officeDocument/2006/relationships/hyperlink" Target="https://research.google.com/pubs/pub36632.html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ru/imgres?imgurl=http://vector.me/files/images/8/1/813847/stopwatch_preview&amp;imgrefurl=http://vector.me/search/stopwatch&amp;docid=y03FhyejO_MTmM&amp;tbnid=iNlwB7agLVBiLM:&amp;vet=10ahUKEwiNrqbWkOvWAhVsAZoKHYoDD6AQMwgmKAAwAA..i&amp;w=170&amp;h=204&amp;bih=427&amp;biw=998&amp;q=stopwatch%20vector&amp;ved=0ahUKEwiNrqbWkOvWAhVsAZoKHYoDD6AQMwgmKAAwAA&amp;iact=mrc&amp;uact=8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ru/imgres?imgurl=http://vector.me/files/images/8/1/813847/stopwatch_preview&amp;imgrefurl=http://vector.me/search/stopwatch&amp;docid=y03FhyejO_MTmM&amp;tbnid=iNlwB7agLVBiLM:&amp;vet=10ahUKEwiNrqbWkOvWAhVsAZoKHYoDD6AQMwgmKAAwAA..i&amp;w=170&amp;h=204&amp;bih=427&amp;biw=998&amp;q=stopwatch%20vector&amp;ved=0ahUKEwiNrqbWkOvWAhVsAZoKHYoDD6AQMwgmKAAwAA&amp;iact=mrc&amp;uact=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hyperlink" Target="https://www.google.ru/imgres?imgurl=http://vector.me/files/images/8/1/813847/stopwatch_preview&amp;imgrefurl=http://vector.me/search/stopwatch&amp;docid=y03FhyejO_MTmM&amp;tbnid=iNlwB7agLVBiLM:&amp;vet=10ahUKEwiNrqbWkOvWAhVsAZoKHYoDD6AQMwgmKAAwAA..i&amp;w=170&amp;h=204&amp;bih=427&amp;biw=998&amp;q=stopwatch%20vector&amp;ved=0ahUKEwiNrqbWkOvWAhVsAZoKHYoDD6AQMwgmKAAwAA&amp;iact=mrc&amp;uact=8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www.google.ru/imgres?imgurl=http://vector.me/files/images/8/1/813847/stopwatch_preview&amp;imgrefurl=http://vector.me/search/stopwatch&amp;docid=y03FhyejO_MTmM&amp;tbnid=iNlwB7agLVBiLM:&amp;vet=10ahUKEwiNrqbWkOvWAhVsAZoKHYoDD6AQMwgmKAAwAA..i&amp;w=170&amp;h=204&amp;bih=427&amp;biw=998&amp;q=stopwatch%20vector&amp;ved=0ahUKEwiNrqbWkOvWAhVsAZoKHYoDD6AQMwgmKAAwAA&amp;iact=mrc&amp;uact=8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ru/imgres?imgurl=http://vector.me/files/images/8/1/813847/stopwatch_preview&amp;imgrefurl=http://vector.me/search/stopwatch&amp;docid=y03FhyejO_MTmM&amp;tbnid=iNlwB7agLVBiLM:&amp;vet=10ahUKEwiNrqbWkOvWAhVsAZoKHYoDD6AQMwgmKAAwAA..i&amp;w=170&amp;h=204&amp;bih=427&amp;biw=998&amp;q=stopwatch%20vector&amp;ved=0ahUKEwiNrqbWkOvWAhVsAZoKHYoDD6AQMwgmKAAwAA&amp;iact=mrc&amp;uact=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2416" y="1737360"/>
            <a:ext cx="7899257" cy="1734617"/>
          </a:xfrm>
        </p:spPr>
        <p:txBody>
          <a:bodyPr>
            <a:noAutofit/>
          </a:bodyPr>
          <a:lstStyle/>
          <a:p>
            <a:pPr algn="l"/>
            <a:r>
              <a:rPr lang="en-US" sz="5000" b="1" dirty="0"/>
              <a:t>SQL on Hadoop</a:t>
            </a:r>
            <a:br>
              <a:rPr lang="en-US" sz="5000" b="1" dirty="0"/>
            </a:br>
            <a:r>
              <a:rPr lang="ru-RU" sz="5000" b="1" dirty="0"/>
              <a:t>на примере </a:t>
            </a:r>
            <a:r>
              <a:rPr lang="en-US" sz="5000" b="1" dirty="0"/>
              <a:t>Apache Drill</a:t>
            </a:r>
          </a:p>
        </p:txBody>
      </p:sp>
      <p:pic>
        <p:nvPicPr>
          <p:cNvPr id="10" name="Picture 2" descr="http://yappidays.ru/wp-content/uploads/2017/08/logo_solit-02-1024x191.png">
            <a:extLst>
              <a:ext uri="{FF2B5EF4-FFF2-40B4-BE49-F238E27FC236}">
                <a16:creationId xmlns:a16="http://schemas.microsoft.com/office/drawing/2014/main" id="{6B66D5A9-9349-41C0-A8C8-3EC0E8CDA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097" y="6485608"/>
            <a:ext cx="1301646" cy="24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96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3"/>
              </a:rPr>
              <a:t>  </a:t>
            </a:r>
            <a:endParaRPr kumimoji="0" lang="x-none" altLang="x-none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" name="Picture 2" descr="http://yappidays.ru/wp-content/uploads/2017/08/logo_solit-02-1024x191.png">
            <a:extLst>
              <a:ext uri="{FF2B5EF4-FFF2-40B4-BE49-F238E27FC236}">
                <a16:creationId xmlns:a16="http://schemas.microsoft.com/office/drawing/2014/main" id="{6B66D5A9-9349-41C0-A8C8-3EC0E8CDA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097" y="6485608"/>
            <a:ext cx="1301646" cy="24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2">
            <a:extLst>
              <a:ext uri="{FF2B5EF4-FFF2-40B4-BE49-F238E27FC236}">
                <a16:creationId xmlns:a16="http://schemas.microsoft.com/office/drawing/2014/main" id="{B5E9BE36-FCFD-45CC-BF49-900E45B0C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711" y="1484784"/>
            <a:ext cx="4011164" cy="3024336"/>
          </a:xfrm>
          <a:prstGeom prst="rect">
            <a:avLst/>
          </a:prstGeo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D6D855E-A81D-4166-A3F1-3ACA3C68DD7B}"/>
              </a:ext>
            </a:extLst>
          </p:cNvPr>
          <p:cNvSpPr txBox="1">
            <a:spLocks/>
          </p:cNvSpPr>
          <p:nvPr/>
        </p:nvSpPr>
        <p:spPr>
          <a:xfrm>
            <a:off x="1343472" y="-27384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b="1" dirty="0"/>
              <a:t>Понятие таблиц в экосистеме </a:t>
            </a:r>
            <a:r>
              <a:rPr lang="en-US" sz="4000" b="1" dirty="0"/>
              <a:t>Hadoop</a:t>
            </a:r>
            <a:endParaRPr lang="ru-RU" sz="4000" b="1" dirty="0">
              <a:ea typeface="Raanana" charset="0"/>
              <a:cs typeface="Raanana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01B949-B463-456C-9A34-CDD44B133CBE}"/>
              </a:ext>
            </a:extLst>
          </p:cNvPr>
          <p:cNvSpPr txBox="1"/>
          <p:nvPr/>
        </p:nvSpPr>
        <p:spPr>
          <a:xfrm>
            <a:off x="2063552" y="1556792"/>
            <a:ext cx="623577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/>
              <a:t>Популярные</a:t>
            </a:r>
            <a:r>
              <a:rPr lang="en-US" sz="2000" b="1" dirty="0"/>
              <a:t> </a:t>
            </a:r>
            <a:r>
              <a:rPr lang="en-US" sz="2000" b="1" dirty="0" err="1"/>
              <a:t>решения</a:t>
            </a:r>
            <a:r>
              <a:rPr lang="en-US" sz="2000" b="1" dirty="0"/>
              <a:t>:</a:t>
            </a:r>
          </a:p>
          <a:p>
            <a:pPr marL="285750" indent="-285750">
              <a:lnSpc>
                <a:spcPct val="150000"/>
              </a:lnSpc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b="1" i="1" dirty="0"/>
              <a:t>Google </a:t>
            </a:r>
            <a:r>
              <a:rPr lang="en-US" b="1" i="1" dirty="0" err="1"/>
              <a:t>BigTable</a:t>
            </a:r>
            <a:endParaRPr lang="en-US" b="1" i="1" dirty="0"/>
          </a:p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dirty="0"/>
              <a:t>Apache HBase</a:t>
            </a:r>
          </a:p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dirty="0"/>
              <a:t>Apache Kudu</a:t>
            </a:r>
            <a:endParaRPr lang="ru-RU" dirty="0"/>
          </a:p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dirty="0"/>
              <a:t>Apache </a:t>
            </a:r>
            <a:r>
              <a:rPr lang="en-US" dirty="0" err="1"/>
              <a:t>Accumulo</a:t>
            </a:r>
            <a:endParaRPr lang="en-US" dirty="0"/>
          </a:p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dirty="0"/>
              <a:t>Apache Phoenix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EB0F2C-7732-4968-87C2-891CAEF7D730}"/>
              </a:ext>
            </a:extLst>
          </p:cNvPr>
          <p:cNvSpPr txBox="1"/>
          <p:nvPr/>
        </p:nvSpPr>
        <p:spPr>
          <a:xfrm>
            <a:off x="2066590" y="4077072"/>
            <a:ext cx="582961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/>
              <a:t>Преимущества</a:t>
            </a:r>
            <a:r>
              <a:rPr lang="en-US" sz="2000" b="1" dirty="0"/>
              <a:t>:</a:t>
            </a:r>
          </a:p>
          <a:p>
            <a:pPr marL="285750" indent="-285750">
              <a:lnSpc>
                <a:spcPct val="150000"/>
              </a:lnSpc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ru-RU" dirty="0"/>
              <a:t>Скорость произвольного чтения значительно выше</a:t>
            </a:r>
            <a:endParaRPr lang="en-US" dirty="0"/>
          </a:p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ru-RU" dirty="0"/>
              <a:t>Возможны операции записи/удаления/обновления</a:t>
            </a:r>
            <a:r>
              <a:rPr lang="en-US" dirty="0"/>
              <a:t> </a:t>
            </a:r>
            <a:r>
              <a:rPr lang="ru-RU" dirty="0"/>
              <a:t>отдельных строк</a:t>
            </a:r>
          </a:p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dirty="0" err="1"/>
              <a:t>Частичная</a:t>
            </a:r>
            <a:r>
              <a:rPr lang="en-US" dirty="0"/>
              <a:t> </a:t>
            </a:r>
            <a:r>
              <a:rPr lang="en-US" dirty="0" err="1"/>
              <a:t>поддержка</a:t>
            </a:r>
            <a:r>
              <a:rPr lang="en-US" dirty="0"/>
              <a:t> </a:t>
            </a:r>
            <a:r>
              <a:rPr lang="ru-RU" dirty="0"/>
              <a:t>ACID</a:t>
            </a:r>
          </a:p>
        </p:txBody>
      </p:sp>
    </p:spTree>
    <p:extLst>
      <p:ext uri="{BB962C8B-B14F-4D97-AF65-F5344CB8AC3E}">
        <p14:creationId xmlns:p14="http://schemas.microsoft.com/office/powerpoint/2010/main" val="202116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3"/>
              </a:rPr>
              <a:t>  </a:t>
            </a:r>
            <a:endParaRPr kumimoji="0" lang="x-none" altLang="x-none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" name="Picture 2" descr="http://yappidays.ru/wp-content/uploads/2017/08/logo_solit-02-1024x191.png">
            <a:extLst>
              <a:ext uri="{FF2B5EF4-FFF2-40B4-BE49-F238E27FC236}">
                <a16:creationId xmlns:a16="http://schemas.microsoft.com/office/drawing/2014/main" id="{6B66D5A9-9349-41C0-A8C8-3EC0E8CDA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097" y="6485608"/>
            <a:ext cx="1301646" cy="24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D6D855E-A81D-4166-A3F1-3ACA3C68DD7B}"/>
              </a:ext>
            </a:extLst>
          </p:cNvPr>
          <p:cNvSpPr txBox="1">
            <a:spLocks/>
          </p:cNvSpPr>
          <p:nvPr/>
        </p:nvSpPr>
        <p:spPr>
          <a:xfrm>
            <a:off x="1343472" y="-27384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err="1"/>
              <a:t>П</a:t>
            </a:r>
            <a:r>
              <a:rPr lang="ru-RU" sz="4000" b="1" dirty="0"/>
              <a:t>о</a:t>
            </a:r>
            <a:r>
              <a:rPr lang="en-US" sz="4000" b="1" dirty="0" err="1"/>
              <a:t>л</a:t>
            </a:r>
            <a:r>
              <a:rPr lang="ru-RU" sz="4000" b="1" dirty="0"/>
              <a:t>е</a:t>
            </a:r>
            <a:r>
              <a:rPr lang="en-US" sz="4000" b="1" dirty="0" err="1"/>
              <a:t>з</a:t>
            </a:r>
            <a:r>
              <a:rPr lang="ru-RU" sz="4000" b="1" dirty="0"/>
              <a:t>н</a:t>
            </a:r>
            <a:r>
              <a:rPr lang="en-US" sz="4000" b="1" dirty="0" err="1"/>
              <a:t>ы</a:t>
            </a:r>
            <a:r>
              <a:rPr lang="ru-RU" sz="4000" b="1" dirty="0"/>
              <a:t>е</a:t>
            </a:r>
            <a:r>
              <a:rPr lang="en-US" sz="4000" b="1" dirty="0"/>
              <a:t> </a:t>
            </a:r>
            <a:r>
              <a:rPr lang="ru-RU" sz="4000" b="1" dirty="0"/>
              <a:t>р</a:t>
            </a:r>
            <a:r>
              <a:rPr lang="en-US" sz="4000" b="1" dirty="0" err="1"/>
              <a:t>е</a:t>
            </a:r>
            <a:r>
              <a:rPr lang="ru-RU" sz="4000" b="1" dirty="0"/>
              <a:t>с</a:t>
            </a:r>
            <a:r>
              <a:rPr lang="en-US" sz="4000" b="1" dirty="0" err="1"/>
              <a:t>у</a:t>
            </a:r>
            <a:r>
              <a:rPr lang="ru-RU" sz="4000" b="1" dirty="0"/>
              <a:t>р</a:t>
            </a:r>
            <a:r>
              <a:rPr lang="en-US" sz="4000" b="1" dirty="0" err="1"/>
              <a:t>с</a:t>
            </a:r>
            <a:r>
              <a:rPr lang="ru-RU" sz="4000" b="1" dirty="0"/>
              <a:t>ы</a:t>
            </a:r>
            <a:endParaRPr lang="ru-RU" sz="4000" b="1" dirty="0">
              <a:ea typeface="Raanana" charset="0"/>
              <a:cs typeface="Raanana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01B949-B463-456C-9A34-CDD44B133CBE}"/>
              </a:ext>
            </a:extLst>
          </p:cNvPr>
          <p:cNvSpPr txBox="1"/>
          <p:nvPr/>
        </p:nvSpPr>
        <p:spPr>
          <a:xfrm>
            <a:off x="2135560" y="1705290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dirty="0" err="1"/>
              <a:t>Dremel</a:t>
            </a:r>
            <a:r>
              <a:rPr lang="en-US" dirty="0"/>
              <a:t>: Interactive Analysis of Web-Scale Datasets</a:t>
            </a:r>
            <a:br>
              <a:rPr lang="en-US" dirty="0"/>
            </a:br>
            <a:r>
              <a:rPr lang="en-US" dirty="0">
                <a:solidFill>
                  <a:srgbClr val="32B0D6"/>
                </a:solidFill>
                <a:hlinkClick r:id="rId5"/>
              </a:rPr>
              <a:t>https://research.google.com/pubs/pub36632.html</a:t>
            </a:r>
            <a:br>
              <a:rPr lang="ru-RU" dirty="0"/>
            </a:br>
            <a:endParaRPr lang="en-US" dirty="0"/>
          </a:p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dirty="0" err="1"/>
              <a:t>Bigtable</a:t>
            </a:r>
            <a:r>
              <a:rPr lang="en-US" dirty="0"/>
              <a:t>: A Distributed Storage System for Structured Data</a:t>
            </a:r>
            <a:br>
              <a:rPr lang="en-US" dirty="0"/>
            </a:br>
            <a:r>
              <a:rPr lang="en-US" dirty="0">
                <a:solidFill>
                  <a:srgbClr val="32B0D6"/>
                </a:solidFill>
                <a:hlinkClick r:id="rId6"/>
              </a:rPr>
              <a:t>https://static.googleusercontent.com/media/research.google.com/en//archive/bigtable-osdi06.pdf</a:t>
            </a:r>
            <a:br>
              <a:rPr lang="ru-RU" dirty="0"/>
            </a:br>
            <a:endParaRPr lang="ru-RU" dirty="0"/>
          </a:p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ru-RU" dirty="0" err="1"/>
              <a:t>A</a:t>
            </a:r>
            <a:r>
              <a:rPr lang="en-US" dirty="0"/>
              <a:t>p</a:t>
            </a:r>
            <a:r>
              <a:rPr lang="ru-RU" dirty="0" err="1"/>
              <a:t>a</a:t>
            </a:r>
            <a:r>
              <a:rPr lang="en-US" dirty="0"/>
              <a:t>c</a:t>
            </a:r>
            <a:r>
              <a:rPr lang="ru-RU" dirty="0" err="1"/>
              <a:t>h</a:t>
            </a:r>
            <a:r>
              <a:rPr lang="en-US" dirty="0"/>
              <a:t>e</a:t>
            </a:r>
            <a:r>
              <a:rPr lang="ru-RU" dirty="0"/>
              <a:t> </a:t>
            </a:r>
            <a:r>
              <a:rPr lang="en-US" dirty="0"/>
              <a:t>D</a:t>
            </a:r>
            <a:r>
              <a:rPr lang="ru-RU" dirty="0" err="1"/>
              <a:t>r</a:t>
            </a:r>
            <a:r>
              <a:rPr lang="en-US" dirty="0" err="1"/>
              <a:t>i</a:t>
            </a:r>
            <a:r>
              <a:rPr lang="ru-RU" dirty="0" err="1"/>
              <a:t>l</a:t>
            </a:r>
            <a:r>
              <a:rPr lang="en-US" dirty="0"/>
              <a:t>l</a:t>
            </a:r>
            <a:r>
              <a:rPr lang="ru-RU" dirty="0"/>
              <a:t> </a:t>
            </a:r>
            <a:r>
              <a:rPr lang="ru-RU" dirty="0" err="1"/>
              <a:t>A</a:t>
            </a:r>
            <a:r>
              <a:rPr lang="en-US" dirty="0" err="1"/>
              <a:t>rchitecture</a:t>
            </a:r>
            <a:br>
              <a:rPr lang="ru-RU" dirty="0"/>
            </a:br>
            <a:r>
              <a:rPr lang="en-US" dirty="0">
                <a:solidFill>
                  <a:schemeClr val="bg1"/>
                </a:solidFill>
                <a:hlinkClick r:id="rId7"/>
              </a:rPr>
              <a:t>https://drill.apache.org/docs/architecture-introduction/</a:t>
            </a:r>
            <a:br>
              <a:rPr lang="ru-RU" dirty="0"/>
            </a:br>
            <a:endParaRPr lang="ru-RU" dirty="0"/>
          </a:p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dirty="0"/>
              <a:t>Apache </a:t>
            </a:r>
            <a:r>
              <a:rPr lang="en-US" dirty="0" err="1"/>
              <a:t>HBase</a:t>
            </a:r>
            <a:r>
              <a:rPr lang="en-US" dirty="0"/>
              <a:t> Reference Guide</a:t>
            </a:r>
            <a:br>
              <a:rPr lang="ru-RU" dirty="0"/>
            </a:br>
            <a:r>
              <a:rPr lang="en-US" dirty="0">
                <a:hlinkClick r:id="rId8"/>
              </a:rPr>
              <a:t>http://hbase.apache.org/apache_hbase_reference_guide.pdf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74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D6D855E-A81D-4166-A3F1-3ACA3C68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295" y="0"/>
            <a:ext cx="10018713" cy="1752599"/>
          </a:xfrm>
        </p:spPr>
        <p:txBody>
          <a:bodyPr anchor="ctr">
            <a:noAutofit/>
          </a:bodyPr>
          <a:lstStyle/>
          <a:p>
            <a:r>
              <a:rPr lang="ru-RU" b="1" dirty="0">
                <a:ea typeface="Raanana" charset="0"/>
                <a:cs typeface="Raanana" charset="0"/>
              </a:rPr>
              <a:t>Принцип </a:t>
            </a:r>
            <a:r>
              <a:rPr lang="en-US" b="1" dirty="0">
                <a:ea typeface="Raanana" charset="0"/>
                <a:cs typeface="Raanana" charset="0"/>
              </a:rPr>
              <a:t>Big Data </a:t>
            </a:r>
            <a:r>
              <a:rPr lang="ru-RU" b="1" dirty="0">
                <a:ea typeface="Raanana" charset="0"/>
                <a:cs typeface="Raanana" charset="0"/>
              </a:rPr>
              <a:t>решений</a:t>
            </a:r>
          </a:p>
        </p:txBody>
      </p:sp>
      <p:pic>
        <p:nvPicPr>
          <p:cNvPr id="6" name="Рисунок 3">
            <a:extLst>
              <a:ext uri="{FF2B5EF4-FFF2-40B4-BE49-F238E27FC236}">
                <a16:creationId xmlns:a16="http://schemas.microsoft.com/office/drawing/2014/main" id="{3EB6FE62-D59A-4540-99B8-2A4A239409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33193" y="2081784"/>
            <a:ext cx="4196466" cy="286512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6568" y="1952244"/>
            <a:ext cx="4895056" cy="3124200"/>
          </a:xfrm>
        </p:spPr>
        <p:txBody>
          <a:bodyPr/>
          <a:lstStyle/>
          <a:p>
            <a:pPr>
              <a:buClr>
                <a:srgbClr val="32B0D6"/>
              </a:buClr>
              <a:buFont typeface="Arial" charset="0"/>
              <a:buChar char="•"/>
            </a:pPr>
            <a:r>
              <a:rPr lang="ru-RU" dirty="0"/>
              <a:t>Обработка большого объема данных</a:t>
            </a:r>
            <a:br>
              <a:rPr lang="ru-RU" dirty="0"/>
            </a:br>
            <a:r>
              <a:rPr lang="ru-RU" dirty="0"/>
              <a:t>(больше, чем можно уместить на одной машине)</a:t>
            </a:r>
            <a:br>
              <a:rPr lang="ru-RU" dirty="0"/>
            </a:br>
            <a:endParaRPr lang="ru-RU" dirty="0"/>
          </a:p>
          <a:p>
            <a:pPr>
              <a:buClr>
                <a:srgbClr val="32B0D6"/>
              </a:buClr>
              <a:buFont typeface="Arial" charset="0"/>
              <a:buChar char="•"/>
            </a:pPr>
            <a:r>
              <a:rPr lang="ru-RU" dirty="0"/>
              <a:t>Вычисления должны быть </a:t>
            </a:r>
            <a:br>
              <a:rPr lang="ru-RU" dirty="0"/>
            </a:br>
            <a:r>
              <a:rPr lang="ru-RU" dirty="0"/>
              <a:t>декомпозируемыми</a:t>
            </a:r>
            <a:br>
              <a:rPr lang="ru-RU" dirty="0"/>
            </a:br>
            <a:endParaRPr lang="ru-RU" dirty="0"/>
          </a:p>
          <a:p>
            <a:pPr>
              <a:buClr>
                <a:srgbClr val="32B0D6"/>
              </a:buClr>
              <a:buFont typeface="Arial" charset="0"/>
              <a:buChar char="•"/>
            </a:pPr>
            <a:r>
              <a:rPr lang="ru-RU" dirty="0"/>
              <a:t>Горизонтальное масштабирование аппаратных ресурсов</a:t>
            </a:r>
          </a:p>
          <a:p>
            <a:endParaRPr lang="ru-RU" dirty="0"/>
          </a:p>
        </p:txBody>
      </p:sp>
      <p:pic>
        <p:nvPicPr>
          <p:cNvPr id="8" name="Picture 2" descr="http://yappidays.ru/wp-content/uploads/2017/08/logo_solit-02-1024x191.png">
            <a:extLst>
              <a:ext uri="{FF2B5EF4-FFF2-40B4-BE49-F238E27FC236}">
                <a16:creationId xmlns:a16="http://schemas.microsoft.com/office/drawing/2014/main" id="{6B66D5A9-9349-41C0-A8C8-3EC0E8CDA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097" y="6485608"/>
            <a:ext cx="1301646" cy="24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77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D6D855E-A81D-4166-A3F1-3ACA3C68DD7B}"/>
              </a:ext>
            </a:extLst>
          </p:cNvPr>
          <p:cNvSpPr txBox="1">
            <a:spLocks/>
          </p:cNvSpPr>
          <p:nvPr/>
        </p:nvSpPr>
        <p:spPr>
          <a:xfrm>
            <a:off x="1343472" y="-27384"/>
            <a:ext cx="10018713" cy="62646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800" b="1" dirty="0"/>
              <a:t>Зачем нужен </a:t>
            </a:r>
            <a:endParaRPr lang="en-US" sz="4800" b="1" dirty="0"/>
          </a:p>
          <a:p>
            <a:pPr algn="ctr"/>
            <a:r>
              <a:rPr lang="en-US" sz="4800" b="1" dirty="0"/>
              <a:t>SQL on Hadoop?</a:t>
            </a:r>
            <a:endParaRPr lang="ru-RU" sz="4800" b="1" dirty="0">
              <a:ea typeface="Raanana" charset="0"/>
              <a:cs typeface="Raanana" charset="0"/>
            </a:endParaRPr>
          </a:p>
        </p:txBody>
      </p:sp>
      <p:pic>
        <p:nvPicPr>
          <p:cNvPr id="16" name="Picture 2" descr="http://yappidays.ru/wp-content/uploads/2017/08/logo_solit-02-1024x191.png">
            <a:extLst>
              <a:ext uri="{FF2B5EF4-FFF2-40B4-BE49-F238E27FC236}">
                <a16:creationId xmlns:a16="http://schemas.microsoft.com/office/drawing/2014/main" id="{6B66D5A9-9349-41C0-A8C8-3EC0E8CDA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097" y="6485608"/>
            <a:ext cx="1301646" cy="24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4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D6D855E-A81D-4166-A3F1-3ACA3C68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0"/>
            <a:ext cx="10018713" cy="1752599"/>
          </a:xfrm>
        </p:spPr>
        <p:txBody>
          <a:bodyPr anchor="ctr">
            <a:noAutofit/>
          </a:bodyPr>
          <a:lstStyle/>
          <a:p>
            <a:r>
              <a:rPr lang="ru-RU" b="1" dirty="0"/>
              <a:t>Что нам дает подход </a:t>
            </a:r>
            <a:r>
              <a:rPr lang="en-US" b="1" dirty="0"/>
              <a:t>SQL on Hadoop?</a:t>
            </a:r>
            <a:endParaRPr lang="ru-RU" b="1" dirty="0">
              <a:ea typeface="Raanana" charset="0"/>
              <a:cs typeface="Raanana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3263" y="1502663"/>
            <a:ext cx="8973408" cy="3852673"/>
          </a:xfrm>
        </p:spPr>
        <p:txBody>
          <a:bodyPr>
            <a:normAutofit lnSpcReduction="10000"/>
          </a:bodyPr>
          <a:lstStyle/>
          <a:p>
            <a:pPr>
              <a:buClr>
                <a:srgbClr val="32B0D6"/>
              </a:buClr>
            </a:pPr>
            <a:r>
              <a:rPr lang="ru-RU" dirty="0"/>
              <a:t>Возможность формулировать задачи на декларативном языке высокого уровня, оставлять детали реализации и оптимизации внутреннему механизму </a:t>
            </a:r>
            <a:br>
              <a:rPr lang="en-US" dirty="0"/>
            </a:br>
            <a:endParaRPr lang="en-US" dirty="0"/>
          </a:p>
          <a:p>
            <a:pPr>
              <a:buClr>
                <a:srgbClr val="32B0D6"/>
              </a:buClr>
            </a:pPr>
            <a:r>
              <a:rPr lang="ru-RU" dirty="0"/>
              <a:t>Возможность интерактивного взаимодействия с данными</a:t>
            </a:r>
            <a:br>
              <a:rPr lang="ru-RU" dirty="0"/>
            </a:br>
            <a:endParaRPr lang="ru-RU" dirty="0"/>
          </a:p>
          <a:p>
            <a:pPr>
              <a:buClr>
                <a:srgbClr val="32B0D6"/>
              </a:buClr>
            </a:pPr>
            <a:r>
              <a:rPr lang="ru-RU" dirty="0"/>
              <a:t>Снижение «порога вхождения» в проект</a:t>
            </a:r>
            <a:br>
              <a:rPr lang="ru-RU" dirty="0"/>
            </a:br>
            <a:r>
              <a:rPr lang="ru-RU" dirty="0"/>
              <a:t>(нет необходимости в знаниях </a:t>
            </a:r>
            <a:r>
              <a:rPr lang="en-US" dirty="0"/>
              <a:t>API</a:t>
            </a:r>
            <a:r>
              <a:rPr lang="ru-RU" dirty="0"/>
              <a:t> различных компонентов экосистемы </a:t>
            </a:r>
            <a:r>
              <a:rPr lang="en-US" dirty="0"/>
              <a:t>Hadoop</a:t>
            </a:r>
            <a:r>
              <a:rPr lang="ru-RU" dirty="0"/>
              <a:t>)</a:t>
            </a:r>
            <a:br>
              <a:rPr lang="en-US" dirty="0"/>
            </a:br>
            <a:endParaRPr lang="en-US" dirty="0"/>
          </a:p>
          <a:p>
            <a:pPr>
              <a:buClr>
                <a:srgbClr val="32B0D6"/>
              </a:buClr>
            </a:pPr>
            <a:r>
              <a:rPr lang="ru-RU" dirty="0"/>
              <a:t>Для анализа данных нет необходимости в знаниях</a:t>
            </a:r>
            <a:r>
              <a:rPr lang="en-US" dirty="0"/>
              <a:t> Java, Scala, Python, R</a:t>
            </a:r>
            <a:br>
              <a:rPr lang="ru-RU" dirty="0"/>
            </a:br>
            <a:r>
              <a:rPr lang="ru-RU" dirty="0"/>
              <a:t>(достаточно знаний </a:t>
            </a:r>
            <a:r>
              <a:rPr lang="en-US" dirty="0"/>
              <a:t>SQL</a:t>
            </a:r>
            <a:r>
              <a:rPr lang="ru-RU" dirty="0"/>
              <a:t>)</a:t>
            </a:r>
            <a:br>
              <a:rPr lang="en-US" dirty="0"/>
            </a:br>
            <a:endParaRPr lang="en-US" dirty="0"/>
          </a:p>
          <a:p>
            <a:pPr>
              <a:buClr>
                <a:srgbClr val="32B0D6"/>
              </a:buClr>
            </a:pPr>
            <a:r>
              <a:rPr lang="ru-RU" dirty="0"/>
              <a:t>Как результат: снижение времени и стоимости разработки</a:t>
            </a:r>
            <a:endParaRPr lang="en-US" dirty="0"/>
          </a:p>
        </p:txBody>
      </p:sp>
      <p:pic>
        <p:nvPicPr>
          <p:cNvPr id="8" name="Picture 2" descr="http://yappidays.ru/wp-content/uploads/2017/08/logo_solit-02-1024x191.png">
            <a:extLst>
              <a:ext uri="{FF2B5EF4-FFF2-40B4-BE49-F238E27FC236}">
                <a16:creationId xmlns:a16="http://schemas.microsoft.com/office/drawing/2014/main" id="{6B66D5A9-9349-41C0-A8C8-3EC0E8CDA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097" y="6485608"/>
            <a:ext cx="1301646" cy="24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98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677" y="-22623"/>
            <a:ext cx="10576625" cy="1752599"/>
          </a:xfrm>
        </p:spPr>
        <p:txBody>
          <a:bodyPr/>
          <a:lstStyle/>
          <a:p>
            <a:r>
              <a:rPr lang="ru-RU" b="1" dirty="0"/>
              <a:t>Технологии, реализующие </a:t>
            </a:r>
            <a:r>
              <a:rPr lang="en-US" b="1" dirty="0"/>
              <a:t>SQL on Hadoop</a:t>
            </a:r>
          </a:p>
        </p:txBody>
      </p:sp>
      <p:graphicFrame>
        <p:nvGraphicFramePr>
          <p:cNvPr id="6" name="Объект 11">
            <a:extLst>
              <a:ext uri="{FF2B5EF4-FFF2-40B4-BE49-F238E27FC236}">
                <a16:creationId xmlns:a16="http://schemas.microsoft.com/office/drawing/2014/main" id="{A0DBD4D3-14A7-41CA-A583-F7B725DA1C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73739"/>
              </p:ext>
            </p:extLst>
          </p:nvPr>
        </p:nvGraphicFramePr>
        <p:xfrm>
          <a:off x="8688288" y="1565385"/>
          <a:ext cx="3122538" cy="219028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3677712597"/>
                    </a:ext>
                  </a:extLst>
                </a:gridCol>
                <a:gridCol w="2042418">
                  <a:extLst>
                    <a:ext uri="{9D8B030D-6E8A-4147-A177-3AD203B41FA5}">
                      <a16:colId xmlns:a16="http://schemas.microsoft.com/office/drawing/2014/main" val="3046171032"/>
                    </a:ext>
                  </a:extLst>
                </a:gridCol>
              </a:tblGrid>
              <a:tr h="421634">
                <a:tc>
                  <a:txBody>
                    <a:bodyPr/>
                    <a:lstStyle/>
                    <a:p>
                      <a:pPr algn="l"/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SQL support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076256"/>
                  </a:ext>
                </a:extLst>
              </a:tr>
              <a:tr h="42163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Apache Drill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ANSI SQL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483375"/>
                  </a:ext>
                </a:extLst>
              </a:tr>
              <a:tr h="42163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Hive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effectLst/>
                        </a:rPr>
                        <a:t>HiveQL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645222"/>
                  </a:ext>
                </a:extLst>
              </a:tr>
              <a:tr h="42163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Impala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effectLst/>
                        </a:rPr>
                        <a:t>HiveQL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815184"/>
                  </a:ext>
                </a:extLst>
              </a:tr>
              <a:tr h="503751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Apache Spark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effectLst/>
                        </a:rPr>
                        <a:t>ANSI SQL (limited) &amp; </a:t>
                      </a:r>
                      <a:r>
                        <a:rPr lang="en-US" sz="1200" kern="1200" dirty="0" err="1">
                          <a:effectLst/>
                        </a:rPr>
                        <a:t>HiveQL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3839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04397" y="3161580"/>
            <a:ext cx="49434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Interactive SQL</a:t>
            </a:r>
          </a:p>
          <a:p>
            <a:pPr marL="171450" indent="-171450">
              <a:lnSpc>
                <a:spcPct val="150000"/>
              </a:lnSpc>
              <a:buSzPct val="145000"/>
              <a:buFont typeface="Arial" charset="0"/>
              <a:buChar char="•"/>
            </a:pPr>
            <a:r>
              <a:rPr lang="ru-RU" sz="1600" dirty="0"/>
              <a:t>Интерактивные запросы и отчетность</a:t>
            </a:r>
          </a:p>
          <a:p>
            <a:pPr marL="171450" indent="-171450">
              <a:buSzPct val="145000"/>
              <a:buFont typeface="Arial" charset="0"/>
              <a:buChar char="•"/>
            </a:pPr>
            <a:r>
              <a:rPr lang="ru-RU" sz="1600" dirty="0" err="1"/>
              <a:t>Милисекунды</a:t>
            </a:r>
            <a:r>
              <a:rPr lang="ru-RU" sz="1600" dirty="0"/>
              <a:t>–минуты</a:t>
            </a:r>
          </a:p>
          <a:p>
            <a:r>
              <a:rPr lang="en-US" sz="1500" i="1" dirty="0">
                <a:solidFill>
                  <a:srgbClr val="32B0D6"/>
                </a:solidFill>
              </a:rPr>
              <a:t>Apache Hive on </a:t>
            </a:r>
            <a:r>
              <a:rPr lang="en-US" sz="1500" i="1" dirty="0" err="1">
                <a:solidFill>
                  <a:srgbClr val="32B0D6"/>
                </a:solidFill>
              </a:rPr>
              <a:t>Tez</a:t>
            </a:r>
            <a:r>
              <a:rPr lang="en-US" sz="1500" i="1" dirty="0">
                <a:solidFill>
                  <a:srgbClr val="32B0D6"/>
                </a:solidFill>
              </a:rPr>
              <a:t>, Apache Drill, Apache Spark, Apache </a:t>
            </a:r>
            <a:r>
              <a:rPr lang="en-US" sz="1500" i="1" dirty="0" err="1">
                <a:solidFill>
                  <a:srgbClr val="32B0D6"/>
                </a:solidFill>
              </a:rPr>
              <a:t>Flink</a:t>
            </a:r>
            <a:r>
              <a:rPr lang="en-US" sz="1500" i="1" dirty="0">
                <a:solidFill>
                  <a:srgbClr val="32B0D6"/>
                </a:solidFill>
              </a:rPr>
              <a:t>, Apache Impala, Presto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4397" y="1406941"/>
            <a:ext cx="54183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Batch SQL</a:t>
            </a:r>
          </a:p>
          <a:p>
            <a:pPr marL="171450" indent="-171450">
              <a:lnSpc>
                <a:spcPct val="150000"/>
              </a:lnSpc>
              <a:buSzPct val="145000"/>
              <a:buFont typeface="Arial" charset="0"/>
              <a:buChar char="•"/>
            </a:pPr>
            <a:r>
              <a:rPr lang="en-US" sz="1600" dirty="0"/>
              <a:t>Data mining, </a:t>
            </a:r>
            <a:r>
              <a:rPr lang="ru-RU" sz="1600" dirty="0"/>
              <a:t>моделирование, большие </a:t>
            </a:r>
            <a:r>
              <a:rPr lang="en-US" sz="1600" dirty="0"/>
              <a:t>ETL </a:t>
            </a:r>
            <a:r>
              <a:rPr lang="ru-RU" sz="1600" dirty="0"/>
              <a:t>операции</a:t>
            </a:r>
          </a:p>
          <a:p>
            <a:pPr marL="171450" indent="-171450">
              <a:buSzPct val="145000"/>
              <a:buFont typeface="Arial" charset="0"/>
              <a:buChar char="•"/>
            </a:pPr>
            <a:r>
              <a:rPr lang="ru-RU" sz="1600" dirty="0"/>
              <a:t>Минуты–часы</a:t>
            </a:r>
            <a:endParaRPr lang="en-US" sz="1600" dirty="0"/>
          </a:p>
          <a:p>
            <a:r>
              <a:rPr lang="en-US" sz="1500" i="1" dirty="0">
                <a:solidFill>
                  <a:srgbClr val="32B0D6"/>
                </a:solidFill>
              </a:rPr>
              <a:t>Apache Hive</a:t>
            </a:r>
            <a:endParaRPr lang="en-US" sz="1500" dirty="0"/>
          </a:p>
          <a:p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104397" y="4951604"/>
            <a:ext cx="585035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Operational SQL</a:t>
            </a:r>
          </a:p>
          <a:p>
            <a:pPr marL="285750" indent="-285750">
              <a:lnSpc>
                <a:spcPct val="150000"/>
              </a:lnSpc>
              <a:buSzPct val="145000"/>
              <a:buFont typeface="Arial" charset="0"/>
              <a:buChar char="•"/>
            </a:pPr>
            <a:r>
              <a:rPr lang="ru-RU" sz="1600" dirty="0"/>
              <a:t>Точечные запросы, как правило меньшие объемы данных</a:t>
            </a:r>
          </a:p>
          <a:p>
            <a:pPr marL="285750" indent="-285750">
              <a:buSzPct val="145000"/>
              <a:buFont typeface="Arial" charset="0"/>
              <a:buChar char="•"/>
            </a:pPr>
            <a:r>
              <a:rPr lang="ru-RU" sz="1600" dirty="0"/>
              <a:t>Менее секунды</a:t>
            </a:r>
            <a:endParaRPr lang="en-US" sz="1600" dirty="0"/>
          </a:p>
          <a:p>
            <a:r>
              <a:rPr lang="en-US" sz="1500" i="1" dirty="0" err="1">
                <a:solidFill>
                  <a:srgbClr val="32B0D6"/>
                </a:solidFill>
              </a:rPr>
              <a:t>MemSQL</a:t>
            </a:r>
            <a:endParaRPr lang="en-US" sz="1500" i="1" dirty="0">
              <a:solidFill>
                <a:srgbClr val="32B0D6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3"/>
              </a:rPr>
              <a:t>  </a:t>
            </a:r>
            <a:endParaRPr kumimoji="0" lang="x-none" altLang="x-none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40" y="5056243"/>
            <a:ext cx="622011" cy="746413"/>
          </a:xfrm>
          <a:prstGeom prst="rect">
            <a:avLst/>
          </a:prstGeom>
        </p:spPr>
      </p:pic>
      <p:pic>
        <p:nvPicPr>
          <p:cNvPr id="1032" name="Picture 8" descr="ttp://simpleicon.com/wp-content/uploads/watch-4-128x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922" y="1580074"/>
            <a:ext cx="719048" cy="7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170" y="3350301"/>
            <a:ext cx="654763" cy="654763"/>
          </a:xfrm>
          <a:prstGeom prst="rect">
            <a:avLst/>
          </a:prstGeom>
        </p:spPr>
      </p:pic>
      <p:pic>
        <p:nvPicPr>
          <p:cNvPr id="21" name="Picture 2" descr="http://yappidays.ru/wp-content/uploads/2017/08/logo_solit-02-1024x191.png">
            <a:extLst>
              <a:ext uri="{FF2B5EF4-FFF2-40B4-BE49-F238E27FC236}">
                <a16:creationId xmlns:a16="http://schemas.microsoft.com/office/drawing/2014/main" id="{6B66D5A9-9349-41C0-A8C8-3EC0E8CDA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097" y="6485608"/>
            <a:ext cx="1301646" cy="24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83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3"/>
              </a:rPr>
              <a:t>  </a:t>
            </a:r>
            <a:endParaRPr kumimoji="0" lang="x-none" altLang="x-none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Рисунок 7">
            <a:extLst>
              <a:ext uri="{FF2B5EF4-FFF2-40B4-BE49-F238E27FC236}">
                <a16:creationId xmlns:a16="http://schemas.microsoft.com/office/drawing/2014/main" id="{FAB76A44-9E2C-4FB8-A9A8-BE6F4B61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576" y="3429000"/>
            <a:ext cx="8593020" cy="25415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679499-8C6F-4FD4-939E-00C4914BA1D9}"/>
              </a:ext>
            </a:extLst>
          </p:cNvPr>
          <p:cNvSpPr txBox="1"/>
          <p:nvPr/>
        </p:nvSpPr>
        <p:spPr>
          <a:xfrm>
            <a:off x="2135560" y="1552261"/>
            <a:ext cx="95064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32B0D6"/>
              </a:buClr>
              <a:buSzPct val="145000"/>
            </a:pPr>
            <a:r>
              <a:rPr lang="ru-RU" dirty="0"/>
              <a:t>Распределенный механизм выполнения запросов с низкой задержкой</a:t>
            </a:r>
          </a:p>
          <a:p>
            <a:pPr>
              <a:buClr>
                <a:srgbClr val="32B0D6"/>
              </a:buClr>
              <a:buSzPct val="145000"/>
            </a:pPr>
            <a:endParaRPr lang="en-US" dirty="0"/>
          </a:p>
          <a:p>
            <a:pPr marL="285750" indent="-285750">
              <a:buClr>
                <a:srgbClr val="32B0D6"/>
              </a:buClr>
              <a:buSzPct val="145000"/>
              <a:buFont typeface="Arial" charset="0"/>
              <a:buChar char="•"/>
            </a:pPr>
            <a:r>
              <a:rPr lang="en-US" dirty="0"/>
              <a:t>Open-source </a:t>
            </a:r>
            <a:r>
              <a:rPr lang="ru-RU" dirty="0"/>
              <a:t>реализация решения </a:t>
            </a:r>
            <a:r>
              <a:rPr lang="en-US" dirty="0"/>
              <a:t>Google Dremel (</a:t>
            </a:r>
            <a:r>
              <a:rPr lang="en-US" dirty="0" err="1"/>
              <a:t>BigQuery</a:t>
            </a:r>
            <a:r>
              <a:rPr lang="en-US" dirty="0"/>
              <a:t>);</a:t>
            </a:r>
            <a:endParaRPr lang="ru-RU" dirty="0"/>
          </a:p>
          <a:p>
            <a:pPr marL="285750" indent="-285750">
              <a:buClr>
                <a:srgbClr val="32B0D6"/>
              </a:buClr>
              <a:buSzPct val="145000"/>
              <a:buFont typeface="Arial" charset="0"/>
              <a:buChar char="•"/>
            </a:pPr>
            <a:r>
              <a:rPr lang="ru-RU" dirty="0"/>
              <a:t>Кластер может объединять до нескольких тысяч машин и хранить петабайты информации</a:t>
            </a:r>
          </a:p>
          <a:p>
            <a:pPr marL="285750" indent="-285750">
              <a:buClr>
                <a:srgbClr val="32B0D6"/>
              </a:buClr>
              <a:buSzPct val="145000"/>
              <a:buFont typeface="Arial" charset="0"/>
              <a:buChar char="•"/>
            </a:pPr>
            <a:r>
              <a:rPr lang="ru-RU" dirty="0"/>
              <a:t>Обработка структурированных и </a:t>
            </a:r>
            <a:r>
              <a:rPr lang="ru-RU" dirty="0" err="1"/>
              <a:t>полуструктурированных</a:t>
            </a:r>
            <a:r>
              <a:rPr lang="en-US" dirty="0"/>
              <a:t>/</a:t>
            </a:r>
            <a:r>
              <a:rPr lang="ru-RU" dirty="0"/>
              <a:t>вложенных данных</a:t>
            </a:r>
          </a:p>
        </p:txBody>
      </p:sp>
      <p:pic>
        <p:nvPicPr>
          <p:cNvPr id="18" name="Picture 2" descr="http://yappidays.ru/wp-content/uploads/2017/08/logo_solit-02-1024x191.png">
            <a:extLst>
              <a:ext uri="{FF2B5EF4-FFF2-40B4-BE49-F238E27FC236}">
                <a16:creationId xmlns:a16="http://schemas.microsoft.com/office/drawing/2014/main" id="{6B66D5A9-9349-41C0-A8C8-3EC0E8CDA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097" y="6485608"/>
            <a:ext cx="1301646" cy="24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https://www.mapr.com/sites/default/files/apache-drill-image.png">
            <a:extLst>
              <a:ext uri="{FF2B5EF4-FFF2-40B4-BE49-F238E27FC236}">
                <a16:creationId xmlns:a16="http://schemas.microsoft.com/office/drawing/2014/main" id="{76F3A5F5-8027-483E-9E35-019EB65A8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84666"/>
            <a:ext cx="2043383" cy="118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54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3"/>
              </a:rPr>
              <a:t>  </a:t>
            </a:r>
            <a:endParaRPr kumimoji="0" lang="x-none" altLang="x-none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" name="Picture 2" descr="http://yappidays.ru/wp-content/uploads/2017/08/logo_solit-02-1024x191.png">
            <a:extLst>
              <a:ext uri="{FF2B5EF4-FFF2-40B4-BE49-F238E27FC236}">
                <a16:creationId xmlns:a16="http://schemas.microsoft.com/office/drawing/2014/main" id="{6B66D5A9-9349-41C0-A8C8-3EC0E8CDA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097" y="6485608"/>
            <a:ext cx="1301646" cy="24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679499-8C6F-4FD4-939E-00C4914BA1D9}"/>
              </a:ext>
            </a:extLst>
          </p:cNvPr>
          <p:cNvSpPr txBox="1"/>
          <p:nvPr/>
        </p:nvSpPr>
        <p:spPr>
          <a:xfrm>
            <a:off x="2164196" y="1495168"/>
            <a:ext cx="60920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ru-RU" dirty="0"/>
              <a:t>Позволяет объединять любые источники данных (СУБД</a:t>
            </a:r>
            <a:r>
              <a:rPr lang="en-US" dirty="0"/>
              <a:t>, </a:t>
            </a:r>
            <a:r>
              <a:rPr lang="ru-RU" dirty="0"/>
              <a:t>файлы, облачные хранилища и т.д.)</a:t>
            </a:r>
          </a:p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ru-RU" dirty="0"/>
              <a:t>Поддержка множества форматов файлов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Parquet, JSON, CSV</a:t>
            </a:r>
            <a:r>
              <a:rPr lang="ru-RU" dirty="0"/>
              <a:t> и т.д.)</a:t>
            </a:r>
          </a:p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ru-RU" dirty="0"/>
              <a:t>Гибкая иерархическая модель данных</a:t>
            </a:r>
            <a:endParaRPr lang="en-US" dirty="0"/>
          </a:p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ru-RU" dirty="0"/>
              <a:t>Динамическое определение схемы данных</a:t>
            </a:r>
          </a:p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ru-RU" dirty="0"/>
              <a:t>Децентрализованные метаданные</a:t>
            </a:r>
          </a:p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ru-RU" dirty="0"/>
              <a:t>Позволяет расширять функционал любого слоя</a:t>
            </a:r>
            <a:endParaRPr lang="en-US" dirty="0"/>
          </a:p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dirty="0"/>
              <a:t>Cost &amp; Locality-based </a:t>
            </a:r>
            <a:r>
              <a:rPr lang="ru-RU" dirty="0"/>
              <a:t>оптимизации запросов</a:t>
            </a:r>
            <a:endParaRPr lang="en-US" dirty="0"/>
          </a:p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ru-RU" dirty="0"/>
              <a:t>Векторизация вычислений (</a:t>
            </a:r>
            <a:r>
              <a:rPr lang="en-US" dirty="0"/>
              <a:t>MMX,</a:t>
            </a:r>
            <a:r>
              <a:rPr lang="ru-RU" dirty="0"/>
              <a:t> </a:t>
            </a:r>
            <a:r>
              <a:rPr lang="en-US" dirty="0"/>
              <a:t>SSE, SSE2, SSE3</a:t>
            </a:r>
            <a:r>
              <a:rPr lang="mr-IN" dirty="0"/>
              <a:t>…</a:t>
            </a:r>
            <a:r>
              <a:rPr lang="ru-RU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12" y="4574638"/>
            <a:ext cx="4221313" cy="1793562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CE894F24-7E14-4F36-BB4D-675BEEA06604}"/>
              </a:ext>
            </a:extLst>
          </p:cNvPr>
          <p:cNvSpPr/>
          <p:nvPr/>
        </p:nvSpPr>
        <p:spPr>
          <a:xfrm>
            <a:off x="8666786" y="1513824"/>
            <a:ext cx="2660073" cy="16158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SELECT * FROM </a:t>
            </a:r>
            <a:r>
              <a:rPr lang="en-US" sz="1100" b="1" u="sng" dirty="0" err="1"/>
              <a:t>dfs.root</a:t>
            </a:r>
            <a:r>
              <a:rPr lang="en-US" sz="1100" b="1" u="sng" dirty="0"/>
              <a:t>.`/web/logs`</a:t>
            </a:r>
            <a:r>
              <a:rPr lang="en-US" sz="1100" dirty="0"/>
              <a:t>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SELECT country, count(*) </a:t>
            </a:r>
            <a:br>
              <a:rPr lang="en-US" sz="1100" dirty="0"/>
            </a:br>
            <a:r>
              <a:rPr lang="en-US" sz="1100" dirty="0"/>
              <a:t>FROM </a:t>
            </a:r>
            <a:r>
              <a:rPr lang="en-US" sz="1100" b="1" u="sng" dirty="0" err="1"/>
              <a:t>mongodb.web.users</a:t>
            </a:r>
            <a:r>
              <a:rPr lang="en-US" sz="1100" dirty="0"/>
              <a:t> </a:t>
            </a:r>
            <a:br>
              <a:rPr lang="en-US" sz="1100" dirty="0"/>
            </a:br>
            <a:r>
              <a:rPr lang="en-US" sz="1100" dirty="0"/>
              <a:t>GROUP BY country; </a:t>
            </a:r>
          </a:p>
          <a:p>
            <a:br>
              <a:rPr lang="en-US" sz="1100" dirty="0"/>
            </a:br>
            <a:r>
              <a:rPr lang="en-US" sz="1100" dirty="0"/>
              <a:t>SELECT timestamp </a:t>
            </a:r>
            <a:br>
              <a:rPr lang="en-US" sz="1100" dirty="0"/>
            </a:br>
            <a:r>
              <a:rPr lang="en-US" sz="1100" dirty="0"/>
              <a:t>FROM </a:t>
            </a:r>
            <a:r>
              <a:rPr lang="en-US" sz="1100" b="1" u="sng" dirty="0"/>
              <a:t>s3.root.`clicks.json`</a:t>
            </a:r>
            <a:r>
              <a:rPr lang="en-US" sz="1100" dirty="0"/>
              <a:t> </a:t>
            </a:r>
            <a:br>
              <a:rPr lang="en-US" sz="1100" dirty="0"/>
            </a:br>
            <a:r>
              <a:rPr lang="en-US" sz="1100" dirty="0"/>
              <a:t>WHERE </a:t>
            </a:r>
            <a:r>
              <a:rPr lang="en-US" sz="1100" dirty="0" err="1"/>
              <a:t>user_id</a:t>
            </a:r>
            <a:r>
              <a:rPr lang="en-US" sz="1100" dirty="0"/>
              <a:t> = '</a:t>
            </a:r>
            <a:r>
              <a:rPr lang="en-US" sz="1100" dirty="0" err="1"/>
              <a:t>jdoe</a:t>
            </a:r>
            <a:r>
              <a:rPr lang="en-US" sz="1100" dirty="0"/>
              <a:t>';</a:t>
            </a:r>
            <a:endParaRPr lang="ru-RU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169" y="4715422"/>
            <a:ext cx="893621" cy="6635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52" y="4815740"/>
            <a:ext cx="527432" cy="4400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25" y="5580223"/>
            <a:ext cx="1054120" cy="3242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786" y="4008256"/>
            <a:ext cx="495481" cy="4729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480" y="3984087"/>
            <a:ext cx="1147558" cy="5905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786" y="4736839"/>
            <a:ext cx="1127383" cy="5978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075" y="5563088"/>
            <a:ext cx="1236539" cy="3348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52" y="4049713"/>
            <a:ext cx="701816" cy="425364"/>
          </a:xfrm>
          <a:prstGeom prst="rect">
            <a:avLst/>
          </a:prstGeom>
        </p:spPr>
      </p:pic>
      <p:pic>
        <p:nvPicPr>
          <p:cNvPr id="29" name="Picture 7" descr="https://www.mapr.com/sites/default/files/apache-drill-image.png">
            <a:extLst>
              <a:ext uri="{FF2B5EF4-FFF2-40B4-BE49-F238E27FC236}">
                <a16:creationId xmlns:a16="http://schemas.microsoft.com/office/drawing/2014/main" id="{76F3A5F5-8027-483E-9E35-019EB65A8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84666"/>
            <a:ext cx="2043383" cy="118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4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3"/>
              </a:rPr>
              <a:t>  </a:t>
            </a:r>
            <a:endParaRPr kumimoji="0" lang="x-none" altLang="x-none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" name="Picture 2" descr="http://yappidays.ru/wp-content/uploads/2017/08/logo_solit-02-1024x191.png">
            <a:extLst>
              <a:ext uri="{FF2B5EF4-FFF2-40B4-BE49-F238E27FC236}">
                <a16:creationId xmlns:a16="http://schemas.microsoft.com/office/drawing/2014/main" id="{6B66D5A9-9349-41C0-A8C8-3EC0E8CDA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097" y="6485608"/>
            <a:ext cx="1301646" cy="24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679499-8C6F-4FD4-939E-00C4914BA1D9}"/>
              </a:ext>
            </a:extLst>
          </p:cNvPr>
          <p:cNvSpPr txBox="1"/>
          <p:nvPr/>
        </p:nvSpPr>
        <p:spPr>
          <a:xfrm>
            <a:off x="2063552" y="1528521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ru-RU" dirty="0"/>
              <a:t>До 1</a:t>
            </a:r>
            <a:r>
              <a:rPr lang="en-US" dirty="0"/>
              <a:t>0</a:t>
            </a:r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быстрее чем </a:t>
            </a:r>
            <a:r>
              <a:rPr lang="en-US" dirty="0"/>
              <a:t>Hadoop MapReduce</a:t>
            </a:r>
          </a:p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ru-RU" dirty="0"/>
              <a:t>Сочетает в себе </a:t>
            </a:r>
            <a:r>
              <a:rPr lang="en-US" dirty="0"/>
              <a:t>SQL, </a:t>
            </a:r>
            <a:r>
              <a:rPr lang="ru-RU" dirty="0"/>
              <a:t>потоковую обработку данных, комплексный анализ данных</a:t>
            </a:r>
          </a:p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ru-RU" dirty="0"/>
              <a:t>Позволяет быстро разрабатывать приложения на </a:t>
            </a:r>
            <a:r>
              <a:rPr lang="en-US" dirty="0"/>
              <a:t>Java, Scala, Python, R</a:t>
            </a:r>
            <a:endParaRPr lang="ru-RU" dirty="0"/>
          </a:p>
        </p:txBody>
      </p:sp>
      <p:pic>
        <p:nvPicPr>
          <p:cNvPr id="18" name="Picture 4" descr="https://upload.wikimedia.org/wikipedia/commons/e/ea/Spark-logo-192x100px.png">
            <a:extLst>
              <a:ext uri="{FF2B5EF4-FFF2-40B4-BE49-F238E27FC236}">
                <a16:creationId xmlns:a16="http://schemas.microsoft.com/office/drawing/2014/main" id="{2629C7D9-33D7-42CC-A9DE-44F6E607A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300154"/>
            <a:ext cx="1383957" cy="72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spark.apache.org/images/spark-stack.png">
            <a:extLst>
              <a:ext uri="{FF2B5EF4-FFF2-40B4-BE49-F238E27FC236}">
                <a16:creationId xmlns:a16="http://schemas.microsoft.com/office/drawing/2014/main" id="{DCC3FFDE-1A83-4982-A30D-691525515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3688259"/>
            <a:ext cx="3888432" cy="183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15">
            <a:extLst>
              <a:ext uri="{FF2B5EF4-FFF2-40B4-BE49-F238E27FC236}">
                <a16:creationId xmlns:a16="http://schemas.microsoft.com/office/drawing/2014/main" id="{242B8743-92BA-4A9A-9F67-90F2541ED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5249" y="1528521"/>
            <a:ext cx="3614967" cy="1857799"/>
          </a:xfrm>
          <a:prstGeom prst="rect">
            <a:avLst/>
          </a:prstGeom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C3930E7F-0311-4D41-BE56-6E8A06D346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2104" y="3861048"/>
            <a:ext cx="4618112" cy="16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4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3"/>
              </a:rPr>
              <a:t>  </a:t>
            </a:r>
            <a:endParaRPr kumimoji="0" lang="x-none" altLang="x-none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" name="Picture 2" descr="http://yappidays.ru/wp-content/uploads/2017/08/logo_solit-02-1024x191.png">
            <a:extLst>
              <a:ext uri="{FF2B5EF4-FFF2-40B4-BE49-F238E27FC236}">
                <a16:creationId xmlns:a16="http://schemas.microsoft.com/office/drawing/2014/main" id="{6B66D5A9-9349-41C0-A8C8-3EC0E8CDA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097" y="6485608"/>
            <a:ext cx="1301646" cy="24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679499-8C6F-4FD4-939E-00C4914BA1D9}"/>
              </a:ext>
            </a:extLst>
          </p:cNvPr>
          <p:cNvSpPr txBox="1"/>
          <p:nvPr/>
        </p:nvSpPr>
        <p:spPr>
          <a:xfrm>
            <a:off x="2050896" y="1949904"/>
            <a:ext cx="6565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ru-RU" dirty="0" err="1"/>
              <a:t>Колоночно</a:t>
            </a:r>
            <a:r>
              <a:rPr lang="ru-RU" dirty="0"/>
              <a:t>-ориентированный формат</a:t>
            </a:r>
          </a:p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ru-RU" dirty="0"/>
              <a:t>Колоночное сжатие более эффективно</a:t>
            </a:r>
            <a:br>
              <a:rPr lang="ru-RU" dirty="0"/>
            </a:br>
            <a:r>
              <a:rPr lang="ru-RU" dirty="0"/>
              <a:t>экономит дисковое пространство и время чтения данных</a:t>
            </a:r>
          </a:p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ru-RU" dirty="0"/>
              <a:t>Поддерживает множество типов данных для колонок</a:t>
            </a:r>
            <a:endParaRPr lang="en-US" dirty="0"/>
          </a:p>
          <a:p>
            <a:pPr marL="285750" indent="-285750">
              <a:buClr>
                <a:srgbClr val="32B0D6"/>
              </a:buClr>
              <a:buSzPct val="145000"/>
              <a:buFont typeface="Arial" panose="020B0604020202020204" pitchFamily="34" charset="0"/>
              <a:buChar char="•"/>
            </a:pPr>
            <a:r>
              <a:rPr lang="ru-RU" dirty="0"/>
              <a:t>Возможность чтения отдельных колонок</a:t>
            </a:r>
          </a:p>
        </p:txBody>
      </p:sp>
      <p:graphicFrame>
        <p:nvGraphicFramePr>
          <p:cNvPr id="9" name="Таблица 6">
            <a:extLst>
              <a:ext uri="{FF2B5EF4-FFF2-40B4-BE49-F238E27FC236}">
                <a16:creationId xmlns:a16="http://schemas.microsoft.com/office/drawing/2014/main" id="{DE5E47CA-8310-4ACA-8EF4-92B975551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08846"/>
              </p:ext>
            </p:extLst>
          </p:nvPr>
        </p:nvGraphicFramePr>
        <p:xfrm>
          <a:off x="2135560" y="4302224"/>
          <a:ext cx="45339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247">
                  <a:extLst>
                    <a:ext uri="{9D8B030D-6E8A-4147-A177-3AD203B41FA5}">
                      <a16:colId xmlns:a16="http://schemas.microsoft.com/office/drawing/2014/main" val="932736443"/>
                    </a:ext>
                  </a:extLst>
                </a:gridCol>
                <a:gridCol w="837613">
                  <a:extLst>
                    <a:ext uri="{9D8B030D-6E8A-4147-A177-3AD203B41FA5}">
                      <a16:colId xmlns:a16="http://schemas.microsoft.com/office/drawing/2014/main" val="207003362"/>
                    </a:ext>
                  </a:extLst>
                </a:gridCol>
                <a:gridCol w="904242">
                  <a:extLst>
                    <a:ext uri="{9D8B030D-6E8A-4147-A177-3AD203B41FA5}">
                      <a16:colId xmlns:a16="http://schemas.microsoft.com/office/drawing/2014/main" val="396364147"/>
                    </a:ext>
                  </a:extLst>
                </a:gridCol>
                <a:gridCol w="837613">
                  <a:extLst>
                    <a:ext uri="{9D8B030D-6E8A-4147-A177-3AD203B41FA5}">
                      <a16:colId xmlns:a16="http://schemas.microsoft.com/office/drawing/2014/main" val="1092749229"/>
                    </a:ext>
                  </a:extLst>
                </a:gridCol>
                <a:gridCol w="786849">
                  <a:extLst>
                    <a:ext uri="{9D8B030D-6E8A-4147-A177-3AD203B41FA5}">
                      <a16:colId xmlns:a16="http://schemas.microsoft.com/office/drawing/2014/main" val="402936327"/>
                    </a:ext>
                  </a:extLst>
                </a:gridCol>
                <a:gridCol w="520336">
                  <a:extLst>
                    <a:ext uri="{9D8B030D-6E8A-4147-A177-3AD203B41FA5}">
                      <a16:colId xmlns:a16="http://schemas.microsoft.com/office/drawing/2014/main" val="42013344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order_id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order_name</a:t>
                      </a:r>
                      <a:endParaRPr lang="en-US" sz="11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customer_id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manager_id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date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cost</a:t>
                      </a:r>
                      <a:endParaRPr lang="en-US" sz="11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9177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Order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22.02.2017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983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2847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Order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23.02.2017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456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2480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Order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24.02.2017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7173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Order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25.02.2017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1127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4458248"/>
                  </a:ext>
                </a:extLst>
              </a:tr>
            </a:tbl>
          </a:graphicData>
        </a:graphic>
      </p:graphicFrame>
      <p:graphicFrame>
        <p:nvGraphicFramePr>
          <p:cNvPr id="11" name="Таблица 7">
            <a:extLst>
              <a:ext uri="{FF2B5EF4-FFF2-40B4-BE49-F238E27FC236}">
                <a16:creationId xmlns:a16="http://schemas.microsoft.com/office/drawing/2014/main" id="{073BF529-A4A6-44EA-8BE8-7200CB4A7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435134"/>
              </p:ext>
            </p:extLst>
          </p:nvPr>
        </p:nvGraphicFramePr>
        <p:xfrm>
          <a:off x="7176120" y="4302224"/>
          <a:ext cx="38481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635">
                  <a:extLst>
                    <a:ext uri="{9D8B030D-6E8A-4147-A177-3AD203B41FA5}">
                      <a16:colId xmlns:a16="http://schemas.microsoft.com/office/drawing/2014/main" val="2386554704"/>
                    </a:ext>
                  </a:extLst>
                </a:gridCol>
                <a:gridCol w="734781">
                  <a:extLst>
                    <a:ext uri="{9D8B030D-6E8A-4147-A177-3AD203B41FA5}">
                      <a16:colId xmlns:a16="http://schemas.microsoft.com/office/drawing/2014/main" val="3820921531"/>
                    </a:ext>
                  </a:extLst>
                </a:gridCol>
                <a:gridCol w="747450">
                  <a:extLst>
                    <a:ext uri="{9D8B030D-6E8A-4147-A177-3AD203B41FA5}">
                      <a16:colId xmlns:a16="http://schemas.microsoft.com/office/drawing/2014/main" val="563188011"/>
                    </a:ext>
                  </a:extLst>
                </a:gridCol>
                <a:gridCol w="750617">
                  <a:extLst>
                    <a:ext uri="{9D8B030D-6E8A-4147-A177-3AD203B41FA5}">
                      <a16:colId xmlns:a16="http://schemas.microsoft.com/office/drawing/2014/main" val="3915844120"/>
                    </a:ext>
                  </a:extLst>
                </a:gridCol>
                <a:gridCol w="750617">
                  <a:extLst>
                    <a:ext uri="{9D8B030D-6E8A-4147-A177-3AD203B41FA5}">
                      <a16:colId xmlns:a16="http://schemas.microsoft.com/office/drawing/2014/main" val="7976630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order_id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26354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order_name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Order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Order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Order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Order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1998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customer_id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8799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manager_id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4680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date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22.02.2017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23.02.2017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24.02.2017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25.02.2017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6076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cost</a:t>
                      </a:r>
                      <a:endParaRPr lang="en-US" sz="11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983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456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824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1127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806220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1832146-E50B-4C62-9A8E-E72A94E9F5FB}"/>
              </a:ext>
            </a:extLst>
          </p:cNvPr>
          <p:cNvSpPr txBox="1"/>
          <p:nvPr/>
        </p:nvSpPr>
        <p:spPr>
          <a:xfrm>
            <a:off x="2057829" y="3833035"/>
            <a:ext cx="14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R</a:t>
            </a:r>
            <a:r>
              <a:rPr lang="en-US" dirty="0"/>
              <a:t>o</a:t>
            </a:r>
            <a:r>
              <a:rPr lang="ru-RU" dirty="0"/>
              <a:t>w-</a:t>
            </a:r>
            <a:r>
              <a:rPr lang="en-US" dirty="0"/>
              <a:t>o</a:t>
            </a:r>
            <a:r>
              <a:rPr lang="ru-RU" dirty="0"/>
              <a:t>r</a:t>
            </a:r>
            <a:r>
              <a:rPr lang="en-US" dirty="0" err="1"/>
              <a:t>i</a:t>
            </a:r>
            <a:r>
              <a:rPr lang="ru-RU" dirty="0"/>
              <a:t>e</a:t>
            </a:r>
            <a:r>
              <a:rPr lang="en-US" dirty="0"/>
              <a:t>n</a:t>
            </a:r>
            <a:r>
              <a:rPr lang="ru-RU" dirty="0"/>
              <a:t>t</a:t>
            </a:r>
            <a:r>
              <a:rPr lang="en-US" dirty="0"/>
              <a:t>e</a:t>
            </a:r>
            <a:r>
              <a:rPr lang="ru-RU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D613F-16B4-48F7-9F72-44EFD66F0C1A}"/>
              </a:ext>
            </a:extLst>
          </p:cNvPr>
          <p:cNvSpPr txBox="1"/>
          <p:nvPr/>
        </p:nvSpPr>
        <p:spPr>
          <a:xfrm>
            <a:off x="7104112" y="3833035"/>
            <a:ext cx="17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Column-oriented</a:t>
            </a:r>
            <a:endParaRPr lang="ru-RU" dirty="0"/>
          </a:p>
        </p:txBody>
      </p:sp>
      <p:pic>
        <p:nvPicPr>
          <p:cNvPr id="14" name="Рисунок 4">
            <a:extLst>
              <a:ext uri="{FF2B5EF4-FFF2-40B4-BE49-F238E27FC236}">
                <a16:creationId xmlns:a16="http://schemas.microsoft.com/office/drawing/2014/main" id="{F1E36E0B-928B-4DC6-93B1-6755CEEC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28" y="371471"/>
            <a:ext cx="1743338" cy="101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21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макс преза" id="{8FC94A71-D90B-6A45-8639-E86F2A143936}" vid="{42E5EF13-2A59-6F40-9126-2F4333A55A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397</Words>
  <Application>Microsoft Office PowerPoint</Application>
  <PresentationFormat>Widescreen</PresentationFormat>
  <Paragraphs>152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Mangal</vt:lpstr>
      <vt:lpstr>Raanana</vt:lpstr>
      <vt:lpstr>Parallax</vt:lpstr>
      <vt:lpstr>SQL on Hadoop на примере Apache Drill</vt:lpstr>
      <vt:lpstr>Принцип Big Data решений</vt:lpstr>
      <vt:lpstr>PowerPoint Presentation</vt:lpstr>
      <vt:lpstr>Что нам дает подход SQL on Hadoop?</vt:lpstr>
      <vt:lpstr>Технологии, реализующие SQL on Hadoop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Общее собрание компании</dc:title>
  <dc:creator>Alexander Nevskij</dc:creator>
  <cp:lastModifiedBy>Maxim Nasyrov</cp:lastModifiedBy>
  <cp:revision>66</cp:revision>
  <dcterms:created xsi:type="dcterms:W3CDTF">2017-09-28T11:02:13Z</dcterms:created>
  <dcterms:modified xsi:type="dcterms:W3CDTF">2017-10-14T22:22:47Z</dcterms:modified>
</cp:coreProperties>
</file>