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2" r:id="rId5"/>
    <p:sldId id="263" r:id="rId6"/>
    <p:sldId id="264" r:id="rId7"/>
    <p:sldId id="268" r:id="rId8"/>
    <p:sldId id="267" r:id="rId9"/>
    <p:sldId id="265" r:id="rId10"/>
    <p:sldId id="269"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34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5942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831069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5962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29131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994768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02493"/>
            <a:ext cx="7477601" cy="958215"/>
          </a:xfrm>
          <a:prstGeom prst="rect">
            <a:avLst/>
          </a:prstGeom>
          <a:noFill/>
          <a:ln/>
        </p:spPr>
        <p:txBody>
          <a:bodyPr wrap="none" rtlCol="0" anchor="t"/>
          <a:lstStyle/>
          <a:p>
            <a:pPr marL="0" indent="0">
              <a:lnSpc>
                <a:spcPts val="7545"/>
              </a:lnSpc>
              <a:buNone/>
            </a:pPr>
            <a:r>
              <a:rPr lang="en-US" sz="6036" b="1" dirty="0">
                <a:solidFill>
                  <a:srgbClr val="101014"/>
                </a:solidFill>
                <a:latin typeface="Playfair Display" pitchFamily="34" charset="0"/>
                <a:ea typeface="Playfair Display" pitchFamily="34" charset="-122"/>
                <a:cs typeface="Playfair Display" pitchFamily="34" charset="-120"/>
              </a:rPr>
              <a:t>Introducing Doc Bot</a:t>
            </a:r>
            <a:endParaRPr lang="en-US" sz="6036" dirty="0"/>
          </a:p>
        </p:txBody>
      </p:sp>
      <p:sp>
        <p:nvSpPr>
          <p:cNvPr id="6" name="Text 3"/>
          <p:cNvSpPr/>
          <p:nvPr/>
        </p:nvSpPr>
        <p:spPr>
          <a:xfrm>
            <a:off x="833199" y="4093964"/>
            <a:ext cx="7477601" cy="1333024"/>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Doc Bot is a AI-powered chatbot that helps you address common non-deadly health symptoms quickly and conveniently. With its user-friendly interface and advanced natural language processing, Doc Bot provides the possible disease based on the symptoms given.</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20836"/>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02493"/>
            <a:ext cx="7477601" cy="958215"/>
          </a:xfrm>
          <a:prstGeom prst="rect">
            <a:avLst/>
          </a:prstGeom>
          <a:noFill/>
          <a:ln/>
        </p:spPr>
        <p:txBody>
          <a:bodyPr wrap="none" rtlCol="0" anchor="t"/>
          <a:lstStyle/>
          <a:p>
            <a:pPr marL="0" indent="0">
              <a:lnSpc>
                <a:spcPts val="7545"/>
              </a:lnSpc>
              <a:buNone/>
            </a:pPr>
            <a:r>
              <a:rPr lang="en-US" sz="6036" b="1" dirty="0">
                <a:solidFill>
                  <a:srgbClr val="101014"/>
                </a:solidFill>
                <a:latin typeface="Playfair Display" pitchFamily="34" charset="0"/>
                <a:ea typeface="Playfair Display" pitchFamily="34" charset="-122"/>
              </a:rPr>
              <a:t>Thank You.</a:t>
            </a:r>
            <a:endParaRPr lang="en-US" sz="6036" dirty="0"/>
          </a:p>
        </p:txBody>
      </p:sp>
    </p:spTree>
    <p:extLst>
      <p:ext uri="{BB962C8B-B14F-4D97-AF65-F5344CB8AC3E}">
        <p14:creationId xmlns:p14="http://schemas.microsoft.com/office/powerpoint/2010/main" val="104230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732115"/>
            <a:ext cx="5554980"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How Doc Bot Works</a:t>
            </a:r>
            <a:endParaRPr lang="en-US" sz="4374" dirty="0"/>
          </a:p>
        </p:txBody>
      </p:sp>
      <p:sp>
        <p:nvSpPr>
          <p:cNvPr id="5" name="Shape 3"/>
          <p:cNvSpPr/>
          <p:nvPr/>
        </p:nvSpPr>
        <p:spPr>
          <a:xfrm>
            <a:off x="2037993" y="4684157"/>
            <a:ext cx="10554414" cy="44410"/>
          </a:xfrm>
          <a:prstGeom prst="rect">
            <a:avLst/>
          </a:prstGeom>
          <a:solidFill>
            <a:srgbClr val="C9C9CE"/>
          </a:solidFill>
          <a:ln/>
        </p:spPr>
      </p:sp>
      <p:sp>
        <p:nvSpPr>
          <p:cNvPr id="6" name="Shape 4"/>
          <p:cNvSpPr/>
          <p:nvPr/>
        </p:nvSpPr>
        <p:spPr>
          <a:xfrm>
            <a:off x="4598849" y="3906619"/>
            <a:ext cx="44410" cy="777597"/>
          </a:xfrm>
          <a:prstGeom prst="rect">
            <a:avLst/>
          </a:prstGeom>
          <a:solidFill>
            <a:srgbClr val="C9C9CE"/>
          </a:solidFill>
          <a:ln/>
        </p:spPr>
      </p:sp>
      <p:sp>
        <p:nvSpPr>
          <p:cNvPr id="7" name="Shape 5"/>
          <p:cNvSpPr/>
          <p:nvPr/>
        </p:nvSpPr>
        <p:spPr>
          <a:xfrm>
            <a:off x="4371142" y="4434185"/>
            <a:ext cx="499943" cy="499943"/>
          </a:xfrm>
          <a:prstGeom prst="roundRect">
            <a:avLst>
              <a:gd name="adj" fmla="val 26667"/>
            </a:avLst>
          </a:prstGeom>
          <a:solidFill>
            <a:srgbClr val="DEDEE9"/>
          </a:solidFill>
          <a:ln/>
        </p:spPr>
      </p:sp>
      <p:sp>
        <p:nvSpPr>
          <p:cNvPr id="8" name="Text 6"/>
          <p:cNvSpPr/>
          <p:nvPr/>
        </p:nvSpPr>
        <p:spPr>
          <a:xfrm>
            <a:off x="4557236" y="4475857"/>
            <a:ext cx="127754"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1</a:t>
            </a:r>
            <a:endParaRPr lang="en-US" sz="2624" dirty="0"/>
          </a:p>
        </p:txBody>
      </p:sp>
      <p:sp>
        <p:nvSpPr>
          <p:cNvPr id="9" name="Text 7"/>
          <p:cNvSpPr/>
          <p:nvPr/>
        </p:nvSpPr>
        <p:spPr>
          <a:xfrm>
            <a:off x="3232309" y="2537341"/>
            <a:ext cx="2777490" cy="347186"/>
          </a:xfrm>
          <a:prstGeom prst="rect">
            <a:avLst/>
          </a:prstGeom>
          <a:noFill/>
          <a:ln/>
        </p:spPr>
        <p:txBody>
          <a:bodyPr wrap="none" rtlCol="0" anchor="t"/>
          <a:lstStyle/>
          <a:p>
            <a:pPr marL="0" indent="0" algn="ctr">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Symptom Input</a:t>
            </a:r>
            <a:endParaRPr lang="en-US" sz="2187" dirty="0"/>
          </a:p>
        </p:txBody>
      </p:sp>
      <p:sp>
        <p:nvSpPr>
          <p:cNvPr id="10" name="Text 8"/>
          <p:cNvSpPr/>
          <p:nvPr/>
        </p:nvSpPr>
        <p:spPr>
          <a:xfrm>
            <a:off x="2260163" y="3017758"/>
            <a:ext cx="4721781" cy="666512"/>
          </a:xfrm>
          <a:prstGeom prst="rect">
            <a:avLst/>
          </a:prstGeom>
          <a:noFill/>
          <a:ln/>
        </p:spPr>
        <p:txBody>
          <a:bodyPr wrap="square" rtlCol="0" anchor="t"/>
          <a:lstStyle/>
          <a:p>
            <a:pPr marL="0" indent="0" algn="ctr">
              <a:lnSpc>
                <a:spcPts val="2624"/>
              </a:lnSpc>
              <a:buNone/>
            </a:pPr>
            <a:r>
              <a:rPr lang="en-US" sz="1750" dirty="0">
                <a:solidFill>
                  <a:srgbClr val="39393C"/>
                </a:solidFill>
                <a:latin typeface="Open Sans" pitchFamily="34" charset="0"/>
                <a:ea typeface="Open Sans" pitchFamily="34" charset="-122"/>
                <a:cs typeface="Open Sans" pitchFamily="34" charset="-120"/>
              </a:rPr>
              <a:t>Users describe their symptoms to Doc Bot, </a:t>
            </a:r>
            <a:r>
              <a:rPr lang="en-US" sz="1750">
                <a:solidFill>
                  <a:srgbClr val="39393C"/>
                </a:solidFill>
                <a:latin typeface="Open Sans" pitchFamily="34" charset="0"/>
                <a:ea typeface="Open Sans" pitchFamily="34" charset="-122"/>
                <a:cs typeface="Open Sans" pitchFamily="34" charset="-120"/>
              </a:rPr>
              <a:t>through text.</a:t>
            </a:r>
            <a:endParaRPr lang="en-US" sz="1750" dirty="0"/>
          </a:p>
        </p:txBody>
      </p:sp>
      <p:sp>
        <p:nvSpPr>
          <p:cNvPr id="11" name="Shape 9"/>
          <p:cNvSpPr/>
          <p:nvPr/>
        </p:nvSpPr>
        <p:spPr>
          <a:xfrm>
            <a:off x="7292995" y="4684097"/>
            <a:ext cx="44410" cy="777597"/>
          </a:xfrm>
          <a:prstGeom prst="rect">
            <a:avLst/>
          </a:prstGeom>
          <a:solidFill>
            <a:srgbClr val="C9C9CE"/>
          </a:solidFill>
          <a:ln/>
        </p:spPr>
      </p:sp>
      <p:sp>
        <p:nvSpPr>
          <p:cNvPr id="12" name="Shape 10"/>
          <p:cNvSpPr/>
          <p:nvPr/>
        </p:nvSpPr>
        <p:spPr>
          <a:xfrm>
            <a:off x="7065288" y="4434185"/>
            <a:ext cx="499943" cy="499943"/>
          </a:xfrm>
          <a:prstGeom prst="roundRect">
            <a:avLst>
              <a:gd name="adj" fmla="val 26667"/>
            </a:avLst>
          </a:prstGeom>
          <a:solidFill>
            <a:srgbClr val="DEDEE9"/>
          </a:solidFill>
          <a:ln/>
        </p:spPr>
      </p:sp>
      <p:sp>
        <p:nvSpPr>
          <p:cNvPr id="13" name="Text 11"/>
          <p:cNvSpPr/>
          <p:nvPr/>
        </p:nvSpPr>
        <p:spPr>
          <a:xfrm>
            <a:off x="7228046" y="4475857"/>
            <a:ext cx="174308"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2</a:t>
            </a:r>
            <a:endParaRPr lang="en-US" sz="2624" dirty="0"/>
          </a:p>
        </p:txBody>
      </p:sp>
      <p:sp>
        <p:nvSpPr>
          <p:cNvPr id="14" name="Text 12"/>
          <p:cNvSpPr/>
          <p:nvPr/>
        </p:nvSpPr>
        <p:spPr>
          <a:xfrm>
            <a:off x="5926455" y="5684044"/>
            <a:ext cx="2777490" cy="347186"/>
          </a:xfrm>
          <a:prstGeom prst="rect">
            <a:avLst/>
          </a:prstGeom>
          <a:noFill/>
          <a:ln/>
        </p:spPr>
        <p:txBody>
          <a:bodyPr wrap="none" rtlCol="0" anchor="t"/>
          <a:lstStyle/>
          <a:p>
            <a:pPr marL="0" indent="0" algn="ctr">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Analysis</a:t>
            </a:r>
            <a:endParaRPr lang="en-US" sz="2187" dirty="0"/>
          </a:p>
        </p:txBody>
      </p:sp>
      <p:sp>
        <p:nvSpPr>
          <p:cNvPr id="15" name="Text 13"/>
          <p:cNvSpPr/>
          <p:nvPr/>
        </p:nvSpPr>
        <p:spPr>
          <a:xfrm>
            <a:off x="4954310" y="6164461"/>
            <a:ext cx="4721781" cy="1333024"/>
          </a:xfrm>
          <a:prstGeom prst="rect">
            <a:avLst/>
          </a:prstGeom>
          <a:noFill/>
          <a:ln/>
        </p:spPr>
        <p:txBody>
          <a:bodyPr wrap="square" rtlCol="0" anchor="t"/>
          <a:lstStyle/>
          <a:p>
            <a:pPr marL="0" indent="0" algn="ctr">
              <a:lnSpc>
                <a:spcPts val="2624"/>
              </a:lnSpc>
              <a:buNone/>
            </a:pPr>
            <a:r>
              <a:rPr lang="en-US" sz="1750" dirty="0">
                <a:solidFill>
                  <a:srgbClr val="39393C"/>
                </a:solidFill>
                <a:latin typeface="Open Sans" pitchFamily="34" charset="0"/>
                <a:ea typeface="Open Sans" pitchFamily="34" charset="-122"/>
                <a:cs typeface="Open Sans" pitchFamily="34" charset="-120"/>
              </a:rPr>
              <a:t>Doc Bot uses advanced AI and natural language processing to analyze the user's input and determine the most likely cause of the symptoms.</a:t>
            </a:r>
            <a:endParaRPr lang="en-US" sz="1750" dirty="0"/>
          </a:p>
        </p:txBody>
      </p:sp>
      <p:sp>
        <p:nvSpPr>
          <p:cNvPr id="16" name="Shape 14"/>
          <p:cNvSpPr/>
          <p:nvPr/>
        </p:nvSpPr>
        <p:spPr>
          <a:xfrm>
            <a:off x="9987141" y="3906619"/>
            <a:ext cx="44410" cy="777597"/>
          </a:xfrm>
          <a:prstGeom prst="rect">
            <a:avLst/>
          </a:prstGeom>
          <a:solidFill>
            <a:srgbClr val="C9C9CE"/>
          </a:solidFill>
          <a:ln/>
        </p:spPr>
      </p:sp>
      <p:sp>
        <p:nvSpPr>
          <p:cNvPr id="17" name="Shape 15"/>
          <p:cNvSpPr/>
          <p:nvPr/>
        </p:nvSpPr>
        <p:spPr>
          <a:xfrm>
            <a:off x="9759434" y="4434185"/>
            <a:ext cx="499943" cy="499943"/>
          </a:xfrm>
          <a:prstGeom prst="roundRect">
            <a:avLst>
              <a:gd name="adj" fmla="val 26667"/>
            </a:avLst>
          </a:prstGeom>
          <a:solidFill>
            <a:srgbClr val="DEDEE9"/>
          </a:solidFill>
          <a:ln/>
        </p:spPr>
      </p:sp>
      <p:sp>
        <p:nvSpPr>
          <p:cNvPr id="18" name="Text 16"/>
          <p:cNvSpPr/>
          <p:nvPr/>
        </p:nvSpPr>
        <p:spPr>
          <a:xfrm>
            <a:off x="9928027" y="4475857"/>
            <a:ext cx="162639" cy="416481"/>
          </a:xfrm>
          <a:prstGeom prst="rect">
            <a:avLst/>
          </a:prstGeom>
          <a:noFill/>
          <a:ln/>
        </p:spPr>
        <p:txBody>
          <a:bodyPr wrap="none" rtlCol="0" anchor="t"/>
          <a:lstStyle/>
          <a:p>
            <a:pPr marL="0" indent="0" algn="ctr">
              <a:lnSpc>
                <a:spcPts val="3281"/>
              </a:lnSpc>
              <a:buNone/>
            </a:pPr>
            <a:r>
              <a:rPr lang="en-US" sz="2624" b="1" dirty="0">
                <a:solidFill>
                  <a:srgbClr val="101014"/>
                </a:solidFill>
                <a:latin typeface="Playfair Display" pitchFamily="34" charset="0"/>
                <a:ea typeface="Playfair Display" pitchFamily="34" charset="-122"/>
                <a:cs typeface="Playfair Display" pitchFamily="34" charset="-120"/>
              </a:rPr>
              <a:t>3</a:t>
            </a:r>
            <a:endParaRPr lang="en-US" sz="2624" dirty="0"/>
          </a:p>
        </p:txBody>
      </p:sp>
      <p:sp>
        <p:nvSpPr>
          <p:cNvPr id="19" name="Text 17"/>
          <p:cNvSpPr/>
          <p:nvPr/>
        </p:nvSpPr>
        <p:spPr>
          <a:xfrm>
            <a:off x="8620601" y="1870829"/>
            <a:ext cx="2777490" cy="347186"/>
          </a:xfrm>
          <a:prstGeom prst="rect">
            <a:avLst/>
          </a:prstGeom>
          <a:noFill/>
          <a:ln/>
        </p:spPr>
        <p:txBody>
          <a:bodyPr wrap="none" rtlCol="0" anchor="t"/>
          <a:lstStyle/>
          <a:p>
            <a:pPr marL="0" indent="0" algn="ctr">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Personalized Advice</a:t>
            </a:r>
            <a:endParaRPr lang="en-US" sz="2187" dirty="0"/>
          </a:p>
        </p:txBody>
      </p:sp>
      <p:sp>
        <p:nvSpPr>
          <p:cNvPr id="20" name="Text 18"/>
          <p:cNvSpPr/>
          <p:nvPr/>
        </p:nvSpPr>
        <p:spPr>
          <a:xfrm>
            <a:off x="7648456" y="2351246"/>
            <a:ext cx="4721781" cy="1333024"/>
          </a:xfrm>
          <a:prstGeom prst="rect">
            <a:avLst/>
          </a:prstGeom>
          <a:noFill/>
          <a:ln/>
        </p:spPr>
        <p:txBody>
          <a:bodyPr wrap="square" rtlCol="0" anchor="t"/>
          <a:lstStyle/>
          <a:p>
            <a:pPr marL="0" indent="0" algn="ctr">
              <a:lnSpc>
                <a:spcPts val="2624"/>
              </a:lnSpc>
              <a:buNone/>
            </a:pPr>
            <a:r>
              <a:rPr lang="en-US" sz="1750" dirty="0">
                <a:solidFill>
                  <a:srgbClr val="39393C"/>
                </a:solidFill>
                <a:latin typeface="Open Sans" pitchFamily="34" charset="0"/>
                <a:ea typeface="Open Sans" pitchFamily="34" charset="-122"/>
                <a:cs typeface="Open Sans" pitchFamily="34" charset="-120"/>
              </a:rPr>
              <a:t>Based on the analysis, Doc Bot provides personalized recommendations for self-care and guidance on when to seek further medical attention.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10758"/>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860840"/>
            <a:ext cx="5563195"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System Requirements</a:t>
            </a:r>
            <a:endParaRPr lang="en-US" sz="4374" dirty="0"/>
          </a:p>
        </p:txBody>
      </p:sp>
      <p:sp>
        <p:nvSpPr>
          <p:cNvPr id="6" name="Shape 3"/>
          <p:cNvSpPr/>
          <p:nvPr/>
        </p:nvSpPr>
        <p:spPr>
          <a:xfrm>
            <a:off x="1963876" y="4888468"/>
            <a:ext cx="3370064" cy="2257782"/>
          </a:xfrm>
          <a:prstGeom prst="roundRect">
            <a:avLst>
              <a:gd name="adj" fmla="val 5905"/>
            </a:avLst>
          </a:prstGeom>
          <a:solidFill>
            <a:srgbClr val="DEDEE9"/>
          </a:solidFill>
          <a:ln/>
        </p:spPr>
      </p:sp>
      <p:sp>
        <p:nvSpPr>
          <p:cNvPr id="7" name="Text 4"/>
          <p:cNvSpPr/>
          <p:nvPr/>
        </p:nvSpPr>
        <p:spPr>
          <a:xfrm>
            <a:off x="2260163" y="5110639"/>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Smartphone</a:t>
            </a:r>
            <a:endParaRPr lang="en-US" sz="2187" dirty="0"/>
          </a:p>
        </p:txBody>
      </p:sp>
      <p:sp>
        <p:nvSpPr>
          <p:cNvPr id="8" name="Text 5"/>
          <p:cNvSpPr/>
          <p:nvPr/>
        </p:nvSpPr>
        <p:spPr>
          <a:xfrm>
            <a:off x="2260163" y="5591056"/>
            <a:ext cx="2925723" cy="1333024"/>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Doc Bot is compatible with most smartphones, allowing users to access the chatbot on the go.</a:t>
            </a:r>
            <a:endParaRPr lang="en-US" sz="1750" dirty="0"/>
          </a:p>
        </p:txBody>
      </p:sp>
      <p:sp>
        <p:nvSpPr>
          <p:cNvPr id="9" name="Shape 6"/>
          <p:cNvSpPr/>
          <p:nvPr/>
        </p:nvSpPr>
        <p:spPr>
          <a:xfrm>
            <a:off x="5630228" y="4888468"/>
            <a:ext cx="3370064" cy="2257782"/>
          </a:xfrm>
          <a:prstGeom prst="roundRect">
            <a:avLst>
              <a:gd name="adj" fmla="val 5905"/>
            </a:avLst>
          </a:prstGeom>
          <a:solidFill>
            <a:srgbClr val="DEDEE9"/>
          </a:solidFill>
          <a:ln/>
        </p:spPr>
      </p:sp>
      <p:sp>
        <p:nvSpPr>
          <p:cNvPr id="10" name="Text 7"/>
          <p:cNvSpPr/>
          <p:nvPr/>
        </p:nvSpPr>
        <p:spPr>
          <a:xfrm>
            <a:off x="5852398" y="5110639"/>
            <a:ext cx="277749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Internet Connection</a:t>
            </a:r>
            <a:endParaRPr lang="en-US" sz="2187" dirty="0"/>
          </a:p>
        </p:txBody>
      </p:sp>
      <p:sp>
        <p:nvSpPr>
          <p:cNvPr id="11" name="Text 8"/>
          <p:cNvSpPr/>
          <p:nvPr/>
        </p:nvSpPr>
        <p:spPr>
          <a:xfrm>
            <a:off x="5852398" y="5591056"/>
            <a:ext cx="2925723" cy="1333024"/>
          </a:xfrm>
          <a:prstGeom prst="rect">
            <a:avLst/>
          </a:prstGeom>
          <a:noFill/>
          <a:ln/>
        </p:spPr>
        <p:txBody>
          <a:bodyPr wrap="square" rtlCol="0" anchor="t"/>
          <a:lstStyle/>
          <a:p>
            <a:pPr marL="0" indent="0">
              <a:lnSpc>
                <a:spcPts val="2624"/>
              </a:lnSpc>
              <a:buNone/>
            </a:pPr>
            <a:r>
              <a:rPr lang="en-US" sz="1750" dirty="0">
                <a:solidFill>
                  <a:srgbClr val="39393C"/>
                </a:solidFill>
                <a:latin typeface="Open Sans" pitchFamily="34" charset="0"/>
                <a:ea typeface="Open Sans" pitchFamily="34" charset="-122"/>
                <a:cs typeface="Open Sans" pitchFamily="34" charset="-120"/>
              </a:rPr>
              <a:t>An internet connection is required for Doc Bot to function and provide real-time medical advice.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749981"/>
            <a:ext cx="5725954"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Advantages of Doc Bot</a:t>
            </a:r>
            <a:endParaRPr lang="en-US" sz="4374" dirty="0"/>
          </a:p>
        </p:txBody>
      </p:sp>
      <p:pic>
        <p:nvPicPr>
          <p:cNvPr id="5" name="Image 0" descr="preencoded.png"/>
          <p:cNvPicPr>
            <a:picLocks noChangeAspect="1"/>
          </p:cNvPicPr>
          <p:nvPr/>
        </p:nvPicPr>
        <p:blipFill>
          <a:blip r:embed="rId3"/>
          <a:stretch>
            <a:fillRect/>
          </a:stretch>
        </p:blipFill>
        <p:spPr>
          <a:xfrm>
            <a:off x="2037993" y="2888694"/>
            <a:ext cx="555427" cy="555427"/>
          </a:xfrm>
          <a:prstGeom prst="rect">
            <a:avLst/>
          </a:prstGeom>
        </p:spPr>
      </p:pic>
      <p:sp>
        <p:nvSpPr>
          <p:cNvPr id="6" name="Text 3"/>
          <p:cNvSpPr/>
          <p:nvPr/>
        </p:nvSpPr>
        <p:spPr>
          <a:xfrm>
            <a:off x="2037993" y="3666292"/>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Time-Saving</a:t>
            </a:r>
            <a:endParaRPr lang="en-US" sz="2187" dirty="0"/>
          </a:p>
        </p:txBody>
      </p:sp>
      <p:sp>
        <p:nvSpPr>
          <p:cNvPr id="7" name="Text 4"/>
          <p:cNvSpPr/>
          <p:nvPr/>
        </p:nvSpPr>
        <p:spPr>
          <a:xfrm>
            <a:off x="2037993" y="4146709"/>
            <a:ext cx="2388632" cy="2332792"/>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Doc Bot provides instant access to medical advice, eliminating the need for lengthy doctor's appointments or long wait times.</a:t>
            </a:r>
            <a:endParaRPr lang="en-US" sz="1750" dirty="0"/>
          </a:p>
        </p:txBody>
      </p:sp>
      <p:pic>
        <p:nvPicPr>
          <p:cNvPr id="8" name="Image 1" descr="preencoded.png"/>
          <p:cNvPicPr>
            <a:picLocks noChangeAspect="1"/>
          </p:cNvPicPr>
          <p:nvPr/>
        </p:nvPicPr>
        <p:blipFill>
          <a:blip r:embed="rId4"/>
          <a:stretch>
            <a:fillRect/>
          </a:stretch>
        </p:blipFill>
        <p:spPr>
          <a:xfrm>
            <a:off x="4759881" y="2888694"/>
            <a:ext cx="555427" cy="555427"/>
          </a:xfrm>
          <a:prstGeom prst="rect">
            <a:avLst/>
          </a:prstGeom>
        </p:spPr>
      </p:pic>
      <p:sp>
        <p:nvSpPr>
          <p:cNvPr id="9" name="Text 5"/>
          <p:cNvSpPr/>
          <p:nvPr/>
        </p:nvSpPr>
        <p:spPr>
          <a:xfrm>
            <a:off x="4759881" y="3666292"/>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Cost-Effective</a:t>
            </a:r>
            <a:endParaRPr lang="en-US" sz="2187" dirty="0"/>
          </a:p>
        </p:txBody>
      </p:sp>
      <p:sp>
        <p:nvSpPr>
          <p:cNvPr id="10" name="Text 6"/>
          <p:cNvSpPr/>
          <p:nvPr/>
        </p:nvSpPr>
        <p:spPr>
          <a:xfrm>
            <a:off x="4759881" y="4146709"/>
            <a:ext cx="2388632" cy="1666280"/>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Using Doc Bot is significantly more affordable than traditional in-person medical consultations.</a:t>
            </a:r>
            <a:endParaRPr lang="en-US" sz="1750" dirty="0"/>
          </a:p>
        </p:txBody>
      </p:sp>
      <p:pic>
        <p:nvPicPr>
          <p:cNvPr id="11" name="Image 2" descr="preencoded.png"/>
          <p:cNvPicPr>
            <a:picLocks noChangeAspect="1"/>
          </p:cNvPicPr>
          <p:nvPr/>
        </p:nvPicPr>
        <p:blipFill>
          <a:blip r:embed="rId5"/>
          <a:stretch>
            <a:fillRect/>
          </a:stretch>
        </p:blipFill>
        <p:spPr>
          <a:xfrm>
            <a:off x="7481768" y="2888694"/>
            <a:ext cx="555427" cy="555427"/>
          </a:xfrm>
          <a:prstGeom prst="rect">
            <a:avLst/>
          </a:prstGeom>
        </p:spPr>
      </p:pic>
      <p:sp>
        <p:nvSpPr>
          <p:cNvPr id="12" name="Text 7"/>
          <p:cNvSpPr/>
          <p:nvPr/>
        </p:nvSpPr>
        <p:spPr>
          <a:xfrm>
            <a:off x="7481768" y="3666292"/>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Convenient</a:t>
            </a:r>
            <a:endParaRPr lang="en-US" sz="2187" dirty="0"/>
          </a:p>
        </p:txBody>
      </p:sp>
      <p:sp>
        <p:nvSpPr>
          <p:cNvPr id="13" name="Text 8"/>
          <p:cNvSpPr/>
          <p:nvPr/>
        </p:nvSpPr>
        <p:spPr>
          <a:xfrm>
            <a:off x="7481768" y="4146709"/>
            <a:ext cx="2388632" cy="1666280"/>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The bot is available 24/7 and can be accessed from the comfort of your own home.</a:t>
            </a:r>
            <a:endParaRPr lang="en-US" sz="1750" dirty="0"/>
          </a:p>
        </p:txBody>
      </p:sp>
      <p:pic>
        <p:nvPicPr>
          <p:cNvPr id="14" name="Image 3" descr="preencoded.png"/>
          <p:cNvPicPr>
            <a:picLocks noChangeAspect="1"/>
          </p:cNvPicPr>
          <p:nvPr/>
        </p:nvPicPr>
        <p:blipFill>
          <a:blip r:embed="rId6"/>
          <a:stretch>
            <a:fillRect/>
          </a:stretch>
        </p:blipFill>
        <p:spPr>
          <a:xfrm>
            <a:off x="10203656" y="2888694"/>
            <a:ext cx="555427" cy="555427"/>
          </a:xfrm>
          <a:prstGeom prst="rect">
            <a:avLst/>
          </a:prstGeom>
        </p:spPr>
      </p:pic>
      <p:sp>
        <p:nvSpPr>
          <p:cNvPr id="15" name="Text 9"/>
          <p:cNvSpPr/>
          <p:nvPr/>
        </p:nvSpPr>
        <p:spPr>
          <a:xfrm>
            <a:off x="10203656" y="3666292"/>
            <a:ext cx="2388751"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Private</a:t>
            </a:r>
            <a:endParaRPr lang="en-US" sz="2187" dirty="0"/>
          </a:p>
        </p:txBody>
      </p:sp>
      <p:sp>
        <p:nvSpPr>
          <p:cNvPr id="16" name="Text 10"/>
          <p:cNvSpPr/>
          <p:nvPr/>
        </p:nvSpPr>
        <p:spPr>
          <a:xfrm>
            <a:off x="10203656" y="4146709"/>
            <a:ext cx="2388751" cy="1333024"/>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Doc Bot ensures your medical concerns are addressed discreetly and confidentially.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569482"/>
            <a:ext cx="5956459"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Architectural Overview</a:t>
            </a:r>
            <a:endParaRPr lang="en-US" sz="4374" dirty="0"/>
          </a:p>
        </p:txBody>
      </p:sp>
      <p:pic>
        <p:nvPicPr>
          <p:cNvPr id="5" name="Image 0" descr="preencoded.png"/>
          <p:cNvPicPr>
            <a:picLocks noChangeAspect="1"/>
          </p:cNvPicPr>
          <p:nvPr/>
        </p:nvPicPr>
        <p:blipFill>
          <a:blip r:embed="rId3"/>
          <a:stretch>
            <a:fillRect/>
          </a:stretch>
        </p:blipFill>
        <p:spPr>
          <a:xfrm>
            <a:off x="2037993" y="2708196"/>
            <a:ext cx="2638544" cy="888682"/>
          </a:xfrm>
          <a:prstGeom prst="rect">
            <a:avLst/>
          </a:prstGeom>
        </p:spPr>
      </p:pic>
      <p:sp>
        <p:nvSpPr>
          <p:cNvPr id="6" name="Text 3"/>
          <p:cNvSpPr/>
          <p:nvPr/>
        </p:nvSpPr>
        <p:spPr>
          <a:xfrm>
            <a:off x="2260163" y="3930134"/>
            <a:ext cx="2194203"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User Input</a:t>
            </a:r>
            <a:endParaRPr lang="en-US" sz="2187" dirty="0"/>
          </a:p>
        </p:txBody>
      </p:sp>
      <p:sp>
        <p:nvSpPr>
          <p:cNvPr id="7" name="Text 4"/>
          <p:cNvSpPr/>
          <p:nvPr/>
        </p:nvSpPr>
        <p:spPr>
          <a:xfrm>
            <a:off x="2260163" y="4410551"/>
            <a:ext cx="2194203" cy="1333024"/>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Users can describe their symptoms through text or voice chat.</a:t>
            </a:r>
            <a:endParaRPr lang="en-US" sz="1750" dirty="0"/>
          </a:p>
        </p:txBody>
      </p:sp>
      <p:pic>
        <p:nvPicPr>
          <p:cNvPr id="8" name="Image 1" descr="preencoded.png"/>
          <p:cNvPicPr>
            <a:picLocks noChangeAspect="1"/>
          </p:cNvPicPr>
          <p:nvPr/>
        </p:nvPicPr>
        <p:blipFill>
          <a:blip r:embed="rId4"/>
          <a:stretch>
            <a:fillRect/>
          </a:stretch>
        </p:blipFill>
        <p:spPr>
          <a:xfrm>
            <a:off x="4676537" y="2708196"/>
            <a:ext cx="2638663" cy="888682"/>
          </a:xfrm>
          <a:prstGeom prst="rect">
            <a:avLst/>
          </a:prstGeom>
        </p:spPr>
      </p:pic>
      <p:sp>
        <p:nvSpPr>
          <p:cNvPr id="9" name="Text 5"/>
          <p:cNvSpPr/>
          <p:nvPr/>
        </p:nvSpPr>
        <p:spPr>
          <a:xfrm>
            <a:off x="4898707" y="3930134"/>
            <a:ext cx="2194322" cy="1041559"/>
          </a:xfrm>
          <a:prstGeom prst="rect">
            <a:avLst/>
          </a:prstGeom>
          <a:noFill/>
          <a:ln/>
        </p:spPr>
        <p:txBody>
          <a:bodyPr wrap="squar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Natural Language Processing</a:t>
            </a:r>
            <a:endParaRPr lang="en-US" sz="2187" dirty="0"/>
          </a:p>
        </p:txBody>
      </p:sp>
      <p:sp>
        <p:nvSpPr>
          <p:cNvPr id="10" name="Text 6"/>
          <p:cNvSpPr/>
          <p:nvPr/>
        </p:nvSpPr>
        <p:spPr>
          <a:xfrm>
            <a:off x="4898707" y="5104924"/>
            <a:ext cx="2194322" cy="1333024"/>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Doc Bot's AI analyzes the user's input to understand the medical concern.</a:t>
            </a:r>
            <a:endParaRPr lang="en-US" sz="1750" dirty="0"/>
          </a:p>
        </p:txBody>
      </p:sp>
      <p:pic>
        <p:nvPicPr>
          <p:cNvPr id="11" name="Image 2" descr="preencoded.png"/>
          <p:cNvPicPr>
            <a:picLocks noChangeAspect="1"/>
          </p:cNvPicPr>
          <p:nvPr/>
        </p:nvPicPr>
        <p:blipFill>
          <a:blip r:embed="rId5"/>
          <a:stretch>
            <a:fillRect/>
          </a:stretch>
        </p:blipFill>
        <p:spPr>
          <a:xfrm>
            <a:off x="7315200" y="2708196"/>
            <a:ext cx="2638544" cy="888682"/>
          </a:xfrm>
          <a:prstGeom prst="rect">
            <a:avLst/>
          </a:prstGeom>
        </p:spPr>
      </p:pic>
      <p:sp>
        <p:nvSpPr>
          <p:cNvPr id="12" name="Text 7"/>
          <p:cNvSpPr/>
          <p:nvPr/>
        </p:nvSpPr>
        <p:spPr>
          <a:xfrm>
            <a:off x="7537371" y="3930134"/>
            <a:ext cx="2194203"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Knowledge Base</a:t>
            </a:r>
            <a:endParaRPr lang="en-US" sz="2187" dirty="0"/>
          </a:p>
        </p:txBody>
      </p:sp>
      <p:sp>
        <p:nvSpPr>
          <p:cNvPr id="13" name="Text 8"/>
          <p:cNvSpPr/>
          <p:nvPr/>
        </p:nvSpPr>
        <p:spPr>
          <a:xfrm>
            <a:off x="7537371" y="4410551"/>
            <a:ext cx="2194203" cy="1999536"/>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The bot references a comprehensive database of medical information to provide personalized recommendations.</a:t>
            </a:r>
            <a:endParaRPr lang="en-US" sz="1750" dirty="0"/>
          </a:p>
        </p:txBody>
      </p:sp>
      <p:pic>
        <p:nvPicPr>
          <p:cNvPr id="14" name="Image 3" descr="preencoded.png"/>
          <p:cNvPicPr>
            <a:picLocks noChangeAspect="1"/>
          </p:cNvPicPr>
          <p:nvPr/>
        </p:nvPicPr>
        <p:blipFill>
          <a:blip r:embed="rId6"/>
          <a:stretch>
            <a:fillRect/>
          </a:stretch>
        </p:blipFill>
        <p:spPr>
          <a:xfrm>
            <a:off x="9953744" y="2708196"/>
            <a:ext cx="2638663" cy="888682"/>
          </a:xfrm>
          <a:prstGeom prst="rect">
            <a:avLst/>
          </a:prstGeom>
        </p:spPr>
      </p:pic>
      <p:sp>
        <p:nvSpPr>
          <p:cNvPr id="15" name="Text 9"/>
          <p:cNvSpPr/>
          <p:nvPr/>
        </p:nvSpPr>
        <p:spPr>
          <a:xfrm>
            <a:off x="10175915" y="3930134"/>
            <a:ext cx="2194322" cy="694373"/>
          </a:xfrm>
          <a:prstGeom prst="rect">
            <a:avLst/>
          </a:prstGeom>
          <a:noFill/>
          <a:ln/>
        </p:spPr>
        <p:txBody>
          <a:bodyPr wrap="squar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Response Generation</a:t>
            </a:r>
            <a:endParaRPr lang="en-US" sz="2187" dirty="0"/>
          </a:p>
        </p:txBody>
      </p:sp>
      <p:sp>
        <p:nvSpPr>
          <p:cNvPr id="16" name="Text 10"/>
          <p:cNvSpPr/>
          <p:nvPr/>
        </p:nvSpPr>
        <p:spPr>
          <a:xfrm>
            <a:off x="10175915" y="4757738"/>
            <a:ext cx="2194322" cy="1666280"/>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Doc Bot generates a tailored response through text to address the user's needs.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20836"/>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02493"/>
            <a:ext cx="7477601" cy="958215"/>
          </a:xfrm>
          <a:prstGeom prst="rect">
            <a:avLst/>
          </a:prstGeom>
          <a:noFill/>
          <a:ln/>
        </p:spPr>
        <p:txBody>
          <a:bodyPr wrap="none" rtlCol="0" anchor="t"/>
          <a:lstStyle/>
          <a:p>
            <a:pPr marL="0" indent="0">
              <a:lnSpc>
                <a:spcPts val="7545"/>
              </a:lnSpc>
              <a:buNone/>
            </a:pPr>
            <a:r>
              <a:rPr lang="en-US" sz="6036" b="1" dirty="0">
                <a:solidFill>
                  <a:srgbClr val="101014"/>
                </a:solidFill>
                <a:latin typeface="Playfair Display" pitchFamily="34" charset="0"/>
                <a:ea typeface="Playfair Display" pitchFamily="34" charset="-122"/>
              </a:rPr>
              <a:t>Implementation</a:t>
            </a:r>
            <a:endParaRPr lang="en-US" sz="6036" dirty="0"/>
          </a:p>
        </p:txBody>
      </p:sp>
      <p:sp>
        <p:nvSpPr>
          <p:cNvPr id="6" name="Text 3"/>
          <p:cNvSpPr/>
          <p:nvPr/>
        </p:nvSpPr>
        <p:spPr>
          <a:xfrm>
            <a:off x="833199" y="4093964"/>
            <a:ext cx="7477601" cy="1930318"/>
          </a:xfrm>
          <a:prstGeom prst="rect">
            <a:avLst/>
          </a:prstGeom>
          <a:noFill/>
          <a:ln/>
        </p:spPr>
        <p:txBody>
          <a:bodyPr wrap="square" rtlCol="0" anchor="t"/>
          <a:lstStyle/>
          <a:p>
            <a:pPr marL="285750" indent="-285750">
              <a:lnSpc>
                <a:spcPts val="2624"/>
              </a:lnSpc>
              <a:buFont typeface="Arial" panose="020B0604020202020204" pitchFamily="34" charset="0"/>
              <a:buChar char="•"/>
            </a:pPr>
            <a:r>
              <a:rPr lang="en-US" sz="1750" dirty="0">
                <a:solidFill>
                  <a:srgbClr val="39393C"/>
                </a:solidFill>
                <a:latin typeface="Open Sans" pitchFamily="34" charset="0"/>
                <a:ea typeface="Open Sans" pitchFamily="34" charset="-122"/>
              </a:rPr>
              <a:t>First we collected the appropriate data from Kaggle. </a:t>
            </a:r>
          </a:p>
          <a:p>
            <a:pPr marL="285750" indent="-285750">
              <a:lnSpc>
                <a:spcPts val="2624"/>
              </a:lnSpc>
              <a:buFont typeface="Arial" panose="020B0604020202020204" pitchFamily="34" charset="0"/>
              <a:buChar char="•"/>
            </a:pPr>
            <a:r>
              <a:rPr lang="en-US" sz="1750" dirty="0">
                <a:solidFill>
                  <a:srgbClr val="39393C"/>
                </a:solidFill>
                <a:latin typeface="Open Sans" pitchFamily="34" charset="0"/>
                <a:ea typeface="Open Sans" pitchFamily="34" charset="-122"/>
              </a:rPr>
              <a:t>We then trained a decision tree and K-NN classifier models.</a:t>
            </a:r>
          </a:p>
          <a:p>
            <a:pPr marL="285750" indent="-285750">
              <a:lnSpc>
                <a:spcPts val="2624"/>
              </a:lnSpc>
              <a:buFont typeface="Arial" panose="020B0604020202020204" pitchFamily="34" charset="0"/>
              <a:buChar char="•"/>
            </a:pPr>
            <a:r>
              <a:rPr lang="en-US" sz="1750" dirty="0"/>
              <a:t>We made a Pickle file where we saved the trained model object.</a:t>
            </a:r>
          </a:p>
          <a:p>
            <a:pPr marL="285750" indent="-285750">
              <a:lnSpc>
                <a:spcPts val="2624"/>
              </a:lnSpc>
              <a:buFont typeface="Arial" panose="020B0604020202020204" pitchFamily="34" charset="0"/>
              <a:buChar char="•"/>
            </a:pPr>
            <a:r>
              <a:rPr lang="en-US" sz="1750" dirty="0"/>
              <a:t>We used this pkl files and ran it using streamlit module in python that is used for the development of the front-end.</a:t>
            </a:r>
          </a:p>
        </p:txBody>
      </p:sp>
    </p:spTree>
    <p:extLst>
      <p:ext uri="{BB962C8B-B14F-4D97-AF65-F5344CB8AC3E}">
        <p14:creationId xmlns:p14="http://schemas.microsoft.com/office/powerpoint/2010/main" val="336014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749981"/>
            <a:ext cx="5725954" cy="694373"/>
          </a:xfrm>
          <a:prstGeom prst="rect">
            <a:avLst/>
          </a:prstGeom>
          <a:noFill/>
          <a:ln/>
        </p:spPr>
        <p:txBody>
          <a:bodyPr wrap="none" rtlCol="0" anchor="t"/>
          <a:lstStyle/>
          <a:p>
            <a:pPr marL="0" indent="0">
              <a:lnSpc>
                <a:spcPts val="5468"/>
              </a:lnSpc>
              <a:buNone/>
            </a:pPr>
            <a:r>
              <a:rPr lang="en-US" sz="4374" b="1" dirty="0"/>
              <a:t>Libraries Used</a:t>
            </a:r>
          </a:p>
        </p:txBody>
      </p:sp>
      <p:sp>
        <p:nvSpPr>
          <p:cNvPr id="6" name="Text 3"/>
          <p:cNvSpPr/>
          <p:nvPr/>
        </p:nvSpPr>
        <p:spPr>
          <a:xfrm>
            <a:off x="2037993" y="3666292"/>
            <a:ext cx="2388632" cy="347186"/>
          </a:xfrm>
          <a:prstGeom prst="rect">
            <a:avLst/>
          </a:prstGeom>
          <a:noFill/>
          <a:ln/>
        </p:spPr>
        <p:txBody>
          <a:bodyPr wrap="none" rtlCol="0" anchor="t"/>
          <a:lstStyle/>
          <a:p>
            <a:pPr marL="0" indent="0" algn="l">
              <a:lnSpc>
                <a:spcPts val="2734"/>
              </a:lnSpc>
              <a:buNone/>
            </a:pPr>
            <a:r>
              <a:rPr lang="en-US" sz="2187" b="1" dirty="0" err="1"/>
              <a:t>Scikit</a:t>
            </a:r>
            <a:r>
              <a:rPr lang="en-US" sz="2187" b="1" dirty="0"/>
              <a:t> Learn</a:t>
            </a:r>
          </a:p>
        </p:txBody>
      </p:sp>
      <p:sp>
        <p:nvSpPr>
          <p:cNvPr id="7" name="Text 4"/>
          <p:cNvSpPr/>
          <p:nvPr/>
        </p:nvSpPr>
        <p:spPr>
          <a:xfrm>
            <a:off x="2037993" y="4146709"/>
            <a:ext cx="2388632" cy="2332792"/>
          </a:xfrm>
          <a:prstGeom prst="rect">
            <a:avLst/>
          </a:prstGeom>
          <a:noFill/>
          <a:ln/>
        </p:spPr>
        <p:txBody>
          <a:bodyPr wrap="square" rtlCol="0" anchor="t"/>
          <a:lstStyle/>
          <a:p>
            <a:pPr>
              <a:lnSpc>
                <a:spcPts val="2624"/>
              </a:lnSpc>
            </a:pPr>
            <a:r>
              <a:rPr lang="en-US" sz="1750" dirty="0">
                <a:solidFill>
                  <a:srgbClr val="39393C"/>
                </a:solidFill>
                <a:latin typeface="Open Sans" pitchFamily="34" charset="0"/>
                <a:ea typeface="Open Sans" pitchFamily="34" charset="-122"/>
                <a:cs typeface="Open Sans" pitchFamily="34" charset="-120"/>
              </a:rPr>
              <a:t>Simple and efficient tools for predictive data analysis</a:t>
            </a:r>
            <a:endParaRPr lang="en-US" sz="1750" dirty="0"/>
          </a:p>
        </p:txBody>
      </p:sp>
      <p:sp>
        <p:nvSpPr>
          <p:cNvPr id="9" name="Text 5"/>
          <p:cNvSpPr/>
          <p:nvPr/>
        </p:nvSpPr>
        <p:spPr>
          <a:xfrm>
            <a:off x="4759881" y="3666292"/>
            <a:ext cx="2388632" cy="347186"/>
          </a:xfrm>
          <a:prstGeom prst="rect">
            <a:avLst/>
          </a:prstGeom>
          <a:noFill/>
          <a:ln/>
        </p:spPr>
        <p:txBody>
          <a:bodyPr wrap="none" rtlCol="0" anchor="t"/>
          <a:lstStyle/>
          <a:p>
            <a:pPr marL="0" indent="0" algn="l">
              <a:lnSpc>
                <a:spcPts val="2734"/>
              </a:lnSpc>
              <a:buNone/>
            </a:pPr>
            <a:r>
              <a:rPr lang="en-US" sz="2187" b="1" dirty="0"/>
              <a:t>pickle</a:t>
            </a:r>
          </a:p>
        </p:txBody>
      </p:sp>
      <p:sp>
        <p:nvSpPr>
          <p:cNvPr id="10" name="Text 6"/>
          <p:cNvSpPr/>
          <p:nvPr/>
        </p:nvSpPr>
        <p:spPr>
          <a:xfrm>
            <a:off x="4759881" y="4146709"/>
            <a:ext cx="2388632" cy="1666280"/>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rPr>
              <a:t>Used to save the trained model as an object and use it.</a:t>
            </a:r>
            <a:endParaRPr lang="en-US" sz="1750" dirty="0"/>
          </a:p>
        </p:txBody>
      </p:sp>
      <p:sp>
        <p:nvSpPr>
          <p:cNvPr id="12" name="Text 7"/>
          <p:cNvSpPr/>
          <p:nvPr/>
        </p:nvSpPr>
        <p:spPr>
          <a:xfrm>
            <a:off x="7481768" y="3666292"/>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rPr>
              <a:t>NumPy</a:t>
            </a:r>
            <a:endParaRPr lang="en-US" sz="2187" dirty="0"/>
          </a:p>
        </p:txBody>
      </p:sp>
      <p:sp>
        <p:nvSpPr>
          <p:cNvPr id="13" name="Text 8"/>
          <p:cNvSpPr/>
          <p:nvPr/>
        </p:nvSpPr>
        <p:spPr>
          <a:xfrm>
            <a:off x="7481768" y="4146709"/>
            <a:ext cx="2388632" cy="1666280"/>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Used to perform numerical operations and array operations.</a:t>
            </a:r>
            <a:endParaRPr lang="en-US" sz="1750" dirty="0"/>
          </a:p>
        </p:txBody>
      </p:sp>
      <p:sp>
        <p:nvSpPr>
          <p:cNvPr id="15" name="Text 9"/>
          <p:cNvSpPr/>
          <p:nvPr/>
        </p:nvSpPr>
        <p:spPr>
          <a:xfrm>
            <a:off x="10203656" y="3666292"/>
            <a:ext cx="2388751"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Pandas</a:t>
            </a:r>
            <a:endParaRPr lang="en-US" sz="2187" dirty="0"/>
          </a:p>
        </p:txBody>
      </p:sp>
      <p:sp>
        <p:nvSpPr>
          <p:cNvPr id="16" name="Text 10"/>
          <p:cNvSpPr/>
          <p:nvPr/>
        </p:nvSpPr>
        <p:spPr>
          <a:xfrm>
            <a:off x="10203656" y="4146709"/>
            <a:ext cx="2388751" cy="1333024"/>
          </a:xfrm>
          <a:prstGeom prst="rect">
            <a:avLst/>
          </a:prstGeom>
          <a:noFill/>
          <a:ln/>
        </p:spPr>
        <p:txBody>
          <a:bodyPr wrap="square" rtlCol="0" anchor="t"/>
          <a:lstStyle/>
          <a:p>
            <a:pPr marL="0" indent="0" algn="l">
              <a:lnSpc>
                <a:spcPts val="2624"/>
              </a:lnSpc>
              <a:buNone/>
            </a:pPr>
            <a:r>
              <a:rPr lang="en-US" sz="1750" dirty="0">
                <a:solidFill>
                  <a:srgbClr val="39393C"/>
                </a:solidFill>
                <a:latin typeface="Open Sans" pitchFamily="34" charset="0"/>
                <a:ea typeface="Open Sans" pitchFamily="34" charset="-122"/>
                <a:cs typeface="Open Sans" pitchFamily="34" charset="-120"/>
              </a:rPr>
              <a:t>Helps in operating data frames and csv files.</a:t>
            </a:r>
            <a:endParaRPr lang="en-US" sz="1750" dirty="0"/>
          </a:p>
        </p:txBody>
      </p:sp>
    </p:spTree>
    <p:extLst>
      <p:ext uri="{BB962C8B-B14F-4D97-AF65-F5344CB8AC3E}">
        <p14:creationId xmlns:p14="http://schemas.microsoft.com/office/powerpoint/2010/main" val="156241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2037993" y="1749981"/>
            <a:ext cx="5725954" cy="694373"/>
          </a:xfrm>
          <a:prstGeom prst="rect">
            <a:avLst/>
          </a:prstGeom>
          <a:noFill/>
          <a:ln/>
        </p:spPr>
        <p:txBody>
          <a:bodyPr wrap="none" rtlCol="0" anchor="t"/>
          <a:lstStyle/>
          <a:p>
            <a:pPr marL="0" indent="0">
              <a:lnSpc>
                <a:spcPts val="5468"/>
              </a:lnSpc>
              <a:buNone/>
            </a:pPr>
            <a:r>
              <a:rPr lang="en-US" sz="4374" b="1" dirty="0">
                <a:solidFill>
                  <a:srgbClr val="101014"/>
                </a:solidFill>
                <a:latin typeface="Playfair Display" pitchFamily="34" charset="0"/>
                <a:ea typeface="Playfair Display" pitchFamily="34" charset="-122"/>
              </a:rPr>
              <a:t>Models Used</a:t>
            </a:r>
            <a:endParaRPr lang="en-US" sz="4374" dirty="0"/>
          </a:p>
        </p:txBody>
      </p:sp>
      <p:sp>
        <p:nvSpPr>
          <p:cNvPr id="6" name="Text 3"/>
          <p:cNvSpPr/>
          <p:nvPr/>
        </p:nvSpPr>
        <p:spPr>
          <a:xfrm>
            <a:off x="2037993" y="3666292"/>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rPr>
              <a:t>Decision Tree</a:t>
            </a:r>
            <a:endParaRPr lang="en-US" sz="2187" dirty="0"/>
          </a:p>
        </p:txBody>
      </p:sp>
      <p:sp>
        <p:nvSpPr>
          <p:cNvPr id="7" name="Text 4"/>
          <p:cNvSpPr/>
          <p:nvPr/>
        </p:nvSpPr>
        <p:spPr>
          <a:xfrm>
            <a:off x="2037992" y="4146709"/>
            <a:ext cx="3706591" cy="2332792"/>
          </a:xfrm>
          <a:prstGeom prst="rect">
            <a:avLst/>
          </a:prstGeom>
          <a:noFill/>
          <a:ln/>
        </p:spPr>
        <p:txBody>
          <a:bodyPr wrap="square" rtlCol="0" anchor="t"/>
          <a:lstStyle/>
          <a:p>
            <a:pPr>
              <a:lnSpc>
                <a:spcPts val="2624"/>
              </a:lnSpc>
            </a:pPr>
            <a:r>
              <a:rPr lang="en-US" sz="1750" dirty="0">
                <a:solidFill>
                  <a:srgbClr val="39393C"/>
                </a:solidFill>
                <a:latin typeface="Open Sans" pitchFamily="34" charset="0"/>
                <a:ea typeface="Open Sans" pitchFamily="34" charset="-122"/>
                <a:cs typeface="Open Sans" pitchFamily="34" charset="-120"/>
              </a:rPr>
              <a:t>It consists of nodes representing decisions or tests on attributes, branches representing the outcome of these decisions, and leaf nodes representing final outcomes or predictions</a:t>
            </a:r>
            <a:endParaRPr lang="en-US" sz="1750" dirty="0"/>
          </a:p>
        </p:txBody>
      </p:sp>
      <p:sp>
        <p:nvSpPr>
          <p:cNvPr id="9" name="Text 5"/>
          <p:cNvSpPr/>
          <p:nvPr/>
        </p:nvSpPr>
        <p:spPr>
          <a:xfrm>
            <a:off x="8299147" y="3767614"/>
            <a:ext cx="2388632" cy="347186"/>
          </a:xfrm>
          <a:prstGeom prst="rect">
            <a:avLst/>
          </a:prstGeom>
          <a:noFill/>
          <a:ln/>
        </p:spPr>
        <p:txBody>
          <a:bodyPr wrap="none" rtlCol="0" anchor="t"/>
          <a:lstStyle/>
          <a:p>
            <a:pPr marL="0" indent="0" algn="l">
              <a:lnSpc>
                <a:spcPts val="2734"/>
              </a:lnSpc>
              <a:buNone/>
            </a:pPr>
            <a:r>
              <a:rPr lang="en-US" sz="2187" b="1" dirty="0">
                <a:solidFill>
                  <a:srgbClr val="101014"/>
                </a:solidFill>
                <a:latin typeface="Playfair Display" pitchFamily="34" charset="0"/>
                <a:ea typeface="Playfair Display" pitchFamily="34" charset="-122"/>
              </a:rPr>
              <a:t>K-NN</a:t>
            </a:r>
            <a:endParaRPr lang="en-US" sz="2187" dirty="0"/>
          </a:p>
        </p:txBody>
      </p:sp>
      <p:sp>
        <p:nvSpPr>
          <p:cNvPr id="10" name="Text 6"/>
          <p:cNvSpPr/>
          <p:nvPr/>
        </p:nvSpPr>
        <p:spPr>
          <a:xfrm>
            <a:off x="8299147" y="4114800"/>
            <a:ext cx="4061390" cy="1666280"/>
          </a:xfrm>
          <a:prstGeom prst="rect">
            <a:avLst/>
          </a:prstGeom>
          <a:noFill/>
          <a:ln/>
        </p:spPr>
        <p:txBody>
          <a:bodyPr wrap="square" rtlCol="0" anchor="t"/>
          <a:lstStyle/>
          <a:p>
            <a:pPr>
              <a:lnSpc>
                <a:spcPts val="2624"/>
              </a:lnSpc>
            </a:pPr>
            <a:r>
              <a:rPr lang="en-US" sz="1750" dirty="0">
                <a:solidFill>
                  <a:srgbClr val="39393C"/>
                </a:solidFill>
                <a:latin typeface="Open Sans" pitchFamily="34" charset="0"/>
                <a:ea typeface="Open Sans" pitchFamily="34" charset="-122"/>
                <a:cs typeface="Open Sans" pitchFamily="34" charset="-120"/>
              </a:rPr>
              <a:t>It is a type of supervised learning algorithm used for both regression and classification. KNN tries to predict the correct class for the test data by calculating the distance between the test data and all the training points.</a:t>
            </a:r>
            <a:endParaRPr lang="en-US" sz="1750" dirty="0"/>
          </a:p>
        </p:txBody>
      </p:sp>
    </p:spTree>
    <p:extLst>
      <p:ext uri="{BB962C8B-B14F-4D97-AF65-F5344CB8AC3E}">
        <p14:creationId xmlns:p14="http://schemas.microsoft.com/office/powerpoint/2010/main" val="187533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293594"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02493"/>
            <a:ext cx="7477601" cy="958215"/>
          </a:xfrm>
          <a:prstGeom prst="rect">
            <a:avLst/>
          </a:prstGeom>
          <a:noFill/>
          <a:ln/>
        </p:spPr>
        <p:txBody>
          <a:bodyPr wrap="none" rtlCol="0" anchor="t"/>
          <a:lstStyle/>
          <a:p>
            <a:pPr marL="0" indent="0">
              <a:lnSpc>
                <a:spcPts val="7545"/>
              </a:lnSpc>
              <a:buNone/>
            </a:pPr>
            <a:endParaRPr lang="en-US" sz="6036" dirty="0"/>
          </a:p>
        </p:txBody>
      </p:sp>
      <p:sp>
        <p:nvSpPr>
          <p:cNvPr id="6" name="Text 3"/>
          <p:cNvSpPr/>
          <p:nvPr/>
        </p:nvSpPr>
        <p:spPr>
          <a:xfrm>
            <a:off x="833199" y="4093964"/>
            <a:ext cx="7477601" cy="1333024"/>
          </a:xfrm>
          <a:prstGeom prst="rect">
            <a:avLst/>
          </a:prstGeom>
          <a:noFill/>
          <a:ln/>
        </p:spPr>
        <p:txBody>
          <a:bodyPr wrap="square" rtlCol="0" anchor="t"/>
          <a:lstStyle/>
          <a:p>
            <a:pPr marL="0" indent="0">
              <a:lnSpc>
                <a:spcPts val="2624"/>
              </a:lnSpc>
              <a:buNone/>
            </a:pPr>
            <a:endParaRPr lang="en-US" sz="1750" dirty="0"/>
          </a:p>
        </p:txBody>
      </p:sp>
      <p:sp>
        <p:nvSpPr>
          <p:cNvPr id="7" name="TextBox 6">
            <a:extLst>
              <a:ext uri="{FF2B5EF4-FFF2-40B4-BE49-F238E27FC236}">
                <a16:creationId xmlns:a16="http://schemas.microsoft.com/office/drawing/2014/main" id="{B42C9F98-4527-4BFE-8227-9A78479678A3}"/>
              </a:ext>
            </a:extLst>
          </p:cNvPr>
          <p:cNvSpPr txBox="1"/>
          <p:nvPr/>
        </p:nvSpPr>
        <p:spPr>
          <a:xfrm>
            <a:off x="272080" y="223051"/>
            <a:ext cx="5206701" cy="461665"/>
          </a:xfrm>
          <a:prstGeom prst="rect">
            <a:avLst/>
          </a:prstGeom>
          <a:noFill/>
        </p:spPr>
        <p:txBody>
          <a:bodyPr wrap="square" rtlCol="0">
            <a:spAutoFit/>
          </a:bodyPr>
          <a:lstStyle/>
          <a:p>
            <a:r>
              <a:rPr lang="en-IN" sz="2400" b="1" dirty="0"/>
              <a:t>Output</a:t>
            </a:r>
            <a:endParaRPr lang="en-IN" b="1" dirty="0"/>
          </a:p>
        </p:txBody>
      </p:sp>
      <p:pic>
        <p:nvPicPr>
          <p:cNvPr id="9" name="Picture 8">
            <a:extLst>
              <a:ext uri="{FF2B5EF4-FFF2-40B4-BE49-F238E27FC236}">
                <a16:creationId xmlns:a16="http://schemas.microsoft.com/office/drawing/2014/main" id="{634F3D79-6166-4E51-9138-563D2C49A3D8}"/>
              </a:ext>
            </a:extLst>
          </p:cNvPr>
          <p:cNvPicPr>
            <a:picLocks noChangeAspect="1"/>
          </p:cNvPicPr>
          <p:nvPr/>
        </p:nvPicPr>
        <p:blipFill>
          <a:blip r:embed="rId4"/>
          <a:stretch>
            <a:fillRect/>
          </a:stretch>
        </p:blipFill>
        <p:spPr>
          <a:xfrm>
            <a:off x="272080" y="770475"/>
            <a:ext cx="7560303" cy="3323489"/>
          </a:xfrm>
          <a:prstGeom prst="rect">
            <a:avLst/>
          </a:prstGeom>
        </p:spPr>
      </p:pic>
      <p:pic>
        <p:nvPicPr>
          <p:cNvPr id="11" name="Picture 10">
            <a:extLst>
              <a:ext uri="{FF2B5EF4-FFF2-40B4-BE49-F238E27FC236}">
                <a16:creationId xmlns:a16="http://schemas.microsoft.com/office/drawing/2014/main" id="{69D45405-C93B-407F-B2ED-D4419AC9A138}"/>
              </a:ext>
            </a:extLst>
          </p:cNvPr>
          <p:cNvPicPr>
            <a:picLocks noChangeAspect="1"/>
          </p:cNvPicPr>
          <p:nvPr/>
        </p:nvPicPr>
        <p:blipFill>
          <a:blip r:embed="rId5"/>
          <a:stretch>
            <a:fillRect/>
          </a:stretch>
        </p:blipFill>
        <p:spPr>
          <a:xfrm>
            <a:off x="7907826" y="4077265"/>
            <a:ext cx="6849390" cy="3916943"/>
          </a:xfrm>
          <a:prstGeom prst="rect">
            <a:avLst/>
          </a:prstGeom>
        </p:spPr>
      </p:pic>
      <p:pic>
        <p:nvPicPr>
          <p:cNvPr id="13" name="Picture 12">
            <a:extLst>
              <a:ext uri="{FF2B5EF4-FFF2-40B4-BE49-F238E27FC236}">
                <a16:creationId xmlns:a16="http://schemas.microsoft.com/office/drawing/2014/main" id="{45D981F8-FEE7-4AA6-833F-EA3D0C59B58B}"/>
              </a:ext>
            </a:extLst>
          </p:cNvPr>
          <p:cNvPicPr>
            <a:picLocks noChangeAspect="1"/>
          </p:cNvPicPr>
          <p:nvPr/>
        </p:nvPicPr>
        <p:blipFill>
          <a:blip r:embed="rId6"/>
          <a:stretch>
            <a:fillRect/>
          </a:stretch>
        </p:blipFill>
        <p:spPr>
          <a:xfrm>
            <a:off x="100704" y="4558073"/>
            <a:ext cx="7706418" cy="3135817"/>
          </a:xfrm>
          <a:prstGeom prst="rect">
            <a:avLst/>
          </a:prstGeom>
        </p:spPr>
      </p:pic>
    </p:spTree>
    <p:extLst>
      <p:ext uri="{BB962C8B-B14F-4D97-AF65-F5344CB8AC3E}">
        <p14:creationId xmlns:p14="http://schemas.microsoft.com/office/powerpoint/2010/main" val="251553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474</Words>
  <Application>Microsoft Office PowerPoint</Application>
  <PresentationFormat>Custom</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Open Sans</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 harsha</cp:lastModifiedBy>
  <cp:revision>10</cp:revision>
  <dcterms:created xsi:type="dcterms:W3CDTF">2024-06-05T16:33:53Z</dcterms:created>
  <dcterms:modified xsi:type="dcterms:W3CDTF">2024-07-03T08:20:10Z</dcterms:modified>
</cp:coreProperties>
</file>