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73" r:id="rId2"/>
    <p:sldId id="325" r:id="rId3"/>
    <p:sldId id="257" r:id="rId4"/>
    <p:sldId id="326" r:id="rId5"/>
    <p:sldId id="369" r:id="rId6"/>
    <p:sldId id="370" r:id="rId7"/>
    <p:sldId id="338" r:id="rId8"/>
    <p:sldId id="339" r:id="rId9"/>
    <p:sldId id="340" r:id="rId10"/>
    <p:sldId id="341" r:id="rId11"/>
    <p:sldId id="343" r:id="rId12"/>
    <p:sldId id="374" r:id="rId13"/>
    <p:sldId id="368" r:id="rId14"/>
    <p:sldId id="358" r:id="rId15"/>
    <p:sldId id="365" r:id="rId16"/>
    <p:sldId id="355" r:id="rId17"/>
    <p:sldId id="271" r:id="rId18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D5B62626-F503-4E6F-894B-5FFA21CA4AD2}">
          <p14:sldIdLst>
            <p14:sldId id="373"/>
            <p14:sldId id="325"/>
            <p14:sldId id="257"/>
            <p14:sldId id="326"/>
            <p14:sldId id="369"/>
            <p14:sldId id="370"/>
            <p14:sldId id="338"/>
            <p14:sldId id="339"/>
            <p14:sldId id="340"/>
            <p14:sldId id="341"/>
            <p14:sldId id="343"/>
            <p14:sldId id="374"/>
            <p14:sldId id="368"/>
            <p14:sldId id="358"/>
            <p14:sldId id="365"/>
            <p14:sldId id="355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A5"/>
    <a:srgbClr val="8A8A8A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76" autoAdjust="0"/>
    <p:restoredTop sz="86935" autoAdjust="0"/>
  </p:normalViewPr>
  <p:slideViewPr>
    <p:cSldViewPr snapToGrid="0" snapToObjects="1">
      <p:cViewPr varScale="1">
        <p:scale>
          <a:sx n="74" d="100"/>
          <a:sy n="74" d="100"/>
        </p:scale>
        <p:origin x="1766" y="10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7" d="100"/>
          <a:sy n="57" d="100"/>
        </p:scale>
        <p:origin x="2790" y="4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25/06/2021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0483C-9275-974F-8650-05EC61CC7E50}" type="datetimeFigureOut">
              <a:rPr lang="es-ES" smtClean="0"/>
              <a:t>25/06/2021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C6DA7-DA40-DC4C-AC5F-D47F3BE5E5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2978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C6DA7-DA40-DC4C-AC5F-D47F3BE5E5F1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5069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C6DA7-DA40-DC4C-AC5F-D47F3BE5E5F1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1451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C6DA7-DA40-DC4C-AC5F-D47F3BE5E5F1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0239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emf"/><Relationship Id="rId4" Type="http://schemas.openxmlformats.org/officeDocument/2006/relationships/image" Target="../media/image6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emf"/><Relationship Id="rId4" Type="http://schemas.openxmlformats.org/officeDocument/2006/relationships/image" Target="../media/image1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emf"/><Relationship Id="rId4" Type="http://schemas.openxmlformats.org/officeDocument/2006/relationships/image" Target="../media/image15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emf"/><Relationship Id="rId4" Type="http://schemas.openxmlformats.org/officeDocument/2006/relationships/image" Target="../media/image6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emf"/><Relationship Id="rId4" Type="http://schemas.openxmlformats.org/officeDocument/2006/relationships/image" Target="../media/image1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emf"/><Relationship Id="rId4" Type="http://schemas.openxmlformats.org/officeDocument/2006/relationships/image" Target="../media/image1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973" y="1889901"/>
            <a:ext cx="3267075" cy="4876800"/>
          </a:xfrm>
          <a:prstGeom prst="rect">
            <a:avLst/>
          </a:prstGeom>
        </p:spPr>
      </p:pic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22" t="17753" r="14498" b="22947"/>
          <a:stretch/>
        </p:blipFill>
        <p:spPr bwMode="auto">
          <a:xfrm>
            <a:off x="-90899" y="-71436"/>
            <a:ext cx="9270122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CuadroTexto 14"/>
          <p:cNvSpPr txBox="1"/>
          <p:nvPr userDrawn="1"/>
        </p:nvSpPr>
        <p:spPr>
          <a:xfrm>
            <a:off x="7650702" y="6334682"/>
            <a:ext cx="1493298" cy="523317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>
                <a:solidFill>
                  <a:srgbClr val="FFFFFF"/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raestru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295" y="-40944"/>
            <a:ext cx="9366758" cy="702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CuadroTexto 13"/>
          <p:cNvSpPr txBox="1"/>
          <p:nvPr userDrawn="1"/>
        </p:nvSpPr>
        <p:spPr>
          <a:xfrm>
            <a:off x="7650702" y="6334682"/>
            <a:ext cx="1493298" cy="523317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>
                <a:solidFill>
                  <a:srgbClr val="FFFFFF"/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207278" y="0"/>
            <a:ext cx="8936719" cy="689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CuadroTexto 13"/>
          <p:cNvSpPr txBox="1"/>
          <p:nvPr userDrawn="1"/>
        </p:nvSpPr>
        <p:spPr>
          <a:xfrm>
            <a:off x="7650702" y="6334682"/>
            <a:ext cx="1493298" cy="523317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>
                <a:solidFill>
                  <a:srgbClr val="FFFFFF"/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227057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7" name="CuadroTexto 16"/>
          <p:cNvSpPr txBox="1"/>
          <p:nvPr userDrawn="1"/>
        </p:nvSpPr>
        <p:spPr>
          <a:xfrm>
            <a:off x="7650702" y="6334682"/>
            <a:ext cx="1493298" cy="523317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GC-F--004 V.01</a:t>
            </a:r>
          </a:p>
        </p:txBody>
      </p:sp>
      <p:pic>
        <p:nvPicPr>
          <p:cNvPr id="16" name="Imagen 15"/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saturation sat="33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179" y="607767"/>
            <a:ext cx="3593005" cy="35930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l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5 Grupo"/>
          <p:cNvGrpSpPr/>
          <p:nvPr userDrawn="1"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id="7" name="Picture 5" descr="D:\Fotos\Empleo\10 Final_22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827"/>
            <a:stretch/>
          </p:blipFill>
          <p:spPr bwMode="auto">
            <a:xfrm>
              <a:off x="0" y="-611035"/>
              <a:ext cx="9144000" cy="835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Rectángulo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Marcador de contenido 5"/>
            <p:cNvSpPr txBox="1">
              <a:spLocks/>
            </p:cNvSpPr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ES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6767" b="14699"/>
            <a:stretch/>
          </p:blipFill>
          <p:spPr bwMode="auto"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5" name="CuadroTexto 14"/>
          <p:cNvSpPr txBox="1"/>
          <p:nvPr userDrawn="1"/>
        </p:nvSpPr>
        <p:spPr>
          <a:xfrm>
            <a:off x="7650702" y="6334682"/>
            <a:ext cx="1493298" cy="523317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>
                <a:solidFill>
                  <a:schemeClr val="bg1"/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rend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Fotos\Fondo Emprender\emprendedores\_MG_4258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-1"/>
            <a:ext cx="914399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CuadroTexto 14"/>
          <p:cNvSpPr txBox="1"/>
          <p:nvPr userDrawn="1"/>
        </p:nvSpPr>
        <p:spPr>
          <a:xfrm>
            <a:off x="7650702" y="6334682"/>
            <a:ext cx="1493298" cy="523317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>
                <a:solidFill>
                  <a:srgbClr val="FFFFFF"/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1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CuadroTexto 14"/>
          <p:cNvSpPr txBox="1"/>
          <p:nvPr userDrawn="1"/>
        </p:nvSpPr>
        <p:spPr>
          <a:xfrm>
            <a:off x="7650702" y="6334682"/>
            <a:ext cx="1493298" cy="523317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>
                <a:solidFill>
                  <a:srgbClr val="FFFFFF"/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35"/>
          <a:stretch/>
        </p:blipFill>
        <p:spPr bwMode="auto">
          <a:xfrm>
            <a:off x="-1" y="0"/>
            <a:ext cx="9144001" cy="698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CuadroTexto 13"/>
          <p:cNvSpPr txBox="1"/>
          <p:nvPr userDrawn="1"/>
        </p:nvSpPr>
        <p:spPr>
          <a:xfrm>
            <a:off x="7650702" y="6334682"/>
            <a:ext cx="1493298" cy="523317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>
                <a:solidFill>
                  <a:srgbClr val="FFFFFF"/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CuadroTexto 12"/>
          <p:cNvSpPr txBox="1"/>
          <p:nvPr userDrawn="1"/>
        </p:nvSpPr>
        <p:spPr>
          <a:xfrm>
            <a:off x="7650702" y="6334682"/>
            <a:ext cx="1493298" cy="523317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>
                <a:solidFill>
                  <a:srgbClr val="FFFFFF"/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650702" y="6334682"/>
            <a:ext cx="1493298" cy="523317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2EA5580-74A1-4AD3-9CF3-5C71505AD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9502" y="-116898"/>
            <a:ext cx="9483214" cy="709179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77694AE-0878-4473-8D39-324F5A2C0A67}"/>
              </a:ext>
            </a:extLst>
          </p:cNvPr>
          <p:cNvSpPr txBox="1"/>
          <p:nvPr/>
        </p:nvSpPr>
        <p:spPr>
          <a:xfrm>
            <a:off x="365760" y="216132"/>
            <a:ext cx="6151418" cy="186205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2800" b="1" dirty="0">
              <a:solidFill>
                <a:srgbClr val="92D05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A02114E-EA72-4BEE-9B97-53BCD185F6F6}"/>
              </a:ext>
            </a:extLst>
          </p:cNvPr>
          <p:cNvSpPr txBox="1"/>
          <p:nvPr/>
        </p:nvSpPr>
        <p:spPr>
          <a:xfrm>
            <a:off x="259080" y="236600"/>
            <a:ext cx="46939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4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Inventarios</a:t>
            </a:r>
            <a:br>
              <a:rPr lang="es-CO" sz="4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s-CO" sz="4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farmacéuticos</a:t>
            </a:r>
          </a:p>
          <a:p>
            <a:r>
              <a:rPr lang="es-CO" sz="4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- SIIF -</a:t>
            </a:r>
          </a:p>
        </p:txBody>
      </p:sp>
    </p:spTree>
    <p:extLst>
      <p:ext uri="{BB962C8B-B14F-4D97-AF65-F5344CB8AC3E}">
        <p14:creationId xmlns:p14="http://schemas.microsoft.com/office/powerpoint/2010/main" val="2310566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2" name="Título 1"/>
          <p:cNvSpPr>
            <a:spLocks noGrp="1"/>
          </p:cNvSpPr>
          <p:nvPr>
            <p:ph type="title" idx="4294967295"/>
          </p:nvPr>
        </p:nvSpPr>
        <p:spPr>
          <a:xfrm>
            <a:off x="2720975" y="4808538"/>
            <a:ext cx="6423025" cy="1592262"/>
          </a:xfrm>
          <a:prstGeom prst="rect">
            <a:avLst/>
          </a:prstGeom>
          <a:solidFill>
            <a:srgbClr val="8A8A8A"/>
          </a:solidFill>
        </p:spPr>
        <p:txBody>
          <a:bodyPr anchor="ctr">
            <a:noAutofit/>
          </a:bodyPr>
          <a:lstStyle/>
          <a:p>
            <a:pPr algn="l">
              <a:lnSpc>
                <a:spcPct val="80000"/>
              </a:lnSpc>
            </a:pPr>
            <a:r>
              <a:rPr lang="es-CO" b="1" dirty="0">
                <a:solidFill>
                  <a:schemeClr val="bg1"/>
                </a:solidFill>
              </a:rPr>
              <a:t>DELIMITACIÓN Y ALCANCE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33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179" y="607767"/>
            <a:ext cx="3593005" cy="35930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7587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 rot="20796637">
            <a:off x="-1033229" y="-310908"/>
            <a:ext cx="10665350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6 Rectángulo"/>
          <p:cNvSpPr/>
          <p:nvPr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364273" y="324984"/>
            <a:ext cx="9069906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5400" dirty="0">
                <a:solidFill>
                  <a:schemeClr val="bg1"/>
                </a:solidFill>
              </a:rPr>
              <a:t>DELIMITACION Y ALCANCE</a:t>
            </a:r>
          </a:p>
        </p:txBody>
      </p:sp>
      <p:sp>
        <p:nvSpPr>
          <p:cNvPr id="27" name="Marcador de contenido 2"/>
          <p:cNvSpPr txBox="1">
            <a:spLocks/>
          </p:cNvSpPr>
          <p:nvPr/>
        </p:nvSpPr>
        <p:spPr>
          <a:xfrm>
            <a:off x="899151" y="2070580"/>
            <a:ext cx="8000150" cy="42400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S.I.I.F (Sistema De Información de Inventarios Farmacéuticos) permitirá la gestión de los procesos de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inventario </a:t>
            </a:r>
            <a:r>
              <a:rPr lang="es-E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la empresa Droguería Única Del Norte E.U., dando un control al Jefe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Administrativo</a:t>
            </a:r>
            <a:r>
              <a:rPr lang="es-ES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sobre el seguimiento del proceso de cada medicamento, desde su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ingreso</a:t>
            </a:r>
            <a:r>
              <a:rPr lang="es-E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hasta la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salida</a:t>
            </a:r>
            <a:r>
              <a:rPr lang="es-E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cada producto, brindando información clara sobre la disponibilidad de cada medicamento del establecimiento.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Entre los requerimientos que no realizará el sistema se encuentran: no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manejara</a:t>
            </a:r>
            <a:r>
              <a:rPr lang="es-E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sistemas de geolocalización, no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manejará</a:t>
            </a:r>
            <a:r>
              <a:rPr lang="es-E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pagos </a:t>
            </a:r>
            <a:r>
              <a:rPr lang="es-E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electronicos</a:t>
            </a:r>
            <a:r>
              <a:rPr lang="es-E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ni ningún otro que no haya sido contemplado en la formulación inicial de los requerimientos (funcionales y no funcionales) del mismo.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867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B9CF6D1-4F0C-4F40-9051-1CE34AEE6200}"/>
              </a:ext>
            </a:extLst>
          </p:cNvPr>
          <p:cNvSpPr txBox="1">
            <a:spLocks/>
          </p:cNvSpPr>
          <p:nvPr/>
        </p:nvSpPr>
        <p:spPr>
          <a:xfrm>
            <a:off x="731520" y="504313"/>
            <a:ext cx="9069906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5400" dirty="0">
                <a:solidFill>
                  <a:schemeClr val="bg1"/>
                </a:solidFill>
              </a:rPr>
              <a:t>DIAGRAMAS DE CLASES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9EB93450-8D80-4DE6-B832-7DDD4CBAE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6848" y="1759094"/>
            <a:ext cx="536257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781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 rot="20796637">
            <a:off x="-1033229" y="-310908"/>
            <a:ext cx="10665350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6 Rectángulo"/>
          <p:cNvSpPr/>
          <p:nvPr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364273" y="324984"/>
            <a:ext cx="9069906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5400" dirty="0">
                <a:solidFill>
                  <a:schemeClr val="bg1"/>
                </a:solidFill>
              </a:rPr>
              <a:t>DIAGRAMAS DE PROCESOS</a:t>
            </a:r>
          </a:p>
        </p:txBody>
      </p:sp>
      <p:sp>
        <p:nvSpPr>
          <p:cNvPr id="27" name="Marcador de contenido 2"/>
          <p:cNvSpPr txBox="1">
            <a:spLocks/>
          </p:cNvSpPr>
          <p:nvPr/>
        </p:nvSpPr>
        <p:spPr>
          <a:xfrm>
            <a:off x="899151" y="2070580"/>
            <a:ext cx="8000150" cy="42400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s-CO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89D83DD5-84ED-456E-8217-CE2974013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4965" y="1385610"/>
            <a:ext cx="5814069" cy="514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728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 rot="20796637">
            <a:off x="-1033229" y="-310908"/>
            <a:ext cx="10665350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6 Rectángulo"/>
          <p:cNvSpPr/>
          <p:nvPr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364273" y="324984"/>
            <a:ext cx="9069906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5400" dirty="0">
                <a:solidFill>
                  <a:schemeClr val="bg1"/>
                </a:solidFill>
              </a:rPr>
              <a:t>CASOS DE USO </a:t>
            </a:r>
          </a:p>
        </p:txBody>
      </p:sp>
      <p:sp>
        <p:nvSpPr>
          <p:cNvPr id="27" name="Marcador de contenido 2"/>
          <p:cNvSpPr txBox="1">
            <a:spLocks/>
          </p:cNvSpPr>
          <p:nvPr/>
        </p:nvSpPr>
        <p:spPr>
          <a:xfrm>
            <a:off x="899151" y="2070580"/>
            <a:ext cx="8000150" cy="42400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4488096C-C130-4D82-8F96-AC15DEB51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3875" y="1750940"/>
            <a:ext cx="4606085" cy="468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57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 rot="20796637">
            <a:off x="-1033229" y="-310908"/>
            <a:ext cx="10665350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6 Rectángulo"/>
          <p:cNvSpPr/>
          <p:nvPr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364273" y="324984"/>
            <a:ext cx="9069906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5400" dirty="0">
                <a:solidFill>
                  <a:schemeClr val="bg1"/>
                </a:solidFill>
              </a:rPr>
              <a:t>REQUISITOS FUNCIONALES</a:t>
            </a:r>
          </a:p>
        </p:txBody>
      </p:sp>
      <p:sp>
        <p:nvSpPr>
          <p:cNvPr id="27" name="Marcador de contenido 2"/>
          <p:cNvSpPr txBox="1">
            <a:spLocks/>
          </p:cNvSpPr>
          <p:nvPr/>
        </p:nvSpPr>
        <p:spPr>
          <a:xfrm>
            <a:off x="122132" y="1993215"/>
            <a:ext cx="8899735" cy="421523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El sistema de información debe guardar los datos personales de los clientes en una base da datos</a:t>
            </a:r>
          </a:p>
          <a:p>
            <a:r>
              <a:rPr lang="es-ES" sz="3200" dirty="0"/>
              <a:t>El sistema de información debe permitir crear los productos.</a:t>
            </a:r>
          </a:p>
          <a:p>
            <a:r>
              <a:rPr lang="es-ES" sz="3200" dirty="0"/>
              <a:t>El sistema de información debe</a:t>
            </a:r>
            <a:r>
              <a:rPr lang="es-ES" dirty="0"/>
              <a:t> permitir la modificación de datos de los clientes.</a:t>
            </a:r>
          </a:p>
          <a:p>
            <a:r>
              <a:rPr lang="es-ES" sz="3200" dirty="0"/>
              <a:t>El sistema de información debe</a:t>
            </a:r>
            <a:r>
              <a:rPr lang="es-ES" dirty="0"/>
              <a:t> permitir crear los usuarios del sistema.</a:t>
            </a:r>
            <a:endParaRPr lang="es-CO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37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 rot="20796637">
            <a:off x="-1033229" y="-310908"/>
            <a:ext cx="10665350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6 Rectángulo"/>
          <p:cNvSpPr/>
          <p:nvPr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364273" y="324984"/>
            <a:ext cx="9069906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5400" dirty="0">
                <a:solidFill>
                  <a:schemeClr val="bg1"/>
                </a:solidFill>
              </a:rPr>
              <a:t>REQUISITOS NO FUNCIONALES</a:t>
            </a:r>
          </a:p>
        </p:txBody>
      </p:sp>
      <p:sp>
        <p:nvSpPr>
          <p:cNvPr id="27" name="Marcador de contenido 2"/>
          <p:cNvSpPr txBox="1">
            <a:spLocks/>
          </p:cNvSpPr>
          <p:nvPr/>
        </p:nvSpPr>
        <p:spPr>
          <a:xfrm>
            <a:off x="899151" y="2070580"/>
            <a:ext cx="8000150" cy="42400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dirty="0"/>
              <a:t>El sistema debe permitir el ingreso solo de los usuarios registrados </a:t>
            </a:r>
          </a:p>
          <a:p>
            <a:r>
              <a:rPr lang="es-ES" sz="3200" dirty="0"/>
              <a:t>El sistema de información debe almacenar información(Ya sean datos del cliente, productos, entre otros</a:t>
            </a:r>
            <a:r>
              <a:rPr lang="es-ES" dirty="0"/>
              <a:t>)</a:t>
            </a:r>
            <a:r>
              <a:rPr lang="es-ES" sz="3200" dirty="0"/>
              <a:t>.</a:t>
            </a:r>
            <a:endParaRPr lang="es-ES" dirty="0"/>
          </a:p>
          <a:p>
            <a:r>
              <a:rPr lang="es-ES" sz="3200" dirty="0"/>
              <a:t>El sistema de información debe ejecutarse en cualquier dispositivo ya sea computador Tablet o smartphone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268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1127578" y="5296746"/>
            <a:ext cx="6020954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5400" b="1" dirty="0">
                <a:solidFill>
                  <a:srgbClr val="FFC000"/>
                </a:solidFill>
              </a:rPr>
              <a:t>GRACIAS</a:t>
            </a:r>
            <a:endParaRPr lang="es-ES" sz="5400" dirty="0">
              <a:solidFill>
                <a:srgbClr val="FFC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8062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>
                <a:solidFill>
                  <a:schemeClr val="bg1"/>
                </a:solidFill>
              </a:rPr>
              <a:t>Integrantes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006190" y="2672080"/>
            <a:ext cx="7416099" cy="4361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800" dirty="0"/>
              <a:t>Sebastián López Ortiz</a:t>
            </a:r>
          </a:p>
          <a:p>
            <a:pPr marL="0" indent="0">
              <a:buNone/>
            </a:pPr>
            <a:endParaRPr lang="es-CO" sz="2800" dirty="0"/>
          </a:p>
          <a:p>
            <a:pPr marL="0" indent="0" algn="ctr">
              <a:buNone/>
            </a:pPr>
            <a:r>
              <a:rPr lang="es-MX" sz="2400" dirty="0"/>
              <a:t> </a:t>
            </a:r>
          </a:p>
          <a:p>
            <a:pPr marL="0" indent="0" algn="ctr">
              <a:buNone/>
            </a:pPr>
            <a:r>
              <a:rPr lang="es-MX" sz="2400" dirty="0"/>
              <a:t>Servicio Nacional De Aprendizaje Sena</a:t>
            </a:r>
          </a:p>
          <a:p>
            <a:pPr marL="0" indent="0" algn="ctr">
              <a:buNone/>
            </a:pPr>
            <a:r>
              <a:rPr lang="es-MX" sz="2400" dirty="0"/>
              <a:t>Tecnólogo ADSI</a:t>
            </a:r>
          </a:p>
          <a:p>
            <a:pPr marL="0" indent="0" algn="ctr">
              <a:buNone/>
            </a:pPr>
            <a:r>
              <a:rPr lang="es-MX" sz="2400" dirty="0"/>
              <a:t>Centro de Electricidad, electrónica y telecomunicaciones CEET</a:t>
            </a:r>
          </a:p>
          <a:p>
            <a:pPr marL="0" indent="0" algn="ctr">
              <a:buNone/>
            </a:pPr>
            <a:r>
              <a:rPr lang="es-MX" sz="2400" dirty="0"/>
              <a:t>Bogotá D.C. </a:t>
            </a:r>
            <a:r>
              <a:rPr lang="es-CO" sz="2400" dirty="0"/>
              <a:t>Junio, 2021</a:t>
            </a:r>
          </a:p>
          <a:p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4126290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2" name="Título 1"/>
          <p:cNvSpPr>
            <a:spLocks noGrp="1"/>
          </p:cNvSpPr>
          <p:nvPr>
            <p:ph type="title" idx="4294967295"/>
          </p:nvPr>
        </p:nvSpPr>
        <p:spPr>
          <a:xfrm>
            <a:off x="2720975" y="4808538"/>
            <a:ext cx="6423025" cy="1592262"/>
          </a:xfrm>
          <a:prstGeom prst="rect">
            <a:avLst/>
          </a:prstGeom>
          <a:solidFill>
            <a:srgbClr val="8A8A8A"/>
          </a:solidFill>
        </p:spPr>
        <p:txBody>
          <a:bodyPr anchor="ctr">
            <a:noAutofit/>
          </a:bodyPr>
          <a:lstStyle/>
          <a:p>
            <a:pPr algn="l">
              <a:lnSpc>
                <a:spcPct val="80000"/>
              </a:lnSpc>
            </a:pPr>
            <a:r>
              <a:rPr lang="es-CO" b="1" dirty="0">
                <a:solidFill>
                  <a:schemeClr val="bg1"/>
                </a:solidFill>
              </a:rPr>
              <a:t>PLANTEAMIENTO DEL PROBLEMA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33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179" y="607767"/>
            <a:ext cx="3593005" cy="35930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4344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 rot="20796637">
            <a:off x="-1033229" y="-310908"/>
            <a:ext cx="10665350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6 Rectángulo"/>
          <p:cNvSpPr/>
          <p:nvPr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364273" y="324984"/>
            <a:ext cx="9069906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400" b="1" dirty="0">
                <a:solidFill>
                  <a:schemeClr val="bg1"/>
                </a:solidFill>
              </a:rPr>
              <a:t>Planteamiento del problema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27" name="Marcador de contenido 2"/>
          <p:cNvSpPr txBox="1">
            <a:spLocks/>
          </p:cNvSpPr>
          <p:nvPr/>
        </p:nvSpPr>
        <p:spPr>
          <a:xfrm>
            <a:off x="571925" y="2070580"/>
            <a:ext cx="8000150" cy="42400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empresa Droguería Única Del Norte E.U lleva un problema con el manejo de inventarios ya que este establecimiento tiene una deficiencia con el control, manejo y organización de los productos farmacéuticos.</a:t>
            </a: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cual crea una información inexacta lo que muchas veces lleva a que el autorizado de compras solicite una cantidad de medicina mayor o menor a la necesitada y en un tiempo más temprano al requerido, generando </a:t>
            </a:r>
            <a:r>
              <a:rPr lang="es-E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inconvnientes</a:t>
            </a:r>
            <a:r>
              <a:rPr lang="es-E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la logística.</a:t>
            </a: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O" b="0" i="0" dirty="0">
              <a:solidFill>
                <a:srgbClr val="202124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683192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2" name="Título 1"/>
          <p:cNvSpPr>
            <a:spLocks noGrp="1"/>
          </p:cNvSpPr>
          <p:nvPr>
            <p:ph type="title" idx="4294967295"/>
          </p:nvPr>
        </p:nvSpPr>
        <p:spPr>
          <a:xfrm>
            <a:off x="2720975" y="4808538"/>
            <a:ext cx="6423025" cy="1592262"/>
          </a:xfrm>
          <a:prstGeom prst="rect">
            <a:avLst/>
          </a:prstGeom>
          <a:solidFill>
            <a:srgbClr val="8A8A8A"/>
          </a:solidFill>
        </p:spPr>
        <p:txBody>
          <a:bodyPr anchor="ctr">
            <a:noAutofit/>
          </a:bodyPr>
          <a:lstStyle/>
          <a:p>
            <a:pPr algn="l">
              <a:lnSpc>
                <a:spcPct val="80000"/>
              </a:lnSpc>
            </a:pPr>
            <a:r>
              <a:rPr lang="es-CO" b="1" dirty="0">
                <a:solidFill>
                  <a:schemeClr val="bg1"/>
                </a:solidFill>
              </a:rPr>
              <a:t>JUSTIFICACIÓN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33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179" y="607767"/>
            <a:ext cx="3593005" cy="35930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343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 rot="20796637">
            <a:off x="-1033229" y="-310908"/>
            <a:ext cx="10665350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6 Rectángulo"/>
          <p:cNvSpPr/>
          <p:nvPr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364273" y="324984"/>
            <a:ext cx="9069906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400" b="1" dirty="0">
                <a:solidFill>
                  <a:schemeClr val="bg1"/>
                </a:solidFill>
              </a:rPr>
              <a:t>Justificación del proyecto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27" name="Marcador de contenido 2"/>
          <p:cNvSpPr txBox="1">
            <a:spLocks/>
          </p:cNvSpPr>
          <p:nvPr/>
        </p:nvSpPr>
        <p:spPr>
          <a:xfrm>
            <a:off x="717130" y="2638668"/>
            <a:ext cx="8000150" cy="42400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 Sistema de información se realiza con el propósito de trasmitir el diseño de la arquitectura de alto nivel a los procesos de inventario de la Droguería única del norte E.U para el Registro, almacenamiento y procesamiento de la información, para llevar la trazabilidad y optimización de los procesos para ordenar y contabilizar los productos.</a:t>
            </a:r>
            <a:endParaRPr lang="es-CO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/>
              <a:buNone/>
            </a:pPr>
            <a:endParaRPr lang="es-CO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753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2" name="Título 1"/>
          <p:cNvSpPr>
            <a:spLocks noGrp="1"/>
          </p:cNvSpPr>
          <p:nvPr>
            <p:ph type="title" idx="4294967295"/>
          </p:nvPr>
        </p:nvSpPr>
        <p:spPr>
          <a:xfrm>
            <a:off x="2720975" y="4808538"/>
            <a:ext cx="6423025" cy="1592262"/>
          </a:xfrm>
          <a:prstGeom prst="rect">
            <a:avLst/>
          </a:prstGeom>
          <a:solidFill>
            <a:srgbClr val="8A8A8A"/>
          </a:solidFill>
        </p:spPr>
        <p:txBody>
          <a:bodyPr anchor="ctr">
            <a:noAutofit/>
          </a:bodyPr>
          <a:lstStyle/>
          <a:p>
            <a:pPr algn="l">
              <a:lnSpc>
                <a:spcPct val="80000"/>
              </a:lnSpc>
            </a:pPr>
            <a:r>
              <a:rPr lang="es-CO" b="1" dirty="0">
                <a:solidFill>
                  <a:schemeClr val="bg1"/>
                </a:solidFill>
              </a:rPr>
              <a:t>OBJETIVOS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33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179" y="607767"/>
            <a:ext cx="3593005" cy="35930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8261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 rot="20796637">
            <a:off x="-1033229" y="-310908"/>
            <a:ext cx="10665350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6 Rectángulo"/>
          <p:cNvSpPr/>
          <p:nvPr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364273" y="324984"/>
            <a:ext cx="9069906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400" b="1" dirty="0">
                <a:solidFill>
                  <a:schemeClr val="bg1"/>
                </a:solidFill>
              </a:rPr>
              <a:t>OBJETIVO GENERAL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27" name="Marcador de contenido 2"/>
          <p:cNvSpPr txBox="1">
            <a:spLocks/>
          </p:cNvSpPr>
          <p:nvPr/>
        </p:nvSpPr>
        <p:spPr>
          <a:xfrm>
            <a:off x="899151" y="2070580"/>
            <a:ext cx="8000150" cy="42400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s-CO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2DF0BA3-2F9C-42DC-9FA1-38992FE09D9A}"/>
              </a:ext>
            </a:extLst>
          </p:cNvPr>
          <p:cNvSpPr txBox="1"/>
          <p:nvPr/>
        </p:nvSpPr>
        <p:spPr>
          <a:xfrm>
            <a:off x="608972" y="2336550"/>
            <a:ext cx="7795269" cy="3456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MX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Desarrollar un sistema de información</a:t>
            </a:r>
            <a:r>
              <a:rPr lang="es-MX" sz="3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la farmacia única del norte E.U., que permita optimizar</a:t>
            </a:r>
            <a:r>
              <a:rPr lang="es-MX" sz="3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proceso de inventario mediante el seguimiento oportuno a los productos y retroalimentación de información de cada proceso. </a:t>
            </a:r>
            <a:endParaRPr lang="es-CO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811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 rot="20796637">
            <a:off x="-1033229" y="-310908"/>
            <a:ext cx="10665350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6 Rectángulo"/>
          <p:cNvSpPr/>
          <p:nvPr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364273" y="324984"/>
            <a:ext cx="9069906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400" b="1" dirty="0">
                <a:solidFill>
                  <a:schemeClr val="bg1"/>
                </a:solidFill>
              </a:rPr>
              <a:t>OBJETIVOS ESPECÍFICOS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27" name="Marcador de contenido 2"/>
          <p:cNvSpPr txBox="1">
            <a:spLocks/>
          </p:cNvSpPr>
          <p:nvPr/>
        </p:nvSpPr>
        <p:spPr>
          <a:xfrm>
            <a:off x="749522" y="2040001"/>
            <a:ext cx="8000150" cy="42400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lnSpc>
                <a:spcPct val="115000"/>
              </a:lnSpc>
              <a:buFont typeface="Calibri" panose="020F0502020204030204" pitchFamily="34" charset="0"/>
              <a:buChar char="-"/>
            </a:pPr>
            <a:r>
              <a:rPr lang="es-E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Optimizar el manejo de ingreso de productos.</a:t>
            </a:r>
            <a:endParaRPr lang="es-CO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Calibri" panose="020F0502020204030204" pitchFamily="34" charset="0"/>
              <a:buChar char="-"/>
            </a:pPr>
            <a:r>
              <a:rPr lang="es-E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Garantizar el manejo, ahorro en tiempo y dinero en cada proceso.</a:t>
            </a:r>
            <a:endParaRPr lang="es-CO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Calibri" panose="020F0502020204030204" pitchFamily="34" charset="0"/>
              <a:buChar char="-"/>
            </a:pPr>
            <a:r>
              <a:rPr lang="es-E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Generar reportes estadísticos en intervalos de tiempo establecidos que apoye la toma de decisiones del administrador de la droguería.</a:t>
            </a:r>
            <a:endParaRPr lang="es-CO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Calibri" panose="020F0502020204030204" pitchFamily="34" charset="0"/>
              <a:buChar char="-"/>
            </a:pPr>
            <a:r>
              <a:rPr lang="es-E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Proporcionar información que sirva de apoyo al proceso </a:t>
            </a:r>
            <a:r>
              <a:rPr lang="es-CO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venta y productos almacenados.</a:t>
            </a:r>
            <a:endParaRPr lang="es-CO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Calibri" panose="020F0502020204030204" pitchFamily="34" charset="0"/>
              <a:buChar char="-"/>
            </a:pPr>
            <a:r>
              <a:rPr lang="es-ES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Automatizar los procesos operativos.</a:t>
            </a:r>
            <a:endParaRPr lang="es-CO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es-ES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Lograr ventajas competitivas a través de su </a:t>
            </a:r>
            <a:r>
              <a:rPr lang="es-E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implementación </a:t>
            </a:r>
            <a:r>
              <a:rPr lang="es-ES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uso.</a:t>
            </a:r>
            <a:endParaRPr lang="es-CO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26710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ción SENA-GC-F-004-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Presentación SENA-GC-F-004-V1</Template>
  <TotalTime>6812</TotalTime>
  <Words>535</Words>
  <Application>Microsoft Office PowerPoint</Application>
  <PresentationFormat>Presentación en pantalla (4:3)</PresentationFormat>
  <Paragraphs>47</Paragraphs>
  <Slides>17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Roboto</vt:lpstr>
      <vt:lpstr>Presentación SENA-GC-F-004-V1</vt:lpstr>
      <vt:lpstr>Presentación de PowerPoint</vt:lpstr>
      <vt:lpstr>Presentación de PowerPoint</vt:lpstr>
      <vt:lpstr>PLANTEAMIENTO DEL PROBLEMA</vt:lpstr>
      <vt:lpstr>Presentación de PowerPoint</vt:lpstr>
      <vt:lpstr>JUSTIFICACIÓN</vt:lpstr>
      <vt:lpstr>Presentación de PowerPoint</vt:lpstr>
      <vt:lpstr>OBJETIVOS</vt:lpstr>
      <vt:lpstr>Presentación de PowerPoint</vt:lpstr>
      <vt:lpstr>Presentación de PowerPoint</vt:lpstr>
      <vt:lpstr>DELIMITACIÓN Y ALCANCE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Administrador</dc:creator>
  <cp:lastModifiedBy>Sebastian Lopez Ortiz</cp:lastModifiedBy>
  <cp:revision>78</cp:revision>
  <dcterms:created xsi:type="dcterms:W3CDTF">2015-08-06T22:24:59Z</dcterms:created>
  <dcterms:modified xsi:type="dcterms:W3CDTF">2021-06-26T04:32:53Z</dcterms:modified>
</cp:coreProperties>
</file>