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90" r:id="rId2"/>
    <p:sldId id="297" r:id="rId3"/>
    <p:sldId id="278" r:id="rId4"/>
    <p:sldId id="277" r:id="rId5"/>
    <p:sldId id="276" r:id="rId6"/>
    <p:sldId id="281" r:id="rId7"/>
    <p:sldId id="279" r:id="rId8"/>
    <p:sldId id="280" r:id="rId9"/>
    <p:sldId id="282" r:id="rId10"/>
    <p:sldId id="284" r:id="rId11"/>
    <p:sldId id="303" r:id="rId12"/>
    <p:sldId id="283" r:id="rId13"/>
    <p:sldId id="300" r:id="rId14"/>
    <p:sldId id="299" r:id="rId15"/>
    <p:sldId id="301" r:id="rId16"/>
    <p:sldId id="302" r:id="rId17"/>
    <p:sldId id="295" r:id="rId18"/>
    <p:sldId id="285" r:id="rId19"/>
    <p:sldId id="286" r:id="rId20"/>
    <p:sldId id="292" r:id="rId21"/>
    <p:sldId id="289" r:id="rId22"/>
    <p:sldId id="293" r:id="rId23"/>
    <p:sldId id="294" r:id="rId24"/>
    <p:sldId id="296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16"/>
    <p:restoredTop sz="91250"/>
  </p:normalViewPr>
  <p:slideViewPr>
    <p:cSldViewPr>
      <p:cViewPr>
        <p:scale>
          <a:sx n="115" d="100"/>
          <a:sy n="115" d="100"/>
        </p:scale>
        <p:origin x="944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1A16D5-58BD-48F0-9BB5-B38692D1EAAC}" type="datetimeFigureOut">
              <a:rPr lang="zh-CN" altLang="en-US" smtClean="0"/>
              <a:t>16/8/15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1B70E-1808-4FB9-ACAA-57C54CF0D1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446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1B70E-1808-4FB9-ACAA-57C54CF0D10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743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1B70E-1808-4FB9-ACAA-57C54CF0D10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492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1B70E-1808-4FB9-ACAA-57C54CF0D10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34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1B70E-1808-4FB9-ACAA-57C54CF0D10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869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843D-89D3-44ED-8D71-9E75B8168A45}" type="datetimeFigureOut">
              <a:rPr lang="zh-CN" altLang="en-US" smtClean="0"/>
              <a:t>16/8/15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FB0A-5CE5-4E33-BDA7-6A2857729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085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843D-89D3-44ED-8D71-9E75B8168A45}" type="datetimeFigureOut">
              <a:rPr lang="zh-CN" altLang="en-US" smtClean="0"/>
              <a:t>16/8/15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FB0A-5CE5-4E33-BDA7-6A2857729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097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843D-89D3-44ED-8D71-9E75B8168A45}" type="datetimeFigureOut">
              <a:rPr lang="zh-CN" altLang="en-US" smtClean="0"/>
              <a:t>16/8/15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FB0A-5CE5-4E33-BDA7-6A2857729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5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843D-89D3-44ED-8D71-9E75B8168A45}" type="datetimeFigureOut">
              <a:rPr lang="zh-CN" altLang="en-US" smtClean="0"/>
              <a:t>16/8/15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FB0A-5CE5-4E33-BDA7-6A2857729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6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843D-89D3-44ED-8D71-9E75B8168A45}" type="datetimeFigureOut">
              <a:rPr lang="zh-CN" altLang="en-US" smtClean="0"/>
              <a:t>16/8/15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FB0A-5CE5-4E33-BDA7-6A2857729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550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843D-89D3-44ED-8D71-9E75B8168A45}" type="datetimeFigureOut">
              <a:rPr lang="zh-CN" altLang="en-US" smtClean="0"/>
              <a:t>16/8/15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FB0A-5CE5-4E33-BDA7-6A2857729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956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843D-89D3-44ED-8D71-9E75B8168A45}" type="datetimeFigureOut">
              <a:rPr lang="zh-CN" altLang="en-US" smtClean="0"/>
              <a:t>16/8/15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FB0A-5CE5-4E33-BDA7-6A2857729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887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843D-89D3-44ED-8D71-9E75B8168A45}" type="datetimeFigureOut">
              <a:rPr lang="zh-CN" altLang="en-US" smtClean="0"/>
              <a:t>16/8/15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FB0A-5CE5-4E33-BDA7-6A2857729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161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843D-89D3-44ED-8D71-9E75B8168A45}" type="datetimeFigureOut">
              <a:rPr lang="zh-CN" altLang="en-US" smtClean="0"/>
              <a:t>16/8/15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FB0A-5CE5-4E33-BDA7-6A2857729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927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843D-89D3-44ED-8D71-9E75B8168A45}" type="datetimeFigureOut">
              <a:rPr lang="zh-CN" altLang="en-US" smtClean="0"/>
              <a:t>16/8/15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FB0A-5CE5-4E33-BDA7-6A2857729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76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843D-89D3-44ED-8D71-9E75B8168A45}" type="datetimeFigureOut">
              <a:rPr lang="zh-CN" altLang="en-US" smtClean="0"/>
              <a:t>16/8/15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FB0A-5CE5-4E33-BDA7-6A2857729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00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1843D-89D3-44ED-8D71-9E75B8168A45}" type="datetimeFigureOut">
              <a:rPr lang="zh-CN" altLang="en-US" smtClean="0"/>
              <a:t>16/8/15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5FB0A-5CE5-4E33-BDA7-6A2857729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207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tiff"/><Relationship Id="rId3" Type="http://schemas.openxmlformats.org/officeDocument/2006/relationships/image" Target="../media/image14.tif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4" Type="http://schemas.openxmlformats.org/officeDocument/2006/relationships/image" Target="../media/image6.tiff"/><Relationship Id="rId5" Type="http://schemas.openxmlformats.org/officeDocument/2006/relationships/image" Target="../media/image7.tiff"/><Relationship Id="rId6" Type="http://schemas.openxmlformats.org/officeDocument/2006/relationships/image" Target="../media/image8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07704" y="2924944"/>
            <a:ext cx="5616624" cy="10081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zh-CN" sz="6000" b="1" smtClean="0">
                <a:latin typeface="Microsoft YaHei" charset="0"/>
                <a:ea typeface="Microsoft YaHei" charset="0"/>
                <a:cs typeface="Microsoft YaHei" charset="0"/>
              </a:rPr>
              <a:t>TCC</a:t>
            </a:r>
            <a:r>
              <a:rPr kumimoji="1" lang="zh-CN" altLang="en-US" sz="6000" b="1" dirty="0" smtClean="0">
                <a:latin typeface="Microsoft YaHei" charset="0"/>
                <a:ea typeface="Microsoft YaHei" charset="0"/>
                <a:cs typeface="Microsoft YaHei" charset="0"/>
              </a:rPr>
              <a:t>分布式事务</a:t>
            </a:r>
            <a:endParaRPr kumimoji="1" lang="zh-CN" altLang="en-US" sz="60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88224" y="6093296"/>
            <a:ext cx="2277616" cy="365125"/>
          </a:xfrm>
        </p:spPr>
        <p:txBody>
          <a:bodyPr/>
          <a:lstStyle/>
          <a:p>
            <a:fld id="{EAE6B78D-486E-064C-91EA-43B80A4D10B0}" type="datetime3">
              <a:rPr lang="zh-CN" altLang="en-US" sz="1600" smtClean="0">
                <a:latin typeface="Microsoft YaHei" charset="0"/>
                <a:ea typeface="Microsoft YaHei" charset="0"/>
                <a:cs typeface="Microsoft YaHei" charset="0"/>
              </a:rPr>
              <a:t>2016年8月15日星期一</a:t>
            </a:fld>
            <a:endParaRPr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48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线连接符 21"/>
          <p:cNvCxnSpPr/>
          <p:nvPr/>
        </p:nvCxnSpPr>
        <p:spPr>
          <a:xfrm>
            <a:off x="6262016" y="2313209"/>
            <a:ext cx="399937" cy="5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TCC/TC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258816" cy="506916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en-US" altLang="zh-CN" sz="2000" b="1" dirty="0" smtClean="0">
                <a:latin typeface="Microsoft YaHei" charset="0"/>
                <a:ea typeface="Microsoft YaHei" charset="0"/>
                <a:cs typeface="Microsoft YaHei" charset="0"/>
              </a:rPr>
              <a:t>TCC</a:t>
            </a:r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（</a:t>
            </a:r>
            <a:r>
              <a:rPr lang="en-US" altLang="zh-CN" sz="2000" b="1" dirty="0" smtClean="0">
                <a:latin typeface="Microsoft YaHei" charset="0"/>
                <a:ea typeface="Microsoft YaHei" charset="0"/>
                <a:cs typeface="Microsoft YaHei" charset="0"/>
              </a:rPr>
              <a:t>Try-Confirm-Cancel</a:t>
            </a:r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）</a:t>
            </a:r>
            <a:endParaRPr lang="en-US" altLang="zh-CN" sz="2000" b="1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Try: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尝试执行业务</a:t>
            </a:r>
          </a:p>
          <a:p>
            <a:pPr marL="0" indent="0">
              <a:buNone/>
            </a:pP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    完成所有业务检查（一致性）</a:t>
            </a:r>
          </a:p>
          <a:p>
            <a:pPr marL="0" indent="0">
              <a:buNone/>
            </a:pP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    预留必须业务资源（准隔离性）</a:t>
            </a:r>
          </a:p>
          <a:p>
            <a:r>
              <a:rPr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Confirm:</a:t>
            </a:r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确定执行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任务</a:t>
            </a:r>
          </a:p>
          <a:p>
            <a:pPr marL="0" indent="0">
              <a:buNone/>
            </a:pP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   真正执行任务</a:t>
            </a:r>
          </a:p>
          <a:p>
            <a:pPr marL="0" indent="0">
              <a:buNone/>
            </a:pP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   不做任何业务检查</a:t>
            </a:r>
          </a:p>
          <a:p>
            <a:pPr marL="0" indent="0">
              <a:buNone/>
            </a:pPr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   只是用</a:t>
            </a:r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Try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阶段预留的业务资源</a:t>
            </a:r>
          </a:p>
          <a:p>
            <a:r>
              <a:rPr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Cancel:</a:t>
            </a:r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取消执行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业务</a:t>
            </a:r>
          </a:p>
          <a:p>
            <a:pPr marL="0" indent="0">
              <a:buNone/>
            </a:pP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    释放</a:t>
            </a:r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Try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阶段预留的业务资源</a:t>
            </a:r>
            <a:endParaRPr lang="zh-CN" altLang="en-US" sz="2000" dirty="0"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buFont typeface="Wingdings" charset="2"/>
              <a:buChar char="n"/>
            </a:pPr>
            <a:endParaRPr lang="zh-CN" altLang="en-US" sz="2000" b="1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buFont typeface="Wingdings" charset="2"/>
              <a:buChar char="n"/>
            </a:pPr>
            <a:r>
              <a:rPr lang="en-US" altLang="zh-CN" sz="2000" b="1" dirty="0" smtClean="0">
                <a:latin typeface="Microsoft YaHei" charset="0"/>
                <a:ea typeface="Microsoft YaHei" charset="0"/>
                <a:cs typeface="Microsoft YaHei" charset="0"/>
              </a:rPr>
              <a:t>TC</a:t>
            </a:r>
            <a:r>
              <a:rPr lang="zh-CN" altLang="en-US" sz="2000" b="1" dirty="0">
                <a:latin typeface="Microsoft YaHei" charset="0"/>
                <a:ea typeface="Microsoft YaHei" charset="0"/>
                <a:cs typeface="Microsoft YaHei" charset="0"/>
              </a:rPr>
              <a:t>（</a:t>
            </a:r>
            <a:r>
              <a:rPr lang="en-US" altLang="zh-CN" sz="2000" b="1" dirty="0">
                <a:latin typeface="Microsoft YaHei" charset="0"/>
                <a:ea typeface="Microsoft YaHei" charset="0"/>
                <a:cs typeface="Microsoft YaHei" charset="0"/>
              </a:rPr>
              <a:t>Try-Cancel</a:t>
            </a:r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）</a:t>
            </a:r>
          </a:p>
          <a:p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只比</a:t>
            </a:r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TCC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少一个</a:t>
            </a:r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Confirm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过程</a:t>
            </a:r>
            <a:endParaRPr lang="zh-CN" altLang="en-US" sz="2000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0" indent="0">
              <a:buNone/>
            </a:pPr>
            <a:endParaRPr lang="zh-CN" altLang="en-US" sz="20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644008" y="1916831"/>
            <a:ext cx="1645718" cy="79275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主业务服务</a:t>
            </a:r>
            <a:r>
              <a:rPr kumimoji="1" lang="en-US" altLang="zh-CN" sz="16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Action</a:t>
            </a:r>
            <a:endParaRPr kumimoji="1" lang="zh-CN" altLang="en-US" sz="16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流程图: 磁盘 69"/>
          <p:cNvSpPr/>
          <p:nvPr/>
        </p:nvSpPr>
        <p:spPr>
          <a:xfrm>
            <a:off x="4988661" y="2624452"/>
            <a:ext cx="1017953" cy="584327"/>
          </a:xfrm>
          <a:prstGeom prst="flowChartMagneticDisk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数据库</a:t>
            </a:r>
            <a:endParaRPr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7513862" y="1299960"/>
            <a:ext cx="1267838" cy="190080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6979648" y="1554497"/>
            <a:ext cx="1229056" cy="42213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TryX</a:t>
            </a:r>
            <a:endParaRPr kumimoji="1"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304378" y="1688600"/>
            <a:ext cx="430887" cy="1365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业务服务</a:t>
            </a:r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A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979648" y="2070343"/>
            <a:ext cx="1229056" cy="42213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ConfirmX</a:t>
            </a:r>
            <a:endParaRPr kumimoji="1" lang="zh-CN" altLang="en-US" sz="1200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992848" y="2586189"/>
            <a:ext cx="1229056" cy="42213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CancelX</a:t>
            </a:r>
            <a:endParaRPr kumimoji="1" lang="zh-CN" altLang="en-US" sz="1200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7513862" y="4063407"/>
            <a:ext cx="1267838" cy="190080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979648" y="4317944"/>
            <a:ext cx="1229056" cy="42213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TryY</a:t>
            </a:r>
            <a:endParaRPr kumimoji="1"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304378" y="4452047"/>
            <a:ext cx="430887" cy="13449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业务服务</a:t>
            </a:r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B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6979648" y="4833790"/>
            <a:ext cx="1229056" cy="42213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ConfirmY</a:t>
            </a:r>
            <a:endParaRPr kumimoji="1" lang="zh-CN" altLang="en-US" sz="1200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6992848" y="5349636"/>
            <a:ext cx="1229056" cy="42213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CancelXY</a:t>
            </a:r>
            <a:endParaRPr kumimoji="1" lang="zh-CN" altLang="en-US" sz="1200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8" name="流程图: 磁盘 69"/>
          <p:cNvSpPr/>
          <p:nvPr/>
        </p:nvSpPr>
        <p:spPr>
          <a:xfrm>
            <a:off x="7795401" y="3033554"/>
            <a:ext cx="1017953" cy="584327"/>
          </a:xfrm>
          <a:prstGeom prst="flowChartMagneticDisk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数据库</a:t>
            </a:r>
            <a:endParaRPr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" name="流程图: 磁盘 69"/>
          <p:cNvSpPr/>
          <p:nvPr/>
        </p:nvSpPr>
        <p:spPr>
          <a:xfrm>
            <a:off x="7795401" y="5797001"/>
            <a:ext cx="1017953" cy="584327"/>
          </a:xfrm>
          <a:prstGeom prst="flowChartMagneticDisk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数据库</a:t>
            </a:r>
            <a:endParaRPr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21" name="直线连接符 20"/>
          <p:cNvCxnSpPr/>
          <p:nvPr/>
        </p:nvCxnSpPr>
        <p:spPr>
          <a:xfrm>
            <a:off x="6649766" y="1758961"/>
            <a:ext cx="0" cy="278277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>
            <a:off x="6649766" y="1772816"/>
            <a:ext cx="34734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/>
          <p:nvPr/>
        </p:nvCxnSpPr>
        <p:spPr>
          <a:xfrm>
            <a:off x="6632304" y="4541731"/>
            <a:ext cx="34734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柱形 114"/>
          <p:cNvSpPr/>
          <p:nvPr/>
        </p:nvSpPr>
        <p:spPr>
          <a:xfrm rot="5400000">
            <a:off x="5030908" y="4434691"/>
            <a:ext cx="906997" cy="1095637"/>
          </a:xfrm>
          <a:prstGeom prst="can">
            <a:avLst>
              <a:gd name="adj" fmla="val 29205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Microsoft YaHei" charset="0"/>
                <a:ea typeface="Microsoft YaHei" charset="0"/>
                <a:cs typeface="Microsoft YaHei" charset="0"/>
              </a:rPr>
              <a:t>消息</a:t>
            </a: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39" name="直线箭头连接符 38"/>
          <p:cNvCxnSpPr>
            <a:stCxn id="7" idx="3"/>
            <a:endCxn id="38" idx="2"/>
          </p:cNvCxnSpPr>
          <p:nvPr/>
        </p:nvCxnSpPr>
        <p:spPr>
          <a:xfrm flipH="1">
            <a:off x="5484406" y="3208779"/>
            <a:ext cx="13232" cy="132023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4711108" y="3617881"/>
            <a:ext cx="1766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发送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Confirm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或</a:t>
            </a:r>
          </a:p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Cancel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消息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3" name="剪去单角的矩形 42"/>
          <p:cNvSpPr/>
          <p:nvPr/>
        </p:nvSpPr>
        <p:spPr>
          <a:xfrm>
            <a:off x="4988661" y="5562187"/>
            <a:ext cx="1085730" cy="675125"/>
          </a:xfrm>
          <a:prstGeom prst="snip1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调度任务</a:t>
            </a:r>
          </a:p>
        </p:txBody>
      </p:sp>
      <p:cxnSp>
        <p:nvCxnSpPr>
          <p:cNvPr id="44" name="直线连接符 43"/>
          <p:cNvCxnSpPr/>
          <p:nvPr/>
        </p:nvCxnSpPr>
        <p:spPr>
          <a:xfrm flipV="1">
            <a:off x="5914727" y="4926586"/>
            <a:ext cx="879055" cy="11022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/>
          <p:cNvCxnSpPr/>
          <p:nvPr/>
        </p:nvCxnSpPr>
        <p:spPr>
          <a:xfrm>
            <a:off x="6793782" y="2276872"/>
            <a:ext cx="0" cy="278277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/>
          <p:cNvCxnSpPr>
            <a:endCxn id="11" idx="2"/>
          </p:cNvCxnSpPr>
          <p:nvPr/>
        </p:nvCxnSpPr>
        <p:spPr>
          <a:xfrm>
            <a:off x="6793782" y="2276872"/>
            <a:ext cx="185866" cy="45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/>
          <p:cNvCxnSpPr/>
          <p:nvPr/>
        </p:nvCxnSpPr>
        <p:spPr>
          <a:xfrm>
            <a:off x="6806982" y="5085834"/>
            <a:ext cx="185866" cy="45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5914727" y="1413776"/>
            <a:ext cx="1262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kumimoji="1" lang="en-US" altLang="zh-CN" sz="1400" dirty="0" err="1" smtClean="0">
                <a:latin typeface="Microsoft YaHei" charset="0"/>
                <a:ea typeface="Microsoft YaHei" charset="0"/>
                <a:cs typeface="Microsoft YaHei" charset="0"/>
              </a:rPr>
              <a:t>TryX</a:t>
            </a:r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成功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6033427" y="4056656"/>
            <a:ext cx="1256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ea"/>
              <a:buAutoNum type="circleNumDbPlain" startAt="2"/>
            </a:pPr>
            <a:r>
              <a:rPr kumimoji="1" lang="en-US" altLang="zh-CN" sz="1400" dirty="0" err="1" smtClean="0">
                <a:latin typeface="Microsoft YaHei" charset="0"/>
                <a:ea typeface="Microsoft YaHei" charset="0"/>
                <a:cs typeface="Microsoft YaHei" charset="0"/>
              </a:rPr>
              <a:t>TryY</a:t>
            </a:r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成功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6402029" y="3570110"/>
            <a:ext cx="1697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ea"/>
              <a:buAutoNum type="circleNumDbPlain" startAt="3"/>
            </a:pPr>
            <a:r>
              <a:rPr kumimoji="1" lang="en-US" altLang="zh-CN" sz="1400" dirty="0" err="1" smtClean="0">
                <a:latin typeface="Microsoft YaHei" charset="0"/>
                <a:ea typeface="Microsoft YaHei" charset="0"/>
                <a:cs typeface="Microsoft YaHei" charset="0"/>
              </a:rPr>
              <a:t>ConfrimX</a:t>
            </a:r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成功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5883391" y="5182899"/>
            <a:ext cx="1697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ea"/>
              <a:buAutoNum type="circleNumDbPlain" startAt="4"/>
            </a:pPr>
            <a:r>
              <a:rPr kumimoji="1" lang="en-US" altLang="zh-CN" sz="1400" dirty="0" err="1" smtClean="0">
                <a:latin typeface="Microsoft YaHei" charset="0"/>
                <a:ea typeface="Microsoft YaHei" charset="0"/>
                <a:cs typeface="Microsoft YaHei" charset="0"/>
              </a:rPr>
              <a:t>ConfrimY</a:t>
            </a:r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成功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759754" y="5918299"/>
            <a:ext cx="1894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ea"/>
              <a:buAutoNum type="circleNumDbPlain" startAt="5"/>
            </a:pPr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重试未完成的</a:t>
            </a:r>
          </a:p>
          <a:p>
            <a:r>
              <a:rPr kumimoji="1" lang="zh-CN" altLang="en-US" sz="14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      </a:t>
            </a:r>
            <a:r>
              <a:rPr kumimoji="1" lang="en-US" altLang="zh-CN" sz="1400" dirty="0" smtClean="0">
                <a:latin typeface="Microsoft YaHei" charset="0"/>
                <a:ea typeface="Microsoft YaHei" charset="0"/>
                <a:cs typeface="Microsoft YaHei" charset="0"/>
              </a:rPr>
              <a:t>Confirm/Cancel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14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098576" cy="1143000"/>
          </a:xfrm>
        </p:spPr>
        <p:txBody>
          <a:bodyPr/>
          <a:lstStyle/>
          <a:p>
            <a:pPr algn="l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架构图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8" name="组 7"/>
          <p:cNvGrpSpPr/>
          <p:nvPr/>
        </p:nvGrpSpPr>
        <p:grpSpPr>
          <a:xfrm>
            <a:off x="2411760" y="733427"/>
            <a:ext cx="6595395" cy="5994296"/>
            <a:chOff x="2411760" y="733427"/>
            <a:chExt cx="6595395" cy="5994296"/>
          </a:xfrm>
        </p:grpSpPr>
        <p:sp>
          <p:nvSpPr>
            <p:cNvPr id="4" name="矩形 3"/>
            <p:cNvSpPr/>
            <p:nvPr/>
          </p:nvSpPr>
          <p:spPr>
            <a:xfrm>
              <a:off x="3245419" y="1134170"/>
              <a:ext cx="1632769" cy="2840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err="1" smtClean="0">
                  <a:latin typeface="Microsoft YaHei" charset="0"/>
                  <a:ea typeface="Microsoft YaHei" charset="0"/>
                  <a:cs typeface="Microsoft YaHei" charset="0"/>
                </a:rPr>
                <a:t>TXAction</a:t>
              </a:r>
              <a:endParaRPr kumimoji="1" lang="zh-CN" altLang="en-US" sz="14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236753" y="1569591"/>
              <a:ext cx="1641436" cy="2790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 smtClean="0">
                  <a:latin typeface="Microsoft YaHei" charset="0"/>
                  <a:ea typeface="Microsoft YaHei" charset="0"/>
                  <a:cs typeface="Microsoft YaHei" charset="0"/>
                </a:rPr>
                <a:t>插入事务记录</a:t>
              </a:r>
              <a:endParaRPr kumimoji="1" lang="zh-CN" altLang="en-US" sz="14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" name="下箭头 5"/>
            <p:cNvSpPr/>
            <p:nvPr/>
          </p:nvSpPr>
          <p:spPr>
            <a:xfrm>
              <a:off x="3750572" y="1386880"/>
              <a:ext cx="648297" cy="186230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236753" y="2024955"/>
              <a:ext cx="1641436" cy="248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 smtClean="0">
                  <a:latin typeface="Microsoft YaHei" charset="0"/>
                  <a:ea typeface="Microsoft YaHei" charset="0"/>
                  <a:cs typeface="Microsoft YaHei" charset="0"/>
                </a:rPr>
                <a:t>业务调用</a:t>
              </a:r>
              <a:endParaRPr kumimoji="1" lang="zh-CN" altLang="en-US" sz="14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227893" y="2455332"/>
              <a:ext cx="1650296" cy="282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 smtClean="0">
                  <a:latin typeface="Microsoft YaHei" charset="0"/>
                  <a:ea typeface="Microsoft YaHei" charset="0"/>
                  <a:cs typeface="Microsoft YaHei" charset="0"/>
                </a:rPr>
                <a:t>更改事务状态</a:t>
              </a:r>
              <a:endParaRPr kumimoji="1" lang="zh-CN" altLang="en-US" sz="14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227892" y="2938523"/>
              <a:ext cx="1650296" cy="2430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 smtClean="0">
                  <a:latin typeface="Microsoft YaHei" charset="0"/>
                  <a:ea typeface="Microsoft YaHei" charset="0"/>
                  <a:cs typeface="Microsoft YaHei" charset="0"/>
                </a:rPr>
                <a:t>提交事务</a:t>
              </a:r>
              <a:endParaRPr kumimoji="1" lang="zh-CN" altLang="en-US" sz="14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218672" y="4316077"/>
              <a:ext cx="1656184" cy="2806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err="1" smtClean="0">
                  <a:latin typeface="Microsoft YaHei" charset="0"/>
                  <a:ea typeface="Microsoft YaHei" charset="0"/>
                  <a:cs typeface="Microsoft YaHei" charset="0"/>
                </a:rPr>
                <a:t>TXTry</a:t>
              </a:r>
              <a:endParaRPr kumimoji="1" lang="zh-CN" altLang="en-US" sz="14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214910" y="4773120"/>
              <a:ext cx="1656184" cy="25683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smtClean="0">
                  <a:latin typeface="Microsoft YaHei" charset="0"/>
                  <a:ea typeface="Microsoft YaHei" charset="0"/>
                  <a:cs typeface="Microsoft YaHei" charset="0"/>
                </a:rPr>
                <a:t>尝试操作</a:t>
              </a:r>
              <a:endParaRPr kumimoji="1" lang="zh-CN" altLang="en-US" sz="14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219223" y="5223788"/>
              <a:ext cx="1664851" cy="270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 smtClean="0">
                  <a:latin typeface="Microsoft YaHei" charset="0"/>
                  <a:ea typeface="Microsoft YaHei" charset="0"/>
                  <a:cs typeface="Microsoft YaHei" charset="0"/>
                </a:rPr>
                <a:t>插入事务记录</a:t>
              </a:r>
              <a:endParaRPr kumimoji="1" lang="zh-CN" altLang="en-US" sz="14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218672" y="5680557"/>
              <a:ext cx="1665402" cy="270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 smtClean="0">
                  <a:latin typeface="Microsoft YaHei" charset="0"/>
                  <a:ea typeface="Microsoft YaHei" charset="0"/>
                  <a:cs typeface="Microsoft YaHei" charset="0"/>
                </a:rPr>
                <a:t>超时判断</a:t>
              </a:r>
              <a:endParaRPr kumimoji="1" lang="zh-CN" altLang="en-US" sz="14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3213326" y="3348645"/>
              <a:ext cx="5415164" cy="24105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 smtClean="0">
                  <a:latin typeface="Microsoft YaHei" charset="0"/>
                  <a:ea typeface="Microsoft YaHei" charset="0"/>
                  <a:cs typeface="Microsoft YaHei" charset="0"/>
                </a:rPr>
                <a:t>消息服务</a:t>
              </a:r>
              <a:endParaRPr kumimoji="1" lang="zh-CN" altLang="en-US" sz="14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2939537" y="993311"/>
              <a:ext cx="2107796" cy="3115465"/>
            </a:xfrm>
            <a:prstGeom prst="rect">
              <a:avLst/>
            </a:prstGeom>
            <a:noFill/>
            <a:ln w="254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5" name="下箭头 54"/>
            <p:cNvSpPr/>
            <p:nvPr/>
          </p:nvSpPr>
          <p:spPr>
            <a:xfrm>
              <a:off x="3759430" y="1827168"/>
              <a:ext cx="648297" cy="186230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6" name="下箭头 55"/>
            <p:cNvSpPr/>
            <p:nvPr/>
          </p:nvSpPr>
          <p:spPr>
            <a:xfrm>
              <a:off x="3766782" y="2258165"/>
              <a:ext cx="648297" cy="186230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7" name="下箭头 56"/>
            <p:cNvSpPr/>
            <p:nvPr/>
          </p:nvSpPr>
          <p:spPr>
            <a:xfrm>
              <a:off x="3759430" y="2745005"/>
              <a:ext cx="648297" cy="186230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8" name="下箭头 57"/>
            <p:cNvSpPr/>
            <p:nvPr/>
          </p:nvSpPr>
          <p:spPr>
            <a:xfrm>
              <a:off x="3472258" y="3178264"/>
              <a:ext cx="648297" cy="179693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9" name="下箭头 58"/>
            <p:cNvSpPr/>
            <p:nvPr/>
          </p:nvSpPr>
          <p:spPr>
            <a:xfrm>
              <a:off x="3718853" y="4596028"/>
              <a:ext cx="648297" cy="186230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0" name="下箭头 59"/>
            <p:cNvSpPr/>
            <p:nvPr/>
          </p:nvSpPr>
          <p:spPr>
            <a:xfrm>
              <a:off x="3718852" y="5037558"/>
              <a:ext cx="648297" cy="186230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1" name="下箭头 60"/>
            <p:cNvSpPr/>
            <p:nvPr/>
          </p:nvSpPr>
          <p:spPr>
            <a:xfrm>
              <a:off x="3715609" y="5504269"/>
              <a:ext cx="648297" cy="186230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3214910" y="6132586"/>
              <a:ext cx="1665402" cy="270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 smtClean="0">
                  <a:latin typeface="Microsoft YaHei" charset="0"/>
                  <a:ea typeface="Microsoft YaHei" charset="0"/>
                  <a:cs typeface="Microsoft YaHei" charset="0"/>
                </a:rPr>
                <a:t>提交事务</a:t>
              </a:r>
              <a:endParaRPr kumimoji="1" lang="zh-CN" altLang="en-US" sz="14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3" name="下箭头 62"/>
            <p:cNvSpPr/>
            <p:nvPr/>
          </p:nvSpPr>
          <p:spPr>
            <a:xfrm>
              <a:off x="3722615" y="5950219"/>
              <a:ext cx="648297" cy="186230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5089961" y="4322769"/>
              <a:ext cx="1656184" cy="2806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err="1" smtClean="0">
                  <a:latin typeface="Microsoft YaHei" charset="0"/>
                  <a:ea typeface="Microsoft YaHei" charset="0"/>
                  <a:cs typeface="Microsoft YaHei" charset="0"/>
                </a:rPr>
                <a:t>TXConfirm</a:t>
              </a:r>
              <a:endParaRPr kumimoji="1" lang="zh-CN" altLang="en-US" sz="14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5086199" y="4779812"/>
              <a:ext cx="1656184" cy="25683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 smtClean="0">
                  <a:latin typeface="Microsoft YaHei" charset="0"/>
                  <a:ea typeface="Microsoft YaHei" charset="0"/>
                  <a:cs typeface="Microsoft YaHei" charset="0"/>
                </a:rPr>
                <a:t>确认操作</a:t>
              </a:r>
              <a:endParaRPr kumimoji="1" lang="zh-CN" altLang="en-US" sz="14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5090512" y="5230480"/>
              <a:ext cx="1664851" cy="270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 smtClean="0">
                  <a:latin typeface="Microsoft YaHei" charset="0"/>
                  <a:ea typeface="Microsoft YaHei" charset="0"/>
                  <a:cs typeface="Microsoft YaHei" charset="0"/>
                </a:rPr>
                <a:t>更改确认状态</a:t>
              </a:r>
              <a:endParaRPr kumimoji="1" lang="zh-CN" altLang="en-US" sz="14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5089961" y="5687249"/>
              <a:ext cx="1665402" cy="270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 smtClean="0">
                  <a:latin typeface="Microsoft YaHei" charset="0"/>
                  <a:ea typeface="Microsoft YaHei" charset="0"/>
                  <a:cs typeface="Microsoft YaHei" charset="0"/>
                </a:rPr>
                <a:t>提交事务</a:t>
              </a:r>
              <a:endParaRPr kumimoji="1" lang="zh-CN" altLang="en-US" sz="14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8" name="下箭头 67"/>
            <p:cNvSpPr/>
            <p:nvPr/>
          </p:nvSpPr>
          <p:spPr>
            <a:xfrm>
              <a:off x="5590142" y="4591569"/>
              <a:ext cx="648297" cy="186230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9" name="下箭头 68"/>
            <p:cNvSpPr/>
            <p:nvPr/>
          </p:nvSpPr>
          <p:spPr>
            <a:xfrm>
              <a:off x="5590141" y="5044250"/>
              <a:ext cx="648297" cy="186230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70" name="下箭头 69"/>
            <p:cNvSpPr/>
            <p:nvPr/>
          </p:nvSpPr>
          <p:spPr>
            <a:xfrm>
              <a:off x="5586898" y="5477508"/>
              <a:ext cx="648297" cy="186230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6976068" y="4322769"/>
              <a:ext cx="1656184" cy="2806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err="1" smtClean="0">
                  <a:latin typeface="Microsoft YaHei" charset="0"/>
                  <a:ea typeface="Microsoft YaHei" charset="0"/>
                  <a:cs typeface="Microsoft YaHei" charset="0"/>
                </a:rPr>
                <a:t>TXCancel</a:t>
              </a:r>
              <a:endParaRPr kumimoji="1" lang="zh-CN" altLang="en-US" sz="14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6972306" y="4779812"/>
              <a:ext cx="1656184" cy="25683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 smtClean="0">
                  <a:latin typeface="Microsoft YaHei" charset="0"/>
                  <a:ea typeface="Microsoft YaHei" charset="0"/>
                  <a:cs typeface="Microsoft YaHei" charset="0"/>
                </a:rPr>
                <a:t>回滚操作</a:t>
              </a:r>
              <a:endParaRPr kumimoji="1" lang="zh-CN" altLang="en-US" sz="14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6976619" y="5230480"/>
              <a:ext cx="1664851" cy="270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 smtClean="0">
                  <a:latin typeface="Microsoft YaHei" charset="0"/>
                  <a:ea typeface="Microsoft YaHei" charset="0"/>
                  <a:cs typeface="Microsoft YaHei" charset="0"/>
                </a:rPr>
                <a:t>更改取消状态</a:t>
              </a:r>
              <a:endParaRPr kumimoji="1" lang="zh-CN" altLang="en-US" sz="14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6976068" y="5687249"/>
              <a:ext cx="1665402" cy="270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 smtClean="0">
                  <a:latin typeface="Microsoft YaHei" charset="0"/>
                  <a:ea typeface="Microsoft YaHei" charset="0"/>
                  <a:cs typeface="Microsoft YaHei" charset="0"/>
                </a:rPr>
                <a:t>提交事务</a:t>
              </a:r>
              <a:endParaRPr kumimoji="1" lang="zh-CN" altLang="en-US" sz="14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77" name="下箭头 76"/>
            <p:cNvSpPr/>
            <p:nvPr/>
          </p:nvSpPr>
          <p:spPr>
            <a:xfrm>
              <a:off x="7476249" y="4591569"/>
              <a:ext cx="648297" cy="186230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78" name="下箭头 77"/>
            <p:cNvSpPr/>
            <p:nvPr/>
          </p:nvSpPr>
          <p:spPr>
            <a:xfrm>
              <a:off x="7476248" y="5044250"/>
              <a:ext cx="648297" cy="186230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79" name="下箭头 78"/>
            <p:cNvSpPr/>
            <p:nvPr/>
          </p:nvSpPr>
          <p:spPr>
            <a:xfrm>
              <a:off x="7473005" y="5477508"/>
              <a:ext cx="648297" cy="186230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2924698" y="4227477"/>
              <a:ext cx="5919816" cy="2348652"/>
            </a:xfrm>
            <a:prstGeom prst="rect">
              <a:avLst/>
            </a:prstGeom>
            <a:noFill/>
            <a:ln w="254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84" name="下箭头 83"/>
            <p:cNvSpPr/>
            <p:nvPr/>
          </p:nvSpPr>
          <p:spPr>
            <a:xfrm>
              <a:off x="5684388" y="3583546"/>
              <a:ext cx="368643" cy="729242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85" name="下箭头 84"/>
            <p:cNvSpPr/>
            <p:nvPr/>
          </p:nvSpPr>
          <p:spPr>
            <a:xfrm>
              <a:off x="7255302" y="3589699"/>
              <a:ext cx="322681" cy="733070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88" name="右弧形箭头 87"/>
            <p:cNvSpPr/>
            <p:nvPr/>
          </p:nvSpPr>
          <p:spPr>
            <a:xfrm>
              <a:off x="2553345" y="2067949"/>
              <a:ext cx="659981" cy="2564756"/>
            </a:xfrm>
            <a:prstGeom prst="curvedRightArrow">
              <a:avLst/>
            </a:prstGeom>
            <a:solidFill>
              <a:srgbClr val="92D050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28600" indent="-228600" algn="ctr">
                <a:buFont typeface="+mj-ea"/>
                <a:buAutoNum type="circleNumDbPlain" startAt="2"/>
              </a:pPr>
              <a:endParaRPr kumimoji="1" lang="zh-CN" altLang="en-US" sz="120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5175405" y="990154"/>
              <a:ext cx="3453085" cy="136204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5187847" y="2529819"/>
              <a:ext cx="3440644" cy="60272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 smtClean="0">
                  <a:latin typeface="Microsoft YaHei" charset="0"/>
                  <a:ea typeface="Microsoft YaHei" charset="0"/>
                  <a:cs typeface="Microsoft YaHei" charset="0"/>
                </a:rPr>
                <a:t>调度任务</a:t>
              </a:r>
              <a:endParaRPr kumimoji="1" lang="zh-CN" altLang="en-US" sz="14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91" name="下箭头 90"/>
            <p:cNvSpPr/>
            <p:nvPr/>
          </p:nvSpPr>
          <p:spPr>
            <a:xfrm>
              <a:off x="6255744" y="3132540"/>
              <a:ext cx="368643" cy="1182625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92" name="下箭头 91"/>
            <p:cNvSpPr/>
            <p:nvPr/>
          </p:nvSpPr>
          <p:spPr>
            <a:xfrm>
              <a:off x="7956648" y="3132540"/>
              <a:ext cx="332822" cy="1190229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2411760" y="846138"/>
              <a:ext cx="6595395" cy="5881585"/>
            </a:xfrm>
            <a:prstGeom prst="rect">
              <a:avLst/>
            </a:prstGeom>
            <a:noFill/>
            <a:ln w="254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6456763" y="1004302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400" dirty="0">
                  <a:latin typeface="Microsoft YaHei" charset="0"/>
                  <a:ea typeface="Microsoft YaHei" charset="0"/>
                  <a:cs typeface="Microsoft YaHei" charset="0"/>
                </a:rPr>
                <a:t>管理平台</a:t>
              </a:r>
            </a:p>
          </p:txBody>
        </p:sp>
        <p:sp>
          <p:nvSpPr>
            <p:cNvPr id="95" name="矩形 94"/>
            <p:cNvSpPr/>
            <p:nvPr/>
          </p:nvSpPr>
          <p:spPr>
            <a:xfrm>
              <a:off x="5365864" y="1392924"/>
              <a:ext cx="1466775" cy="282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 smtClean="0">
                  <a:latin typeface="Microsoft YaHei" charset="0"/>
                  <a:ea typeface="Microsoft YaHei" charset="0"/>
                  <a:cs typeface="Microsoft YaHei" charset="0"/>
                </a:rPr>
                <a:t>数据查询</a:t>
              </a:r>
              <a:endParaRPr kumimoji="1" lang="zh-CN" altLang="en-US" sz="14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5368876" y="1836779"/>
              <a:ext cx="1463763" cy="282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 smtClean="0">
                  <a:latin typeface="Microsoft YaHei" charset="0"/>
                  <a:ea typeface="Microsoft YaHei" charset="0"/>
                  <a:cs typeface="Microsoft YaHei" charset="0"/>
                </a:rPr>
                <a:t>统计分析</a:t>
              </a:r>
              <a:endParaRPr kumimoji="1" lang="zh-CN" altLang="en-US" sz="14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7026110" y="1848617"/>
              <a:ext cx="1444860" cy="270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>
                  <a:latin typeface="Microsoft YaHei" charset="0"/>
                  <a:ea typeface="Microsoft YaHei" charset="0"/>
                  <a:cs typeface="Microsoft YaHei" charset="0"/>
                </a:rPr>
                <a:t>……</a:t>
              </a:r>
              <a:endParaRPr kumimoji="1" lang="zh-CN" altLang="en-US" sz="14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7031232" y="1392624"/>
              <a:ext cx="1439737" cy="282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 smtClean="0">
                  <a:latin typeface="Microsoft YaHei" charset="0"/>
                  <a:ea typeface="Microsoft YaHei" charset="0"/>
                  <a:cs typeface="Microsoft YaHei" charset="0"/>
                </a:rPr>
                <a:t>异常告警</a:t>
              </a:r>
              <a:endParaRPr kumimoji="1" lang="zh-CN" altLang="en-US" sz="14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5903351" y="6063093"/>
              <a:ext cx="198003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2000" b="1" dirty="0" smtClean="0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  <a:latin typeface="Microsoft YaHei" charset="0"/>
                  <a:ea typeface="Microsoft YaHei" charset="0"/>
                  <a:cs typeface="Microsoft YaHei" charset="0"/>
                </a:rPr>
                <a:t>分布式事务架构</a:t>
              </a:r>
              <a:endParaRPr kumimoji="1" lang="zh-CN" altLang="en-US" sz="20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3213325" y="3767316"/>
              <a:ext cx="2373573" cy="2588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 smtClean="0">
                  <a:latin typeface="Microsoft YaHei" charset="0"/>
                  <a:ea typeface="Microsoft YaHei" charset="0"/>
                  <a:cs typeface="Microsoft YaHei" charset="0"/>
                </a:rPr>
                <a:t>更改事务状态</a:t>
              </a:r>
              <a:endParaRPr kumimoji="1" lang="zh-CN" altLang="en-US" sz="14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09" name="下箭头 108"/>
            <p:cNvSpPr/>
            <p:nvPr/>
          </p:nvSpPr>
          <p:spPr>
            <a:xfrm>
              <a:off x="5187847" y="3132540"/>
              <a:ext cx="368643" cy="648589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10" name="下箭头 109"/>
            <p:cNvSpPr/>
            <p:nvPr/>
          </p:nvSpPr>
          <p:spPr>
            <a:xfrm>
              <a:off x="4299305" y="3159664"/>
              <a:ext cx="368643" cy="622930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12" name="文本框 111"/>
            <p:cNvSpPr txBox="1"/>
            <p:nvPr/>
          </p:nvSpPr>
          <p:spPr>
            <a:xfrm>
              <a:off x="2490514" y="1118439"/>
              <a:ext cx="400110" cy="1041311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kumimoji="1" lang="zh-CN" altLang="en-US" sz="1400" dirty="0" smtClean="0">
                  <a:latin typeface="Microsoft YaHei" charset="0"/>
                  <a:ea typeface="Microsoft YaHei" charset="0"/>
                  <a:cs typeface="Microsoft YaHei" charset="0"/>
                </a:rPr>
                <a:t>事务入口</a:t>
              </a:r>
              <a:endParaRPr kumimoji="1" lang="zh-CN" altLang="en-US" sz="14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2497930" y="4474109"/>
              <a:ext cx="400110" cy="1753044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kumimoji="1" lang="zh-CN" altLang="en-US" sz="1400" dirty="0" smtClean="0">
                  <a:latin typeface="Microsoft YaHei" charset="0"/>
                  <a:ea typeface="Microsoft YaHei" charset="0"/>
                  <a:cs typeface="Microsoft YaHei" charset="0"/>
                </a:rPr>
                <a:t>事务服务提供方</a:t>
              </a:r>
              <a:endParaRPr kumimoji="1" lang="zh-CN" altLang="en-US" sz="14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71" name="下箭头 70"/>
            <p:cNvSpPr/>
            <p:nvPr/>
          </p:nvSpPr>
          <p:spPr>
            <a:xfrm>
              <a:off x="3804782" y="733427"/>
              <a:ext cx="539876" cy="423435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5563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业务操作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02008" y="3412348"/>
            <a:ext cx="1345856" cy="145681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商城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46024" y="4033251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减库存</a:t>
            </a:r>
            <a:endParaRPr lang="zh-CN" altLang="en-US" sz="16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43925" y="4254863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新增订单</a:t>
            </a:r>
            <a:endParaRPr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797534" y="2610078"/>
            <a:ext cx="1504192" cy="12363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库存服务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4" name="流程图: 磁盘 69"/>
          <p:cNvSpPr/>
          <p:nvPr/>
        </p:nvSpPr>
        <p:spPr>
          <a:xfrm>
            <a:off x="7154447" y="2554660"/>
            <a:ext cx="1376985" cy="1297377"/>
          </a:xfrm>
          <a:prstGeom prst="flowChartMagneticDisk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298463" y="3045968"/>
            <a:ext cx="1078610" cy="657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298463" y="3045968"/>
            <a:ext cx="1078610" cy="2064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库存表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298463" y="3264105"/>
            <a:ext cx="1078610" cy="19049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Microsoft YaHei" charset="0"/>
                <a:ea typeface="Microsoft YaHei" charset="0"/>
                <a:cs typeface="Microsoft YaHei" charset="0"/>
              </a:rPr>
              <a:t>… …</a:t>
            </a:r>
            <a:endParaRPr lang="zh-CN" altLang="en-US" sz="12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009570" y="3023465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开启事</a:t>
            </a:r>
            <a:r>
              <a:rPr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务</a:t>
            </a:r>
            <a:endParaRPr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009570" y="3259185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库存操作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013918" y="3492501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提交</a:t>
            </a:r>
          </a:p>
        </p:txBody>
      </p:sp>
      <p:sp>
        <p:nvSpPr>
          <p:cNvPr id="21" name="矩形 20"/>
          <p:cNvSpPr/>
          <p:nvPr/>
        </p:nvSpPr>
        <p:spPr>
          <a:xfrm>
            <a:off x="4853861" y="4869160"/>
            <a:ext cx="1504192" cy="122413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订单服务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2" name="流程图: 磁盘 69"/>
          <p:cNvSpPr/>
          <p:nvPr/>
        </p:nvSpPr>
        <p:spPr>
          <a:xfrm>
            <a:off x="7154447" y="4830603"/>
            <a:ext cx="1376985" cy="1297377"/>
          </a:xfrm>
          <a:prstGeom prst="flowChartMagneticDisk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298463" y="5321911"/>
            <a:ext cx="1078610" cy="657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298463" y="5321911"/>
            <a:ext cx="1078610" cy="2064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订单表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298463" y="5540048"/>
            <a:ext cx="1078610" cy="19049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Microsoft YaHei" charset="0"/>
                <a:ea typeface="Microsoft YaHei" charset="0"/>
                <a:cs typeface="Microsoft YaHei" charset="0"/>
              </a:rPr>
              <a:t>… …</a:t>
            </a:r>
            <a:endParaRPr lang="zh-CN" altLang="en-US" sz="12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065897" y="5282547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开启事</a:t>
            </a:r>
            <a:r>
              <a:rPr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务</a:t>
            </a:r>
            <a:endParaRPr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065897" y="5517232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订单操作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065897" y="5745731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提交</a:t>
            </a:r>
          </a:p>
        </p:txBody>
      </p:sp>
      <p:cxnSp>
        <p:nvCxnSpPr>
          <p:cNvPr id="29" name="直接箭头连接符 155"/>
          <p:cNvCxnSpPr>
            <a:stCxn id="5" idx="3"/>
            <a:endCxn id="13" idx="1"/>
          </p:cNvCxnSpPr>
          <p:nvPr/>
        </p:nvCxnSpPr>
        <p:spPr>
          <a:xfrm flipV="1">
            <a:off x="3226144" y="3228268"/>
            <a:ext cx="1571390" cy="91299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155"/>
          <p:cNvCxnSpPr>
            <a:stCxn id="6" idx="3"/>
            <a:endCxn id="21" idx="1"/>
          </p:cNvCxnSpPr>
          <p:nvPr/>
        </p:nvCxnSpPr>
        <p:spPr>
          <a:xfrm>
            <a:off x="3224045" y="4362875"/>
            <a:ext cx="1629816" cy="111835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155"/>
          <p:cNvCxnSpPr>
            <a:stCxn id="19" idx="3"/>
            <a:endCxn id="17" idx="1"/>
          </p:cNvCxnSpPr>
          <p:nvPr/>
        </p:nvCxnSpPr>
        <p:spPr>
          <a:xfrm flipV="1">
            <a:off x="6089690" y="3359352"/>
            <a:ext cx="1208773" cy="784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155"/>
          <p:cNvCxnSpPr>
            <a:stCxn id="27" idx="3"/>
            <a:endCxn id="25" idx="1"/>
          </p:cNvCxnSpPr>
          <p:nvPr/>
        </p:nvCxnSpPr>
        <p:spPr>
          <a:xfrm>
            <a:off x="6146017" y="5625244"/>
            <a:ext cx="1152446" cy="1005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图片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74" y="3563829"/>
            <a:ext cx="1153849" cy="1153849"/>
          </a:xfrm>
          <a:prstGeom prst="rect">
            <a:avLst/>
          </a:prstGeom>
        </p:spPr>
      </p:pic>
      <p:cxnSp>
        <p:nvCxnSpPr>
          <p:cNvPr id="48" name="直接箭头连接符 155"/>
          <p:cNvCxnSpPr>
            <a:stCxn id="47" idx="3"/>
            <a:endCxn id="4" idx="1"/>
          </p:cNvCxnSpPr>
          <p:nvPr/>
        </p:nvCxnSpPr>
        <p:spPr>
          <a:xfrm>
            <a:off x="1445323" y="4140754"/>
            <a:ext cx="55668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圆角矩形标注 50"/>
          <p:cNvSpPr/>
          <p:nvPr/>
        </p:nvSpPr>
        <p:spPr>
          <a:xfrm>
            <a:off x="3789421" y="3874466"/>
            <a:ext cx="1008113" cy="387208"/>
          </a:xfrm>
          <a:prstGeom prst="wedgeRoundRectCallout">
            <a:avLst>
              <a:gd name="adj1" fmla="val -16936"/>
              <a:gd name="adj2" fmla="val -114181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/>
            </a:pPr>
            <a:r>
              <a:rPr lang="zh-CN" altLang="en-US" sz="1200" smtClean="0">
                <a:latin typeface="Microsoft YaHei" charset="0"/>
                <a:ea typeface="Microsoft YaHei" charset="0"/>
                <a:cs typeface="Microsoft YaHei" charset="0"/>
              </a:rPr>
              <a:t>减库存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2" name="圆角矩形标注 51"/>
          <p:cNvSpPr/>
          <p:nvPr/>
        </p:nvSpPr>
        <p:spPr>
          <a:xfrm>
            <a:off x="3447710" y="5321911"/>
            <a:ext cx="1008113" cy="387208"/>
          </a:xfrm>
          <a:prstGeom prst="wedgeRoundRectCallout">
            <a:avLst>
              <a:gd name="adj1" fmla="val 36662"/>
              <a:gd name="adj2" fmla="val -103446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 startAt="2"/>
            </a:pP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增订单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23582" y="47176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>
                <a:latin typeface="Microsoft YaHei" charset="0"/>
                <a:ea typeface="Microsoft YaHei" charset="0"/>
                <a:cs typeface="Microsoft YaHei" charset="0"/>
              </a:rPr>
              <a:t>客户端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1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06466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业务组成由：商城系统、库存系统和订单系统</a:t>
            </a:r>
          </a:p>
          <a:p>
            <a:pPr>
              <a:buFont typeface="Wingdings" charset="2"/>
              <a:buChar char="n"/>
            </a:pP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商城先调用减库存服务，然后再调用新增订单服务</a:t>
            </a:r>
          </a:p>
          <a:p>
            <a:pPr>
              <a:buFont typeface="Wingdings" charset="2"/>
              <a:buChar char="n"/>
            </a:pPr>
            <a:endParaRPr lang="en-US" altLang="zh-CN" sz="2000" b="1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146024" y="3796607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开启事</a:t>
            </a:r>
            <a:r>
              <a:rPr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务</a:t>
            </a:r>
            <a:endParaRPr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134594" y="4465788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提交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7298463" y="261227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库存数据库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322876" y="491932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订单数据库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40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事务表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06466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在每个业务库中都增加一张事务表，通过延伸业务事务范围包扩对事务表的操作</a:t>
            </a:r>
            <a:endParaRPr lang="en-US" altLang="zh-CN" sz="16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24491"/>
              </p:ext>
            </p:extLst>
          </p:nvPr>
        </p:nvGraphicFramePr>
        <p:xfrm>
          <a:off x="683568" y="4149080"/>
          <a:ext cx="7560840" cy="1432560"/>
        </p:xfrm>
        <a:graphic>
          <a:graphicData uri="http://schemas.openxmlformats.org/drawingml/2006/table">
            <a:tbl>
              <a:tblPr/>
              <a:tblGrid>
                <a:gridCol w="576063"/>
                <a:gridCol w="1080120"/>
                <a:gridCol w="1152128"/>
                <a:gridCol w="720080"/>
                <a:gridCol w="936104"/>
                <a:gridCol w="792088"/>
                <a:gridCol w="1152128"/>
                <a:gridCol w="1152129"/>
              </a:tblGrid>
              <a:tr h="1596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tx_Id</a:t>
                      </a:r>
                      <a:endParaRPr kumimoji="0" lang="en-US" altLang="zh-CN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business_id</a:t>
                      </a:r>
                      <a:endParaRPr kumimoji="0" lang="en-US" altLang="zh-CN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7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business_type</a:t>
                      </a:r>
                      <a:endParaRPr kumimoji="0" lang="en-US" altLang="zh-CN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tx_type</a:t>
                      </a:r>
                      <a:endParaRPr kumimoji="0" lang="en-US" altLang="zh-CN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tx_status</a:t>
                      </a:r>
                      <a:endParaRPr kumimoji="0" lang="en-US" altLang="zh-CN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context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retried_count</a:t>
                      </a:r>
                      <a:endParaRPr kumimoji="0" lang="en-US" altLang="zh-CN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gmt_modified</a:t>
                      </a:r>
                      <a:endParaRPr kumimoji="0" lang="en-US" altLang="zh-CN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848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ORDER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TCC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TRIED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{…}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2016-8-9</a:t>
                      </a:r>
                      <a:r>
                        <a:rPr kumimoji="0" lang="zh-CN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 </a:t>
                      </a: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12:11:30:56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</a:tr>
              <a:tr h="2848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478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REPO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478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TC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478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CONFIRMED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478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{…}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478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478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2016-8-9</a:t>
                      </a:r>
                      <a:r>
                        <a:rPr kumimoji="0" lang="zh-CN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 </a:t>
                      </a: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13:11:30:56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47842"/>
                      </a:schemeClr>
                    </a:solidFill>
                  </a:tcPr>
                </a:tc>
              </a:tr>
              <a:tr h="2848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ORDER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TC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CANCLLING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{…}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2016-8-9</a:t>
                      </a:r>
                      <a:r>
                        <a:rPr kumimoji="0" lang="zh-CN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 </a:t>
                      </a: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14:11:30:56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直线连接符 6"/>
          <p:cNvCxnSpPr>
            <a:endCxn id="9" idx="2"/>
          </p:cNvCxnSpPr>
          <p:nvPr/>
        </p:nvCxnSpPr>
        <p:spPr>
          <a:xfrm flipH="1" flipV="1">
            <a:off x="992909" y="3607933"/>
            <a:ext cx="10240" cy="52033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92799" y="333093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事务编号</a:t>
            </a:r>
            <a:endParaRPr kumimoji="1"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0" name="直线连接符 9"/>
          <p:cNvCxnSpPr/>
          <p:nvPr/>
        </p:nvCxnSpPr>
        <p:spPr>
          <a:xfrm flipH="1" flipV="1">
            <a:off x="1763688" y="2962329"/>
            <a:ext cx="15454" cy="118675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295420" y="2645998"/>
            <a:ext cx="967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业务流水号</a:t>
            </a:r>
            <a:endParaRPr kumimoji="1"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3" name="直线连接符 12"/>
          <p:cNvCxnSpPr/>
          <p:nvPr/>
        </p:nvCxnSpPr>
        <p:spPr>
          <a:xfrm flipV="1">
            <a:off x="2915816" y="3645024"/>
            <a:ext cx="0" cy="50405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515706" y="335862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业务类型</a:t>
            </a:r>
            <a:endParaRPr kumimoji="1"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7" name="直线连接符 16"/>
          <p:cNvCxnSpPr/>
          <p:nvPr/>
        </p:nvCxnSpPr>
        <p:spPr>
          <a:xfrm flipH="1" flipV="1">
            <a:off x="3821012" y="2982110"/>
            <a:ext cx="15454" cy="118675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207495" y="2682955"/>
            <a:ext cx="1331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事务类型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TC/TCC</a:t>
            </a:r>
            <a:endParaRPr kumimoji="1"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22" name="直线连接符 21"/>
          <p:cNvCxnSpPr/>
          <p:nvPr/>
        </p:nvCxnSpPr>
        <p:spPr>
          <a:xfrm flipV="1">
            <a:off x="4644008" y="3635621"/>
            <a:ext cx="0" cy="50405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243898" y="335862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事务状态</a:t>
            </a:r>
            <a:endParaRPr kumimoji="1"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24" name="直线连接符 23"/>
          <p:cNvCxnSpPr/>
          <p:nvPr/>
        </p:nvCxnSpPr>
        <p:spPr>
          <a:xfrm flipH="1" flipV="1">
            <a:off x="5561159" y="2954250"/>
            <a:ext cx="15454" cy="118675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4895656" y="2691800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调用方法的上下文</a:t>
            </a:r>
            <a:endParaRPr kumimoji="1"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26" name="直线连接符 25"/>
          <p:cNvCxnSpPr/>
          <p:nvPr/>
        </p:nvCxnSpPr>
        <p:spPr>
          <a:xfrm flipV="1">
            <a:off x="6516216" y="3645024"/>
            <a:ext cx="0" cy="50405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116106" y="3371446"/>
            <a:ext cx="810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重试次数</a:t>
            </a:r>
            <a:endParaRPr kumimoji="1"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28" name="直线连接符 27"/>
          <p:cNvCxnSpPr/>
          <p:nvPr/>
        </p:nvCxnSpPr>
        <p:spPr>
          <a:xfrm flipH="1" flipV="1">
            <a:off x="7618483" y="2954250"/>
            <a:ext cx="15454" cy="118675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7024072" y="2705644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>
                <a:latin typeface="Microsoft YaHei" charset="0"/>
                <a:ea typeface="Microsoft YaHei" charset="0"/>
                <a:cs typeface="Microsoft YaHei" charset="0"/>
              </a:rPr>
              <a:t>更改记录的时间</a:t>
            </a:r>
            <a:endParaRPr kumimoji="1"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972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业务前置表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/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主表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1815343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在对分布式操作的表都需要复制一份一模一样的表成为前置表</a:t>
            </a:r>
          </a:p>
          <a:p>
            <a:pPr>
              <a:buFont typeface="Wingdings" charset="2"/>
              <a:buChar char="n"/>
            </a:pP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业务查询操作都在主表上进行，数据强一致性</a:t>
            </a:r>
          </a:p>
          <a:p>
            <a:pPr>
              <a:buFont typeface="Wingdings" charset="2"/>
              <a:buChar char="n"/>
            </a:pP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业务</a:t>
            </a:r>
            <a:r>
              <a:rPr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DML</a:t>
            </a: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操作首先在前置表上进行操作</a:t>
            </a:r>
          </a:p>
          <a:p>
            <a:pPr>
              <a:buFont typeface="Wingdings" charset="2"/>
              <a:buChar char="n"/>
            </a:pP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待所有前置业务表操作完毕，在同时同步到各自主表上</a:t>
            </a:r>
          </a:p>
          <a:p>
            <a:pPr>
              <a:buFont typeface="Wingdings" charset="2"/>
              <a:buChar char="n"/>
            </a:pP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取消时只需要在前置表上做</a:t>
            </a:r>
            <a:r>
              <a:rPr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UNDO</a:t>
            </a: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操作</a:t>
            </a:r>
          </a:p>
          <a:p>
            <a:pPr marL="0" indent="0">
              <a:buNone/>
            </a:pPr>
            <a:endParaRPr lang="en-US" altLang="zh-CN" sz="16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606230"/>
              </p:ext>
            </p:extLst>
          </p:nvPr>
        </p:nvGraphicFramePr>
        <p:xfrm>
          <a:off x="1043608" y="3895482"/>
          <a:ext cx="3024335" cy="1530750"/>
        </p:xfrm>
        <a:graphic>
          <a:graphicData uri="http://schemas.openxmlformats.org/drawingml/2006/table">
            <a:tbl>
              <a:tblPr/>
              <a:tblGrid>
                <a:gridCol w="1034641"/>
                <a:gridCol w="955053"/>
                <a:gridCol w="1034641"/>
              </a:tblGrid>
              <a:tr h="391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order_id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user_id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7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848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12345678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富盈一号</a:t>
                      </a:r>
                      <a:endParaRPr kumimoji="0" lang="en-US" altLang="zh-CN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</a:tr>
              <a:tr h="2848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478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23456789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富盈五号</a:t>
                      </a:r>
                      <a:endParaRPr kumimoji="0" lang="en-US" altLang="zh-CN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47842"/>
                      </a:schemeClr>
                    </a:solidFill>
                  </a:tcPr>
                </a:tc>
              </a:tr>
              <a:tr h="2848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34567890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富盈五号</a:t>
                      </a:r>
                      <a:endParaRPr kumimoji="0" lang="en-US" altLang="zh-CN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</a:tr>
              <a:tr h="2848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224472"/>
              </p:ext>
            </p:extLst>
          </p:nvPr>
        </p:nvGraphicFramePr>
        <p:xfrm>
          <a:off x="4644008" y="3895482"/>
          <a:ext cx="3024335" cy="1530750"/>
        </p:xfrm>
        <a:graphic>
          <a:graphicData uri="http://schemas.openxmlformats.org/drawingml/2006/table">
            <a:tbl>
              <a:tblPr/>
              <a:tblGrid>
                <a:gridCol w="1034641"/>
                <a:gridCol w="955053"/>
                <a:gridCol w="1034641"/>
              </a:tblGrid>
              <a:tr h="391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order_id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user_id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7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848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12345678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富盈一号</a:t>
                      </a:r>
                      <a:endParaRPr kumimoji="0" lang="en-US" altLang="zh-CN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</a:tr>
              <a:tr h="2848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478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23456789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富盈五号</a:t>
                      </a:r>
                      <a:endParaRPr kumimoji="0" lang="en-US" altLang="zh-CN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47842"/>
                      </a:schemeClr>
                    </a:solidFill>
                  </a:tcPr>
                </a:tc>
              </a:tr>
              <a:tr h="2848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34567890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富盈五号</a:t>
                      </a:r>
                      <a:endParaRPr kumimoji="0" lang="en-US" altLang="zh-CN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</a:tr>
              <a:tr h="2848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886361" y="557994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订单前置表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02177" y="55799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订单主表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26833" y="4265170"/>
            <a:ext cx="6527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b="1" dirty="0" smtClean="0">
                <a:solidFill>
                  <a:srgbClr val="92D05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endParaRPr kumimoji="1" lang="zh-CN" altLang="en-US" sz="4800" b="1" dirty="0">
              <a:solidFill>
                <a:srgbClr val="92D05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316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示例代码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49273" y="1392238"/>
            <a:ext cx="7859216" cy="50783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BBB529"/>
                </a:solidFill>
                <a:latin typeface="Microsoft YaHei" charset="0"/>
                <a:ea typeface="Microsoft YaHei" charset="0"/>
                <a:cs typeface="Microsoft YaHei" charset="0"/>
              </a:rPr>
              <a:t>@Override</a:t>
            </a:r>
            <a:br>
              <a:rPr lang="en-US" altLang="zh-CN" sz="1200" dirty="0">
                <a:solidFill>
                  <a:srgbClr val="BBB529"/>
                </a:solidFill>
                <a:latin typeface="Microsoft YaHei" charset="0"/>
                <a:ea typeface="Microsoft YaHei" charset="0"/>
                <a:cs typeface="Microsoft YaHei" charset="0"/>
              </a:rPr>
            </a:br>
            <a:r>
              <a:rPr lang="en-US" altLang="zh-CN" sz="1200" dirty="0">
                <a:solidFill>
                  <a:srgbClr val="BBB529"/>
                </a:solidFill>
                <a:latin typeface="Microsoft YaHei" charset="0"/>
                <a:ea typeface="Microsoft YaHei" charset="0"/>
                <a:cs typeface="Microsoft YaHei" charset="0"/>
              </a:rPr>
              <a:t>@Transactional</a:t>
            </a:r>
            <a:br>
              <a:rPr lang="en-US" altLang="zh-CN" sz="1200" dirty="0">
                <a:solidFill>
                  <a:srgbClr val="BBB529"/>
                </a:solidFill>
                <a:latin typeface="Microsoft YaHei" charset="0"/>
                <a:ea typeface="Microsoft YaHei" charset="0"/>
                <a:cs typeface="Microsoft YaHei" charset="0"/>
              </a:rPr>
            </a:br>
            <a:r>
              <a:rPr lang="en-US" altLang="zh-CN" sz="1200" dirty="0">
                <a:solidFill>
                  <a:srgbClr val="BBB529"/>
                </a:solidFill>
                <a:latin typeface="Microsoft YaHei" charset="0"/>
                <a:ea typeface="Microsoft YaHei" charset="0"/>
                <a:cs typeface="Microsoft YaHei" charset="0"/>
              </a:rPr>
              <a:t>@</a:t>
            </a:r>
            <a:r>
              <a:rPr lang="en-US" altLang="zh-CN" sz="1200" dirty="0" err="1">
                <a:solidFill>
                  <a:srgbClr val="BBB529"/>
                </a:solidFill>
                <a:latin typeface="Microsoft YaHei" charset="0"/>
                <a:ea typeface="Microsoft YaHei" charset="0"/>
                <a:cs typeface="Microsoft YaHei" charset="0"/>
              </a:rPr>
              <a:t>TXAction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200" dirty="0">
                <a:solidFill>
                  <a:srgbClr val="D0D0FF"/>
                </a:solidFill>
                <a:latin typeface="Microsoft YaHei" charset="0"/>
                <a:ea typeface="Microsoft YaHei" charset="0"/>
                <a:cs typeface="Microsoft YaHei" charset="0"/>
              </a:rPr>
              <a:t>value 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= </a:t>
            </a:r>
            <a:r>
              <a:rPr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TransactionTypeEnum.</a:t>
            </a:r>
            <a:r>
              <a:rPr lang="en-US" altLang="zh-CN" sz="1200" i="1" dirty="0" err="1" smtClean="0">
                <a:solidFill>
                  <a:srgbClr val="9876AA"/>
                </a:solidFill>
                <a:latin typeface="Microsoft YaHei" charset="0"/>
                <a:ea typeface="Microsoft YaHei" charset="0"/>
                <a:cs typeface="Microsoft YaHei" charset="0"/>
              </a:rPr>
              <a:t>TCC</a:t>
            </a:r>
            <a:r>
              <a:rPr lang="en-US" altLang="zh-CN" sz="1200" dirty="0" err="1" smtClean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en-US" altLang="zh-CN" sz="1200" dirty="0" err="1" smtClean="0">
                <a:solidFill>
                  <a:srgbClr val="D0D0FF"/>
                </a:solidFill>
                <a:latin typeface="Microsoft YaHei" charset="0"/>
                <a:ea typeface="Microsoft YaHei" charset="0"/>
                <a:cs typeface="Microsoft YaHei" charset="0"/>
              </a:rPr>
              <a:t>bizType</a:t>
            </a:r>
            <a:r>
              <a:rPr lang="en-US" altLang="zh-CN" sz="1200" dirty="0" smtClean="0">
                <a:solidFill>
                  <a:srgbClr val="D0D0FF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= </a:t>
            </a:r>
            <a:r>
              <a:rPr lang="en-US" altLang="zh-CN" sz="1200" dirty="0" smtClean="0">
                <a:solidFill>
                  <a:srgbClr val="6A8759"/>
                </a:solidFill>
                <a:latin typeface="Microsoft YaHei" charset="0"/>
                <a:ea typeface="Microsoft YaHei" charset="0"/>
                <a:cs typeface="Microsoft YaHei" charset="0"/>
              </a:rPr>
              <a:t>“purchase”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)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/>
            </a:r>
            <a:b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</a:b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public 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String </a:t>
            </a:r>
            <a:r>
              <a:rPr lang="en-US" altLang="zh-CN" sz="1200" dirty="0">
                <a:solidFill>
                  <a:srgbClr val="FFC66D"/>
                </a:solidFill>
                <a:latin typeface="Microsoft YaHei" charset="0"/>
                <a:ea typeface="Microsoft YaHei" charset="0"/>
                <a:cs typeface="Microsoft YaHei" charset="0"/>
              </a:rPr>
              <a:t>purchase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SerialNumberGenerator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 generator</a:t>
            </a: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, long 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userId</a:t>
            </a: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, long 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productId</a:t>
            </a: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, long 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amount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){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/>
            </a:r>
            <a:b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</a:b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TXContext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ctx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= 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TXContextHolder.</a:t>
            </a:r>
            <a:r>
              <a:rPr lang="en-US" altLang="zh-CN" sz="1200" i="1" dirty="0" err="1">
                <a:latin typeface="Microsoft YaHei" charset="0"/>
                <a:ea typeface="Microsoft YaHei" charset="0"/>
                <a:cs typeface="Microsoft YaHei" charset="0"/>
              </a:rPr>
              <a:t>getTXContext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()</a:t>
            </a:r>
            <a:r>
              <a:rPr lang="en-US" altLang="zh-CN" sz="1200" dirty="0" smtClean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;</a:t>
            </a: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/>
            </a:r>
            <a:b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</a:b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    final 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JSONObject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 request= </a:t>
            </a: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new 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JSONObject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()</a:t>
            </a: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;</a:t>
            </a:r>
            <a:b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</a:b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request.put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200" dirty="0" smtClean="0">
                <a:solidFill>
                  <a:srgbClr val="6A8759"/>
                </a:solidFill>
                <a:latin typeface="Microsoft YaHei" charset="0"/>
                <a:ea typeface="Microsoft YaHei" charset="0"/>
                <a:cs typeface="Microsoft YaHei" charset="0"/>
              </a:rPr>
              <a:t>“</a:t>
            </a:r>
            <a:r>
              <a:rPr lang="en-US" altLang="zh-CN" sz="1200" dirty="0" err="1" smtClean="0">
                <a:solidFill>
                  <a:srgbClr val="6A8759"/>
                </a:solidFill>
                <a:latin typeface="Microsoft YaHei" charset="0"/>
                <a:ea typeface="Microsoft YaHei" charset="0"/>
                <a:cs typeface="Microsoft YaHei" charset="0"/>
              </a:rPr>
              <a:t>txId</a:t>
            </a:r>
            <a:r>
              <a:rPr lang="en-US" altLang="zh-CN" sz="1200" dirty="0" smtClean="0">
                <a:solidFill>
                  <a:srgbClr val="6A8759"/>
                </a:solidFill>
                <a:latin typeface="Microsoft YaHei" charset="0"/>
                <a:ea typeface="Microsoft YaHei" charset="0"/>
                <a:cs typeface="Microsoft YaHei" charset="0"/>
              </a:rPr>
              <a:t>”</a:t>
            </a:r>
            <a:r>
              <a:rPr lang="en-US" altLang="zh-CN" sz="1200" dirty="0" smtClean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ctx.getTxId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())</a:t>
            </a: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;</a:t>
            </a:r>
            <a:b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</a:b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request.put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200" dirty="0" smtClean="0">
                <a:solidFill>
                  <a:srgbClr val="6A8759"/>
                </a:solidFill>
                <a:latin typeface="Microsoft YaHei" charset="0"/>
                <a:ea typeface="Microsoft YaHei" charset="0"/>
                <a:cs typeface="Microsoft YaHei" charset="0"/>
              </a:rPr>
              <a:t>“</a:t>
            </a:r>
            <a:r>
              <a:rPr lang="en-US" altLang="zh-CN" sz="1200" dirty="0" err="1" smtClean="0">
                <a:solidFill>
                  <a:srgbClr val="6A8759"/>
                </a:solidFill>
                <a:latin typeface="Microsoft YaHei" charset="0"/>
                <a:ea typeface="Microsoft YaHei" charset="0"/>
                <a:cs typeface="Microsoft YaHei" charset="0"/>
              </a:rPr>
              <a:t>serialNumber</a:t>
            </a:r>
            <a:r>
              <a:rPr lang="en-US" altLang="zh-CN" sz="1200" dirty="0" smtClean="0">
                <a:solidFill>
                  <a:srgbClr val="6A8759"/>
                </a:solidFill>
                <a:latin typeface="Microsoft YaHei" charset="0"/>
                <a:ea typeface="Microsoft YaHei" charset="0"/>
                <a:cs typeface="Microsoft YaHei" charset="0"/>
              </a:rPr>
              <a:t>”</a:t>
            </a:r>
            <a:r>
              <a:rPr lang="en-US" altLang="zh-CN" sz="1200" dirty="0" smtClean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ctx.getSerialNumber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())</a:t>
            </a: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;</a:t>
            </a:r>
            <a:b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</a:b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request.put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200" dirty="0" smtClean="0">
                <a:solidFill>
                  <a:srgbClr val="6A8759"/>
                </a:solidFill>
                <a:latin typeface="Microsoft YaHei" charset="0"/>
                <a:ea typeface="Microsoft YaHei" charset="0"/>
                <a:cs typeface="Microsoft YaHei" charset="0"/>
              </a:rPr>
              <a:t>“</a:t>
            </a:r>
            <a:r>
              <a:rPr lang="en-US" altLang="zh-CN" sz="1200" dirty="0" err="1" smtClean="0">
                <a:solidFill>
                  <a:srgbClr val="6A8759"/>
                </a:solidFill>
                <a:latin typeface="Microsoft YaHei" charset="0"/>
                <a:ea typeface="Microsoft YaHei" charset="0"/>
                <a:cs typeface="Microsoft YaHei" charset="0"/>
              </a:rPr>
              <a:t>productId</a:t>
            </a:r>
            <a:r>
              <a:rPr lang="en-US" altLang="zh-CN" sz="1200" dirty="0" smtClean="0">
                <a:solidFill>
                  <a:srgbClr val="6A8759"/>
                </a:solidFill>
                <a:latin typeface="Microsoft YaHei" charset="0"/>
                <a:ea typeface="Microsoft YaHei" charset="0"/>
                <a:cs typeface="Microsoft YaHei" charset="0"/>
              </a:rPr>
              <a:t>”</a:t>
            </a:r>
            <a:r>
              <a:rPr lang="en-US" altLang="zh-CN" sz="1200" dirty="0" smtClean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productId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)</a:t>
            </a: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;</a:t>
            </a:r>
            <a:b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</a:b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request.put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200" dirty="0" smtClean="0">
                <a:solidFill>
                  <a:srgbClr val="6A8759"/>
                </a:solidFill>
                <a:latin typeface="Microsoft YaHei" charset="0"/>
                <a:ea typeface="Microsoft YaHei" charset="0"/>
                <a:cs typeface="Microsoft YaHei" charset="0"/>
              </a:rPr>
              <a:t>“</a:t>
            </a:r>
            <a:r>
              <a:rPr lang="en-US" altLang="zh-CN" sz="1200" dirty="0" err="1" smtClean="0">
                <a:solidFill>
                  <a:srgbClr val="6A8759"/>
                </a:solidFill>
                <a:latin typeface="Microsoft YaHei" charset="0"/>
                <a:ea typeface="Microsoft YaHei" charset="0"/>
                <a:cs typeface="Microsoft YaHei" charset="0"/>
              </a:rPr>
              <a:t>amount”</a:t>
            </a:r>
            <a:r>
              <a:rPr lang="en-US" altLang="zh-CN" sz="1200" dirty="0" err="1" smtClean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amount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)</a:t>
            </a: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;</a:t>
            </a:r>
            <a:b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</a:b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request.put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200" dirty="0" smtClean="0">
                <a:solidFill>
                  <a:srgbClr val="6A8759"/>
                </a:solidFill>
                <a:latin typeface="Microsoft YaHei" charset="0"/>
                <a:ea typeface="Microsoft YaHei" charset="0"/>
                <a:cs typeface="Microsoft YaHei" charset="0"/>
              </a:rPr>
              <a:t>“</a:t>
            </a:r>
            <a:r>
              <a:rPr lang="en-US" altLang="zh-CN" sz="1200" dirty="0" err="1" smtClean="0">
                <a:solidFill>
                  <a:srgbClr val="6A8759"/>
                </a:solidFill>
                <a:latin typeface="Microsoft YaHei" charset="0"/>
                <a:ea typeface="Microsoft YaHei" charset="0"/>
                <a:cs typeface="Microsoft YaHei" charset="0"/>
              </a:rPr>
              <a:t>userId</a:t>
            </a:r>
            <a:r>
              <a:rPr lang="en-US" altLang="zh-CN" sz="1200" dirty="0" smtClean="0">
                <a:solidFill>
                  <a:srgbClr val="6A8759"/>
                </a:solidFill>
                <a:latin typeface="Microsoft YaHei" charset="0"/>
                <a:ea typeface="Microsoft YaHei" charset="0"/>
                <a:cs typeface="Microsoft YaHei" charset="0"/>
              </a:rPr>
              <a:t>”</a:t>
            </a:r>
            <a:r>
              <a:rPr lang="en-US" altLang="zh-CN" sz="1200" dirty="0" smtClean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userId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)</a:t>
            </a:r>
            <a:r>
              <a:rPr lang="en-US" altLang="zh-CN" sz="1200" dirty="0" smtClean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;</a:t>
            </a: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/>
            </a:r>
            <a:b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</a:b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HttpHeaders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 headers = </a:t>
            </a: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new 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HttpHeaders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()</a:t>
            </a: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;</a:t>
            </a:r>
            <a:b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</a:b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headers.setContentType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MediaType.</a:t>
            </a:r>
            <a:r>
              <a:rPr lang="en-US" altLang="zh-CN" sz="1200" i="1" dirty="0" err="1">
                <a:solidFill>
                  <a:srgbClr val="9876AA"/>
                </a:solidFill>
                <a:latin typeface="Microsoft YaHei" charset="0"/>
                <a:ea typeface="Microsoft YaHei" charset="0"/>
                <a:cs typeface="Microsoft YaHei" charset="0"/>
              </a:rPr>
              <a:t>APPLICATION_JSON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)</a:t>
            </a: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;</a:t>
            </a:r>
            <a:b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</a:b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HttpEntity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&lt;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JSONObject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&gt; entity = </a:t>
            </a: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new 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HttpEntity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&lt;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JSONObject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&gt;(request</a:t>
            </a: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, 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headers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)</a:t>
            </a:r>
            <a:r>
              <a:rPr lang="en-US" altLang="zh-CN" sz="1200" dirty="0" smtClean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;</a:t>
            </a: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/>
            </a:r>
            <a:b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</a:b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ResponseEntity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&lt;Boolean&gt; result= </a:t>
            </a:r>
            <a:r>
              <a:rPr lang="en-US" altLang="zh-CN" sz="1200" dirty="0" err="1">
                <a:solidFill>
                  <a:srgbClr val="9876AA"/>
                </a:solidFill>
                <a:latin typeface="Microsoft YaHei" charset="0"/>
                <a:ea typeface="Microsoft YaHei" charset="0"/>
                <a:cs typeface="Microsoft YaHei" charset="0"/>
              </a:rPr>
              <a:t>restOperations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.exchange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200" dirty="0" err="1">
                <a:solidFill>
                  <a:srgbClr val="9876AA"/>
                </a:solidFill>
                <a:latin typeface="Microsoft YaHei" charset="0"/>
                <a:ea typeface="Microsoft YaHei" charset="0"/>
                <a:cs typeface="Microsoft YaHei" charset="0"/>
              </a:rPr>
              <a:t>repositoryURL</a:t>
            </a: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, 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HttpMethod.</a:t>
            </a:r>
            <a:r>
              <a:rPr lang="en-US" altLang="zh-CN" sz="1200" i="1" dirty="0" err="1">
                <a:solidFill>
                  <a:srgbClr val="9876AA"/>
                </a:solidFill>
                <a:latin typeface="Microsoft YaHei" charset="0"/>
                <a:ea typeface="Microsoft YaHei" charset="0"/>
                <a:cs typeface="Microsoft YaHei" charset="0"/>
              </a:rPr>
              <a:t>POST</a:t>
            </a:r>
            <a:r>
              <a:rPr lang="en-US" altLang="zh-CN" sz="1200" dirty="0" err="1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entity</a:t>
            </a: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, 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Boolean.</a:t>
            </a:r>
            <a:r>
              <a:rPr lang="en-US" altLang="zh-CN" sz="1200" dirty="0" err="1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class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)</a:t>
            </a: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;</a:t>
            </a:r>
            <a:b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</a:b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    if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result.getBody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()){</a:t>
            </a:r>
            <a:b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</a:b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        result= </a:t>
            </a:r>
            <a:r>
              <a:rPr lang="en-US" altLang="zh-CN" sz="1200" dirty="0" err="1">
                <a:solidFill>
                  <a:srgbClr val="9876AA"/>
                </a:solidFill>
                <a:latin typeface="Microsoft YaHei" charset="0"/>
                <a:ea typeface="Microsoft YaHei" charset="0"/>
                <a:cs typeface="Microsoft YaHei" charset="0"/>
              </a:rPr>
              <a:t>restOperations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.exchange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200" dirty="0" err="1">
                <a:solidFill>
                  <a:srgbClr val="9876AA"/>
                </a:solidFill>
                <a:latin typeface="Microsoft YaHei" charset="0"/>
                <a:ea typeface="Microsoft YaHei" charset="0"/>
                <a:cs typeface="Microsoft YaHei" charset="0"/>
              </a:rPr>
              <a:t>orderURL</a:t>
            </a: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, 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HttpMethod.</a:t>
            </a:r>
            <a:r>
              <a:rPr lang="en-US" altLang="zh-CN" sz="1200" i="1" dirty="0" err="1">
                <a:solidFill>
                  <a:srgbClr val="9876AA"/>
                </a:solidFill>
                <a:latin typeface="Microsoft YaHei" charset="0"/>
                <a:ea typeface="Microsoft YaHei" charset="0"/>
                <a:cs typeface="Microsoft YaHei" charset="0"/>
              </a:rPr>
              <a:t>POST</a:t>
            </a:r>
            <a:r>
              <a:rPr lang="en-US" altLang="zh-CN" sz="1200" dirty="0" err="1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entity</a:t>
            </a: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, 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Boolean.</a:t>
            </a:r>
            <a:r>
              <a:rPr lang="en-US" altLang="zh-CN" sz="1200" dirty="0" err="1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class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)</a:t>
            </a: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;</a:t>
            </a:r>
            <a:b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</a:b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        if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result.getBody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()){</a:t>
            </a:r>
            <a:b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</a:b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            </a:t>
            </a:r>
            <a:r>
              <a:rPr lang="en-US" altLang="zh-CN" sz="1200" dirty="0" smtClean="0">
                <a:solidFill>
                  <a:srgbClr val="808080"/>
                </a:solidFill>
                <a:latin typeface="Microsoft YaHei" charset="0"/>
                <a:ea typeface="Microsoft YaHei" charset="0"/>
                <a:cs typeface="Microsoft YaHei" charset="0"/>
              </a:rPr>
              <a:t>return “</a:t>
            </a:r>
            <a:r>
              <a:rPr lang="zh-CN" altLang="en-US" sz="1200" dirty="0" smtClean="0">
                <a:solidFill>
                  <a:srgbClr val="808080"/>
                </a:solidFill>
                <a:latin typeface="Microsoft YaHei" charset="0"/>
                <a:ea typeface="Microsoft YaHei" charset="0"/>
                <a:cs typeface="Microsoft YaHei" charset="0"/>
              </a:rPr>
              <a:t>购买</a:t>
            </a:r>
            <a:r>
              <a:rPr lang="zh-CN" altLang="en-US" sz="1200" dirty="0">
                <a:solidFill>
                  <a:srgbClr val="808080"/>
                </a:solidFill>
                <a:latin typeface="Microsoft YaHei" charset="0"/>
                <a:ea typeface="Microsoft YaHei" charset="0"/>
                <a:cs typeface="Microsoft YaHei" charset="0"/>
              </a:rPr>
              <a:t>产品</a:t>
            </a:r>
            <a:r>
              <a:rPr lang="zh-CN" altLang="en-US" sz="1200" dirty="0" smtClean="0">
                <a:solidFill>
                  <a:srgbClr val="808080"/>
                </a:solidFill>
                <a:latin typeface="Microsoft YaHei" charset="0"/>
                <a:ea typeface="Microsoft YaHei" charset="0"/>
                <a:cs typeface="Microsoft YaHei" charset="0"/>
              </a:rPr>
              <a:t>成功</a:t>
            </a:r>
            <a:r>
              <a:rPr lang="en-US" altLang="zh-CN" sz="1200" dirty="0" smtClean="0">
                <a:solidFill>
                  <a:srgbClr val="808080"/>
                </a:solidFill>
                <a:latin typeface="Microsoft YaHei" charset="0"/>
                <a:ea typeface="Microsoft YaHei" charset="0"/>
                <a:cs typeface="Microsoft YaHei" charset="0"/>
              </a:rPr>
              <a:t>”;</a:t>
            </a:r>
            <a:endParaRPr lang="zh-CN" altLang="en-US" sz="1200" dirty="0" smtClean="0">
              <a:solidFill>
                <a:srgbClr val="80808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200" dirty="0" smtClean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        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}</a:t>
            </a:r>
            <a:b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</a:b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        </a:t>
            </a: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throw new 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RuntimeException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200" dirty="0">
                <a:solidFill>
                  <a:srgbClr val="6A8759"/>
                </a:solidFill>
                <a:latin typeface="Microsoft YaHei" charset="0"/>
                <a:ea typeface="Microsoft YaHei" charset="0"/>
                <a:cs typeface="Microsoft YaHei" charset="0"/>
              </a:rPr>
              <a:t>"</a:t>
            </a:r>
            <a:r>
              <a:rPr lang="zh-CN" altLang="en-US" sz="1200" dirty="0">
                <a:solidFill>
                  <a:srgbClr val="6A8759"/>
                </a:solidFill>
                <a:latin typeface="Microsoft YaHei" charset="0"/>
                <a:ea typeface="Microsoft YaHei" charset="0"/>
                <a:cs typeface="Microsoft YaHei" charset="0"/>
              </a:rPr>
              <a:t>生成订单操作失败</a:t>
            </a:r>
            <a:r>
              <a:rPr lang="en-US" altLang="zh-CN" sz="1200" dirty="0">
                <a:solidFill>
                  <a:srgbClr val="6A8759"/>
                </a:solidFill>
                <a:latin typeface="Microsoft YaHei" charset="0"/>
                <a:ea typeface="Microsoft YaHei" charset="0"/>
                <a:cs typeface="Microsoft YaHei" charset="0"/>
              </a:rPr>
              <a:t>."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)</a:t>
            </a: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;</a:t>
            </a:r>
            <a:b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</a:b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}</a:t>
            </a:r>
            <a:b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</a:b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else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{</a:t>
            </a:r>
            <a:b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</a:b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        </a:t>
            </a: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throw new 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RuntimeException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200" dirty="0">
                <a:solidFill>
                  <a:srgbClr val="6A8759"/>
                </a:solidFill>
                <a:latin typeface="Microsoft YaHei" charset="0"/>
                <a:ea typeface="Microsoft YaHei" charset="0"/>
                <a:cs typeface="Microsoft YaHei" charset="0"/>
              </a:rPr>
              <a:t>"</a:t>
            </a:r>
            <a:r>
              <a:rPr lang="zh-CN" altLang="en-US" sz="1200" dirty="0">
                <a:solidFill>
                  <a:srgbClr val="6A8759"/>
                </a:solidFill>
                <a:latin typeface="Microsoft YaHei" charset="0"/>
                <a:ea typeface="Microsoft YaHei" charset="0"/>
                <a:cs typeface="Microsoft YaHei" charset="0"/>
              </a:rPr>
              <a:t>减库存操作失败</a:t>
            </a:r>
            <a:r>
              <a:rPr lang="en-US" altLang="zh-CN" sz="1200" dirty="0">
                <a:solidFill>
                  <a:srgbClr val="6A8759"/>
                </a:solidFill>
                <a:latin typeface="Microsoft YaHei" charset="0"/>
                <a:ea typeface="Microsoft YaHei" charset="0"/>
                <a:cs typeface="Microsoft YaHei" charset="0"/>
              </a:rPr>
              <a:t>."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)</a:t>
            </a: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;</a:t>
            </a:r>
            <a:b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</a:b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}</a:t>
            </a:r>
            <a:b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</a:b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}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138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示例代码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3568" y="2420888"/>
            <a:ext cx="7776864" cy="37856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BBB529"/>
                </a:solidFill>
              </a:rPr>
              <a:t>@Transactional</a:t>
            </a:r>
            <a:r>
              <a:rPr lang="en-US" altLang="zh-CN" sz="1600" dirty="0">
                <a:solidFill>
                  <a:srgbClr val="BBB529"/>
                </a:solidFill>
              </a:rPr>
              <a:t/>
            </a:r>
            <a:br>
              <a:rPr lang="en-US" altLang="zh-CN" sz="1600" dirty="0">
                <a:solidFill>
                  <a:srgbClr val="BBB529"/>
                </a:solidFill>
              </a:rPr>
            </a:br>
            <a:r>
              <a:rPr lang="en-US" altLang="zh-CN" sz="1600" dirty="0">
                <a:solidFill>
                  <a:srgbClr val="BBB529"/>
                </a:solidFill>
              </a:rPr>
              <a:t>@</a:t>
            </a:r>
            <a:r>
              <a:rPr lang="en-US" altLang="zh-CN" sz="1600" dirty="0" err="1" smtClean="0">
                <a:solidFill>
                  <a:srgbClr val="BBB529"/>
                </a:solidFill>
              </a:rPr>
              <a:t>TXTry</a:t>
            </a:r>
            <a:r>
              <a:rPr lang="en-US" altLang="zh-CN" sz="1600" dirty="0" smtClean="0"/>
              <a:t>(</a:t>
            </a:r>
            <a:r>
              <a:rPr lang="en-US" altLang="zh-CN" sz="1600" dirty="0">
                <a:solidFill>
                  <a:srgbClr val="D0D0FF"/>
                </a:solidFill>
              </a:rPr>
              <a:t>cancel </a:t>
            </a:r>
            <a:r>
              <a:rPr lang="en-US" altLang="zh-CN" sz="1600" dirty="0"/>
              <a:t>= </a:t>
            </a:r>
            <a:r>
              <a:rPr lang="en-US" altLang="zh-CN" sz="1600" dirty="0" smtClean="0">
                <a:solidFill>
                  <a:srgbClr val="6A8759"/>
                </a:solidFill>
              </a:rPr>
              <a:t>“</a:t>
            </a:r>
            <a:r>
              <a:rPr lang="en-US" altLang="zh-CN" sz="1600" dirty="0" err="1" smtClean="0">
                <a:solidFill>
                  <a:srgbClr val="6A8759"/>
                </a:solidFill>
              </a:rPr>
              <a:t>decreaseRepository</a:t>
            </a:r>
            <a:r>
              <a:rPr lang="en-US" altLang="zh-CN" sz="1600" dirty="0" smtClean="0">
                <a:solidFill>
                  <a:srgbClr val="6A8759"/>
                </a:solidFill>
              </a:rPr>
              <a:t>”</a:t>
            </a:r>
            <a:r>
              <a:rPr lang="en-US" altLang="zh-CN" sz="16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 ,</a:t>
            </a:r>
            <a:r>
              <a:rPr lang="en-US" altLang="zh-CN" sz="1600" dirty="0" smtClean="0">
                <a:solidFill>
                  <a:srgbClr val="D0D0FF"/>
                </a:solidFill>
              </a:rPr>
              <a:t>cancel </a:t>
            </a:r>
            <a:r>
              <a:rPr lang="en-US" altLang="zh-CN" sz="1600" dirty="0"/>
              <a:t>= </a:t>
            </a:r>
            <a:r>
              <a:rPr lang="en-US" altLang="zh-CN" sz="1600" dirty="0" smtClean="0">
                <a:solidFill>
                  <a:srgbClr val="6A8759"/>
                </a:solidFill>
              </a:rPr>
              <a:t>“</a:t>
            </a:r>
            <a:r>
              <a:rPr lang="en-US" altLang="zh-CN" sz="1600" dirty="0" err="1" smtClean="0">
                <a:solidFill>
                  <a:srgbClr val="6A8759"/>
                </a:solidFill>
              </a:rPr>
              <a:t>increaseRepository</a:t>
            </a:r>
            <a:r>
              <a:rPr lang="en-US" altLang="zh-CN" sz="1600" dirty="0" smtClean="0">
                <a:solidFill>
                  <a:srgbClr val="6A8759"/>
                </a:solidFill>
              </a:rPr>
              <a:t>”</a:t>
            </a:r>
            <a:r>
              <a:rPr lang="en-US" altLang="zh-CN" sz="1600" dirty="0" smtClean="0"/>
              <a:t>)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>
                <a:solidFill>
                  <a:srgbClr val="CC7832"/>
                </a:solidFill>
              </a:rPr>
              <a:t>public </a:t>
            </a:r>
            <a:r>
              <a:rPr lang="en-US" altLang="zh-CN" sz="1600" dirty="0" err="1">
                <a:solidFill>
                  <a:srgbClr val="CC7832"/>
                </a:solidFill>
              </a:rPr>
              <a:t>boolean</a:t>
            </a:r>
            <a:r>
              <a:rPr lang="en-US" altLang="zh-CN" sz="1600" dirty="0">
                <a:solidFill>
                  <a:srgbClr val="CC7832"/>
                </a:solidFill>
              </a:rPr>
              <a:t> </a:t>
            </a:r>
            <a:r>
              <a:rPr lang="en-US" altLang="zh-CN" sz="1600" dirty="0" err="1" smtClean="0">
                <a:solidFill>
                  <a:srgbClr val="FFC66D"/>
                </a:solidFill>
              </a:rPr>
              <a:t>tryDecreaseRepository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TXContext</a:t>
            </a:r>
            <a:r>
              <a:rPr lang="en-US" altLang="zh-CN" sz="1600" dirty="0" smtClean="0"/>
              <a:t> </a:t>
            </a:r>
            <a:r>
              <a:rPr lang="en-US" altLang="zh-CN" sz="1600" dirty="0" err="1"/>
              <a:t>ctx</a:t>
            </a:r>
            <a:r>
              <a:rPr lang="en-US" altLang="zh-CN" sz="1600" dirty="0" err="1">
                <a:solidFill>
                  <a:srgbClr val="CC7832"/>
                </a:solidFill>
              </a:rPr>
              <a:t>,long</a:t>
            </a:r>
            <a:r>
              <a:rPr lang="en-US" altLang="zh-CN" sz="1600" dirty="0">
                <a:solidFill>
                  <a:srgbClr val="CC7832"/>
                </a:solidFill>
              </a:rPr>
              <a:t> </a:t>
            </a:r>
            <a:r>
              <a:rPr lang="en-US" altLang="zh-CN" sz="1600" dirty="0" err="1"/>
              <a:t>productId</a:t>
            </a:r>
            <a:r>
              <a:rPr lang="en-US" altLang="zh-CN" sz="1600" dirty="0">
                <a:solidFill>
                  <a:srgbClr val="CC7832"/>
                </a:solidFill>
              </a:rPr>
              <a:t>, long </a:t>
            </a:r>
            <a:r>
              <a:rPr lang="en-US" altLang="zh-CN" sz="1600" dirty="0"/>
              <a:t>amount){</a:t>
            </a:r>
            <a:br>
              <a:rPr lang="en-US" altLang="zh-CN" sz="1600" dirty="0"/>
            </a:br>
            <a:r>
              <a:rPr lang="en-US" altLang="zh-CN" sz="1600" dirty="0"/>
              <a:t>    </a:t>
            </a:r>
            <a:r>
              <a:rPr lang="en-US" altLang="zh-CN" sz="1600" dirty="0">
                <a:solidFill>
                  <a:srgbClr val="CC7832"/>
                </a:solidFill>
              </a:rPr>
              <a:t>return </a:t>
            </a:r>
            <a:r>
              <a:rPr lang="en-US" altLang="zh-CN" sz="1600" dirty="0">
                <a:solidFill>
                  <a:srgbClr val="6897BB"/>
                </a:solidFill>
              </a:rPr>
              <a:t>0 </a:t>
            </a:r>
            <a:r>
              <a:rPr lang="en-US" altLang="zh-CN" sz="1600" dirty="0"/>
              <a:t>&lt; </a:t>
            </a:r>
            <a:r>
              <a:rPr lang="en-US" altLang="zh-CN" sz="1600" dirty="0" err="1" smtClean="0">
                <a:solidFill>
                  <a:srgbClr val="9876AA"/>
                </a:solidFill>
              </a:rPr>
              <a:t>dao</a:t>
            </a:r>
            <a:r>
              <a:rPr lang="en-US" altLang="zh-CN" sz="1600" dirty="0" err="1" smtClean="0"/>
              <a:t>.trydecrease</a:t>
            </a:r>
            <a:r>
              <a:rPr lang="en-US" altLang="zh-CN" sz="1600" dirty="0" smtClean="0"/>
              <a:t>(</a:t>
            </a:r>
            <a:r>
              <a:rPr lang="en-US" altLang="zh-CN" sz="1600" dirty="0" smtClean="0">
                <a:solidFill>
                  <a:srgbClr val="CC7832"/>
                </a:solidFill>
              </a:rPr>
              <a:t>new </a:t>
            </a:r>
            <a:r>
              <a:rPr lang="en-US" altLang="zh-CN" sz="1600" dirty="0" err="1"/>
              <a:t>RepositoryDO</a:t>
            </a:r>
            <a:r>
              <a:rPr lang="en-US" altLang="zh-CN" sz="1600" dirty="0"/>
              <a:t>(</a:t>
            </a:r>
            <a:r>
              <a:rPr lang="en-US" altLang="zh-CN" sz="1600" dirty="0" err="1"/>
              <a:t>productId</a:t>
            </a:r>
            <a:r>
              <a:rPr lang="en-US" altLang="zh-CN" sz="1600" dirty="0">
                <a:solidFill>
                  <a:srgbClr val="CC7832"/>
                </a:solidFill>
              </a:rPr>
              <a:t>, </a:t>
            </a:r>
            <a:r>
              <a:rPr lang="en-US" altLang="zh-CN" sz="1600" dirty="0"/>
              <a:t>amount))</a:t>
            </a:r>
            <a:r>
              <a:rPr lang="en-US" altLang="zh-CN" sz="1600" dirty="0">
                <a:solidFill>
                  <a:srgbClr val="CC7832"/>
                </a:solidFill>
              </a:rPr>
              <a:t>;</a:t>
            </a:r>
            <a:br>
              <a:rPr lang="en-US" altLang="zh-CN" sz="1600" dirty="0">
                <a:solidFill>
                  <a:srgbClr val="CC7832"/>
                </a:solidFill>
              </a:rPr>
            </a:br>
            <a:r>
              <a:rPr lang="en-US" altLang="zh-CN" sz="1600" dirty="0" smtClean="0"/>
              <a:t>}</a:t>
            </a:r>
            <a:r>
              <a:rPr lang="en-US" altLang="zh-CN" sz="1600" dirty="0">
                <a:solidFill>
                  <a:srgbClr val="BBB529"/>
                </a:solidFill>
              </a:rPr>
              <a:t/>
            </a:r>
            <a:br>
              <a:rPr lang="en-US" altLang="zh-CN" sz="1600" dirty="0">
                <a:solidFill>
                  <a:srgbClr val="BBB529"/>
                </a:solidFill>
              </a:rPr>
            </a:br>
            <a:r>
              <a:rPr lang="en-US" altLang="zh-CN" sz="1600" dirty="0">
                <a:solidFill>
                  <a:srgbClr val="BBB529"/>
                </a:solidFill>
              </a:rPr>
              <a:t>@Transactional</a:t>
            </a:r>
            <a:br>
              <a:rPr lang="en-US" altLang="zh-CN" sz="1600" dirty="0">
                <a:solidFill>
                  <a:srgbClr val="BBB529"/>
                </a:solidFill>
              </a:rPr>
            </a:br>
            <a:r>
              <a:rPr lang="en-US" altLang="zh-CN" sz="1600" dirty="0">
                <a:solidFill>
                  <a:srgbClr val="BBB529"/>
                </a:solidFill>
              </a:rPr>
              <a:t>@</a:t>
            </a:r>
            <a:r>
              <a:rPr lang="en-US" altLang="zh-CN" sz="1600" dirty="0" err="1" smtClean="0">
                <a:solidFill>
                  <a:srgbClr val="BBB529"/>
                </a:solidFill>
              </a:rPr>
              <a:t>TXConfirm</a:t>
            </a:r>
            <a:r>
              <a:rPr lang="en-US" altLang="zh-CN" sz="1600" dirty="0">
                <a:solidFill>
                  <a:srgbClr val="BBB529"/>
                </a:solidFill>
              </a:rPr>
              <a:t/>
            </a:r>
            <a:br>
              <a:rPr lang="en-US" altLang="zh-CN" sz="1600" dirty="0">
                <a:solidFill>
                  <a:srgbClr val="BBB529"/>
                </a:solidFill>
              </a:rPr>
            </a:br>
            <a:r>
              <a:rPr lang="en-US" altLang="zh-CN" sz="1600" dirty="0">
                <a:solidFill>
                  <a:srgbClr val="CC7832"/>
                </a:solidFill>
              </a:rPr>
              <a:t>public </a:t>
            </a:r>
            <a:r>
              <a:rPr lang="en-US" altLang="zh-CN" sz="1600" dirty="0" err="1">
                <a:solidFill>
                  <a:srgbClr val="CC7832"/>
                </a:solidFill>
              </a:rPr>
              <a:t>boolean</a:t>
            </a:r>
            <a:r>
              <a:rPr lang="en-US" altLang="zh-CN" sz="1600" dirty="0">
                <a:solidFill>
                  <a:srgbClr val="CC7832"/>
                </a:solidFill>
              </a:rPr>
              <a:t> </a:t>
            </a:r>
            <a:r>
              <a:rPr lang="en-US" altLang="zh-CN" sz="1600" dirty="0" err="1" smtClean="0">
                <a:solidFill>
                  <a:srgbClr val="FFC66D"/>
                </a:solidFill>
              </a:rPr>
              <a:t>decreaseRepository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TXContext</a:t>
            </a:r>
            <a:r>
              <a:rPr lang="en-US" altLang="zh-CN" sz="1600" dirty="0" smtClean="0"/>
              <a:t> </a:t>
            </a:r>
            <a:r>
              <a:rPr lang="en-US" altLang="zh-CN" sz="1600" dirty="0" err="1"/>
              <a:t>ctx</a:t>
            </a:r>
            <a:r>
              <a:rPr lang="en-US" altLang="zh-CN" sz="1600" dirty="0" err="1">
                <a:solidFill>
                  <a:srgbClr val="CC7832"/>
                </a:solidFill>
              </a:rPr>
              <a:t>,long</a:t>
            </a:r>
            <a:r>
              <a:rPr lang="en-US" altLang="zh-CN" sz="1600" dirty="0">
                <a:solidFill>
                  <a:srgbClr val="CC7832"/>
                </a:solidFill>
              </a:rPr>
              <a:t> </a:t>
            </a:r>
            <a:r>
              <a:rPr lang="en-US" altLang="zh-CN" sz="1600" dirty="0" err="1"/>
              <a:t>productId</a:t>
            </a:r>
            <a:r>
              <a:rPr lang="en-US" altLang="zh-CN" sz="1600" dirty="0" err="1">
                <a:solidFill>
                  <a:srgbClr val="CC7832"/>
                </a:solidFill>
              </a:rPr>
              <a:t>,long</a:t>
            </a:r>
            <a:r>
              <a:rPr lang="en-US" altLang="zh-CN" sz="1600" dirty="0">
                <a:solidFill>
                  <a:srgbClr val="CC7832"/>
                </a:solidFill>
              </a:rPr>
              <a:t> </a:t>
            </a:r>
            <a:r>
              <a:rPr lang="en-US" altLang="zh-CN" sz="1600" dirty="0"/>
              <a:t>amount){</a:t>
            </a:r>
            <a:br>
              <a:rPr lang="en-US" altLang="zh-CN" sz="1600" dirty="0"/>
            </a:br>
            <a:r>
              <a:rPr lang="en-US" altLang="zh-CN" sz="1600" dirty="0"/>
              <a:t>    </a:t>
            </a:r>
            <a:r>
              <a:rPr lang="en-US" altLang="zh-CN" sz="1600" dirty="0">
                <a:solidFill>
                  <a:srgbClr val="CC7832"/>
                </a:solidFill>
              </a:rPr>
              <a:t>return </a:t>
            </a:r>
            <a:r>
              <a:rPr lang="en-US" altLang="zh-CN" sz="1600" dirty="0">
                <a:solidFill>
                  <a:srgbClr val="6897BB"/>
                </a:solidFill>
              </a:rPr>
              <a:t>0 </a:t>
            </a:r>
            <a:r>
              <a:rPr lang="en-US" altLang="zh-CN" sz="1600" dirty="0"/>
              <a:t>&lt; </a:t>
            </a:r>
            <a:r>
              <a:rPr lang="en-US" altLang="zh-CN" sz="1600" dirty="0" err="1">
                <a:solidFill>
                  <a:srgbClr val="9876AA"/>
                </a:solidFill>
              </a:rPr>
              <a:t>dao</a:t>
            </a:r>
            <a:r>
              <a:rPr lang="en-US" altLang="zh-CN" sz="1600" dirty="0" err="1"/>
              <a:t>.increase</a:t>
            </a:r>
            <a:r>
              <a:rPr lang="en-US" altLang="zh-CN" sz="1600" dirty="0"/>
              <a:t>(</a:t>
            </a:r>
            <a:r>
              <a:rPr lang="en-US" altLang="zh-CN" sz="1600" dirty="0">
                <a:solidFill>
                  <a:srgbClr val="CC7832"/>
                </a:solidFill>
              </a:rPr>
              <a:t>new </a:t>
            </a:r>
            <a:r>
              <a:rPr lang="en-US" altLang="zh-CN" sz="1600" dirty="0" err="1"/>
              <a:t>RepositoryDO</a:t>
            </a:r>
            <a:r>
              <a:rPr lang="en-US" altLang="zh-CN" sz="1600" dirty="0"/>
              <a:t>(</a:t>
            </a:r>
            <a:r>
              <a:rPr lang="en-US" altLang="zh-CN" sz="1600" dirty="0" err="1"/>
              <a:t>productId</a:t>
            </a:r>
            <a:r>
              <a:rPr lang="en-US" altLang="zh-CN" sz="1600" dirty="0">
                <a:solidFill>
                  <a:srgbClr val="CC7832"/>
                </a:solidFill>
              </a:rPr>
              <a:t>, </a:t>
            </a:r>
            <a:r>
              <a:rPr lang="en-US" altLang="zh-CN" sz="1600" dirty="0"/>
              <a:t>amount))</a:t>
            </a:r>
            <a:r>
              <a:rPr lang="en-US" altLang="zh-CN" sz="1600" dirty="0">
                <a:solidFill>
                  <a:srgbClr val="CC7832"/>
                </a:solidFill>
              </a:rPr>
              <a:t>;</a:t>
            </a:r>
            <a:br>
              <a:rPr lang="en-US" altLang="zh-CN" sz="1600" dirty="0">
                <a:solidFill>
                  <a:srgbClr val="CC7832"/>
                </a:solidFill>
              </a:rPr>
            </a:br>
            <a:r>
              <a:rPr lang="en-US" altLang="zh-CN" sz="1600" dirty="0" smtClean="0"/>
              <a:t>}</a:t>
            </a:r>
            <a:r>
              <a:rPr lang="en-US" altLang="zh-CN" sz="1600" dirty="0">
                <a:solidFill>
                  <a:srgbClr val="BBB529"/>
                </a:solidFill>
              </a:rPr>
              <a:t/>
            </a:r>
            <a:br>
              <a:rPr lang="en-US" altLang="zh-CN" sz="1600" dirty="0">
                <a:solidFill>
                  <a:srgbClr val="BBB529"/>
                </a:solidFill>
              </a:rPr>
            </a:br>
            <a:r>
              <a:rPr lang="en-US" altLang="zh-CN" sz="1600" dirty="0">
                <a:solidFill>
                  <a:srgbClr val="BBB529"/>
                </a:solidFill>
              </a:rPr>
              <a:t>@Transactional</a:t>
            </a:r>
            <a:br>
              <a:rPr lang="en-US" altLang="zh-CN" sz="1600" dirty="0">
                <a:solidFill>
                  <a:srgbClr val="BBB529"/>
                </a:solidFill>
              </a:rPr>
            </a:br>
            <a:r>
              <a:rPr lang="en-US" altLang="zh-CN" sz="1600" dirty="0">
                <a:solidFill>
                  <a:srgbClr val="BBB529"/>
                </a:solidFill>
              </a:rPr>
              <a:t>@</a:t>
            </a:r>
            <a:r>
              <a:rPr lang="en-US" altLang="zh-CN" sz="1600" dirty="0" err="1">
                <a:solidFill>
                  <a:srgbClr val="BBB529"/>
                </a:solidFill>
              </a:rPr>
              <a:t>TXCancel</a:t>
            </a:r>
            <a:r>
              <a:rPr lang="en-US" altLang="zh-CN" sz="1600" dirty="0">
                <a:solidFill>
                  <a:srgbClr val="BBB529"/>
                </a:solidFill>
              </a:rPr>
              <a:t/>
            </a:r>
            <a:br>
              <a:rPr lang="en-US" altLang="zh-CN" sz="1600" dirty="0">
                <a:solidFill>
                  <a:srgbClr val="BBB529"/>
                </a:solidFill>
              </a:rPr>
            </a:br>
            <a:r>
              <a:rPr lang="en-US" altLang="zh-CN" sz="1600" dirty="0">
                <a:solidFill>
                  <a:srgbClr val="CC7832"/>
                </a:solidFill>
              </a:rPr>
              <a:t>public </a:t>
            </a:r>
            <a:r>
              <a:rPr lang="en-US" altLang="zh-CN" sz="1600" dirty="0" err="1">
                <a:solidFill>
                  <a:srgbClr val="CC7832"/>
                </a:solidFill>
              </a:rPr>
              <a:t>boolean</a:t>
            </a:r>
            <a:r>
              <a:rPr lang="en-US" altLang="zh-CN" sz="1600" dirty="0">
                <a:solidFill>
                  <a:srgbClr val="CC7832"/>
                </a:solidFill>
              </a:rPr>
              <a:t> </a:t>
            </a:r>
            <a:r>
              <a:rPr lang="en-US" altLang="zh-CN" sz="1600" dirty="0" err="1">
                <a:solidFill>
                  <a:srgbClr val="FFC66D"/>
                </a:solidFill>
              </a:rPr>
              <a:t>increaseRepository</a:t>
            </a:r>
            <a:r>
              <a:rPr lang="en-US" altLang="zh-CN" sz="1600" dirty="0"/>
              <a:t>(</a:t>
            </a:r>
            <a:r>
              <a:rPr lang="en-US" altLang="zh-CN" sz="1600" dirty="0" err="1"/>
              <a:t>TXContext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ctx</a:t>
            </a:r>
            <a:r>
              <a:rPr lang="en-US" altLang="zh-CN" sz="1600" dirty="0" err="1">
                <a:solidFill>
                  <a:srgbClr val="CC7832"/>
                </a:solidFill>
              </a:rPr>
              <a:t>,long</a:t>
            </a:r>
            <a:r>
              <a:rPr lang="en-US" altLang="zh-CN" sz="1600" dirty="0">
                <a:solidFill>
                  <a:srgbClr val="CC7832"/>
                </a:solidFill>
              </a:rPr>
              <a:t> </a:t>
            </a:r>
            <a:r>
              <a:rPr lang="en-US" altLang="zh-CN" sz="1600" dirty="0" err="1"/>
              <a:t>productId</a:t>
            </a:r>
            <a:r>
              <a:rPr lang="en-US" altLang="zh-CN" sz="1600" dirty="0" err="1">
                <a:solidFill>
                  <a:srgbClr val="CC7832"/>
                </a:solidFill>
              </a:rPr>
              <a:t>,long</a:t>
            </a:r>
            <a:r>
              <a:rPr lang="en-US" altLang="zh-CN" sz="1600" dirty="0">
                <a:solidFill>
                  <a:srgbClr val="CC7832"/>
                </a:solidFill>
              </a:rPr>
              <a:t> </a:t>
            </a:r>
            <a:r>
              <a:rPr lang="en-US" altLang="zh-CN" sz="1600" dirty="0"/>
              <a:t>amount){</a:t>
            </a:r>
            <a:br>
              <a:rPr lang="en-US" altLang="zh-CN" sz="1600" dirty="0"/>
            </a:br>
            <a:r>
              <a:rPr lang="en-US" altLang="zh-CN" sz="1600" dirty="0"/>
              <a:t>    </a:t>
            </a:r>
            <a:r>
              <a:rPr lang="en-US" altLang="zh-CN" sz="1600" dirty="0">
                <a:solidFill>
                  <a:srgbClr val="CC7832"/>
                </a:solidFill>
              </a:rPr>
              <a:t>return </a:t>
            </a:r>
            <a:r>
              <a:rPr lang="en-US" altLang="zh-CN" sz="1600" dirty="0">
                <a:solidFill>
                  <a:srgbClr val="6897BB"/>
                </a:solidFill>
              </a:rPr>
              <a:t>0 </a:t>
            </a:r>
            <a:r>
              <a:rPr lang="en-US" altLang="zh-CN" sz="1600" dirty="0"/>
              <a:t>&lt; </a:t>
            </a:r>
            <a:r>
              <a:rPr lang="en-US" altLang="zh-CN" sz="1600" dirty="0" err="1">
                <a:solidFill>
                  <a:srgbClr val="9876AA"/>
                </a:solidFill>
              </a:rPr>
              <a:t>dao</a:t>
            </a:r>
            <a:r>
              <a:rPr lang="en-US" altLang="zh-CN" sz="1600" dirty="0" err="1"/>
              <a:t>.increase</a:t>
            </a:r>
            <a:r>
              <a:rPr lang="en-US" altLang="zh-CN" sz="1600" dirty="0"/>
              <a:t>(</a:t>
            </a:r>
            <a:r>
              <a:rPr lang="en-US" altLang="zh-CN" sz="1600" dirty="0">
                <a:solidFill>
                  <a:srgbClr val="CC7832"/>
                </a:solidFill>
              </a:rPr>
              <a:t>new </a:t>
            </a:r>
            <a:r>
              <a:rPr lang="en-US" altLang="zh-CN" sz="1600" dirty="0" err="1"/>
              <a:t>RepositoryDO</a:t>
            </a:r>
            <a:r>
              <a:rPr lang="en-US" altLang="zh-CN" sz="1600" dirty="0"/>
              <a:t>(</a:t>
            </a:r>
            <a:r>
              <a:rPr lang="en-US" altLang="zh-CN" sz="1600" dirty="0" err="1"/>
              <a:t>productId</a:t>
            </a:r>
            <a:r>
              <a:rPr lang="en-US" altLang="zh-CN" sz="1600" dirty="0">
                <a:solidFill>
                  <a:srgbClr val="CC7832"/>
                </a:solidFill>
              </a:rPr>
              <a:t>, </a:t>
            </a:r>
            <a:r>
              <a:rPr lang="en-US" altLang="zh-CN" sz="1600" dirty="0"/>
              <a:t>amount))</a:t>
            </a:r>
            <a:r>
              <a:rPr lang="en-US" altLang="zh-CN" sz="1600" dirty="0">
                <a:solidFill>
                  <a:srgbClr val="CC7832"/>
                </a:solidFill>
              </a:rPr>
              <a:t>;</a:t>
            </a:r>
            <a:br>
              <a:rPr lang="en-US" altLang="zh-CN" sz="1600" dirty="0">
                <a:solidFill>
                  <a:srgbClr val="CC7832"/>
                </a:solidFill>
              </a:rPr>
            </a:br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06466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Try/Confirm/Cancel</a:t>
            </a: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方法都需要业务实现</a:t>
            </a:r>
          </a:p>
          <a:p>
            <a:pPr>
              <a:buFont typeface="Wingdings" charset="2"/>
              <a:buChar char="n"/>
            </a:pPr>
            <a:r>
              <a:rPr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Try/Confirm/Cancel</a:t>
            </a: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方法入参定义和传入值都一样</a:t>
            </a:r>
            <a:endParaRPr lang="en-US" altLang="zh-CN" sz="16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437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AutoShape 2"/>
          <p:cNvSpPr>
            <a:spLocks noChangeArrowheads="1"/>
          </p:cNvSpPr>
          <p:nvPr/>
        </p:nvSpPr>
        <p:spPr bwMode="ltGray">
          <a:xfrm rot="5400000">
            <a:off x="-605917" y="2048376"/>
            <a:ext cx="3505200" cy="3590925"/>
          </a:xfrm>
          <a:custGeom>
            <a:avLst/>
            <a:gdLst>
              <a:gd name="G0" fmla="+- 64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64"/>
              <a:gd name="G18" fmla="*/ 64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64 10800 0"/>
              <a:gd name="G26" fmla="?: G9 G17 G25"/>
              <a:gd name="G27" fmla="?: G9 0 21600"/>
              <a:gd name="G28" fmla="cos 10800 11796480"/>
              <a:gd name="G29" fmla="sin 10800 11796480"/>
              <a:gd name="G30" fmla="sin 64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68 w 21600"/>
              <a:gd name="T15" fmla="*/ 10800 h 21600"/>
              <a:gd name="T16" fmla="*/ 10800 w 21600"/>
              <a:gd name="T17" fmla="*/ 10736 h 21600"/>
              <a:gd name="T18" fmla="*/ 16232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36" y="10800"/>
                </a:moveTo>
                <a:cubicBezTo>
                  <a:pt x="10736" y="10764"/>
                  <a:pt x="10764" y="10736"/>
                  <a:pt x="10800" y="10736"/>
                </a:cubicBezTo>
                <a:cubicBezTo>
                  <a:pt x="10835" y="10735"/>
                  <a:pt x="10863" y="10764"/>
                  <a:pt x="10864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45490"/>
                  <a:invGamma/>
                </a:scheme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TX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状态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2" name="AutoShape 3"/>
          <p:cNvSpPr>
            <a:spLocks noChangeArrowheads="1"/>
          </p:cNvSpPr>
          <p:nvPr/>
        </p:nvSpPr>
        <p:spPr bwMode="gray">
          <a:xfrm rot="5400000">
            <a:off x="-1080778" y="1662583"/>
            <a:ext cx="4430713" cy="4430713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50000">
                <a:schemeClr val="bg1">
                  <a:alpha val="0"/>
                </a:schemeClr>
              </a:gs>
              <a:gs pos="100000">
                <a:srgbClr val="00CCFF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9pPr>
          </a:lstStyle>
          <a:p>
            <a:pPr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3" name="Text Box 39"/>
          <p:cNvSpPr txBox="1">
            <a:spLocks noChangeArrowheads="1"/>
          </p:cNvSpPr>
          <p:nvPr/>
        </p:nvSpPr>
        <p:spPr bwMode="white">
          <a:xfrm>
            <a:off x="1431368" y="3278202"/>
            <a:ext cx="1005403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9pPr>
          </a:lstStyle>
          <a:p>
            <a:pPr algn="r" eaLnBrk="0" hangingPunct="0">
              <a:defRPr/>
            </a:pPr>
            <a:r>
              <a:rPr lang="zh-CN" altLang="en-US" sz="32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icrosoft YaHei" charset="0"/>
                <a:ea typeface="Microsoft YaHei" charset="0"/>
                <a:cs typeface="Microsoft YaHei" charset="0"/>
              </a:rPr>
              <a:t>事务</a:t>
            </a:r>
          </a:p>
          <a:p>
            <a:pPr algn="r" eaLnBrk="0" hangingPunct="0">
              <a:defRPr/>
            </a:pPr>
            <a:r>
              <a:rPr lang="zh-CN" altLang="en-US" sz="32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icrosoft YaHei" charset="0"/>
                <a:ea typeface="Microsoft YaHei" charset="0"/>
                <a:cs typeface="Microsoft YaHei" charset="0"/>
              </a:rPr>
              <a:t>状态</a:t>
            </a:r>
            <a:endParaRPr lang="en-US" altLang="zh-CN" sz="32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09" name="组 108"/>
          <p:cNvGrpSpPr/>
          <p:nvPr/>
        </p:nvGrpSpPr>
        <p:grpSpPr>
          <a:xfrm>
            <a:off x="2102197" y="1755995"/>
            <a:ext cx="5195888" cy="530225"/>
            <a:chOff x="2205311" y="1975197"/>
            <a:chExt cx="5195888" cy="530225"/>
          </a:xfrm>
        </p:grpSpPr>
        <p:sp>
          <p:nvSpPr>
            <p:cNvPr id="57" name="AutoShape 18"/>
            <p:cNvSpPr>
              <a:spLocks noChangeArrowheads="1"/>
            </p:cNvSpPr>
            <p:nvPr/>
          </p:nvSpPr>
          <p:spPr bwMode="ltGray">
            <a:xfrm>
              <a:off x="2575199" y="1975197"/>
              <a:ext cx="4826000" cy="5302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9pPr>
            </a:lstStyle>
            <a:p>
              <a:pPr eaLnBrk="1" hangingPunct="1"/>
              <a:endParaRPr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58" name="Group 19"/>
            <p:cNvGrpSpPr>
              <a:grpSpLocks/>
            </p:cNvGrpSpPr>
            <p:nvPr/>
          </p:nvGrpSpPr>
          <p:grpSpPr bwMode="auto">
            <a:xfrm>
              <a:off x="2205311" y="1991072"/>
              <a:ext cx="501650" cy="501650"/>
              <a:chOff x="1583" y="1494"/>
              <a:chExt cx="526" cy="526"/>
            </a:xfrm>
          </p:grpSpPr>
          <p:sp>
            <p:nvSpPr>
              <p:cNvPr id="84" name="Oval 20"/>
              <p:cNvSpPr>
                <a:spLocks noChangeArrowheads="1"/>
              </p:cNvSpPr>
              <p:nvPr/>
            </p:nvSpPr>
            <p:spPr bwMode="gray">
              <a:xfrm>
                <a:off x="1583" y="1494"/>
                <a:ext cx="526" cy="52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85" name="Oval 21"/>
              <p:cNvSpPr>
                <a:spLocks noChangeArrowheads="1"/>
              </p:cNvSpPr>
              <p:nvPr/>
            </p:nvSpPr>
            <p:spPr bwMode="gray">
              <a:xfrm>
                <a:off x="1634" y="1547"/>
                <a:ext cx="425" cy="425"/>
              </a:xfrm>
              <a:prstGeom prst="ellipse">
                <a:avLst/>
              </a:prstGeom>
              <a:gradFill rotWithShape="1">
                <a:gsLst>
                  <a:gs pos="0">
                    <a:srgbClr val="10E470"/>
                  </a:gs>
                  <a:gs pos="100000">
                    <a:srgbClr val="098340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86" name="Oval 22"/>
              <p:cNvSpPr>
                <a:spLocks noChangeArrowheads="1"/>
              </p:cNvSpPr>
              <p:nvPr/>
            </p:nvSpPr>
            <p:spPr bwMode="gray">
              <a:xfrm>
                <a:off x="1642" y="1557"/>
                <a:ext cx="406" cy="406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85001"/>
                    </a:srgbClr>
                  </a:gs>
                  <a:gs pos="100000">
                    <a:srgbClr val="A2A2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87" name="Oval 23"/>
              <p:cNvSpPr>
                <a:spLocks noChangeArrowheads="1"/>
              </p:cNvSpPr>
              <p:nvPr/>
            </p:nvSpPr>
            <p:spPr bwMode="gray">
              <a:xfrm>
                <a:off x="1652" y="1582"/>
                <a:ext cx="265" cy="26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E9940B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88" name="Oval 24"/>
              <p:cNvSpPr>
                <a:spLocks noChangeArrowheads="1"/>
              </p:cNvSpPr>
              <p:nvPr/>
            </p:nvSpPr>
            <p:spPr bwMode="gray">
              <a:xfrm>
                <a:off x="1659" y="1571"/>
                <a:ext cx="366" cy="366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C2C2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  <p:sp>
          <p:nvSpPr>
            <p:cNvPr id="64" name="Text Box 40"/>
            <p:cNvSpPr txBox="1">
              <a:spLocks noChangeArrowheads="1"/>
            </p:cNvSpPr>
            <p:nvPr/>
          </p:nvSpPr>
          <p:spPr bwMode="auto">
            <a:xfrm>
              <a:off x="2276594" y="2045047"/>
              <a:ext cx="3273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1</a:t>
              </a:r>
            </a:p>
          </p:txBody>
        </p:sp>
        <p:sp>
          <p:nvSpPr>
            <p:cNvPr id="69" name="Text Box 45"/>
            <p:cNvSpPr txBox="1">
              <a:spLocks noChangeArrowheads="1"/>
            </p:cNvSpPr>
            <p:nvPr/>
          </p:nvSpPr>
          <p:spPr bwMode="black">
            <a:xfrm>
              <a:off x="2786336" y="2060922"/>
              <a:ext cx="3733800" cy="366712"/>
            </a:xfrm>
            <a:prstGeom prst="rect">
              <a:avLst/>
            </a:prstGeom>
            <a:noFill/>
            <a:ln>
              <a:noFill/>
            </a:ln>
            <a:effectLst>
              <a:outerShdw blurRad="63500" dist="38099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9pPr>
            </a:lstStyle>
            <a:p>
              <a:r>
                <a:rPr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BEGIN</a:t>
              </a:r>
              <a:r>
                <a:rPr lang="zh-CN" altLang="en-US" dirty="0">
                  <a:latin typeface="Microsoft YaHei" charset="0"/>
                  <a:ea typeface="Microsoft YaHei" charset="0"/>
                  <a:cs typeface="Microsoft YaHei" charset="0"/>
                </a:rPr>
                <a:t>(1, </a:t>
              </a:r>
              <a:r>
                <a:rPr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“事务开始”)</a:t>
              </a:r>
              <a:endParaRPr lang="en-US" altLang="zh-CN" b="1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110" name="组 109"/>
          <p:cNvGrpSpPr/>
          <p:nvPr/>
        </p:nvGrpSpPr>
        <p:grpSpPr>
          <a:xfrm>
            <a:off x="2784933" y="2505699"/>
            <a:ext cx="5197475" cy="528638"/>
            <a:chOff x="2608536" y="2703859"/>
            <a:chExt cx="5197475" cy="528638"/>
          </a:xfrm>
        </p:grpSpPr>
        <p:sp>
          <p:nvSpPr>
            <p:cNvPr id="55" name="AutoShape 11"/>
            <p:cNvSpPr>
              <a:spLocks noChangeArrowheads="1"/>
            </p:cNvSpPr>
            <p:nvPr/>
          </p:nvSpPr>
          <p:spPr bwMode="ltGray">
            <a:xfrm>
              <a:off x="2978424" y="2703859"/>
              <a:ext cx="4827587" cy="52863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9pPr>
            </a:lstStyle>
            <a:p>
              <a:pPr eaLnBrk="1" hangingPunct="1"/>
              <a:endParaRPr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56" name="Group 12"/>
            <p:cNvGrpSpPr>
              <a:grpSpLocks/>
            </p:cNvGrpSpPr>
            <p:nvPr/>
          </p:nvGrpSpPr>
          <p:grpSpPr bwMode="auto">
            <a:xfrm>
              <a:off x="2608536" y="2719734"/>
              <a:ext cx="501650" cy="501650"/>
              <a:chOff x="1583" y="1494"/>
              <a:chExt cx="526" cy="526"/>
            </a:xfrm>
          </p:grpSpPr>
          <p:sp>
            <p:nvSpPr>
              <p:cNvPr id="89" name="Oval 13"/>
              <p:cNvSpPr>
                <a:spLocks noChangeArrowheads="1"/>
              </p:cNvSpPr>
              <p:nvPr/>
            </p:nvSpPr>
            <p:spPr bwMode="gray">
              <a:xfrm>
                <a:off x="1583" y="1494"/>
                <a:ext cx="526" cy="52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90" name="Oval 14"/>
              <p:cNvSpPr>
                <a:spLocks noChangeArrowheads="1"/>
              </p:cNvSpPr>
              <p:nvPr/>
            </p:nvSpPr>
            <p:spPr bwMode="gray">
              <a:xfrm>
                <a:off x="1634" y="1547"/>
                <a:ext cx="425" cy="425"/>
              </a:xfrm>
              <a:prstGeom prst="ellipse">
                <a:avLst/>
              </a:prstGeom>
              <a:gradFill rotWithShape="1">
                <a:gsLst>
                  <a:gs pos="0">
                    <a:srgbClr val="10E470"/>
                  </a:gs>
                  <a:gs pos="100000">
                    <a:srgbClr val="098340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91" name="Oval 15"/>
              <p:cNvSpPr>
                <a:spLocks noChangeArrowheads="1"/>
              </p:cNvSpPr>
              <p:nvPr/>
            </p:nvSpPr>
            <p:spPr bwMode="gray">
              <a:xfrm>
                <a:off x="1642" y="1557"/>
                <a:ext cx="406" cy="406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85001"/>
                    </a:srgbClr>
                  </a:gs>
                  <a:gs pos="100000">
                    <a:srgbClr val="A2A2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92" name="Oval 16"/>
              <p:cNvSpPr>
                <a:spLocks noChangeArrowheads="1"/>
              </p:cNvSpPr>
              <p:nvPr/>
            </p:nvSpPr>
            <p:spPr bwMode="gray">
              <a:xfrm>
                <a:off x="1652" y="1582"/>
                <a:ext cx="265" cy="26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E9940B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93" name="Oval 17"/>
              <p:cNvSpPr>
                <a:spLocks noChangeArrowheads="1"/>
              </p:cNvSpPr>
              <p:nvPr/>
            </p:nvSpPr>
            <p:spPr bwMode="gray">
              <a:xfrm>
                <a:off x="1659" y="1571"/>
                <a:ext cx="366" cy="366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C2C2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  <p:sp>
          <p:nvSpPr>
            <p:cNvPr id="65" name="Text Box 41"/>
            <p:cNvSpPr txBox="1">
              <a:spLocks noChangeArrowheads="1"/>
            </p:cNvSpPr>
            <p:nvPr/>
          </p:nvSpPr>
          <p:spPr bwMode="auto">
            <a:xfrm>
              <a:off x="2692519" y="2789584"/>
              <a:ext cx="3273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2</a:t>
              </a:r>
            </a:p>
          </p:txBody>
        </p:sp>
        <p:sp>
          <p:nvSpPr>
            <p:cNvPr id="70" name="Text Box 46"/>
            <p:cNvSpPr txBox="1">
              <a:spLocks noChangeArrowheads="1"/>
            </p:cNvSpPr>
            <p:nvPr/>
          </p:nvSpPr>
          <p:spPr bwMode="black">
            <a:xfrm>
              <a:off x="3167336" y="2789584"/>
              <a:ext cx="3733800" cy="366713"/>
            </a:xfrm>
            <a:prstGeom prst="rect">
              <a:avLst/>
            </a:prstGeom>
            <a:noFill/>
            <a:ln>
              <a:noFill/>
            </a:ln>
            <a:effectLst>
              <a:outerShdw blurRad="63500" dist="38099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9pPr>
            </a:lstStyle>
            <a:p>
              <a:r>
                <a:rPr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TRIED</a:t>
              </a:r>
              <a:r>
                <a:rPr lang="zh-CN" altLang="en-US" dirty="0">
                  <a:latin typeface="Microsoft YaHei" charset="0"/>
                  <a:ea typeface="Microsoft YaHei" charset="0"/>
                  <a:cs typeface="Microsoft YaHei" charset="0"/>
                </a:rPr>
                <a:t>(2, "尝试完成")</a:t>
              </a:r>
              <a:endParaRPr lang="en-US" altLang="zh-CN" b="1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111" name="组 110"/>
          <p:cNvGrpSpPr/>
          <p:nvPr/>
        </p:nvGrpSpPr>
        <p:grpSpPr>
          <a:xfrm>
            <a:off x="3046933" y="3253816"/>
            <a:ext cx="5197475" cy="528638"/>
            <a:chOff x="2694261" y="3430934"/>
            <a:chExt cx="5197475" cy="528638"/>
          </a:xfrm>
        </p:grpSpPr>
        <p:sp>
          <p:nvSpPr>
            <p:cNvPr id="53" name="AutoShape 4"/>
            <p:cNvSpPr>
              <a:spLocks noChangeArrowheads="1"/>
            </p:cNvSpPr>
            <p:nvPr/>
          </p:nvSpPr>
          <p:spPr bwMode="ltGray">
            <a:xfrm>
              <a:off x="3065736" y="3430934"/>
              <a:ext cx="4826000" cy="52863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9pPr>
            </a:lstStyle>
            <a:p>
              <a:pPr eaLnBrk="1" hangingPunct="1"/>
              <a:endParaRPr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54" name="Group 5"/>
            <p:cNvGrpSpPr>
              <a:grpSpLocks/>
            </p:cNvGrpSpPr>
            <p:nvPr/>
          </p:nvGrpSpPr>
          <p:grpSpPr bwMode="auto">
            <a:xfrm>
              <a:off x="2694261" y="3446809"/>
              <a:ext cx="501650" cy="501650"/>
              <a:chOff x="1583" y="1494"/>
              <a:chExt cx="526" cy="526"/>
            </a:xfrm>
          </p:grpSpPr>
          <p:sp>
            <p:nvSpPr>
              <p:cNvPr id="94" name="Oval 6"/>
              <p:cNvSpPr>
                <a:spLocks noChangeArrowheads="1"/>
              </p:cNvSpPr>
              <p:nvPr/>
            </p:nvSpPr>
            <p:spPr bwMode="gray">
              <a:xfrm>
                <a:off x="1583" y="1494"/>
                <a:ext cx="526" cy="52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95" name="Oval 7"/>
              <p:cNvSpPr>
                <a:spLocks noChangeArrowheads="1"/>
              </p:cNvSpPr>
              <p:nvPr/>
            </p:nvSpPr>
            <p:spPr bwMode="gray">
              <a:xfrm>
                <a:off x="1634" y="1547"/>
                <a:ext cx="425" cy="425"/>
              </a:xfrm>
              <a:prstGeom prst="ellipse">
                <a:avLst/>
              </a:prstGeom>
              <a:gradFill rotWithShape="1">
                <a:gsLst>
                  <a:gs pos="0">
                    <a:srgbClr val="10E470"/>
                  </a:gs>
                  <a:gs pos="100000">
                    <a:srgbClr val="098340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96" name="Oval 8"/>
              <p:cNvSpPr>
                <a:spLocks noChangeArrowheads="1"/>
              </p:cNvSpPr>
              <p:nvPr/>
            </p:nvSpPr>
            <p:spPr bwMode="gray">
              <a:xfrm>
                <a:off x="1642" y="1557"/>
                <a:ext cx="406" cy="406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85001"/>
                    </a:srgbClr>
                  </a:gs>
                  <a:gs pos="100000">
                    <a:srgbClr val="A2A2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97" name="Oval 9"/>
              <p:cNvSpPr>
                <a:spLocks noChangeArrowheads="1"/>
              </p:cNvSpPr>
              <p:nvPr/>
            </p:nvSpPr>
            <p:spPr bwMode="gray">
              <a:xfrm>
                <a:off x="1652" y="1582"/>
                <a:ext cx="265" cy="26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E9940B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98" name="Oval 10"/>
              <p:cNvSpPr>
                <a:spLocks noChangeArrowheads="1"/>
              </p:cNvSpPr>
              <p:nvPr/>
            </p:nvSpPr>
            <p:spPr bwMode="gray">
              <a:xfrm>
                <a:off x="1659" y="1571"/>
                <a:ext cx="366" cy="366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C2C2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  <p:sp>
          <p:nvSpPr>
            <p:cNvPr id="66" name="Text Box 42"/>
            <p:cNvSpPr txBox="1">
              <a:spLocks noChangeArrowheads="1"/>
            </p:cNvSpPr>
            <p:nvPr/>
          </p:nvSpPr>
          <p:spPr bwMode="auto">
            <a:xfrm>
              <a:off x="2778244" y="3515072"/>
              <a:ext cx="3273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3</a:t>
              </a:r>
            </a:p>
          </p:txBody>
        </p:sp>
        <p:sp>
          <p:nvSpPr>
            <p:cNvPr id="71" name="Text Box 47"/>
            <p:cNvSpPr txBox="1">
              <a:spLocks noChangeArrowheads="1"/>
            </p:cNvSpPr>
            <p:nvPr/>
          </p:nvSpPr>
          <p:spPr bwMode="black">
            <a:xfrm>
              <a:off x="3243536" y="3529359"/>
              <a:ext cx="3733800" cy="366713"/>
            </a:xfrm>
            <a:prstGeom prst="rect">
              <a:avLst/>
            </a:prstGeom>
            <a:noFill/>
            <a:ln>
              <a:noFill/>
            </a:ln>
            <a:effectLst>
              <a:outerShdw blurRad="63500" dist="38099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9pPr>
            </a:lstStyle>
            <a:p>
              <a:r>
                <a:rPr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CANCELLING</a:t>
              </a:r>
              <a:r>
                <a:rPr lang="zh-CN" altLang="en-US" dirty="0">
                  <a:latin typeface="Microsoft YaHei" charset="0"/>
                  <a:ea typeface="Microsoft YaHei" charset="0"/>
                  <a:cs typeface="Microsoft YaHei" charset="0"/>
                </a:rPr>
                <a:t>(3, "回滚中")</a:t>
              </a:r>
              <a:endParaRPr lang="en-US" altLang="zh-CN" b="1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113" name="组 112"/>
          <p:cNvGrpSpPr/>
          <p:nvPr/>
        </p:nvGrpSpPr>
        <p:grpSpPr>
          <a:xfrm>
            <a:off x="2015350" y="5501339"/>
            <a:ext cx="5197475" cy="530225"/>
            <a:chOff x="2159274" y="4885084"/>
            <a:chExt cx="5197475" cy="530225"/>
          </a:xfrm>
        </p:grpSpPr>
        <p:sp>
          <p:nvSpPr>
            <p:cNvPr id="61" name="AutoShape 32"/>
            <p:cNvSpPr>
              <a:spLocks noChangeArrowheads="1"/>
            </p:cNvSpPr>
            <p:nvPr/>
          </p:nvSpPr>
          <p:spPr bwMode="ltGray">
            <a:xfrm>
              <a:off x="2529161" y="4885084"/>
              <a:ext cx="4827588" cy="5302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9pPr>
            </a:lstStyle>
            <a:p>
              <a:pPr eaLnBrk="1" hangingPunct="1"/>
              <a:endParaRPr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62" name="Group 33"/>
            <p:cNvGrpSpPr>
              <a:grpSpLocks/>
            </p:cNvGrpSpPr>
            <p:nvPr/>
          </p:nvGrpSpPr>
          <p:grpSpPr bwMode="auto">
            <a:xfrm>
              <a:off x="2159274" y="4902547"/>
              <a:ext cx="501650" cy="501650"/>
              <a:chOff x="1583" y="1494"/>
              <a:chExt cx="526" cy="526"/>
            </a:xfrm>
          </p:grpSpPr>
          <p:sp>
            <p:nvSpPr>
              <p:cNvPr id="74" name="Oval 34"/>
              <p:cNvSpPr>
                <a:spLocks noChangeArrowheads="1"/>
              </p:cNvSpPr>
              <p:nvPr/>
            </p:nvSpPr>
            <p:spPr bwMode="gray">
              <a:xfrm>
                <a:off x="1583" y="1494"/>
                <a:ext cx="526" cy="52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75" name="Oval 35"/>
              <p:cNvSpPr>
                <a:spLocks noChangeArrowheads="1"/>
              </p:cNvSpPr>
              <p:nvPr/>
            </p:nvSpPr>
            <p:spPr bwMode="gray">
              <a:xfrm>
                <a:off x="1634" y="1547"/>
                <a:ext cx="425" cy="425"/>
              </a:xfrm>
              <a:prstGeom prst="ellipse">
                <a:avLst/>
              </a:prstGeom>
              <a:gradFill rotWithShape="1">
                <a:gsLst>
                  <a:gs pos="0">
                    <a:srgbClr val="10E470"/>
                  </a:gs>
                  <a:gs pos="100000">
                    <a:srgbClr val="098340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76" name="Oval 36"/>
              <p:cNvSpPr>
                <a:spLocks noChangeArrowheads="1"/>
              </p:cNvSpPr>
              <p:nvPr/>
            </p:nvSpPr>
            <p:spPr bwMode="gray">
              <a:xfrm>
                <a:off x="1642" y="1557"/>
                <a:ext cx="406" cy="406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85001"/>
                    </a:srgbClr>
                  </a:gs>
                  <a:gs pos="100000">
                    <a:srgbClr val="A2A2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77" name="Oval 37"/>
              <p:cNvSpPr>
                <a:spLocks noChangeArrowheads="1"/>
              </p:cNvSpPr>
              <p:nvPr/>
            </p:nvSpPr>
            <p:spPr bwMode="gray">
              <a:xfrm>
                <a:off x="1652" y="1582"/>
                <a:ext cx="265" cy="26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E9940B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78" name="Oval 38"/>
              <p:cNvSpPr>
                <a:spLocks noChangeArrowheads="1"/>
              </p:cNvSpPr>
              <p:nvPr/>
            </p:nvSpPr>
            <p:spPr bwMode="gray">
              <a:xfrm>
                <a:off x="1659" y="1571"/>
                <a:ext cx="366" cy="366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C2C2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  <p:sp>
          <p:nvSpPr>
            <p:cNvPr id="68" name="Text Box 44"/>
            <p:cNvSpPr txBox="1">
              <a:spLocks noChangeArrowheads="1"/>
            </p:cNvSpPr>
            <p:nvPr/>
          </p:nvSpPr>
          <p:spPr bwMode="auto">
            <a:xfrm>
              <a:off x="2235319" y="4973984"/>
              <a:ext cx="3273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9pPr>
            </a:lstStyle>
            <a:p>
              <a:pPr algn="ctr"/>
              <a:r>
                <a:rPr lang="en-US" altLang="zh-CN" b="1" dirty="0" smtClean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6</a:t>
              </a:r>
              <a:endParaRPr lang="zh-CN" altLang="en-US" b="1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72" name="Text Box 48"/>
            <p:cNvSpPr txBox="1">
              <a:spLocks noChangeArrowheads="1"/>
            </p:cNvSpPr>
            <p:nvPr/>
          </p:nvSpPr>
          <p:spPr bwMode="black">
            <a:xfrm>
              <a:off x="2710136" y="4977159"/>
              <a:ext cx="3733800" cy="366713"/>
            </a:xfrm>
            <a:prstGeom prst="rect">
              <a:avLst/>
            </a:prstGeom>
            <a:noFill/>
            <a:ln>
              <a:noFill/>
            </a:ln>
            <a:effectLst>
              <a:outerShdw blurRad="63500" dist="38099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9pPr>
            </a:lstStyle>
            <a:p>
              <a:r>
                <a:rPr lang="zh-CN" altLang="en-US" dirty="0">
                  <a:latin typeface="Microsoft YaHei" charset="0"/>
                  <a:ea typeface="Microsoft YaHei" charset="0"/>
                  <a:cs typeface="Microsoft YaHei" charset="0"/>
                </a:rPr>
                <a:t>CONFIRMED(6, "确认完成")</a:t>
              </a:r>
              <a:endParaRPr lang="en-US" altLang="zh-CN" b="1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112" name="组 111"/>
          <p:cNvGrpSpPr/>
          <p:nvPr/>
        </p:nvGrpSpPr>
        <p:grpSpPr>
          <a:xfrm>
            <a:off x="3029836" y="4001933"/>
            <a:ext cx="5197475" cy="530225"/>
            <a:chOff x="2608536" y="4158009"/>
            <a:chExt cx="5197475" cy="530225"/>
          </a:xfrm>
        </p:grpSpPr>
        <p:sp>
          <p:nvSpPr>
            <p:cNvPr id="59" name="AutoShape 25"/>
            <p:cNvSpPr>
              <a:spLocks noChangeArrowheads="1"/>
            </p:cNvSpPr>
            <p:nvPr/>
          </p:nvSpPr>
          <p:spPr bwMode="ltGray">
            <a:xfrm>
              <a:off x="2978424" y="4158009"/>
              <a:ext cx="4827587" cy="5302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9pPr>
            </a:lstStyle>
            <a:p>
              <a:pPr eaLnBrk="1" hangingPunct="1"/>
              <a:endParaRPr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60" name="Group 26"/>
            <p:cNvGrpSpPr>
              <a:grpSpLocks/>
            </p:cNvGrpSpPr>
            <p:nvPr/>
          </p:nvGrpSpPr>
          <p:grpSpPr bwMode="auto">
            <a:xfrm>
              <a:off x="2608536" y="4173884"/>
              <a:ext cx="501650" cy="501650"/>
              <a:chOff x="1583" y="1494"/>
              <a:chExt cx="526" cy="526"/>
            </a:xfrm>
          </p:grpSpPr>
          <p:sp>
            <p:nvSpPr>
              <p:cNvPr id="79" name="Oval 27"/>
              <p:cNvSpPr>
                <a:spLocks noChangeArrowheads="1"/>
              </p:cNvSpPr>
              <p:nvPr/>
            </p:nvSpPr>
            <p:spPr bwMode="gray">
              <a:xfrm>
                <a:off x="1583" y="1494"/>
                <a:ext cx="526" cy="52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80" name="Oval 28"/>
              <p:cNvSpPr>
                <a:spLocks noChangeArrowheads="1"/>
              </p:cNvSpPr>
              <p:nvPr/>
            </p:nvSpPr>
            <p:spPr bwMode="gray">
              <a:xfrm>
                <a:off x="1634" y="1547"/>
                <a:ext cx="425" cy="425"/>
              </a:xfrm>
              <a:prstGeom prst="ellipse">
                <a:avLst/>
              </a:prstGeom>
              <a:gradFill rotWithShape="1">
                <a:gsLst>
                  <a:gs pos="0">
                    <a:srgbClr val="10E470"/>
                  </a:gs>
                  <a:gs pos="100000">
                    <a:srgbClr val="098340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81" name="Oval 29"/>
              <p:cNvSpPr>
                <a:spLocks noChangeArrowheads="1"/>
              </p:cNvSpPr>
              <p:nvPr/>
            </p:nvSpPr>
            <p:spPr bwMode="gray">
              <a:xfrm>
                <a:off x="1642" y="1557"/>
                <a:ext cx="406" cy="406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85001"/>
                    </a:srgbClr>
                  </a:gs>
                  <a:gs pos="100000">
                    <a:srgbClr val="A2A2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82" name="Oval 30"/>
              <p:cNvSpPr>
                <a:spLocks noChangeArrowheads="1"/>
              </p:cNvSpPr>
              <p:nvPr/>
            </p:nvSpPr>
            <p:spPr bwMode="gray">
              <a:xfrm>
                <a:off x="1652" y="1582"/>
                <a:ext cx="265" cy="26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E9940B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83" name="Oval 31"/>
              <p:cNvSpPr>
                <a:spLocks noChangeArrowheads="1"/>
              </p:cNvSpPr>
              <p:nvPr/>
            </p:nvSpPr>
            <p:spPr bwMode="gray">
              <a:xfrm>
                <a:off x="1659" y="1571"/>
                <a:ext cx="366" cy="366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C2C2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  <p:sp>
          <p:nvSpPr>
            <p:cNvPr id="67" name="Text Box 43"/>
            <p:cNvSpPr txBox="1">
              <a:spLocks noChangeArrowheads="1"/>
            </p:cNvSpPr>
            <p:nvPr/>
          </p:nvSpPr>
          <p:spPr bwMode="auto">
            <a:xfrm>
              <a:off x="2692519" y="4243734"/>
              <a:ext cx="3273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4</a:t>
              </a:r>
            </a:p>
          </p:txBody>
        </p:sp>
        <p:sp>
          <p:nvSpPr>
            <p:cNvPr id="73" name="Text Box 49"/>
            <p:cNvSpPr txBox="1">
              <a:spLocks noChangeArrowheads="1"/>
            </p:cNvSpPr>
            <p:nvPr/>
          </p:nvSpPr>
          <p:spPr bwMode="black">
            <a:xfrm>
              <a:off x="3167336" y="4204047"/>
              <a:ext cx="3733800" cy="366712"/>
            </a:xfrm>
            <a:prstGeom prst="rect">
              <a:avLst/>
            </a:prstGeom>
            <a:noFill/>
            <a:ln>
              <a:noFill/>
            </a:ln>
            <a:effectLst>
              <a:outerShdw blurRad="63500" dist="38099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9pPr>
            </a:lstStyle>
            <a:p>
              <a:r>
                <a:rPr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CANCELLED</a:t>
              </a:r>
              <a:r>
                <a:rPr lang="zh-CN" altLang="en-US" dirty="0">
                  <a:latin typeface="Microsoft YaHei" charset="0"/>
                  <a:ea typeface="Microsoft YaHei" charset="0"/>
                  <a:cs typeface="Microsoft YaHei" charset="0"/>
                </a:rPr>
                <a:t>(4, "回滚完成")</a:t>
              </a:r>
              <a:endParaRPr lang="en-US" altLang="zh-CN" b="1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114" name="组 113"/>
          <p:cNvGrpSpPr/>
          <p:nvPr/>
        </p:nvGrpSpPr>
        <p:grpSpPr>
          <a:xfrm>
            <a:off x="2714302" y="4751637"/>
            <a:ext cx="5197475" cy="530225"/>
            <a:chOff x="2159274" y="4885084"/>
            <a:chExt cx="5197475" cy="530225"/>
          </a:xfrm>
        </p:grpSpPr>
        <p:sp>
          <p:nvSpPr>
            <p:cNvPr id="115" name="AutoShape 32"/>
            <p:cNvSpPr>
              <a:spLocks noChangeArrowheads="1"/>
            </p:cNvSpPr>
            <p:nvPr/>
          </p:nvSpPr>
          <p:spPr bwMode="ltGray">
            <a:xfrm>
              <a:off x="2529161" y="4885084"/>
              <a:ext cx="4827588" cy="5302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9pPr>
            </a:lstStyle>
            <a:p>
              <a:pPr eaLnBrk="1" hangingPunct="1"/>
              <a:endParaRPr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116" name="Group 33"/>
            <p:cNvGrpSpPr>
              <a:grpSpLocks/>
            </p:cNvGrpSpPr>
            <p:nvPr/>
          </p:nvGrpSpPr>
          <p:grpSpPr bwMode="auto">
            <a:xfrm>
              <a:off x="2159274" y="4902547"/>
              <a:ext cx="501650" cy="501650"/>
              <a:chOff x="1583" y="1494"/>
              <a:chExt cx="526" cy="526"/>
            </a:xfrm>
          </p:grpSpPr>
          <p:sp>
            <p:nvSpPr>
              <p:cNvPr id="119" name="Oval 34"/>
              <p:cNvSpPr>
                <a:spLocks noChangeArrowheads="1"/>
              </p:cNvSpPr>
              <p:nvPr/>
            </p:nvSpPr>
            <p:spPr bwMode="gray">
              <a:xfrm>
                <a:off x="1583" y="1494"/>
                <a:ext cx="526" cy="52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120" name="Oval 35"/>
              <p:cNvSpPr>
                <a:spLocks noChangeArrowheads="1"/>
              </p:cNvSpPr>
              <p:nvPr/>
            </p:nvSpPr>
            <p:spPr bwMode="gray">
              <a:xfrm>
                <a:off x="1634" y="1547"/>
                <a:ext cx="425" cy="425"/>
              </a:xfrm>
              <a:prstGeom prst="ellipse">
                <a:avLst/>
              </a:prstGeom>
              <a:gradFill rotWithShape="1">
                <a:gsLst>
                  <a:gs pos="0">
                    <a:srgbClr val="10E470"/>
                  </a:gs>
                  <a:gs pos="100000">
                    <a:srgbClr val="098340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121" name="Oval 36"/>
              <p:cNvSpPr>
                <a:spLocks noChangeArrowheads="1"/>
              </p:cNvSpPr>
              <p:nvPr/>
            </p:nvSpPr>
            <p:spPr bwMode="gray">
              <a:xfrm>
                <a:off x="1642" y="1557"/>
                <a:ext cx="406" cy="406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85001"/>
                    </a:srgbClr>
                  </a:gs>
                  <a:gs pos="100000">
                    <a:srgbClr val="A2A2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122" name="Oval 37"/>
              <p:cNvSpPr>
                <a:spLocks noChangeArrowheads="1"/>
              </p:cNvSpPr>
              <p:nvPr/>
            </p:nvSpPr>
            <p:spPr bwMode="gray">
              <a:xfrm>
                <a:off x="1652" y="1582"/>
                <a:ext cx="265" cy="26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E9940B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123" name="Oval 38"/>
              <p:cNvSpPr>
                <a:spLocks noChangeArrowheads="1"/>
              </p:cNvSpPr>
              <p:nvPr/>
            </p:nvSpPr>
            <p:spPr bwMode="gray">
              <a:xfrm>
                <a:off x="1659" y="1571"/>
                <a:ext cx="366" cy="366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C2C2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  <p:sp>
          <p:nvSpPr>
            <p:cNvPr id="117" name="Text Box 44"/>
            <p:cNvSpPr txBox="1">
              <a:spLocks noChangeArrowheads="1"/>
            </p:cNvSpPr>
            <p:nvPr/>
          </p:nvSpPr>
          <p:spPr bwMode="auto">
            <a:xfrm>
              <a:off x="2235319" y="4973984"/>
              <a:ext cx="3273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5</a:t>
              </a:r>
            </a:p>
          </p:txBody>
        </p:sp>
        <p:sp>
          <p:nvSpPr>
            <p:cNvPr id="118" name="Text Box 48"/>
            <p:cNvSpPr txBox="1">
              <a:spLocks noChangeArrowheads="1"/>
            </p:cNvSpPr>
            <p:nvPr/>
          </p:nvSpPr>
          <p:spPr bwMode="black">
            <a:xfrm>
              <a:off x="2710136" y="4977159"/>
              <a:ext cx="3733800" cy="366713"/>
            </a:xfrm>
            <a:prstGeom prst="rect">
              <a:avLst/>
            </a:prstGeom>
            <a:noFill/>
            <a:ln>
              <a:noFill/>
            </a:ln>
            <a:effectLst>
              <a:outerShdw blurRad="63500" dist="38099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9pPr>
            </a:lstStyle>
            <a:p>
              <a:r>
                <a:rPr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CONFIRMING</a:t>
              </a:r>
              <a:r>
                <a:rPr lang="zh-CN" altLang="en-US" dirty="0">
                  <a:latin typeface="Microsoft YaHei" charset="0"/>
                  <a:ea typeface="Microsoft YaHei" charset="0"/>
                  <a:cs typeface="Microsoft YaHei" charset="0"/>
                </a:rPr>
                <a:t>(5, "确认中")</a:t>
              </a:r>
              <a:endParaRPr lang="en-US" altLang="zh-CN" b="1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170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5045919" y="4393834"/>
            <a:ext cx="1504192" cy="18286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订单服务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58794" y="2830887"/>
            <a:ext cx="1561880" cy="2806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商城服务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83" name="直接箭头连接符 155"/>
          <p:cNvCxnSpPr>
            <a:endCxn id="71" idx="1"/>
          </p:cNvCxnSpPr>
          <p:nvPr/>
        </p:nvCxnSpPr>
        <p:spPr>
          <a:xfrm>
            <a:off x="3769567" y="4739951"/>
            <a:ext cx="1488388" cy="16142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组 143"/>
          <p:cNvGrpSpPr/>
          <p:nvPr/>
        </p:nvGrpSpPr>
        <p:grpSpPr>
          <a:xfrm>
            <a:off x="2703568" y="3219010"/>
            <a:ext cx="1083644" cy="843653"/>
            <a:chOff x="2649116" y="3667943"/>
            <a:chExt cx="1083644" cy="843653"/>
          </a:xfrm>
        </p:grpSpPr>
        <p:sp>
          <p:nvSpPr>
            <p:cNvPr id="36" name="矩形 35"/>
            <p:cNvSpPr/>
            <p:nvPr/>
          </p:nvSpPr>
          <p:spPr>
            <a:xfrm>
              <a:off x="2652640" y="3667943"/>
              <a:ext cx="1080120" cy="2160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开启事</a:t>
              </a:r>
              <a:r>
                <a:rPr lang="zh-CN" altLang="en-US" sz="1200" dirty="0">
                  <a:latin typeface="Microsoft YaHei" charset="0"/>
                  <a:ea typeface="Microsoft YaHei" charset="0"/>
                  <a:cs typeface="Microsoft YaHei" charset="0"/>
                </a:rPr>
                <a:t>务</a:t>
              </a:r>
              <a:endParaRPr lang="zh-CN" altLang="en-US" sz="1200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2649116" y="4295572"/>
              <a:ext cx="1080120" cy="2160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Microsoft YaHei" charset="0"/>
                  <a:ea typeface="Microsoft YaHei" charset="0"/>
                  <a:cs typeface="Microsoft YaHei" charset="0"/>
                </a:rPr>
                <a:t>提交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2652640" y="3913656"/>
              <a:ext cx="1080120" cy="36665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插入</a:t>
              </a:r>
              <a:r>
                <a:rPr lang="en-US" altLang="zh-CN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TX</a:t>
              </a:r>
              <a:r>
                <a:rPr lang="zh-CN" altLang="en-US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记录</a:t>
              </a:r>
            </a:p>
            <a:p>
              <a:pPr algn="ctr"/>
              <a:r>
                <a:rPr lang="en-US" altLang="zh-CN" sz="900" dirty="0" smtClean="0">
                  <a:solidFill>
                    <a:srgbClr val="FFFF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(</a:t>
              </a:r>
              <a:r>
                <a:rPr lang="zh-CN" altLang="en-US" sz="900" dirty="0" smtClean="0">
                  <a:solidFill>
                    <a:srgbClr val="FFFF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状态</a:t>
              </a:r>
              <a:r>
                <a:rPr lang="en-US" altLang="zh-CN" sz="900" dirty="0" smtClean="0">
                  <a:solidFill>
                    <a:srgbClr val="FFFF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:BEGIN)</a:t>
              </a:r>
              <a:endParaRPr lang="zh-CN" altLang="en-US" sz="900" dirty="0">
                <a:solidFill>
                  <a:srgbClr val="FFFF0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120" name="流程图: 磁盘 69"/>
          <p:cNvSpPr/>
          <p:nvPr/>
        </p:nvSpPr>
        <p:spPr>
          <a:xfrm>
            <a:off x="7371479" y="2498166"/>
            <a:ext cx="1376985" cy="1297377"/>
          </a:xfrm>
          <a:prstGeom prst="flowChartMagneticDisk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6" name="流程图: 磁盘 69"/>
          <p:cNvSpPr/>
          <p:nvPr/>
        </p:nvSpPr>
        <p:spPr>
          <a:xfrm>
            <a:off x="7371479" y="1638075"/>
            <a:ext cx="1376985" cy="1297377"/>
          </a:xfrm>
          <a:prstGeom prst="flowChartMagneticDisk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Action/Try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流程图: 磁盘 69"/>
          <p:cNvSpPr/>
          <p:nvPr/>
        </p:nvSpPr>
        <p:spPr>
          <a:xfrm>
            <a:off x="272877" y="3367204"/>
            <a:ext cx="1376985" cy="1297377"/>
          </a:xfrm>
          <a:prstGeom prst="flowChartMagneticDisk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45" name="组 144"/>
          <p:cNvGrpSpPr/>
          <p:nvPr/>
        </p:nvGrpSpPr>
        <p:grpSpPr>
          <a:xfrm>
            <a:off x="416893" y="3858512"/>
            <a:ext cx="1078610" cy="657329"/>
            <a:chOff x="369859" y="4333838"/>
            <a:chExt cx="1078610" cy="657329"/>
          </a:xfrm>
        </p:grpSpPr>
        <p:sp>
          <p:nvSpPr>
            <p:cNvPr id="9" name="矩形 8"/>
            <p:cNvSpPr/>
            <p:nvPr/>
          </p:nvSpPr>
          <p:spPr>
            <a:xfrm>
              <a:off x="369859" y="4333838"/>
              <a:ext cx="1078610" cy="6573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69859" y="4333838"/>
              <a:ext cx="1078610" cy="20646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事务表</a:t>
              </a:r>
              <a:endParaRPr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69859" y="4551975"/>
              <a:ext cx="1078610" cy="19049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>
                  <a:latin typeface="Microsoft YaHei" charset="0"/>
                  <a:ea typeface="Microsoft YaHei" charset="0"/>
                  <a:cs typeface="Microsoft YaHei" charset="0"/>
                </a:rPr>
                <a:t>… …</a:t>
              </a:r>
              <a:endParaRPr lang="zh-CN" altLang="en-US" sz="1200" b="1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cxnSp>
        <p:nvCxnSpPr>
          <p:cNvPr id="25" name="直接箭头连接符 155"/>
          <p:cNvCxnSpPr>
            <a:stCxn id="38" idx="1"/>
            <a:endCxn id="11" idx="3"/>
          </p:cNvCxnSpPr>
          <p:nvPr/>
        </p:nvCxnSpPr>
        <p:spPr>
          <a:xfrm flipH="1">
            <a:off x="1495503" y="3648052"/>
            <a:ext cx="1211589" cy="5238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705330" y="3447336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减库存</a:t>
            </a:r>
            <a:endParaRPr lang="zh-CN" altLang="en-US" sz="16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05330" y="3673857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新增订单</a:t>
            </a:r>
            <a:endParaRPr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705330" y="3216755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开启事</a:t>
            </a:r>
            <a:r>
              <a:rPr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务</a:t>
            </a:r>
            <a:endParaRPr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707013" y="3900378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提交</a:t>
            </a:r>
          </a:p>
        </p:txBody>
      </p:sp>
      <p:sp>
        <p:nvSpPr>
          <p:cNvPr id="39" name="矩形 38"/>
          <p:cNvSpPr/>
          <p:nvPr/>
        </p:nvSpPr>
        <p:spPr>
          <a:xfrm>
            <a:off x="2699674" y="4858254"/>
            <a:ext cx="1080120" cy="3710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更新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TX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状态</a:t>
            </a:r>
          </a:p>
          <a:p>
            <a:pPr algn="ctr"/>
            <a:r>
              <a:rPr lang="en-US" altLang="zh-CN" sz="900" dirty="0" smtClean="0">
                <a:solidFill>
                  <a:srgbClr val="FFFF00"/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zh-CN" altLang="en-US" sz="900" dirty="0" smtClean="0">
                <a:solidFill>
                  <a:srgbClr val="FFFF00"/>
                </a:solidFill>
                <a:latin typeface="Microsoft YaHei" charset="0"/>
                <a:ea typeface="Microsoft YaHei" charset="0"/>
                <a:cs typeface="Microsoft YaHei" charset="0"/>
              </a:rPr>
              <a:t>状态</a:t>
            </a:r>
            <a:r>
              <a:rPr lang="en-US" altLang="zh-CN" sz="900" dirty="0" smtClean="0">
                <a:solidFill>
                  <a:srgbClr val="FFFF00"/>
                </a:solidFill>
                <a:latin typeface="Microsoft YaHei" charset="0"/>
                <a:ea typeface="Microsoft YaHei" charset="0"/>
                <a:cs typeface="Microsoft YaHei" charset="0"/>
              </a:rPr>
              <a:t>:TRIED)</a:t>
            </a:r>
            <a:endParaRPr lang="zh-CN" altLang="en-US" sz="900" dirty="0">
              <a:solidFill>
                <a:srgbClr val="FFFF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41" name="直接箭头连接符 155"/>
          <p:cNvCxnSpPr>
            <a:stCxn id="39" idx="1"/>
            <a:endCxn id="11" idx="3"/>
          </p:cNvCxnSpPr>
          <p:nvPr/>
        </p:nvCxnSpPr>
        <p:spPr>
          <a:xfrm flipH="1" flipV="1">
            <a:off x="1495503" y="4171896"/>
            <a:ext cx="1204171" cy="87189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5045919" y="2179198"/>
            <a:ext cx="1504192" cy="184592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库存服务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5257955" y="2641916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开启事</a:t>
            </a:r>
            <a:r>
              <a:rPr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务</a:t>
            </a:r>
            <a:endParaRPr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257955" y="2866195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库存操作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5257955" y="4793366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开启事</a:t>
            </a:r>
            <a:r>
              <a:rPr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务</a:t>
            </a:r>
            <a:endParaRPr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257955" y="5036306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订单操作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5257955" y="3093136"/>
            <a:ext cx="1080120" cy="3830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插入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TX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记录</a:t>
            </a:r>
          </a:p>
          <a:p>
            <a:pPr algn="ctr"/>
            <a:r>
              <a:rPr lang="en-US" altLang="zh-CN" sz="900" dirty="0" smtClean="0">
                <a:solidFill>
                  <a:srgbClr val="FFFF00"/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zh-CN" altLang="en-US" sz="900" dirty="0" smtClean="0">
                <a:solidFill>
                  <a:srgbClr val="FFFF00"/>
                </a:solidFill>
                <a:latin typeface="Microsoft YaHei" charset="0"/>
                <a:ea typeface="Microsoft YaHei" charset="0"/>
                <a:cs typeface="Microsoft YaHei" charset="0"/>
              </a:rPr>
              <a:t>状态</a:t>
            </a:r>
            <a:r>
              <a:rPr lang="en-US" altLang="zh-CN" sz="900" dirty="0" smtClean="0">
                <a:solidFill>
                  <a:srgbClr val="FFFF00"/>
                </a:solidFill>
                <a:latin typeface="Microsoft YaHei" charset="0"/>
                <a:ea typeface="Microsoft YaHei" charset="0"/>
                <a:cs typeface="Microsoft YaHei" charset="0"/>
              </a:rPr>
              <a:t>:TRIED)</a:t>
            </a:r>
            <a:endParaRPr lang="zh-CN" altLang="en-US" sz="900" dirty="0">
              <a:solidFill>
                <a:srgbClr val="FFFF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257955" y="5252329"/>
            <a:ext cx="1080120" cy="3687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插入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TX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记录</a:t>
            </a:r>
          </a:p>
          <a:p>
            <a:pPr algn="ctr"/>
            <a:r>
              <a:rPr lang="en-US" altLang="zh-CN" sz="900" dirty="0" smtClean="0">
                <a:solidFill>
                  <a:srgbClr val="FFFF00"/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zh-CN" altLang="en-US" sz="900" dirty="0" smtClean="0">
                <a:solidFill>
                  <a:srgbClr val="FFFF00"/>
                </a:solidFill>
                <a:latin typeface="Microsoft YaHei" charset="0"/>
                <a:ea typeface="Microsoft YaHei" charset="0"/>
                <a:cs typeface="Microsoft YaHei" charset="0"/>
              </a:rPr>
              <a:t>状态</a:t>
            </a:r>
            <a:r>
              <a:rPr lang="en-US" altLang="zh-CN" sz="900" dirty="0" smtClean="0">
                <a:solidFill>
                  <a:srgbClr val="FFFF00"/>
                </a:solidFill>
                <a:latin typeface="Microsoft YaHei" charset="0"/>
                <a:ea typeface="Microsoft YaHei" charset="0"/>
                <a:cs typeface="Microsoft YaHei" charset="0"/>
              </a:rPr>
              <a:t>:TRIED)</a:t>
            </a:r>
            <a:endParaRPr lang="zh-CN" altLang="en-US" sz="900" dirty="0">
              <a:solidFill>
                <a:srgbClr val="FFFF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80" name="直接箭头连接符 155"/>
          <p:cNvCxnSpPr>
            <a:endCxn id="63" idx="1"/>
          </p:cNvCxnSpPr>
          <p:nvPr/>
        </p:nvCxnSpPr>
        <p:spPr>
          <a:xfrm flipV="1">
            <a:off x="3790578" y="2749928"/>
            <a:ext cx="1467377" cy="17659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7554759" y="2132599"/>
            <a:ext cx="1078610" cy="657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7554759" y="2132599"/>
            <a:ext cx="1078610" cy="2064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库存前置表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7554759" y="2350736"/>
            <a:ext cx="1078610" cy="19049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Microsoft YaHei" charset="0"/>
                <a:ea typeface="Microsoft YaHei" charset="0"/>
                <a:cs typeface="Microsoft YaHei" charset="0"/>
              </a:rPr>
              <a:t>… …</a:t>
            </a:r>
            <a:endParaRPr lang="zh-CN" altLang="en-US" sz="12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46" name="组 145"/>
          <p:cNvGrpSpPr/>
          <p:nvPr/>
        </p:nvGrpSpPr>
        <p:grpSpPr>
          <a:xfrm>
            <a:off x="7575356" y="2997507"/>
            <a:ext cx="1078610" cy="657329"/>
            <a:chOff x="7468461" y="2604709"/>
            <a:chExt cx="1078610" cy="657329"/>
          </a:xfrm>
        </p:grpSpPr>
        <p:sp>
          <p:nvSpPr>
            <p:cNvPr id="117" name="矩形 116"/>
            <p:cNvSpPr/>
            <p:nvPr/>
          </p:nvSpPr>
          <p:spPr>
            <a:xfrm>
              <a:off x="7468461" y="2604709"/>
              <a:ext cx="1078610" cy="6573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18" name="矩形 117"/>
            <p:cNvSpPr/>
            <p:nvPr/>
          </p:nvSpPr>
          <p:spPr>
            <a:xfrm>
              <a:off x="7468461" y="2604709"/>
              <a:ext cx="1078610" cy="20646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事务表</a:t>
              </a:r>
              <a:endParaRPr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7468461" y="2822846"/>
              <a:ext cx="1078610" cy="19049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>
                  <a:latin typeface="Microsoft YaHei" charset="0"/>
                  <a:ea typeface="Microsoft YaHei" charset="0"/>
                  <a:cs typeface="Microsoft YaHei" charset="0"/>
                </a:rPr>
                <a:t>… …</a:t>
              </a:r>
              <a:endParaRPr lang="zh-CN" altLang="en-US" sz="1200" b="1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121" name="流程图: 磁盘 69"/>
          <p:cNvSpPr/>
          <p:nvPr/>
        </p:nvSpPr>
        <p:spPr>
          <a:xfrm>
            <a:off x="7371479" y="4925064"/>
            <a:ext cx="1376985" cy="1297377"/>
          </a:xfrm>
          <a:prstGeom prst="flowChartMagneticDisk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5" name="流程图: 磁盘 69"/>
          <p:cNvSpPr/>
          <p:nvPr/>
        </p:nvSpPr>
        <p:spPr>
          <a:xfrm>
            <a:off x="7371479" y="4064973"/>
            <a:ext cx="1376985" cy="1297377"/>
          </a:xfrm>
          <a:prstGeom prst="flowChartMagneticDisk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48" name="组 147"/>
          <p:cNvGrpSpPr/>
          <p:nvPr/>
        </p:nvGrpSpPr>
        <p:grpSpPr>
          <a:xfrm>
            <a:off x="7554759" y="5442911"/>
            <a:ext cx="1078610" cy="657329"/>
            <a:chOff x="7468461" y="5031607"/>
            <a:chExt cx="1078610" cy="657329"/>
          </a:xfrm>
        </p:grpSpPr>
        <p:sp>
          <p:nvSpPr>
            <p:cNvPr id="126" name="矩形 125"/>
            <p:cNvSpPr/>
            <p:nvPr/>
          </p:nvSpPr>
          <p:spPr>
            <a:xfrm>
              <a:off x="7468461" y="5031607"/>
              <a:ext cx="1078610" cy="6573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7468461" y="5031607"/>
              <a:ext cx="1078610" cy="20646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事务表</a:t>
              </a:r>
              <a:endParaRPr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7468461" y="5249744"/>
              <a:ext cx="1078610" cy="19049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>
                  <a:latin typeface="Microsoft YaHei" charset="0"/>
                  <a:ea typeface="Microsoft YaHei" charset="0"/>
                  <a:cs typeface="Microsoft YaHei" charset="0"/>
                </a:rPr>
                <a:t>… …</a:t>
              </a:r>
              <a:endParaRPr lang="zh-CN" altLang="en-US" sz="1200" b="1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cxnSp>
        <p:nvCxnSpPr>
          <p:cNvPr id="104" name="直接箭头连接符 155"/>
          <p:cNvCxnSpPr>
            <a:stCxn id="77" idx="3"/>
            <a:endCxn id="119" idx="1"/>
          </p:cNvCxnSpPr>
          <p:nvPr/>
        </p:nvCxnSpPr>
        <p:spPr>
          <a:xfrm>
            <a:off x="6338075" y="3284663"/>
            <a:ext cx="1237281" cy="26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55"/>
          <p:cNvCxnSpPr>
            <a:stCxn id="64" idx="3"/>
            <a:endCxn id="114" idx="1"/>
          </p:cNvCxnSpPr>
          <p:nvPr/>
        </p:nvCxnSpPr>
        <p:spPr>
          <a:xfrm flipV="1">
            <a:off x="6338075" y="2445983"/>
            <a:ext cx="1216684" cy="5282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55"/>
          <p:cNvCxnSpPr>
            <a:stCxn id="79" idx="3"/>
            <a:endCxn id="128" idx="1"/>
          </p:cNvCxnSpPr>
          <p:nvPr/>
        </p:nvCxnSpPr>
        <p:spPr>
          <a:xfrm>
            <a:off x="6338075" y="5436686"/>
            <a:ext cx="1216684" cy="31960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55"/>
          <p:cNvCxnSpPr>
            <a:stCxn id="72" idx="3"/>
            <a:endCxn id="124" idx="1"/>
          </p:cNvCxnSpPr>
          <p:nvPr/>
        </p:nvCxnSpPr>
        <p:spPr>
          <a:xfrm flipV="1">
            <a:off x="6338075" y="4870559"/>
            <a:ext cx="1216684" cy="2737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圆角矩形标注 150"/>
          <p:cNvSpPr/>
          <p:nvPr/>
        </p:nvSpPr>
        <p:spPr>
          <a:xfrm>
            <a:off x="5268721" y="1556792"/>
            <a:ext cx="1296912" cy="387208"/>
          </a:xfrm>
          <a:prstGeom prst="wedgeRoundRectCallout">
            <a:avLst>
              <a:gd name="adj1" fmla="val -10844"/>
              <a:gd name="adj2" fmla="val 111237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 startAt="2"/>
            </a:pP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调用</a:t>
            </a:r>
          </a:p>
          <a:p>
            <a:pPr algn="ctr"/>
            <a:r>
              <a:rPr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tryRepo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方法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52" name="圆角矩形标注 151"/>
          <p:cNvSpPr/>
          <p:nvPr/>
        </p:nvSpPr>
        <p:spPr>
          <a:xfrm>
            <a:off x="900345" y="5686289"/>
            <a:ext cx="1558449" cy="387208"/>
          </a:xfrm>
          <a:prstGeom prst="wedgeRoundRectCallout">
            <a:avLst>
              <a:gd name="adj1" fmla="val 47412"/>
              <a:gd name="adj2" fmla="val -127106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/>
            </a:pP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调用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Action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方法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53" name="圆角矩形标注 152"/>
          <p:cNvSpPr/>
          <p:nvPr/>
        </p:nvSpPr>
        <p:spPr>
          <a:xfrm>
            <a:off x="3635896" y="6100240"/>
            <a:ext cx="1443802" cy="387208"/>
          </a:xfrm>
          <a:prstGeom prst="wedgeRoundRectCallout">
            <a:avLst>
              <a:gd name="adj1" fmla="val 44706"/>
              <a:gd name="adj2" fmla="val -121337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 startAt="3"/>
            </a:pP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调用</a:t>
            </a:r>
          </a:p>
          <a:p>
            <a:pPr algn="ctr"/>
            <a:r>
              <a:rPr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tryOrder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方法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2" name="组 11"/>
          <p:cNvGrpSpPr/>
          <p:nvPr/>
        </p:nvGrpSpPr>
        <p:grpSpPr>
          <a:xfrm>
            <a:off x="7554759" y="4557175"/>
            <a:ext cx="1078610" cy="657329"/>
            <a:chOff x="7552326" y="5442908"/>
            <a:chExt cx="1078610" cy="657329"/>
          </a:xfrm>
        </p:grpSpPr>
        <p:sp>
          <p:nvSpPr>
            <p:cNvPr id="122" name="矩形 121"/>
            <p:cNvSpPr/>
            <p:nvPr/>
          </p:nvSpPr>
          <p:spPr>
            <a:xfrm>
              <a:off x="7552326" y="5442908"/>
              <a:ext cx="1078610" cy="6573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23" name="矩形 122"/>
            <p:cNvSpPr/>
            <p:nvPr/>
          </p:nvSpPr>
          <p:spPr>
            <a:xfrm>
              <a:off x="7552326" y="5442908"/>
              <a:ext cx="1078610" cy="20646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订单前置表</a:t>
              </a:r>
              <a:endParaRPr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24" name="矩形 123"/>
            <p:cNvSpPr/>
            <p:nvPr/>
          </p:nvSpPr>
          <p:spPr>
            <a:xfrm>
              <a:off x="7552326" y="5661045"/>
              <a:ext cx="1078610" cy="19049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>
                  <a:latin typeface="Microsoft YaHei" charset="0"/>
                  <a:ea typeface="Microsoft YaHei" charset="0"/>
                  <a:cs typeface="Microsoft YaHei" charset="0"/>
                </a:rPr>
                <a:t>… …</a:t>
              </a:r>
              <a:endParaRPr lang="zh-CN" altLang="en-US" sz="1200" b="1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65" name="矩形 64"/>
          <p:cNvSpPr/>
          <p:nvPr/>
        </p:nvSpPr>
        <p:spPr>
          <a:xfrm>
            <a:off x="5255172" y="3083131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提交</a:t>
            </a:r>
          </a:p>
        </p:txBody>
      </p:sp>
      <p:sp>
        <p:nvSpPr>
          <p:cNvPr id="73" name="矩形 72"/>
          <p:cNvSpPr/>
          <p:nvPr/>
        </p:nvSpPr>
        <p:spPr>
          <a:xfrm>
            <a:off x="5255172" y="5266422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提交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420195" y="3424242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商城数据库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7551021" y="170816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库存数据库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7518797" y="414285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订单数据库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1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06466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只有一个</a:t>
            </a:r>
            <a:r>
              <a:rPr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Action</a:t>
            </a: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入口</a:t>
            </a:r>
          </a:p>
          <a:p>
            <a:pPr>
              <a:buFont typeface="Wingdings" charset="2"/>
              <a:buChar char="n"/>
            </a:pPr>
            <a:r>
              <a:rPr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Try</a:t>
            </a: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在前置表上进行操作</a:t>
            </a:r>
          </a:p>
          <a:p>
            <a:pPr>
              <a:buFont typeface="Wingdings" charset="2"/>
              <a:buChar char="n"/>
            </a:pPr>
            <a:r>
              <a:rPr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Try/Confirm/Cancel</a:t>
            </a: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方法入参定义都一致</a:t>
            </a:r>
            <a:endParaRPr lang="en-US" altLang="zh-CN" sz="16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258621" y="3484123"/>
            <a:ext cx="1076671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超时判断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8" name="圆角矩形标注 67"/>
          <p:cNvSpPr/>
          <p:nvPr/>
        </p:nvSpPr>
        <p:spPr>
          <a:xfrm>
            <a:off x="6468102" y="3517352"/>
            <a:ext cx="1339840" cy="715160"/>
          </a:xfrm>
          <a:prstGeom prst="wedgeRoundRectCallout">
            <a:avLst>
              <a:gd name="adj1" fmla="val -67733"/>
              <a:gd name="adj2" fmla="val -45408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800" dirty="0" smtClean="0">
                <a:latin typeface="Microsoft YaHei" charset="0"/>
                <a:ea typeface="Microsoft YaHei" charset="0"/>
                <a:cs typeface="Microsoft YaHei" charset="0"/>
              </a:rPr>
              <a:t>if(timeout&gt;0)</a:t>
            </a:r>
            <a:endParaRPr lang="zh-CN" altLang="en-US" sz="8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800" dirty="0" smtClean="0">
                <a:latin typeface="Microsoft YaHei" charset="0"/>
                <a:ea typeface="Microsoft YaHei" charset="0"/>
                <a:cs typeface="Microsoft YaHei" charset="0"/>
              </a:rPr>
              <a:t>if(</a:t>
            </a:r>
            <a:r>
              <a:rPr lang="zh-CN" altLang="en-US" sz="800" dirty="0" smtClean="0">
                <a:latin typeface="Microsoft YaHei" charset="0"/>
                <a:ea typeface="Microsoft YaHei" charset="0"/>
                <a:cs typeface="Microsoft YaHei" charset="0"/>
              </a:rPr>
              <a:t>当前时间</a:t>
            </a:r>
            <a:r>
              <a:rPr lang="en-US" altLang="zh-CN" sz="800" dirty="0" smtClean="0">
                <a:latin typeface="Microsoft YaHei" charset="0"/>
                <a:ea typeface="Microsoft YaHei" charset="0"/>
                <a:cs typeface="Microsoft YaHei" charset="0"/>
              </a:rPr>
              <a:t>-</a:t>
            </a:r>
            <a:r>
              <a:rPr lang="en-US" altLang="zh-CN" sz="800" dirty="0" err="1" smtClean="0">
                <a:latin typeface="Microsoft YaHei" charset="0"/>
                <a:ea typeface="Microsoft YaHei" charset="0"/>
                <a:cs typeface="Microsoft YaHei" charset="0"/>
              </a:rPr>
              <a:t>callTime</a:t>
            </a:r>
            <a:r>
              <a:rPr lang="en-US" altLang="zh-CN" sz="800" dirty="0" smtClean="0">
                <a:latin typeface="Microsoft YaHei" charset="0"/>
                <a:ea typeface="Microsoft YaHei" charset="0"/>
                <a:cs typeface="Microsoft YaHei" charset="0"/>
              </a:rPr>
              <a:t>&gt;=timeout){</a:t>
            </a:r>
            <a:endParaRPr lang="zh-CN" altLang="en-US" sz="800" dirty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sz="800" dirty="0" smtClean="0">
                <a:latin typeface="Microsoft YaHei" charset="0"/>
                <a:ea typeface="Microsoft YaHei" charset="0"/>
                <a:cs typeface="Microsoft YaHei" charset="0"/>
              </a:rPr>
              <a:t>  抛异常回滚事务</a:t>
            </a:r>
          </a:p>
          <a:p>
            <a:r>
              <a:rPr lang="en-US" altLang="zh-CN" sz="800" dirty="0" smtClean="0">
                <a:latin typeface="Microsoft YaHei" charset="0"/>
                <a:ea typeface="Microsoft YaHei" charset="0"/>
                <a:cs typeface="Microsoft YaHei" charset="0"/>
              </a:rPr>
              <a:t>}</a:t>
            </a:r>
            <a:endParaRPr lang="zh-CN" altLang="en-US" sz="8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69" name="组 68"/>
          <p:cNvGrpSpPr/>
          <p:nvPr/>
        </p:nvGrpSpPr>
        <p:grpSpPr>
          <a:xfrm rot="18795060">
            <a:off x="4017761" y="3137028"/>
            <a:ext cx="1085137" cy="988480"/>
            <a:chOff x="2220215" y="4550304"/>
            <a:chExt cx="1625600" cy="1625600"/>
          </a:xfrm>
        </p:grpSpPr>
        <p:pic>
          <p:nvPicPr>
            <p:cNvPr id="70" name="图片 6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20215" y="4550304"/>
              <a:ext cx="1625600" cy="1625600"/>
            </a:xfrm>
            <a:prstGeom prst="rect">
              <a:avLst/>
            </a:prstGeom>
          </p:spPr>
        </p:pic>
        <p:sp>
          <p:nvSpPr>
            <p:cNvPr id="74" name="文本框 73"/>
            <p:cNvSpPr txBox="1"/>
            <p:nvPr/>
          </p:nvSpPr>
          <p:spPr>
            <a:xfrm>
              <a:off x="2230096" y="4908418"/>
              <a:ext cx="1214745" cy="6720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err="1">
                  <a:solidFill>
                    <a:schemeClr val="accent5">
                      <a:lumMod val="7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txId</a:t>
              </a:r>
              <a:r>
                <a:rPr lang="zh-CN" altLang="en-US" sz="800" dirty="0">
                  <a:solidFill>
                    <a:schemeClr val="accent5">
                      <a:lumMod val="7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：事务标识</a:t>
              </a:r>
            </a:p>
            <a:p>
              <a:r>
                <a:rPr lang="en-US" altLang="zh-CN" sz="800" dirty="0" err="1" smtClean="0">
                  <a:solidFill>
                    <a:schemeClr val="accent5">
                      <a:lumMod val="7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callTime</a:t>
              </a:r>
              <a:r>
                <a:rPr lang="zh-CN" altLang="en-US" sz="800" dirty="0">
                  <a:solidFill>
                    <a:schemeClr val="accent5">
                      <a:lumMod val="7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：调用时间</a:t>
              </a:r>
            </a:p>
            <a:p>
              <a:r>
                <a:rPr lang="en-US" altLang="zh-CN" sz="800" dirty="0">
                  <a:solidFill>
                    <a:schemeClr val="accent5">
                      <a:lumMod val="7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t</a:t>
              </a:r>
              <a:r>
                <a:rPr lang="en-US" altLang="zh-CN" sz="800" dirty="0" smtClean="0">
                  <a:solidFill>
                    <a:schemeClr val="accent5">
                      <a:lumMod val="7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imeout</a:t>
              </a:r>
              <a:r>
                <a:rPr lang="zh-CN" altLang="en-US" sz="800" dirty="0">
                  <a:solidFill>
                    <a:schemeClr val="accent5">
                      <a:lumMod val="7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：超时时间</a:t>
              </a:r>
            </a:p>
            <a:p>
              <a:r>
                <a:rPr lang="en-US" altLang="zh-CN" sz="900" dirty="0" smtClean="0">
                  <a:solidFill>
                    <a:schemeClr val="accent5">
                      <a:lumMod val="7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…</a:t>
              </a:r>
              <a:endParaRPr lang="zh-CN" altLang="en-US" sz="900" dirty="0">
                <a:solidFill>
                  <a:schemeClr val="accent5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81" name="矩形 80"/>
          <p:cNvSpPr/>
          <p:nvPr/>
        </p:nvSpPr>
        <p:spPr>
          <a:xfrm>
            <a:off x="5258621" y="5631466"/>
            <a:ext cx="1076671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超时判断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2" name="圆角矩形标注 81"/>
          <p:cNvSpPr/>
          <p:nvPr/>
        </p:nvSpPr>
        <p:spPr>
          <a:xfrm>
            <a:off x="6500618" y="5723997"/>
            <a:ext cx="755766" cy="337957"/>
          </a:xfrm>
          <a:prstGeom prst="wedgeRoundRectCallout">
            <a:avLst>
              <a:gd name="adj1" fmla="val -83820"/>
              <a:gd name="adj2" fmla="val -61324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800" dirty="0" smtClean="0">
                <a:latin typeface="Microsoft YaHei" charset="0"/>
                <a:ea typeface="Microsoft YaHei" charset="0"/>
                <a:cs typeface="Microsoft YaHei" charset="0"/>
              </a:rPr>
              <a:t>操作同上</a:t>
            </a:r>
            <a:endParaRPr lang="zh-CN" altLang="en-US" sz="8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984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2.22222E-6 L -0.00069 0.14375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7176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48148E-6 L -0.00069 0.14143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706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11111E-6 L -0.00069 0.13981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699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7.40741E-7 L -0.00086 0.19514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9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0.00278 L 0.00017 0.09328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051 L 0.00017 0.08936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500"/>
                            </p:stCondLst>
                            <p:childTnLst>
                              <p:par>
                                <p:cTn id="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0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40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500"/>
                            </p:stCondLst>
                            <p:childTnLst>
                              <p:par>
                                <p:cTn id="10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4" grpId="0" animBg="1"/>
      <p:bldP spid="35" grpId="0" animBg="1"/>
      <p:bldP spid="39" grpId="0" animBg="1"/>
      <p:bldP spid="77" grpId="0" animBg="1"/>
      <p:bldP spid="79" grpId="0" animBg="1"/>
      <p:bldP spid="151" grpId="0" animBg="1"/>
      <p:bldP spid="152" grpId="0" animBg="1"/>
      <p:bldP spid="153" grpId="0" animBg="1"/>
      <p:bldP spid="65" grpId="0" animBg="1"/>
      <p:bldP spid="73" grpId="0" animBg="1"/>
      <p:bldP spid="67" grpId="0" animBg="1"/>
      <p:bldP spid="68" grpId="0" animBg="1"/>
      <p:bldP spid="81" grpId="0" animBg="1"/>
      <p:bldP spid="8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/>
        </p:nvGrpSpPr>
        <p:grpSpPr>
          <a:xfrm>
            <a:off x="1387604" y="3358308"/>
            <a:ext cx="1328302" cy="840468"/>
            <a:chOff x="2956323" y="5611435"/>
            <a:chExt cx="1328302" cy="840468"/>
          </a:xfrm>
        </p:grpSpPr>
        <p:sp>
          <p:nvSpPr>
            <p:cNvPr id="88" name="矩形 87"/>
            <p:cNvSpPr/>
            <p:nvPr/>
          </p:nvSpPr>
          <p:spPr>
            <a:xfrm>
              <a:off x="2956323" y="5611435"/>
              <a:ext cx="1328302" cy="8404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消息去重</a:t>
              </a:r>
              <a:endParaRPr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3041892" y="5977915"/>
              <a:ext cx="1137304" cy="3809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/>
                <a:t>跟新</a:t>
              </a:r>
              <a:r>
                <a:rPr lang="en-US" altLang="zh-CN" sz="1200" dirty="0" smtClean="0"/>
                <a:t>TX</a:t>
              </a:r>
              <a:r>
                <a:rPr lang="zh-CN" altLang="en-US" sz="1200" dirty="0" smtClean="0"/>
                <a:t>状态</a:t>
              </a:r>
            </a:p>
            <a:p>
              <a:pPr algn="ctr"/>
              <a:r>
                <a:rPr lang="en-US" altLang="zh-CN" sz="800" dirty="0" smtClean="0">
                  <a:latin typeface="Microsoft YaHei" charset="0"/>
                  <a:ea typeface="Microsoft YaHei" charset="0"/>
                  <a:cs typeface="Microsoft YaHei" charset="0"/>
                </a:rPr>
                <a:t>(</a:t>
              </a:r>
              <a:r>
                <a:rPr lang="zh-CN" altLang="en-US" sz="800" dirty="0" smtClean="0">
                  <a:latin typeface="Microsoft YaHei" charset="0"/>
                  <a:ea typeface="Microsoft YaHei" charset="0"/>
                  <a:cs typeface="Microsoft YaHei" charset="0"/>
                </a:rPr>
                <a:t>状态</a:t>
              </a:r>
              <a:r>
                <a:rPr lang="en-US" altLang="zh-CN" sz="800" dirty="0" smtClean="0">
                  <a:latin typeface="Microsoft YaHei" charset="0"/>
                  <a:ea typeface="Microsoft YaHei" charset="0"/>
                  <a:cs typeface="Microsoft YaHei" charset="0"/>
                </a:rPr>
                <a:t>:CONFRIMING)</a:t>
              </a:r>
              <a:endParaRPr lang="zh-CN" altLang="en-US" sz="8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178696" cy="1143000"/>
          </a:xfrm>
        </p:spPr>
        <p:txBody>
          <a:bodyPr/>
          <a:lstStyle/>
          <a:p>
            <a:pPr algn="l"/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Confirm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流程图: 磁盘 69"/>
          <p:cNvSpPr/>
          <p:nvPr/>
        </p:nvSpPr>
        <p:spPr>
          <a:xfrm>
            <a:off x="6007923" y="1800089"/>
            <a:ext cx="2592288" cy="1265353"/>
          </a:xfrm>
          <a:prstGeom prst="flowChartMagneticDisk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13625" y="2308961"/>
            <a:ext cx="666448" cy="5915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113625" y="2308960"/>
            <a:ext cx="666448" cy="1919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事务库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113625" y="2503484"/>
            <a:ext cx="666448" cy="198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Microsoft YaHei" charset="0"/>
                <a:ea typeface="Microsoft YaHei" charset="0"/>
                <a:cs typeface="Microsoft YaHei" charset="0"/>
              </a:rPr>
              <a:t>… …</a:t>
            </a:r>
            <a:endParaRPr lang="zh-CN" altLang="en-US" sz="12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1" name="流程图: 磁盘 84"/>
          <p:cNvSpPr/>
          <p:nvPr/>
        </p:nvSpPr>
        <p:spPr>
          <a:xfrm>
            <a:off x="4721270" y="201853"/>
            <a:ext cx="1027587" cy="1237583"/>
          </a:xfrm>
          <a:prstGeom prst="flowChartMagneticDisk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819735" y="665452"/>
            <a:ext cx="829404" cy="6516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819735" y="665450"/>
            <a:ext cx="829404" cy="2179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事务表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819735" y="897443"/>
            <a:ext cx="829404" cy="2019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Microsoft YaHei" charset="0"/>
                <a:ea typeface="Microsoft YaHei" charset="0"/>
                <a:cs typeface="Microsoft YaHei" charset="0"/>
              </a:rPr>
              <a:t>… …</a:t>
            </a:r>
            <a:endParaRPr lang="zh-CN" altLang="en-US" sz="12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791060" y="1554112"/>
            <a:ext cx="1561880" cy="20977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商城服务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028416" y="2216742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减库存</a:t>
            </a:r>
            <a:endParaRPr lang="zh-CN" altLang="en-US" sz="16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028416" y="2443263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新增订单</a:t>
            </a:r>
            <a:endParaRPr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028416" y="1986161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…</a:t>
            </a:r>
            <a:endParaRPr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028416" y="2887805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提交</a:t>
            </a:r>
          </a:p>
        </p:txBody>
      </p:sp>
      <p:sp>
        <p:nvSpPr>
          <p:cNvPr id="58" name="矩形 57"/>
          <p:cNvSpPr/>
          <p:nvPr/>
        </p:nvSpPr>
        <p:spPr>
          <a:xfrm>
            <a:off x="4028416" y="2674546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…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4" name="圆柱形 114"/>
          <p:cNvSpPr/>
          <p:nvPr/>
        </p:nvSpPr>
        <p:spPr>
          <a:xfrm rot="5400000">
            <a:off x="4136409" y="3824265"/>
            <a:ext cx="869835" cy="2660308"/>
          </a:xfrm>
          <a:prstGeom prst="can">
            <a:avLst>
              <a:gd name="adj" fmla="val 2920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453209" y="5143235"/>
            <a:ext cx="622023" cy="2963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 err="1" smtClean="0">
                <a:latin typeface="Microsoft YaHei" charset="0"/>
                <a:ea typeface="Microsoft YaHei" charset="0"/>
                <a:cs typeface="Microsoft YaHei" charset="0"/>
              </a:rPr>
              <a:t>Txid</a:t>
            </a:r>
            <a:r>
              <a:rPr lang="en-US" altLang="zh-CN" sz="900" dirty="0" smtClean="0">
                <a:latin typeface="Microsoft YaHei" charset="0"/>
                <a:ea typeface="Microsoft YaHei" charset="0"/>
                <a:cs typeface="Microsoft YaHei" charset="0"/>
              </a:rPr>
              <a:t>=1</a:t>
            </a:r>
            <a:endParaRPr lang="zh-CN" altLang="en-US" sz="9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4099247" y="5143235"/>
            <a:ext cx="622023" cy="2963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 err="1" smtClean="0">
                <a:latin typeface="Microsoft YaHei" charset="0"/>
                <a:ea typeface="Microsoft YaHei" charset="0"/>
                <a:cs typeface="Microsoft YaHei" charset="0"/>
              </a:rPr>
              <a:t>Txid</a:t>
            </a:r>
            <a:r>
              <a:rPr lang="en-US" altLang="zh-CN" sz="900" dirty="0" smtClean="0">
                <a:latin typeface="Microsoft YaHei" charset="0"/>
                <a:ea typeface="Microsoft YaHei" charset="0"/>
                <a:cs typeface="Microsoft YaHei" charset="0"/>
              </a:rPr>
              <a:t>=5</a:t>
            </a:r>
            <a:endParaRPr lang="zh-CN" altLang="en-US" sz="9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750037" y="5143235"/>
            <a:ext cx="622023" cy="2963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… …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3409841" y="4863515"/>
            <a:ext cx="2008656" cy="64807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消息系统</a:t>
            </a:r>
            <a:r>
              <a:rPr lang="en-US" altLang="zh-CN" sz="1400" dirty="0" smtClean="0">
                <a:latin typeface="Microsoft YaHei" charset="0"/>
                <a:ea typeface="Microsoft YaHei" charset="0"/>
                <a:cs typeface="Microsoft YaHei" charset="0"/>
              </a:rPr>
              <a:t>Topic</a:t>
            </a:r>
            <a:endParaRPr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6868254" y="2308961"/>
            <a:ext cx="856293" cy="5915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6868255" y="2299699"/>
            <a:ext cx="856292" cy="2012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latin typeface="Microsoft YaHei" charset="0"/>
                <a:ea typeface="Microsoft YaHei" charset="0"/>
                <a:cs typeface="Microsoft YaHei" charset="0"/>
              </a:rPr>
              <a:t>订单前置表</a:t>
            </a:r>
            <a:endParaRPr lang="zh-CN" altLang="en-US" sz="105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6868254" y="2492367"/>
            <a:ext cx="862982" cy="2246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Microsoft YaHei" charset="0"/>
                <a:ea typeface="Microsoft YaHei" charset="0"/>
                <a:cs typeface="Microsoft YaHei" charset="0"/>
              </a:rPr>
              <a:t>… …</a:t>
            </a:r>
            <a:endParaRPr lang="zh-CN" altLang="en-US" sz="12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806335" y="2308961"/>
            <a:ext cx="666448" cy="5915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7806335" y="2308960"/>
            <a:ext cx="666448" cy="1919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latin typeface="Microsoft YaHei" charset="0"/>
                <a:ea typeface="Microsoft YaHei" charset="0"/>
                <a:cs typeface="Microsoft YaHei" charset="0"/>
              </a:rPr>
              <a:t>订单主表</a:t>
            </a:r>
            <a:endParaRPr lang="zh-CN" altLang="en-US" sz="9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7806335" y="2503484"/>
            <a:ext cx="666448" cy="198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Microsoft YaHei" charset="0"/>
                <a:ea typeface="Microsoft YaHei" charset="0"/>
                <a:cs typeface="Microsoft YaHei" charset="0"/>
              </a:rPr>
              <a:t>… …</a:t>
            </a:r>
            <a:endParaRPr lang="zh-CN" altLang="en-US" sz="12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7" name="流程图: 磁盘 69"/>
          <p:cNvSpPr/>
          <p:nvPr/>
        </p:nvSpPr>
        <p:spPr>
          <a:xfrm>
            <a:off x="611560" y="1803607"/>
            <a:ext cx="2652228" cy="1265353"/>
          </a:xfrm>
          <a:prstGeom prst="flowChartMagneticDisk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711278" y="2312479"/>
            <a:ext cx="666448" cy="5915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711278" y="2312478"/>
            <a:ext cx="666448" cy="1919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latin typeface="Microsoft YaHei" charset="0"/>
                <a:ea typeface="Microsoft YaHei" charset="0"/>
                <a:cs typeface="Microsoft YaHei" charset="0"/>
              </a:rPr>
              <a:t>库存主表</a:t>
            </a:r>
            <a:endParaRPr lang="zh-CN" altLang="en-US" sz="9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711278" y="2507002"/>
            <a:ext cx="666448" cy="198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Microsoft YaHei" charset="0"/>
                <a:ea typeface="Microsoft YaHei" charset="0"/>
                <a:cs typeface="Microsoft YaHei" charset="0"/>
              </a:rPr>
              <a:t>… …</a:t>
            </a:r>
            <a:endParaRPr lang="zh-CN" altLang="en-US" sz="12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493334" y="2312479"/>
            <a:ext cx="887276" cy="5915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1493333" y="2316688"/>
            <a:ext cx="887277" cy="1903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latin typeface="Microsoft YaHei" charset="0"/>
                <a:ea typeface="Microsoft YaHei" charset="0"/>
                <a:cs typeface="Microsoft YaHei" charset="0"/>
              </a:rPr>
              <a:t>库存前置表</a:t>
            </a:r>
            <a:endParaRPr lang="zh-CN" altLang="en-US" sz="105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493333" y="2507002"/>
            <a:ext cx="887277" cy="198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Microsoft YaHei" charset="0"/>
                <a:ea typeface="Microsoft YaHei" charset="0"/>
                <a:cs typeface="Microsoft YaHei" charset="0"/>
              </a:rPr>
              <a:t>… …</a:t>
            </a:r>
            <a:endParaRPr lang="zh-CN" altLang="en-US" sz="12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468792" y="2312479"/>
            <a:ext cx="666448" cy="5915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2468792" y="2312478"/>
            <a:ext cx="666448" cy="1919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事务库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2468792" y="2507002"/>
            <a:ext cx="666448" cy="198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Microsoft YaHei" charset="0"/>
                <a:ea typeface="Microsoft YaHei" charset="0"/>
                <a:cs typeface="Microsoft YaHei" charset="0"/>
              </a:rPr>
              <a:t>… …</a:t>
            </a:r>
            <a:endParaRPr lang="zh-CN" altLang="en-US" sz="12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1358837" y="4443306"/>
            <a:ext cx="1328302" cy="16029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库存服务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1477562" y="4835397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开启事</a:t>
            </a:r>
            <a:r>
              <a:rPr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务</a:t>
            </a:r>
            <a:endParaRPr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1477562" y="5074292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库存确认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1477562" y="5301232"/>
            <a:ext cx="1080120" cy="3624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更新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TX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状态</a:t>
            </a:r>
          </a:p>
          <a:p>
            <a:pPr algn="ctr"/>
            <a:r>
              <a:rPr lang="en-US" altLang="zh-CN" sz="800" dirty="0" smtClean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zh-CN" altLang="en-US" sz="800" dirty="0" smtClean="0">
                <a:latin typeface="Microsoft YaHei" charset="0"/>
                <a:ea typeface="Microsoft YaHei" charset="0"/>
                <a:cs typeface="Microsoft YaHei" charset="0"/>
              </a:rPr>
              <a:t>状态</a:t>
            </a:r>
            <a:r>
              <a:rPr lang="en-US" altLang="zh-CN" sz="800" dirty="0" smtClean="0">
                <a:latin typeface="Microsoft YaHei" charset="0"/>
                <a:ea typeface="Microsoft YaHei" charset="0"/>
                <a:cs typeface="Microsoft YaHei" charset="0"/>
              </a:rPr>
              <a:t>:CONFIRMED)</a:t>
            </a:r>
            <a:endParaRPr lang="zh-CN" altLang="en-US" sz="8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6549295" y="4455502"/>
            <a:ext cx="1358104" cy="163335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订单服务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6692056" y="4855034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开启事</a:t>
            </a:r>
            <a:r>
              <a:rPr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务</a:t>
            </a:r>
            <a:endParaRPr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6692056" y="5093097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订单确认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57" name="曲线连接符 156"/>
          <p:cNvCxnSpPr>
            <a:stCxn id="123" idx="1"/>
            <a:endCxn id="100" idx="1"/>
          </p:cNvCxnSpPr>
          <p:nvPr/>
        </p:nvCxnSpPr>
        <p:spPr>
          <a:xfrm rot="10800000">
            <a:off x="711278" y="2606038"/>
            <a:ext cx="766284" cy="2576266"/>
          </a:xfrm>
          <a:prstGeom prst="curvedConnector3">
            <a:avLst>
              <a:gd name="adj1" fmla="val 129832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1" name="曲线连接符 160"/>
          <p:cNvCxnSpPr>
            <a:stCxn id="129" idx="3"/>
            <a:endCxn id="96" idx="3"/>
          </p:cNvCxnSpPr>
          <p:nvPr/>
        </p:nvCxnSpPr>
        <p:spPr>
          <a:xfrm flipV="1">
            <a:off x="7772176" y="2602520"/>
            <a:ext cx="700607" cy="2598589"/>
          </a:xfrm>
          <a:prstGeom prst="curvedConnector3">
            <a:avLst>
              <a:gd name="adj1" fmla="val 132629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7" name="圆角矩形标注 186"/>
          <p:cNvSpPr/>
          <p:nvPr/>
        </p:nvSpPr>
        <p:spPr>
          <a:xfrm>
            <a:off x="2806619" y="5991240"/>
            <a:ext cx="1677341" cy="387208"/>
          </a:xfrm>
          <a:prstGeom prst="wedgeRoundRectCallout">
            <a:avLst>
              <a:gd name="adj1" fmla="val -57348"/>
              <a:gd name="adj2" fmla="val -121191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 startAt="4"/>
            </a:pP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回调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confirm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方法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0" name="圆角矩形标注 189"/>
          <p:cNvSpPr/>
          <p:nvPr/>
        </p:nvSpPr>
        <p:spPr>
          <a:xfrm>
            <a:off x="67311" y="4005171"/>
            <a:ext cx="1111144" cy="387208"/>
          </a:xfrm>
          <a:prstGeom prst="wedgeRoundRectCallout">
            <a:avLst>
              <a:gd name="adj1" fmla="val -13707"/>
              <a:gd name="adj2" fmla="val -104325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 startAt="5"/>
            </a:pP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同步主表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85" name="曲线连接符 84"/>
          <p:cNvCxnSpPr>
            <a:stCxn id="88" idx="0"/>
            <a:endCxn id="106" idx="1"/>
          </p:cNvCxnSpPr>
          <p:nvPr/>
        </p:nvCxnSpPr>
        <p:spPr>
          <a:xfrm rot="5400000" flipH="1" flipV="1">
            <a:off x="1884138" y="2773655"/>
            <a:ext cx="752270" cy="417037"/>
          </a:xfrm>
          <a:prstGeom prst="curvedConnector2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下箭头 12"/>
          <p:cNvSpPr/>
          <p:nvPr/>
        </p:nvSpPr>
        <p:spPr>
          <a:xfrm>
            <a:off x="1828388" y="4207191"/>
            <a:ext cx="346832" cy="227701"/>
          </a:xfrm>
          <a:prstGeom prst="downArrow">
            <a:avLst/>
          </a:prstGeom>
          <a:solidFill>
            <a:srgbClr val="92D05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 startAt="2"/>
            </a:pPr>
            <a:endParaRPr kumimoji="1" lang="zh-CN" altLang="en-US" sz="120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2" name="下箭头 111"/>
          <p:cNvSpPr/>
          <p:nvPr/>
        </p:nvSpPr>
        <p:spPr>
          <a:xfrm>
            <a:off x="7041446" y="4198828"/>
            <a:ext cx="346832" cy="227701"/>
          </a:xfrm>
          <a:prstGeom prst="downArrow">
            <a:avLst/>
          </a:prstGeom>
          <a:solidFill>
            <a:srgbClr val="92D05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 startAt="2"/>
            </a:pPr>
            <a:endParaRPr kumimoji="1" lang="zh-CN" altLang="en-US" sz="120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13" name="曲线连接符 112"/>
          <p:cNvCxnSpPr>
            <a:stCxn id="109" idx="0"/>
            <a:endCxn id="18" idx="3"/>
          </p:cNvCxnSpPr>
          <p:nvPr/>
        </p:nvCxnSpPr>
        <p:spPr>
          <a:xfrm rot="16200000" flipV="1">
            <a:off x="6614772" y="2767821"/>
            <a:ext cx="755788" cy="425186"/>
          </a:xfrm>
          <a:prstGeom prst="curvedConnector2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4" name="直接箭头连接符 155"/>
          <p:cNvCxnSpPr>
            <a:stCxn id="89" idx="0"/>
            <a:endCxn id="74" idx="2"/>
          </p:cNvCxnSpPr>
          <p:nvPr/>
        </p:nvCxnSpPr>
        <p:spPr>
          <a:xfrm>
            <a:off x="4568225" y="3117076"/>
            <a:ext cx="3102" cy="160242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圆角矩形标注 177"/>
          <p:cNvSpPr/>
          <p:nvPr/>
        </p:nvSpPr>
        <p:spPr>
          <a:xfrm>
            <a:off x="3741156" y="4058403"/>
            <a:ext cx="1677341" cy="387208"/>
          </a:xfrm>
          <a:prstGeom prst="wedgeRoundRectCallout">
            <a:avLst>
              <a:gd name="adj1" fmla="val -270"/>
              <a:gd name="adj2" fmla="val -104469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/>
            </a:pP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发送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confirm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消息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15" name="直接箭头连接符 155"/>
          <p:cNvCxnSpPr>
            <a:stCxn id="74" idx="3"/>
            <a:endCxn id="88" idx="3"/>
          </p:cNvCxnSpPr>
          <p:nvPr/>
        </p:nvCxnSpPr>
        <p:spPr>
          <a:xfrm flipH="1" flipV="1">
            <a:off x="2715906" y="3778542"/>
            <a:ext cx="525267" cy="137587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55"/>
          <p:cNvCxnSpPr>
            <a:endCxn id="109" idx="1"/>
          </p:cNvCxnSpPr>
          <p:nvPr/>
        </p:nvCxnSpPr>
        <p:spPr>
          <a:xfrm flipV="1">
            <a:off x="5832722" y="3778542"/>
            <a:ext cx="708386" cy="139329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圆角矩形标注 187"/>
          <p:cNvSpPr/>
          <p:nvPr/>
        </p:nvSpPr>
        <p:spPr>
          <a:xfrm>
            <a:off x="7960899" y="3925470"/>
            <a:ext cx="988239" cy="387208"/>
          </a:xfrm>
          <a:prstGeom prst="wedgeRoundRectCallout">
            <a:avLst>
              <a:gd name="adj1" fmla="val -56486"/>
              <a:gd name="adj2" fmla="val -111553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 startAt="3"/>
            </a:pPr>
            <a:r>
              <a:rPr lang="zh-CN" altLang="en-US" sz="1200" smtClean="0">
                <a:latin typeface="Microsoft YaHei" charset="0"/>
                <a:ea typeface="Microsoft YaHei" charset="0"/>
                <a:cs typeface="Microsoft YaHei" charset="0"/>
              </a:rPr>
              <a:t>保存消息状态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32" name="曲线连接符 131"/>
          <p:cNvCxnSpPr>
            <a:stCxn id="89" idx="3"/>
            <a:endCxn id="27" idx="3"/>
          </p:cNvCxnSpPr>
          <p:nvPr/>
        </p:nvCxnSpPr>
        <p:spPr>
          <a:xfrm flipV="1">
            <a:off x="5108285" y="998427"/>
            <a:ext cx="540854" cy="2310325"/>
          </a:xfrm>
          <a:prstGeom prst="curvedConnector3">
            <a:avLst>
              <a:gd name="adj1" fmla="val 142266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3" name="圆角矩形标注 132"/>
          <p:cNvSpPr/>
          <p:nvPr/>
        </p:nvSpPr>
        <p:spPr>
          <a:xfrm>
            <a:off x="5914852" y="1167354"/>
            <a:ext cx="1321443" cy="387208"/>
          </a:xfrm>
          <a:prstGeom prst="wedgeRoundRectCallout">
            <a:avLst>
              <a:gd name="adj1" fmla="val -54326"/>
              <a:gd name="adj2" fmla="val 102766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 startAt="2"/>
            </a:pP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更新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Action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的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TX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状态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4028165" y="3117076"/>
            <a:ext cx="1080120" cy="3833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更新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TX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状态</a:t>
            </a:r>
          </a:p>
          <a:p>
            <a:pPr algn="ctr"/>
            <a:r>
              <a:rPr lang="en-US" altLang="zh-CN" sz="800" dirty="0" smtClean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zh-CN" altLang="en-US" sz="800" dirty="0" smtClean="0">
                <a:latin typeface="Microsoft YaHei" charset="0"/>
                <a:ea typeface="Microsoft YaHei" charset="0"/>
                <a:cs typeface="Microsoft YaHei" charset="0"/>
              </a:rPr>
              <a:t>状态</a:t>
            </a:r>
            <a:r>
              <a:rPr lang="en-US" altLang="zh-CN" sz="800" dirty="0" smtClean="0">
                <a:latin typeface="Microsoft YaHei" charset="0"/>
                <a:ea typeface="Microsoft YaHei" charset="0"/>
                <a:cs typeface="Microsoft YaHei" charset="0"/>
              </a:rPr>
              <a:t>:CONFIRMED)</a:t>
            </a:r>
            <a:endParaRPr lang="zh-CN" altLang="en-US" sz="8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6813274" y="184729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订单数据库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1403648" y="188055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库存数据库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4735068" y="26389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商城数据库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56" name="组 155"/>
          <p:cNvGrpSpPr/>
          <p:nvPr/>
        </p:nvGrpSpPr>
        <p:grpSpPr>
          <a:xfrm>
            <a:off x="6541108" y="3358308"/>
            <a:ext cx="1328302" cy="840467"/>
            <a:chOff x="6541108" y="3358308"/>
            <a:chExt cx="1328302" cy="840467"/>
          </a:xfrm>
        </p:grpSpPr>
        <p:sp>
          <p:nvSpPr>
            <p:cNvPr id="109" name="矩形 108"/>
            <p:cNvSpPr/>
            <p:nvPr/>
          </p:nvSpPr>
          <p:spPr>
            <a:xfrm>
              <a:off x="6541108" y="3358308"/>
              <a:ext cx="1328302" cy="84046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消息去重</a:t>
              </a:r>
              <a:endParaRPr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63" name="矩形 162"/>
            <p:cNvSpPr/>
            <p:nvPr/>
          </p:nvSpPr>
          <p:spPr>
            <a:xfrm>
              <a:off x="6659695" y="3720283"/>
              <a:ext cx="1137304" cy="3809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/>
                <a:t>跟新</a:t>
              </a:r>
              <a:r>
                <a:rPr lang="en-US" altLang="zh-CN" sz="1200" dirty="0" smtClean="0"/>
                <a:t>TX</a:t>
              </a:r>
              <a:r>
                <a:rPr lang="zh-CN" altLang="en-US" sz="1200" dirty="0" smtClean="0"/>
                <a:t>状态</a:t>
              </a:r>
            </a:p>
            <a:p>
              <a:pPr algn="ctr"/>
              <a:r>
                <a:rPr lang="en-US" altLang="zh-CN" sz="800" dirty="0" smtClean="0">
                  <a:latin typeface="Microsoft YaHei" charset="0"/>
                  <a:ea typeface="Microsoft YaHei" charset="0"/>
                  <a:cs typeface="Microsoft YaHei" charset="0"/>
                </a:rPr>
                <a:t>(</a:t>
              </a:r>
              <a:r>
                <a:rPr lang="zh-CN" altLang="en-US" sz="800" dirty="0" smtClean="0">
                  <a:latin typeface="Microsoft YaHei" charset="0"/>
                  <a:ea typeface="Microsoft YaHei" charset="0"/>
                  <a:cs typeface="Microsoft YaHei" charset="0"/>
                </a:rPr>
                <a:t>状态</a:t>
              </a:r>
              <a:r>
                <a:rPr lang="en-US" altLang="zh-CN" sz="800" dirty="0" smtClean="0">
                  <a:latin typeface="Microsoft YaHei" charset="0"/>
                  <a:ea typeface="Microsoft YaHei" charset="0"/>
                  <a:cs typeface="Microsoft YaHei" charset="0"/>
                </a:rPr>
                <a:t>:CONFRIMING)</a:t>
              </a:r>
              <a:endParaRPr lang="zh-CN" altLang="en-US" sz="8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170" name="矩形 169"/>
          <p:cNvSpPr/>
          <p:nvPr/>
        </p:nvSpPr>
        <p:spPr>
          <a:xfrm>
            <a:off x="6696627" y="5331160"/>
            <a:ext cx="1080120" cy="3624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更新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TX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状态</a:t>
            </a:r>
          </a:p>
          <a:p>
            <a:pPr algn="ctr"/>
            <a:r>
              <a:rPr lang="en-US" altLang="zh-CN" sz="800" dirty="0" smtClean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zh-CN" altLang="en-US" sz="800" dirty="0" smtClean="0">
                <a:latin typeface="Microsoft YaHei" charset="0"/>
                <a:ea typeface="Microsoft YaHei" charset="0"/>
                <a:cs typeface="Microsoft YaHei" charset="0"/>
              </a:rPr>
              <a:t>状态</a:t>
            </a:r>
            <a:r>
              <a:rPr lang="en-US" altLang="zh-CN" sz="800" dirty="0" smtClean="0">
                <a:latin typeface="Microsoft YaHei" charset="0"/>
                <a:ea typeface="Microsoft YaHei" charset="0"/>
                <a:cs typeface="Microsoft YaHei" charset="0"/>
              </a:rPr>
              <a:t>:CONFIRMED)</a:t>
            </a:r>
            <a:endParaRPr lang="zh-CN" altLang="en-US" sz="8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1475850" y="5303524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提交</a:t>
            </a:r>
          </a:p>
        </p:txBody>
      </p:sp>
      <p:sp>
        <p:nvSpPr>
          <p:cNvPr id="130" name="矩形 129"/>
          <p:cNvSpPr/>
          <p:nvPr/>
        </p:nvSpPr>
        <p:spPr>
          <a:xfrm>
            <a:off x="6688287" y="5322070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提交</a:t>
            </a:r>
          </a:p>
        </p:txBody>
      </p:sp>
      <p:cxnSp>
        <p:nvCxnSpPr>
          <p:cNvPr id="180" name="曲线连接符 179"/>
          <p:cNvCxnSpPr>
            <a:stCxn id="125" idx="3"/>
            <a:endCxn id="106" idx="3"/>
          </p:cNvCxnSpPr>
          <p:nvPr/>
        </p:nvCxnSpPr>
        <p:spPr>
          <a:xfrm flipV="1">
            <a:off x="2557682" y="2606038"/>
            <a:ext cx="577558" cy="2876419"/>
          </a:xfrm>
          <a:prstGeom prst="curvedConnector3">
            <a:avLst>
              <a:gd name="adj1" fmla="val 152504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4" name="曲线连接符 183"/>
          <p:cNvCxnSpPr>
            <a:stCxn id="170" idx="1"/>
            <a:endCxn id="18" idx="1"/>
          </p:cNvCxnSpPr>
          <p:nvPr/>
        </p:nvCxnSpPr>
        <p:spPr>
          <a:xfrm rot="10800000">
            <a:off x="6113625" y="2602521"/>
            <a:ext cx="583002" cy="2909865"/>
          </a:xfrm>
          <a:prstGeom prst="curvedConnector3">
            <a:avLst>
              <a:gd name="adj1" fmla="val 145613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1" name="圆角矩形标注 190"/>
          <p:cNvSpPr/>
          <p:nvPr/>
        </p:nvSpPr>
        <p:spPr>
          <a:xfrm>
            <a:off x="2803607" y="3401576"/>
            <a:ext cx="964838" cy="387208"/>
          </a:xfrm>
          <a:prstGeom prst="wedgeRoundRectCallout">
            <a:avLst>
              <a:gd name="adj1" fmla="val 8686"/>
              <a:gd name="adj2" fmla="val -101915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 startAt="6"/>
            </a:pP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更新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TX</a:t>
            </a:r>
            <a:endParaRPr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状态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192" name="图片 19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694" y="2232857"/>
            <a:ext cx="184846" cy="184846"/>
          </a:xfrm>
          <a:prstGeom prst="rect">
            <a:avLst/>
          </a:prstGeom>
        </p:spPr>
      </p:pic>
      <p:pic>
        <p:nvPicPr>
          <p:cNvPr id="193" name="图片 19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694" y="2458212"/>
            <a:ext cx="184846" cy="18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1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7037E-7 L -0.00018 0.05579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778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96296E-6 L 0.00139 0.0574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187" grpId="0" animBg="1"/>
      <p:bldP spid="190" grpId="0" animBg="1"/>
      <p:bldP spid="13" grpId="0" animBg="1"/>
      <p:bldP spid="112" grpId="0" animBg="1"/>
      <p:bldP spid="178" grpId="0" animBg="1"/>
      <p:bldP spid="188" grpId="0" animBg="1"/>
      <p:bldP spid="133" grpId="0" animBg="1"/>
      <p:bldP spid="89" grpId="0" animBg="1"/>
      <p:bldP spid="170" grpId="0" animBg="1"/>
      <p:bldP spid="124" grpId="0" animBg="1"/>
      <p:bldP spid="130" grpId="0" animBg="1"/>
      <p:bldP spid="191" grpId="0" animBg="1"/>
      <p:bldP spid="191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目录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821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/>
        </p:nvGrpSpPr>
        <p:grpSpPr>
          <a:xfrm>
            <a:off x="1387604" y="3358308"/>
            <a:ext cx="1328302" cy="840468"/>
            <a:chOff x="2956323" y="5611435"/>
            <a:chExt cx="1328302" cy="840468"/>
          </a:xfrm>
        </p:grpSpPr>
        <p:sp>
          <p:nvSpPr>
            <p:cNvPr id="88" name="矩形 87"/>
            <p:cNvSpPr/>
            <p:nvPr/>
          </p:nvSpPr>
          <p:spPr>
            <a:xfrm>
              <a:off x="2956323" y="5611435"/>
              <a:ext cx="1328302" cy="8404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消息去重</a:t>
              </a:r>
              <a:endParaRPr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3041892" y="5977915"/>
              <a:ext cx="1137304" cy="3809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/>
                <a:t>跟新</a:t>
              </a:r>
              <a:r>
                <a:rPr lang="en-US" altLang="zh-CN" sz="1200" dirty="0" smtClean="0"/>
                <a:t>TX</a:t>
              </a:r>
              <a:r>
                <a:rPr lang="zh-CN" altLang="en-US" sz="1200" dirty="0" smtClean="0"/>
                <a:t>状态</a:t>
              </a:r>
            </a:p>
            <a:p>
              <a:pPr algn="ctr"/>
              <a:r>
                <a:rPr lang="en-US" altLang="zh-CN" sz="800" dirty="0" smtClean="0">
                  <a:latin typeface="Microsoft YaHei" charset="0"/>
                  <a:ea typeface="Microsoft YaHei" charset="0"/>
                  <a:cs typeface="Microsoft YaHei" charset="0"/>
                </a:rPr>
                <a:t>(</a:t>
              </a:r>
              <a:r>
                <a:rPr lang="zh-CN" altLang="en-US" sz="800" dirty="0" smtClean="0">
                  <a:latin typeface="Microsoft YaHei" charset="0"/>
                  <a:ea typeface="Microsoft YaHei" charset="0"/>
                  <a:cs typeface="Microsoft YaHei" charset="0"/>
                </a:rPr>
                <a:t>状态</a:t>
              </a:r>
              <a:r>
                <a:rPr lang="en-US" altLang="zh-CN" sz="800" dirty="0" smtClean="0">
                  <a:latin typeface="Microsoft YaHei" charset="0"/>
                  <a:ea typeface="Microsoft YaHei" charset="0"/>
                  <a:cs typeface="Microsoft YaHei" charset="0"/>
                </a:rPr>
                <a:t>:CANCELLING)</a:t>
              </a:r>
              <a:endParaRPr lang="zh-CN" altLang="en-US" sz="8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178696" cy="1143000"/>
          </a:xfrm>
        </p:spPr>
        <p:txBody>
          <a:bodyPr/>
          <a:lstStyle/>
          <a:p>
            <a:pPr algn="l"/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Cancel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流程图: 磁盘 69"/>
          <p:cNvSpPr/>
          <p:nvPr/>
        </p:nvSpPr>
        <p:spPr>
          <a:xfrm>
            <a:off x="6425761" y="1752149"/>
            <a:ext cx="1861487" cy="1265353"/>
          </a:xfrm>
          <a:prstGeom prst="flowChartMagneticDisk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31463" y="2261021"/>
            <a:ext cx="666448" cy="5915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531463" y="2261020"/>
            <a:ext cx="666448" cy="1919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事务库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531463" y="2455544"/>
            <a:ext cx="666448" cy="198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Microsoft YaHei" charset="0"/>
                <a:ea typeface="Microsoft YaHei" charset="0"/>
                <a:cs typeface="Microsoft YaHei" charset="0"/>
              </a:rPr>
              <a:t>… …</a:t>
            </a:r>
            <a:endParaRPr lang="zh-CN" altLang="en-US" sz="12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1" name="流程图: 磁盘 84"/>
          <p:cNvSpPr/>
          <p:nvPr/>
        </p:nvSpPr>
        <p:spPr>
          <a:xfrm>
            <a:off x="4721270" y="201853"/>
            <a:ext cx="1027587" cy="1237583"/>
          </a:xfrm>
          <a:prstGeom prst="flowChartMagneticDisk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819735" y="665452"/>
            <a:ext cx="829404" cy="6516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819735" y="665450"/>
            <a:ext cx="829404" cy="2179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事务表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819735" y="897443"/>
            <a:ext cx="829404" cy="2019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Microsoft YaHei" charset="0"/>
                <a:ea typeface="Microsoft YaHei" charset="0"/>
                <a:cs typeface="Microsoft YaHei" charset="0"/>
              </a:rPr>
              <a:t>… …</a:t>
            </a:r>
            <a:endParaRPr lang="zh-CN" altLang="en-US" sz="12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791060" y="1554112"/>
            <a:ext cx="1561880" cy="209772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商城服务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028416" y="2216742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减库存</a:t>
            </a:r>
            <a:endParaRPr lang="zh-CN" altLang="en-US" sz="16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028416" y="2443263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新增订单</a:t>
            </a:r>
            <a:endParaRPr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028416" y="1986161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…</a:t>
            </a:r>
            <a:endParaRPr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028416" y="2887805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回滚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028416" y="2674546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…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4" name="圆柱形 114"/>
          <p:cNvSpPr/>
          <p:nvPr/>
        </p:nvSpPr>
        <p:spPr>
          <a:xfrm rot="5400000">
            <a:off x="4136409" y="3824265"/>
            <a:ext cx="869835" cy="2660308"/>
          </a:xfrm>
          <a:prstGeom prst="can">
            <a:avLst>
              <a:gd name="adj" fmla="val 2920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453209" y="5143235"/>
            <a:ext cx="622023" cy="2963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 err="1" smtClean="0">
                <a:latin typeface="Microsoft YaHei" charset="0"/>
                <a:ea typeface="Microsoft YaHei" charset="0"/>
                <a:cs typeface="Microsoft YaHei" charset="0"/>
              </a:rPr>
              <a:t>Txid</a:t>
            </a:r>
            <a:r>
              <a:rPr lang="en-US" altLang="zh-CN" sz="900" dirty="0" smtClean="0">
                <a:latin typeface="Microsoft YaHei" charset="0"/>
                <a:ea typeface="Microsoft YaHei" charset="0"/>
                <a:cs typeface="Microsoft YaHei" charset="0"/>
              </a:rPr>
              <a:t>=1</a:t>
            </a:r>
            <a:endParaRPr lang="zh-CN" altLang="en-US" sz="9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4099247" y="5143235"/>
            <a:ext cx="622023" cy="2963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 err="1" smtClean="0">
                <a:latin typeface="Microsoft YaHei" charset="0"/>
                <a:ea typeface="Microsoft YaHei" charset="0"/>
                <a:cs typeface="Microsoft YaHei" charset="0"/>
              </a:rPr>
              <a:t>Txid</a:t>
            </a:r>
            <a:r>
              <a:rPr lang="en-US" altLang="zh-CN" sz="900" dirty="0" smtClean="0">
                <a:latin typeface="Microsoft YaHei" charset="0"/>
                <a:ea typeface="Microsoft YaHei" charset="0"/>
                <a:cs typeface="Microsoft YaHei" charset="0"/>
              </a:rPr>
              <a:t>=5</a:t>
            </a:r>
            <a:endParaRPr lang="zh-CN" altLang="en-US" sz="9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750037" y="5143235"/>
            <a:ext cx="622023" cy="2963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… …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3409841" y="4863515"/>
            <a:ext cx="2008656" cy="64807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消息系统</a:t>
            </a:r>
            <a:r>
              <a:rPr lang="en-US" altLang="zh-CN" sz="1400" dirty="0" smtClean="0">
                <a:latin typeface="Microsoft YaHei" charset="0"/>
                <a:ea typeface="Microsoft YaHei" charset="0"/>
                <a:cs typeface="Microsoft YaHei" charset="0"/>
              </a:rPr>
              <a:t>Topic</a:t>
            </a:r>
            <a:endParaRPr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7286092" y="2261021"/>
            <a:ext cx="856293" cy="5915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286093" y="2251759"/>
            <a:ext cx="856292" cy="2012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latin typeface="Microsoft YaHei" charset="0"/>
                <a:ea typeface="Microsoft YaHei" charset="0"/>
                <a:cs typeface="Microsoft YaHei" charset="0"/>
              </a:rPr>
              <a:t>订单前置表</a:t>
            </a:r>
            <a:endParaRPr lang="zh-CN" altLang="en-US" sz="105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286092" y="2444427"/>
            <a:ext cx="862982" cy="2246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Microsoft YaHei" charset="0"/>
                <a:ea typeface="Microsoft YaHei" charset="0"/>
                <a:cs typeface="Microsoft YaHei" charset="0"/>
              </a:rPr>
              <a:t>… …</a:t>
            </a:r>
            <a:endParaRPr lang="zh-CN" altLang="en-US" sz="12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7" name="流程图: 磁盘 69"/>
          <p:cNvSpPr/>
          <p:nvPr/>
        </p:nvSpPr>
        <p:spPr>
          <a:xfrm>
            <a:off x="1028789" y="1805045"/>
            <a:ext cx="1904951" cy="1265353"/>
          </a:xfrm>
          <a:prstGeom prst="flowChartMagneticDisk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163287" y="2313917"/>
            <a:ext cx="887276" cy="5915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1163286" y="2318126"/>
            <a:ext cx="887277" cy="1903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latin typeface="Microsoft YaHei" charset="0"/>
                <a:ea typeface="Microsoft YaHei" charset="0"/>
                <a:cs typeface="Microsoft YaHei" charset="0"/>
              </a:rPr>
              <a:t>库存前置表</a:t>
            </a:r>
            <a:endParaRPr lang="zh-CN" altLang="en-US" sz="105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163286" y="2508440"/>
            <a:ext cx="887277" cy="198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Microsoft YaHei" charset="0"/>
                <a:ea typeface="Microsoft YaHei" charset="0"/>
                <a:cs typeface="Microsoft YaHei" charset="0"/>
              </a:rPr>
              <a:t>… …</a:t>
            </a:r>
            <a:endParaRPr lang="zh-CN" altLang="en-US" sz="12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138745" y="2313917"/>
            <a:ext cx="666448" cy="5915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2138745" y="2313916"/>
            <a:ext cx="666448" cy="1919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事务库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2138745" y="2508440"/>
            <a:ext cx="666448" cy="198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Microsoft YaHei" charset="0"/>
                <a:ea typeface="Microsoft YaHei" charset="0"/>
                <a:cs typeface="Microsoft YaHei" charset="0"/>
              </a:rPr>
              <a:t>… …</a:t>
            </a:r>
            <a:endParaRPr lang="zh-CN" altLang="en-US" sz="12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1358837" y="4443306"/>
            <a:ext cx="1328302" cy="16029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库存服务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1477562" y="4835397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开启事</a:t>
            </a:r>
            <a:r>
              <a:rPr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务</a:t>
            </a:r>
            <a:endParaRPr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1477562" y="5074292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库存取消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1477562" y="5301232"/>
            <a:ext cx="1080120" cy="3624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更新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TX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状态</a:t>
            </a:r>
          </a:p>
          <a:p>
            <a:pPr algn="ctr"/>
            <a:r>
              <a:rPr lang="en-US" altLang="zh-CN" sz="800" dirty="0" smtClean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zh-CN" altLang="en-US" sz="800" dirty="0" smtClean="0">
                <a:latin typeface="Microsoft YaHei" charset="0"/>
                <a:ea typeface="Microsoft YaHei" charset="0"/>
                <a:cs typeface="Microsoft YaHei" charset="0"/>
              </a:rPr>
              <a:t>状态</a:t>
            </a:r>
            <a:r>
              <a:rPr lang="en-US" altLang="zh-CN" sz="800" dirty="0" smtClean="0">
                <a:latin typeface="Microsoft YaHei" charset="0"/>
                <a:ea typeface="Microsoft YaHei" charset="0"/>
                <a:cs typeface="Microsoft YaHei" charset="0"/>
              </a:rPr>
              <a:t>:CANCELLED)</a:t>
            </a:r>
            <a:endParaRPr lang="zh-CN" altLang="en-US" sz="8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6549295" y="4455502"/>
            <a:ext cx="1358104" cy="163335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订单服务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6692056" y="4855034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开启事</a:t>
            </a:r>
            <a:r>
              <a:rPr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务</a:t>
            </a:r>
            <a:endParaRPr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6692056" y="5093097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订单取消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57" name="曲线连接符 156"/>
          <p:cNvCxnSpPr>
            <a:stCxn id="123" idx="1"/>
            <a:endCxn id="103" idx="1"/>
          </p:cNvCxnSpPr>
          <p:nvPr/>
        </p:nvCxnSpPr>
        <p:spPr>
          <a:xfrm rot="10800000">
            <a:off x="1163286" y="2607476"/>
            <a:ext cx="314276" cy="2574828"/>
          </a:xfrm>
          <a:prstGeom prst="curvedConnector3">
            <a:avLst>
              <a:gd name="adj1" fmla="val 270713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1" name="曲线连接符 160"/>
          <p:cNvCxnSpPr>
            <a:stCxn id="129" idx="3"/>
            <a:endCxn id="93" idx="3"/>
          </p:cNvCxnSpPr>
          <p:nvPr/>
        </p:nvCxnSpPr>
        <p:spPr>
          <a:xfrm flipV="1">
            <a:off x="7772176" y="2556731"/>
            <a:ext cx="376898" cy="2644378"/>
          </a:xfrm>
          <a:prstGeom prst="curvedConnector3">
            <a:avLst>
              <a:gd name="adj1" fmla="val 257203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7" name="圆角矩形标注 186"/>
          <p:cNvSpPr/>
          <p:nvPr/>
        </p:nvSpPr>
        <p:spPr>
          <a:xfrm>
            <a:off x="2806619" y="5991240"/>
            <a:ext cx="1677341" cy="387208"/>
          </a:xfrm>
          <a:prstGeom prst="wedgeRoundRectCallout">
            <a:avLst>
              <a:gd name="adj1" fmla="val -57348"/>
              <a:gd name="adj2" fmla="val -121191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 startAt="4"/>
            </a:pP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回调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cancel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方法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0" name="圆角矩形标注 189"/>
          <p:cNvSpPr/>
          <p:nvPr/>
        </p:nvSpPr>
        <p:spPr>
          <a:xfrm>
            <a:off x="215701" y="3910775"/>
            <a:ext cx="843938" cy="387208"/>
          </a:xfrm>
          <a:prstGeom prst="wedgeRoundRectCallout">
            <a:avLst>
              <a:gd name="adj1" fmla="val -1545"/>
              <a:gd name="adj2" fmla="val -111554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 startAt="5"/>
            </a:pPr>
            <a:r>
              <a:rPr lang="zh-CN" altLang="en-US" sz="1200" smtClean="0">
                <a:latin typeface="Microsoft YaHei" charset="0"/>
                <a:ea typeface="Microsoft YaHei" charset="0"/>
                <a:cs typeface="Microsoft YaHei" charset="0"/>
              </a:rPr>
              <a:t>回滚</a:t>
            </a:r>
          </a:p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前置表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85" name="曲线连接符 84"/>
          <p:cNvCxnSpPr>
            <a:stCxn id="88" idx="0"/>
            <a:endCxn id="106" idx="1"/>
          </p:cNvCxnSpPr>
          <p:nvPr/>
        </p:nvCxnSpPr>
        <p:spPr>
          <a:xfrm rot="5400000" flipH="1" flipV="1">
            <a:off x="1719834" y="2939397"/>
            <a:ext cx="750832" cy="86990"/>
          </a:xfrm>
          <a:prstGeom prst="curvedConnector2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下箭头 12"/>
          <p:cNvSpPr/>
          <p:nvPr/>
        </p:nvSpPr>
        <p:spPr>
          <a:xfrm>
            <a:off x="1828388" y="4207191"/>
            <a:ext cx="346832" cy="227701"/>
          </a:xfrm>
          <a:prstGeom prst="downArrow">
            <a:avLst/>
          </a:prstGeom>
          <a:solidFill>
            <a:srgbClr val="92D05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 startAt="2"/>
            </a:pPr>
            <a:endParaRPr kumimoji="1" lang="zh-CN" altLang="en-US" sz="120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2" name="下箭头 111"/>
          <p:cNvSpPr/>
          <p:nvPr/>
        </p:nvSpPr>
        <p:spPr>
          <a:xfrm>
            <a:off x="7041446" y="4198828"/>
            <a:ext cx="346832" cy="227701"/>
          </a:xfrm>
          <a:prstGeom prst="downArrow">
            <a:avLst/>
          </a:prstGeom>
          <a:solidFill>
            <a:srgbClr val="92D05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 startAt="2"/>
            </a:pPr>
            <a:endParaRPr kumimoji="1" lang="zh-CN" altLang="en-US" sz="120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13" name="曲线连接符 112"/>
          <p:cNvCxnSpPr>
            <a:stCxn id="109" idx="0"/>
            <a:endCxn id="18" idx="3"/>
          </p:cNvCxnSpPr>
          <p:nvPr/>
        </p:nvCxnSpPr>
        <p:spPr>
          <a:xfrm rot="16200000" flipV="1">
            <a:off x="6799721" y="2952770"/>
            <a:ext cx="803728" cy="7348"/>
          </a:xfrm>
          <a:prstGeom prst="curvedConnector2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4" name="直接箭头连接符 155"/>
          <p:cNvCxnSpPr>
            <a:stCxn id="89" idx="0"/>
            <a:endCxn id="74" idx="2"/>
          </p:cNvCxnSpPr>
          <p:nvPr/>
        </p:nvCxnSpPr>
        <p:spPr>
          <a:xfrm>
            <a:off x="4568225" y="3117076"/>
            <a:ext cx="3102" cy="160242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圆角矩形标注 177"/>
          <p:cNvSpPr/>
          <p:nvPr/>
        </p:nvSpPr>
        <p:spPr>
          <a:xfrm>
            <a:off x="3741156" y="4058403"/>
            <a:ext cx="1677341" cy="387208"/>
          </a:xfrm>
          <a:prstGeom prst="wedgeRoundRectCallout">
            <a:avLst>
              <a:gd name="adj1" fmla="val -270"/>
              <a:gd name="adj2" fmla="val -104469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/>
            </a:pP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发送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cancel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消息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15" name="直接箭头连接符 155"/>
          <p:cNvCxnSpPr>
            <a:stCxn id="74" idx="3"/>
            <a:endCxn id="88" idx="3"/>
          </p:cNvCxnSpPr>
          <p:nvPr/>
        </p:nvCxnSpPr>
        <p:spPr>
          <a:xfrm flipH="1" flipV="1">
            <a:off x="2715906" y="3778542"/>
            <a:ext cx="525267" cy="137587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55"/>
          <p:cNvCxnSpPr>
            <a:endCxn id="109" idx="1"/>
          </p:cNvCxnSpPr>
          <p:nvPr/>
        </p:nvCxnSpPr>
        <p:spPr>
          <a:xfrm flipV="1">
            <a:off x="5832722" y="3778542"/>
            <a:ext cx="708386" cy="139329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圆角矩形标注 187"/>
          <p:cNvSpPr/>
          <p:nvPr/>
        </p:nvSpPr>
        <p:spPr>
          <a:xfrm>
            <a:off x="7960899" y="3925470"/>
            <a:ext cx="988239" cy="387208"/>
          </a:xfrm>
          <a:prstGeom prst="wedgeRoundRectCallout">
            <a:avLst>
              <a:gd name="adj1" fmla="val -56486"/>
              <a:gd name="adj2" fmla="val -111553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 startAt="3"/>
            </a:pPr>
            <a:r>
              <a:rPr lang="zh-CN" altLang="en-US" sz="1200" smtClean="0">
                <a:latin typeface="Microsoft YaHei" charset="0"/>
                <a:ea typeface="Microsoft YaHei" charset="0"/>
                <a:cs typeface="Microsoft YaHei" charset="0"/>
              </a:rPr>
              <a:t>保存消息状态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32" name="曲线连接符 131"/>
          <p:cNvCxnSpPr>
            <a:stCxn id="89" idx="3"/>
            <a:endCxn id="27" idx="3"/>
          </p:cNvCxnSpPr>
          <p:nvPr/>
        </p:nvCxnSpPr>
        <p:spPr>
          <a:xfrm flipV="1">
            <a:off x="5108285" y="998427"/>
            <a:ext cx="540854" cy="2310325"/>
          </a:xfrm>
          <a:prstGeom prst="curvedConnector3">
            <a:avLst>
              <a:gd name="adj1" fmla="val 142266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3" name="圆角矩形标注 132"/>
          <p:cNvSpPr/>
          <p:nvPr/>
        </p:nvSpPr>
        <p:spPr>
          <a:xfrm>
            <a:off x="5914852" y="1167354"/>
            <a:ext cx="1321443" cy="387208"/>
          </a:xfrm>
          <a:prstGeom prst="wedgeRoundRectCallout">
            <a:avLst>
              <a:gd name="adj1" fmla="val -54326"/>
              <a:gd name="adj2" fmla="val 102766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 startAt="2"/>
            </a:pP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更新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Action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的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TX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状态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4028165" y="3117076"/>
            <a:ext cx="1080120" cy="3833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更新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TX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状态</a:t>
            </a:r>
          </a:p>
          <a:p>
            <a:pPr algn="ctr"/>
            <a:r>
              <a:rPr lang="en-US" altLang="zh-CN" sz="800" dirty="0" smtClean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zh-CN" altLang="en-US" sz="800" dirty="0" smtClean="0">
                <a:latin typeface="Microsoft YaHei" charset="0"/>
                <a:ea typeface="Microsoft YaHei" charset="0"/>
                <a:cs typeface="Microsoft YaHei" charset="0"/>
              </a:rPr>
              <a:t>状态</a:t>
            </a:r>
            <a:r>
              <a:rPr lang="en-US" altLang="zh-CN" sz="800" dirty="0" smtClean="0">
                <a:latin typeface="Microsoft YaHei" charset="0"/>
                <a:ea typeface="Microsoft YaHei" charset="0"/>
                <a:cs typeface="Microsoft YaHei" charset="0"/>
              </a:rPr>
              <a:t>:CANCELLED)</a:t>
            </a:r>
            <a:endParaRPr lang="zh-CN" altLang="en-US" sz="8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6822963" y="181002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订单数据库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1409470" y="184725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库存数据库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4735068" y="26389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商城数据库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56" name="组 155"/>
          <p:cNvGrpSpPr/>
          <p:nvPr/>
        </p:nvGrpSpPr>
        <p:grpSpPr>
          <a:xfrm>
            <a:off x="6541108" y="3358308"/>
            <a:ext cx="1328302" cy="840467"/>
            <a:chOff x="6541108" y="3358308"/>
            <a:chExt cx="1328302" cy="840467"/>
          </a:xfrm>
        </p:grpSpPr>
        <p:sp>
          <p:nvSpPr>
            <p:cNvPr id="109" name="矩形 108"/>
            <p:cNvSpPr/>
            <p:nvPr/>
          </p:nvSpPr>
          <p:spPr>
            <a:xfrm>
              <a:off x="6541108" y="3358308"/>
              <a:ext cx="1328302" cy="84046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消息去重</a:t>
              </a:r>
              <a:endParaRPr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63" name="矩形 162"/>
            <p:cNvSpPr/>
            <p:nvPr/>
          </p:nvSpPr>
          <p:spPr>
            <a:xfrm>
              <a:off x="6659695" y="3720283"/>
              <a:ext cx="1137304" cy="3809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/>
                <a:t>跟新</a:t>
              </a:r>
              <a:r>
                <a:rPr lang="en-US" altLang="zh-CN" sz="1200" dirty="0" smtClean="0"/>
                <a:t>TX</a:t>
              </a:r>
              <a:r>
                <a:rPr lang="zh-CN" altLang="en-US" sz="1200" dirty="0" smtClean="0"/>
                <a:t>状态</a:t>
              </a:r>
            </a:p>
            <a:p>
              <a:pPr algn="ctr"/>
              <a:r>
                <a:rPr lang="en-US" altLang="zh-CN" sz="800" dirty="0" smtClean="0">
                  <a:latin typeface="Microsoft YaHei" charset="0"/>
                  <a:ea typeface="Microsoft YaHei" charset="0"/>
                  <a:cs typeface="Microsoft YaHei" charset="0"/>
                </a:rPr>
                <a:t>(</a:t>
              </a:r>
              <a:r>
                <a:rPr lang="zh-CN" altLang="en-US" sz="800" dirty="0" smtClean="0">
                  <a:latin typeface="Microsoft YaHei" charset="0"/>
                  <a:ea typeface="Microsoft YaHei" charset="0"/>
                  <a:cs typeface="Microsoft YaHei" charset="0"/>
                </a:rPr>
                <a:t>状态</a:t>
              </a:r>
              <a:r>
                <a:rPr lang="en-US" altLang="zh-CN" sz="800" dirty="0" smtClean="0">
                  <a:latin typeface="Microsoft YaHei" charset="0"/>
                  <a:ea typeface="Microsoft YaHei" charset="0"/>
                  <a:cs typeface="Microsoft YaHei" charset="0"/>
                </a:rPr>
                <a:t>:CANCELLING)</a:t>
              </a:r>
              <a:endParaRPr lang="zh-CN" altLang="en-US" sz="8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170" name="矩形 169"/>
          <p:cNvSpPr/>
          <p:nvPr/>
        </p:nvSpPr>
        <p:spPr>
          <a:xfrm>
            <a:off x="6696627" y="5331160"/>
            <a:ext cx="1080120" cy="3624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更新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TX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状态</a:t>
            </a:r>
          </a:p>
          <a:p>
            <a:pPr algn="ctr"/>
            <a:r>
              <a:rPr lang="en-US" altLang="zh-CN" sz="800" dirty="0" smtClean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zh-CN" altLang="en-US" sz="800" dirty="0" smtClean="0">
                <a:latin typeface="Microsoft YaHei" charset="0"/>
                <a:ea typeface="Microsoft YaHei" charset="0"/>
                <a:cs typeface="Microsoft YaHei" charset="0"/>
              </a:rPr>
              <a:t>状态</a:t>
            </a:r>
            <a:r>
              <a:rPr lang="en-US" altLang="zh-CN" sz="800" dirty="0" smtClean="0">
                <a:latin typeface="Microsoft YaHei" charset="0"/>
                <a:ea typeface="Microsoft YaHei" charset="0"/>
                <a:cs typeface="Microsoft YaHei" charset="0"/>
              </a:rPr>
              <a:t>:CANCELLED)</a:t>
            </a:r>
            <a:endParaRPr lang="zh-CN" altLang="en-US" sz="8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1475850" y="5303524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提交</a:t>
            </a:r>
          </a:p>
        </p:txBody>
      </p:sp>
      <p:sp>
        <p:nvSpPr>
          <p:cNvPr id="130" name="矩形 129"/>
          <p:cNvSpPr/>
          <p:nvPr/>
        </p:nvSpPr>
        <p:spPr>
          <a:xfrm>
            <a:off x="6688287" y="5322070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提交</a:t>
            </a:r>
          </a:p>
        </p:txBody>
      </p:sp>
      <p:cxnSp>
        <p:nvCxnSpPr>
          <p:cNvPr id="180" name="曲线连接符 179"/>
          <p:cNvCxnSpPr>
            <a:stCxn id="125" idx="3"/>
            <a:endCxn id="106" idx="3"/>
          </p:cNvCxnSpPr>
          <p:nvPr/>
        </p:nvCxnSpPr>
        <p:spPr>
          <a:xfrm flipV="1">
            <a:off x="2557682" y="2607476"/>
            <a:ext cx="247511" cy="2874981"/>
          </a:xfrm>
          <a:prstGeom prst="curvedConnector3">
            <a:avLst>
              <a:gd name="adj1" fmla="val 331841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4" name="曲线连接符 183"/>
          <p:cNvCxnSpPr>
            <a:stCxn id="170" idx="1"/>
            <a:endCxn id="18" idx="1"/>
          </p:cNvCxnSpPr>
          <p:nvPr/>
        </p:nvCxnSpPr>
        <p:spPr>
          <a:xfrm rot="10800000">
            <a:off x="6531463" y="2554581"/>
            <a:ext cx="165164" cy="2957805"/>
          </a:xfrm>
          <a:prstGeom prst="curvedConnector3">
            <a:avLst>
              <a:gd name="adj1" fmla="val 238408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1" name="圆角矩形标注 190"/>
          <p:cNvSpPr/>
          <p:nvPr/>
        </p:nvSpPr>
        <p:spPr>
          <a:xfrm>
            <a:off x="2771800" y="3391333"/>
            <a:ext cx="974890" cy="387208"/>
          </a:xfrm>
          <a:prstGeom prst="wedgeRoundRectCallout">
            <a:avLst>
              <a:gd name="adj1" fmla="val -4853"/>
              <a:gd name="adj2" fmla="val -97096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 startAt="6"/>
            </a:pP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更新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TX</a:t>
            </a:r>
            <a:endParaRPr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状态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9341" y="2485049"/>
            <a:ext cx="165735" cy="165735"/>
          </a:xfrm>
          <a:prstGeom prst="rect">
            <a:avLst/>
          </a:prstGeom>
        </p:spPr>
      </p:pic>
      <p:pic>
        <p:nvPicPr>
          <p:cNvPr id="83" name="图片 8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574" y="2212825"/>
            <a:ext cx="184846" cy="18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291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7037E-7 L -0.00018 0.05579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778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96296E-6 L 0.00139 0.0574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187" grpId="0" animBg="1"/>
      <p:bldP spid="190" grpId="0" animBg="1"/>
      <p:bldP spid="13" grpId="0" animBg="1"/>
      <p:bldP spid="112" grpId="0" animBg="1"/>
      <p:bldP spid="178" grpId="0" animBg="1"/>
      <p:bldP spid="188" grpId="0" animBg="1"/>
      <p:bldP spid="133" grpId="0" animBg="1"/>
      <p:bldP spid="89" grpId="0" animBg="1"/>
      <p:bldP spid="170" grpId="0" animBg="1"/>
      <p:bldP spid="124" grpId="0" animBg="1"/>
      <p:bldP spid="130" grpId="0" animBg="1"/>
      <p:bldP spid="191" grpId="0" animBg="1"/>
      <p:bldP spid="191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最终一致性保障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7" name="组 16"/>
          <p:cNvGrpSpPr/>
          <p:nvPr/>
        </p:nvGrpSpPr>
        <p:grpSpPr>
          <a:xfrm>
            <a:off x="3810952" y="4430340"/>
            <a:ext cx="1601479" cy="1512168"/>
            <a:chOff x="3690601" y="4437112"/>
            <a:chExt cx="1601479" cy="1512168"/>
          </a:xfrm>
        </p:grpSpPr>
        <p:sp>
          <p:nvSpPr>
            <p:cNvPr id="4" name="剪去单角的矩形 3"/>
            <p:cNvSpPr/>
            <p:nvPr/>
          </p:nvSpPr>
          <p:spPr>
            <a:xfrm>
              <a:off x="3690601" y="4437112"/>
              <a:ext cx="1152128" cy="1224136"/>
            </a:xfrm>
            <a:prstGeom prst="snip1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28600" indent="-228600" algn="ctr">
                <a:buFont typeface="+mj-ea"/>
                <a:buAutoNum type="circleNumDbPlain" startAt="2"/>
              </a:pPr>
              <a:endParaRPr kumimoji="1" lang="zh-CN" altLang="en-US" sz="120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" name="剪去单角的矩形 4"/>
            <p:cNvSpPr/>
            <p:nvPr/>
          </p:nvSpPr>
          <p:spPr>
            <a:xfrm>
              <a:off x="3906625" y="4581128"/>
              <a:ext cx="1152128" cy="1224136"/>
            </a:xfrm>
            <a:prstGeom prst="snip1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28600" indent="-228600" algn="ctr">
                <a:buFont typeface="+mj-ea"/>
                <a:buAutoNum type="circleNumDbPlain" startAt="2"/>
              </a:pPr>
              <a:endParaRPr kumimoji="1" lang="zh-CN" altLang="en-US" sz="120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" name="剪去单角的矩形 5"/>
            <p:cNvSpPr/>
            <p:nvPr/>
          </p:nvSpPr>
          <p:spPr>
            <a:xfrm>
              <a:off x="4139952" y="4725144"/>
              <a:ext cx="1152128" cy="1224136"/>
            </a:xfrm>
            <a:prstGeom prst="snip1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调度任务</a:t>
              </a:r>
            </a:p>
          </p:txBody>
        </p:sp>
      </p:grp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042210"/>
              </p:ext>
            </p:extLst>
          </p:nvPr>
        </p:nvGraphicFramePr>
        <p:xfrm>
          <a:off x="1259021" y="2257068"/>
          <a:ext cx="268796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987"/>
                <a:gridCol w="895987"/>
                <a:gridCol w="89598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txid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status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TRIED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43390"/>
              </p:ext>
            </p:extLst>
          </p:nvPr>
        </p:nvGraphicFramePr>
        <p:xfrm>
          <a:off x="5508104" y="2257068"/>
          <a:ext cx="268796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987"/>
                <a:gridCol w="895987"/>
                <a:gridCol w="89598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txid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status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TRIED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0" name="组 9"/>
          <p:cNvGrpSpPr/>
          <p:nvPr/>
        </p:nvGrpSpPr>
        <p:grpSpPr>
          <a:xfrm>
            <a:off x="1619672" y="3895966"/>
            <a:ext cx="1328302" cy="1057729"/>
            <a:chOff x="1133905" y="3702213"/>
            <a:chExt cx="1328302" cy="889398"/>
          </a:xfrm>
        </p:grpSpPr>
        <p:sp>
          <p:nvSpPr>
            <p:cNvPr id="11" name="矩形 10"/>
            <p:cNvSpPr/>
            <p:nvPr/>
          </p:nvSpPr>
          <p:spPr>
            <a:xfrm>
              <a:off x="1133905" y="3702213"/>
              <a:ext cx="1328302" cy="88939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库存服务</a:t>
              </a:r>
              <a:endParaRPr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259940" y="4043834"/>
              <a:ext cx="1051496" cy="42668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Confirm</a:t>
              </a:r>
              <a:endParaRPr lang="zh-CN" altLang="en-US" sz="1200" dirty="0" smtClean="0"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algn="ctr"/>
              <a:r>
                <a:rPr lang="en-US" altLang="zh-CN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/Cancel</a:t>
              </a:r>
              <a:endParaRPr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6454256" y="4034549"/>
            <a:ext cx="1358104" cy="97319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订单服务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80969" y="4408864"/>
            <a:ext cx="1051496" cy="42668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Confirm</a:t>
            </a:r>
            <a:endParaRPr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/Cancel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8" name="曲线连接符 17"/>
          <p:cNvCxnSpPr>
            <a:stCxn id="6" idx="1"/>
            <a:endCxn id="8" idx="1"/>
          </p:cNvCxnSpPr>
          <p:nvPr/>
        </p:nvCxnSpPr>
        <p:spPr>
          <a:xfrm rot="5400000" flipH="1">
            <a:off x="1483104" y="2589245"/>
            <a:ext cx="3129180" cy="3577346"/>
          </a:xfrm>
          <a:prstGeom prst="curvedConnector4">
            <a:avLst>
              <a:gd name="adj1" fmla="val -7305"/>
              <a:gd name="adj2" fmla="val 10639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6" idx="1"/>
            <a:endCxn id="9" idx="3"/>
          </p:cNvCxnSpPr>
          <p:nvPr/>
        </p:nvCxnSpPr>
        <p:spPr>
          <a:xfrm rot="5400000" flipH="1" flipV="1">
            <a:off x="4951626" y="2698069"/>
            <a:ext cx="3129180" cy="3359698"/>
          </a:xfrm>
          <a:prstGeom prst="curvedConnector4">
            <a:avLst>
              <a:gd name="adj1" fmla="val -7305"/>
              <a:gd name="adj2" fmla="val 106804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圆角矩形标注 23"/>
          <p:cNvSpPr/>
          <p:nvPr/>
        </p:nvSpPr>
        <p:spPr>
          <a:xfrm>
            <a:off x="516607" y="5974246"/>
            <a:ext cx="1484828" cy="387208"/>
          </a:xfrm>
          <a:prstGeom prst="wedgeRoundRectCallout">
            <a:avLst>
              <a:gd name="adj1" fmla="val 28235"/>
              <a:gd name="adj2" fmla="val -121339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/>
            </a:pP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读取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T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记录状态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5" name="圆角矩形标注 24"/>
          <p:cNvSpPr/>
          <p:nvPr/>
        </p:nvSpPr>
        <p:spPr>
          <a:xfrm>
            <a:off x="7543024" y="5974246"/>
            <a:ext cx="1493471" cy="387208"/>
          </a:xfrm>
          <a:prstGeom prst="wedgeRoundRectCallout">
            <a:avLst>
              <a:gd name="adj1" fmla="val -36472"/>
              <a:gd name="adj2" fmla="val -110605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/>
            </a:pP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读取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T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记录状态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26" name="曲线连接符 25"/>
          <p:cNvCxnSpPr>
            <a:stCxn id="6" idx="2"/>
            <a:endCxn id="11" idx="2"/>
          </p:cNvCxnSpPr>
          <p:nvPr/>
        </p:nvCxnSpPr>
        <p:spPr>
          <a:xfrm rot="10800000">
            <a:off x="2283823" y="4953696"/>
            <a:ext cx="1976480" cy="376745"/>
          </a:xfrm>
          <a:prstGeom prst="curved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曲线连接符 29"/>
          <p:cNvCxnSpPr>
            <a:stCxn id="6" idx="0"/>
            <a:endCxn id="14" idx="2"/>
          </p:cNvCxnSpPr>
          <p:nvPr/>
        </p:nvCxnSpPr>
        <p:spPr>
          <a:xfrm flipV="1">
            <a:off x="5412431" y="5007743"/>
            <a:ext cx="1720877" cy="322697"/>
          </a:xfrm>
          <a:prstGeom prst="curved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圆角矩形标注 32"/>
          <p:cNvSpPr/>
          <p:nvPr/>
        </p:nvSpPr>
        <p:spPr>
          <a:xfrm>
            <a:off x="5953177" y="5513378"/>
            <a:ext cx="1493471" cy="387208"/>
          </a:xfrm>
          <a:prstGeom prst="wedgeRoundRectCallout">
            <a:avLst>
              <a:gd name="adj1" fmla="val -36472"/>
              <a:gd name="adj2" fmla="val -110605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 startAt="2"/>
            </a:pP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调用相应方法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5" name="圆角矩形标注 34"/>
          <p:cNvSpPr/>
          <p:nvPr/>
        </p:nvSpPr>
        <p:spPr>
          <a:xfrm>
            <a:off x="2122515" y="5483067"/>
            <a:ext cx="1493471" cy="387208"/>
          </a:xfrm>
          <a:prstGeom prst="wedgeRoundRectCallout">
            <a:avLst>
              <a:gd name="adj1" fmla="val -5859"/>
              <a:gd name="adj2" fmla="val -124917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 startAt="2"/>
            </a:pPr>
            <a:r>
              <a:rPr lang="zh-CN" altLang="en-US" sz="1200" smtClean="0">
                <a:latin typeface="Microsoft YaHei" charset="0"/>
                <a:ea typeface="Microsoft YaHei" charset="0"/>
                <a:cs typeface="Microsoft YaHei" charset="0"/>
              </a:rPr>
              <a:t>调用相应方法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36" name="曲线连接符 35"/>
          <p:cNvCxnSpPr>
            <a:stCxn id="11" idx="0"/>
            <a:endCxn id="8" idx="3"/>
          </p:cNvCxnSpPr>
          <p:nvPr/>
        </p:nvCxnSpPr>
        <p:spPr>
          <a:xfrm rot="5400000" flipH="1" flipV="1">
            <a:off x="2574083" y="2523068"/>
            <a:ext cx="1082638" cy="1663159"/>
          </a:xfrm>
          <a:prstGeom prst="curvedConnector4">
            <a:avLst>
              <a:gd name="adj1" fmla="val 24310"/>
              <a:gd name="adj2" fmla="val 113745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曲线连接符 38"/>
          <p:cNvCxnSpPr>
            <a:stCxn id="14" idx="0"/>
            <a:endCxn id="9" idx="1"/>
          </p:cNvCxnSpPr>
          <p:nvPr/>
        </p:nvCxnSpPr>
        <p:spPr>
          <a:xfrm rot="16200000" flipV="1">
            <a:off x="5710096" y="2611337"/>
            <a:ext cx="1221221" cy="1625204"/>
          </a:xfrm>
          <a:prstGeom prst="curvedConnector4">
            <a:avLst>
              <a:gd name="adj1" fmla="val 27225"/>
              <a:gd name="adj2" fmla="val 114066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圆角矩形标注 41"/>
          <p:cNvSpPr/>
          <p:nvPr/>
        </p:nvSpPr>
        <p:spPr>
          <a:xfrm>
            <a:off x="3131840" y="3846379"/>
            <a:ext cx="1363564" cy="495251"/>
          </a:xfrm>
          <a:prstGeom prst="wedgeRoundRectCallout">
            <a:avLst>
              <a:gd name="adj1" fmla="val -8907"/>
              <a:gd name="adj2" fmla="val -110930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 startAt="3"/>
            </a:pPr>
            <a:r>
              <a:rPr lang="zh-CN" altLang="en-US" sz="1050" dirty="0" smtClean="0">
                <a:latin typeface="Microsoft YaHei" charset="0"/>
                <a:ea typeface="Microsoft YaHei" charset="0"/>
                <a:cs typeface="Microsoft YaHei" charset="0"/>
              </a:rPr>
              <a:t>更改状态</a:t>
            </a:r>
            <a:r>
              <a:rPr lang="en-US" altLang="zh-CN" sz="1050" dirty="0" smtClean="0">
                <a:latin typeface="Microsoft YaHei" charset="0"/>
                <a:ea typeface="Microsoft YaHei" charset="0"/>
                <a:cs typeface="Microsoft YaHei" charset="0"/>
              </a:rPr>
              <a:t>CONFIRMED/CANCELLED</a:t>
            </a:r>
            <a:endParaRPr lang="zh-CN" altLang="en-US" sz="105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3" name="圆角矩形标注 42"/>
          <p:cNvSpPr/>
          <p:nvPr/>
        </p:nvSpPr>
        <p:spPr>
          <a:xfrm>
            <a:off x="4898391" y="3875223"/>
            <a:ext cx="1329793" cy="495251"/>
          </a:xfrm>
          <a:prstGeom prst="wedgeRoundRectCallout">
            <a:avLst>
              <a:gd name="adj1" fmla="val 9382"/>
              <a:gd name="adj2" fmla="val -105335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 startAt="3"/>
            </a:pPr>
            <a:r>
              <a:rPr lang="zh-CN" altLang="en-US" sz="1050" dirty="0" smtClean="0">
                <a:latin typeface="Microsoft YaHei" charset="0"/>
                <a:ea typeface="Microsoft YaHei" charset="0"/>
                <a:cs typeface="Microsoft YaHei" charset="0"/>
              </a:rPr>
              <a:t>更改状态</a:t>
            </a:r>
            <a:r>
              <a:rPr lang="en-US" altLang="zh-CN" sz="1050" dirty="0" smtClean="0">
                <a:latin typeface="Microsoft YaHei" charset="0"/>
                <a:ea typeface="Microsoft YaHei" charset="0"/>
                <a:cs typeface="Microsoft YaHei" charset="0"/>
              </a:rPr>
              <a:t>CONFIRMED/CANCELLED</a:t>
            </a:r>
            <a:endParaRPr lang="zh-CN" altLang="en-US" sz="105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7393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zh-CN" altLang="en-US" sz="2100" dirty="0" smtClean="0">
                <a:latin typeface="Microsoft YaHei" charset="0"/>
                <a:ea typeface="Microsoft YaHei" charset="0"/>
                <a:cs typeface="Microsoft YaHei" charset="0"/>
              </a:rPr>
              <a:t>通过消息系统传递的指令执行失败，通过调度任务重复执行</a:t>
            </a:r>
            <a:endParaRPr lang="zh-CN" altLang="en-US" sz="21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66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33" grpId="0" animBg="1"/>
      <p:bldP spid="35" grpId="0" animBg="1"/>
      <p:bldP spid="42" grpId="0" animBg="1"/>
      <p:bldP spid="4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AutoShape 11"/>
          <p:cNvSpPr>
            <a:spLocks noChangeArrowheads="1"/>
          </p:cNvSpPr>
          <p:nvPr/>
        </p:nvSpPr>
        <p:spPr bwMode="ltGray">
          <a:xfrm>
            <a:off x="230770" y="2724016"/>
            <a:ext cx="4639608" cy="46660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9" name="Oval 85"/>
          <p:cNvSpPr>
            <a:spLocks noChangeArrowheads="1"/>
          </p:cNvSpPr>
          <p:nvPr/>
        </p:nvSpPr>
        <p:spPr bwMode="gray">
          <a:xfrm>
            <a:off x="483415" y="3668722"/>
            <a:ext cx="355874" cy="103439"/>
          </a:xfrm>
          <a:prstGeom prst="ellipse">
            <a:avLst/>
          </a:prstGeom>
          <a:solidFill>
            <a:srgbClr val="0F2145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阶梯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时间重试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06466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调用</a:t>
            </a:r>
            <a:r>
              <a:rPr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Confirm</a:t>
            </a: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或</a:t>
            </a:r>
            <a:r>
              <a:rPr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Cancel</a:t>
            </a:r>
            <a:r>
              <a:rPr lang="zh-CN" altLang="en-US" sz="1600" dirty="0">
                <a:latin typeface="Microsoft YaHei" charset="0"/>
                <a:ea typeface="Microsoft YaHei" charset="0"/>
                <a:cs typeface="Microsoft YaHei" charset="0"/>
              </a:rPr>
              <a:t>服务</a:t>
            </a: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的时候，如果出错需要进行重试</a:t>
            </a:r>
          </a:p>
          <a:p>
            <a:pPr>
              <a:buFont typeface="Wingdings" charset="2"/>
              <a:buChar char="n"/>
            </a:pP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通过调度任务读取</a:t>
            </a:r>
            <a:r>
              <a:rPr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TX</a:t>
            </a: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对应的重复次数，进行服务的重复调用</a:t>
            </a:r>
          </a:p>
          <a:p>
            <a:pPr>
              <a:buFont typeface="Wingdings" charset="2"/>
              <a:buChar char="n"/>
            </a:pP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按照阶梯时间调用服务，间隔是</a:t>
            </a:r>
            <a:r>
              <a:rPr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10</a:t>
            </a: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*</a:t>
            </a:r>
            <a:r>
              <a:rPr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2</a:t>
            </a: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   （单位为秒）</a:t>
            </a:r>
            <a:endParaRPr lang="en-US" altLang="zh-CN" sz="16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21" name="Group 2"/>
          <p:cNvGrpSpPr>
            <a:grpSpLocks/>
          </p:cNvGrpSpPr>
          <p:nvPr/>
        </p:nvGrpSpPr>
        <p:grpSpPr bwMode="auto">
          <a:xfrm>
            <a:off x="4567361" y="3056552"/>
            <a:ext cx="4049951" cy="2370838"/>
            <a:chOff x="1443" y="1680"/>
            <a:chExt cx="2706" cy="1854"/>
          </a:xfrm>
        </p:grpSpPr>
        <p:sp>
          <p:nvSpPr>
            <p:cNvPr id="27" name="Freeform 3"/>
            <p:cNvSpPr>
              <a:spLocks/>
            </p:cNvSpPr>
            <p:nvPr/>
          </p:nvSpPr>
          <p:spPr bwMode="gray">
            <a:xfrm>
              <a:off x="1851" y="2634"/>
              <a:ext cx="2298" cy="900"/>
            </a:xfrm>
            <a:custGeom>
              <a:avLst/>
              <a:gdLst>
                <a:gd name="T0" fmla="*/ 531 w 2298"/>
                <a:gd name="T1" fmla="*/ 361 h 900"/>
                <a:gd name="T2" fmla="*/ 999 w 2298"/>
                <a:gd name="T3" fmla="*/ 406 h 900"/>
                <a:gd name="T4" fmla="*/ 1547 w 2298"/>
                <a:gd name="T5" fmla="*/ 188 h 900"/>
                <a:gd name="T6" fmla="*/ 1325 w 2298"/>
                <a:gd name="T7" fmla="*/ 131 h 900"/>
                <a:gd name="T8" fmla="*/ 2005 w 2298"/>
                <a:gd name="T9" fmla="*/ 0 h 900"/>
                <a:gd name="T10" fmla="*/ 2298 w 2298"/>
                <a:gd name="T11" fmla="*/ 425 h 900"/>
                <a:gd name="T12" fmla="*/ 2054 w 2298"/>
                <a:gd name="T13" fmla="*/ 340 h 900"/>
                <a:gd name="T14" fmla="*/ 1120 w 2298"/>
                <a:gd name="T15" fmla="*/ 816 h 900"/>
                <a:gd name="T16" fmla="*/ 0 w 2298"/>
                <a:gd name="T17" fmla="*/ 608 h 900"/>
                <a:gd name="T18" fmla="*/ 401 w 2298"/>
                <a:gd name="T19" fmla="*/ 633 h 900"/>
                <a:gd name="T20" fmla="*/ 531 w 2298"/>
                <a:gd name="T21" fmla="*/ 361 h 90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98"/>
                <a:gd name="T34" fmla="*/ 0 h 900"/>
                <a:gd name="T35" fmla="*/ 2298 w 2298"/>
                <a:gd name="T36" fmla="*/ 900 h 90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98" h="900">
                  <a:moveTo>
                    <a:pt x="531" y="361"/>
                  </a:moveTo>
                  <a:cubicBezTo>
                    <a:pt x="623" y="386"/>
                    <a:pt x="670" y="427"/>
                    <a:pt x="999" y="406"/>
                  </a:cubicBezTo>
                  <a:cubicBezTo>
                    <a:pt x="1329" y="385"/>
                    <a:pt x="1493" y="233"/>
                    <a:pt x="1547" y="188"/>
                  </a:cubicBezTo>
                  <a:lnTo>
                    <a:pt x="1325" y="131"/>
                  </a:lnTo>
                  <a:lnTo>
                    <a:pt x="2005" y="0"/>
                  </a:lnTo>
                  <a:lnTo>
                    <a:pt x="2298" y="425"/>
                  </a:lnTo>
                  <a:lnTo>
                    <a:pt x="2054" y="340"/>
                  </a:lnTo>
                  <a:cubicBezTo>
                    <a:pt x="1934" y="456"/>
                    <a:pt x="1774" y="732"/>
                    <a:pt x="1120" y="816"/>
                  </a:cubicBezTo>
                  <a:cubicBezTo>
                    <a:pt x="466" y="900"/>
                    <a:pt x="119" y="633"/>
                    <a:pt x="0" y="608"/>
                  </a:cubicBezTo>
                  <a:lnTo>
                    <a:pt x="401" y="633"/>
                  </a:lnTo>
                  <a:lnTo>
                    <a:pt x="531" y="361"/>
                  </a:lnTo>
                  <a:close/>
                </a:path>
              </a:pathLst>
            </a:custGeom>
            <a:solidFill>
              <a:srgbClr val="C0C0C0">
                <a:alpha val="5803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9pPr>
            </a:lstStyle>
            <a:p>
              <a:endParaRPr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8" name="Freeform 4"/>
            <p:cNvSpPr>
              <a:spLocks/>
            </p:cNvSpPr>
            <p:nvPr/>
          </p:nvSpPr>
          <p:spPr bwMode="gray">
            <a:xfrm>
              <a:off x="2281" y="1680"/>
              <a:ext cx="1863" cy="1144"/>
            </a:xfrm>
            <a:custGeom>
              <a:avLst/>
              <a:gdLst>
                <a:gd name="T0" fmla="*/ 474 w 1863"/>
                <a:gd name="T1" fmla="*/ 211 h 1144"/>
                <a:gd name="T2" fmla="*/ 463 w 1863"/>
                <a:gd name="T3" fmla="*/ 0 h 1144"/>
                <a:gd name="T4" fmla="*/ 0 w 1863"/>
                <a:gd name="T5" fmla="*/ 404 h 1144"/>
                <a:gd name="T6" fmla="*/ 498 w 1863"/>
                <a:gd name="T7" fmla="*/ 815 h 1144"/>
                <a:gd name="T8" fmla="*/ 490 w 1863"/>
                <a:gd name="T9" fmla="*/ 580 h 1144"/>
                <a:gd name="T10" fmla="*/ 1020 w 1863"/>
                <a:gd name="T11" fmla="*/ 663 h 1144"/>
                <a:gd name="T12" fmla="*/ 1200 w 1863"/>
                <a:gd name="T13" fmla="*/ 982 h 1144"/>
                <a:gd name="T14" fmla="*/ 1608 w 1863"/>
                <a:gd name="T15" fmla="*/ 911 h 1144"/>
                <a:gd name="T16" fmla="*/ 1762 w 1863"/>
                <a:gd name="T17" fmla="*/ 1144 h 1144"/>
                <a:gd name="T18" fmla="*/ 1739 w 1863"/>
                <a:gd name="T19" fmla="*/ 701 h 1144"/>
                <a:gd name="T20" fmla="*/ 1196 w 1863"/>
                <a:gd name="T21" fmla="*/ 296 h 1144"/>
                <a:gd name="T22" fmla="*/ 474 w 1863"/>
                <a:gd name="T23" fmla="*/ 211 h 114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863"/>
                <a:gd name="T37" fmla="*/ 0 h 1144"/>
                <a:gd name="T38" fmla="*/ 1863 w 1863"/>
                <a:gd name="T39" fmla="*/ 1144 h 114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863" h="1144">
                  <a:moveTo>
                    <a:pt x="474" y="211"/>
                  </a:moveTo>
                  <a:lnTo>
                    <a:pt x="463" y="0"/>
                  </a:lnTo>
                  <a:lnTo>
                    <a:pt x="0" y="404"/>
                  </a:lnTo>
                  <a:lnTo>
                    <a:pt x="498" y="815"/>
                  </a:lnTo>
                  <a:lnTo>
                    <a:pt x="490" y="580"/>
                  </a:lnTo>
                  <a:cubicBezTo>
                    <a:pt x="577" y="555"/>
                    <a:pt x="902" y="596"/>
                    <a:pt x="1020" y="663"/>
                  </a:cubicBezTo>
                  <a:cubicBezTo>
                    <a:pt x="1239" y="776"/>
                    <a:pt x="1189" y="964"/>
                    <a:pt x="1200" y="982"/>
                  </a:cubicBezTo>
                  <a:lnTo>
                    <a:pt x="1608" y="911"/>
                  </a:lnTo>
                  <a:lnTo>
                    <a:pt x="1762" y="1144"/>
                  </a:lnTo>
                  <a:cubicBezTo>
                    <a:pt x="1783" y="1109"/>
                    <a:pt x="1863" y="914"/>
                    <a:pt x="1739" y="701"/>
                  </a:cubicBezTo>
                  <a:cubicBezTo>
                    <a:pt x="1615" y="488"/>
                    <a:pt x="1492" y="406"/>
                    <a:pt x="1196" y="296"/>
                  </a:cubicBezTo>
                  <a:cubicBezTo>
                    <a:pt x="900" y="186"/>
                    <a:pt x="474" y="211"/>
                    <a:pt x="474" y="211"/>
                  </a:cubicBezTo>
                  <a:close/>
                </a:path>
              </a:pathLst>
            </a:custGeom>
            <a:solidFill>
              <a:srgbClr val="C0C0C0">
                <a:alpha val="5803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9pPr>
            </a:lstStyle>
            <a:p>
              <a:endParaRPr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9" name="Freeform 5"/>
            <p:cNvSpPr>
              <a:spLocks/>
            </p:cNvSpPr>
            <p:nvPr/>
          </p:nvSpPr>
          <p:spPr bwMode="gray">
            <a:xfrm>
              <a:off x="1443" y="1934"/>
              <a:ext cx="1018" cy="1289"/>
            </a:xfrm>
            <a:custGeom>
              <a:avLst/>
              <a:gdLst>
                <a:gd name="T0" fmla="*/ 0 w 1018"/>
                <a:gd name="T1" fmla="*/ 1220 h 1289"/>
                <a:gd name="T2" fmla="*/ 774 w 1018"/>
                <a:gd name="T3" fmla="*/ 1289 h 1289"/>
                <a:gd name="T4" fmla="*/ 966 w 1018"/>
                <a:gd name="T5" fmla="*/ 866 h 1289"/>
                <a:gd name="T6" fmla="*/ 733 w 1018"/>
                <a:gd name="T7" fmla="*/ 935 h 1289"/>
                <a:gd name="T8" fmla="*/ 602 w 1018"/>
                <a:gd name="T9" fmla="*/ 629 h 1289"/>
                <a:gd name="T10" fmla="*/ 1018 w 1018"/>
                <a:gd name="T11" fmla="*/ 346 h 1289"/>
                <a:gd name="T12" fmla="*/ 777 w 1018"/>
                <a:gd name="T13" fmla="*/ 156 h 1289"/>
                <a:gd name="T14" fmla="*/ 976 w 1018"/>
                <a:gd name="T15" fmla="*/ 0 h 1289"/>
                <a:gd name="T16" fmla="*/ 346 w 1018"/>
                <a:gd name="T17" fmla="*/ 233 h 1289"/>
                <a:gd name="T18" fmla="*/ 21 w 1018"/>
                <a:gd name="T19" fmla="*/ 669 h 1289"/>
                <a:gd name="T20" fmla="*/ 209 w 1018"/>
                <a:gd name="T21" fmla="*/ 1139 h 1289"/>
                <a:gd name="T22" fmla="*/ 0 w 1018"/>
                <a:gd name="T23" fmla="*/ 1220 h 128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18"/>
                <a:gd name="T37" fmla="*/ 0 h 1289"/>
                <a:gd name="T38" fmla="*/ 1018 w 1018"/>
                <a:gd name="T39" fmla="*/ 1289 h 128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18" h="1289">
                  <a:moveTo>
                    <a:pt x="0" y="1220"/>
                  </a:moveTo>
                  <a:lnTo>
                    <a:pt x="774" y="1289"/>
                  </a:lnTo>
                  <a:lnTo>
                    <a:pt x="966" y="866"/>
                  </a:lnTo>
                  <a:lnTo>
                    <a:pt x="733" y="935"/>
                  </a:lnTo>
                  <a:cubicBezTo>
                    <a:pt x="672" y="896"/>
                    <a:pt x="552" y="799"/>
                    <a:pt x="602" y="629"/>
                  </a:cubicBezTo>
                  <a:cubicBezTo>
                    <a:pt x="653" y="458"/>
                    <a:pt x="984" y="345"/>
                    <a:pt x="1018" y="346"/>
                  </a:cubicBezTo>
                  <a:lnTo>
                    <a:pt x="777" y="156"/>
                  </a:lnTo>
                  <a:lnTo>
                    <a:pt x="976" y="0"/>
                  </a:lnTo>
                  <a:cubicBezTo>
                    <a:pt x="727" y="41"/>
                    <a:pt x="502" y="123"/>
                    <a:pt x="346" y="233"/>
                  </a:cubicBezTo>
                  <a:cubicBezTo>
                    <a:pt x="189" y="343"/>
                    <a:pt x="44" y="517"/>
                    <a:pt x="21" y="669"/>
                  </a:cubicBezTo>
                  <a:cubicBezTo>
                    <a:pt x="7" y="814"/>
                    <a:pt x="62" y="1010"/>
                    <a:pt x="209" y="1139"/>
                  </a:cubicBezTo>
                  <a:lnTo>
                    <a:pt x="0" y="1220"/>
                  </a:lnTo>
                  <a:close/>
                </a:path>
              </a:pathLst>
            </a:custGeom>
            <a:solidFill>
              <a:srgbClr val="C0C0C0">
                <a:alpha val="5803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9pPr>
            </a:lstStyle>
            <a:p>
              <a:endParaRPr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22" name="Group 7"/>
          <p:cNvGrpSpPr>
            <a:grpSpLocks/>
          </p:cNvGrpSpPr>
          <p:nvPr/>
        </p:nvGrpSpPr>
        <p:grpSpPr bwMode="auto">
          <a:xfrm>
            <a:off x="4578153" y="3159966"/>
            <a:ext cx="4108647" cy="2308448"/>
            <a:chOff x="1443" y="1680"/>
            <a:chExt cx="2706" cy="1854"/>
          </a:xfrm>
        </p:grpSpPr>
        <p:sp>
          <p:nvSpPr>
            <p:cNvPr id="24" name="Freeform 8"/>
            <p:cNvSpPr>
              <a:spLocks/>
            </p:cNvSpPr>
            <p:nvPr/>
          </p:nvSpPr>
          <p:spPr bwMode="gray">
            <a:xfrm>
              <a:off x="1851" y="2634"/>
              <a:ext cx="2298" cy="900"/>
            </a:xfrm>
            <a:custGeom>
              <a:avLst/>
              <a:gdLst/>
              <a:ahLst/>
              <a:cxnLst>
                <a:cxn ang="0">
                  <a:pos x="531" y="361"/>
                </a:cxn>
                <a:cxn ang="0">
                  <a:pos x="999" y="406"/>
                </a:cxn>
                <a:cxn ang="0">
                  <a:pos x="1547" y="188"/>
                </a:cxn>
                <a:cxn ang="0">
                  <a:pos x="1325" y="131"/>
                </a:cxn>
                <a:cxn ang="0">
                  <a:pos x="2005" y="0"/>
                </a:cxn>
                <a:cxn ang="0">
                  <a:pos x="2298" y="425"/>
                </a:cxn>
                <a:cxn ang="0">
                  <a:pos x="2054" y="340"/>
                </a:cxn>
                <a:cxn ang="0">
                  <a:pos x="1120" y="816"/>
                </a:cxn>
                <a:cxn ang="0">
                  <a:pos x="0" y="608"/>
                </a:cxn>
                <a:cxn ang="0">
                  <a:pos x="401" y="633"/>
                </a:cxn>
                <a:cxn ang="0">
                  <a:pos x="531" y="361"/>
                </a:cxn>
              </a:cxnLst>
              <a:rect l="0" t="0" r="r" b="b"/>
              <a:pathLst>
                <a:path w="2298" h="900">
                  <a:moveTo>
                    <a:pt x="531" y="361"/>
                  </a:moveTo>
                  <a:cubicBezTo>
                    <a:pt x="623" y="386"/>
                    <a:pt x="670" y="427"/>
                    <a:pt x="999" y="406"/>
                  </a:cubicBezTo>
                  <a:cubicBezTo>
                    <a:pt x="1329" y="385"/>
                    <a:pt x="1493" y="233"/>
                    <a:pt x="1547" y="188"/>
                  </a:cubicBezTo>
                  <a:lnTo>
                    <a:pt x="1325" y="131"/>
                  </a:lnTo>
                  <a:lnTo>
                    <a:pt x="2005" y="0"/>
                  </a:lnTo>
                  <a:lnTo>
                    <a:pt x="2298" y="425"/>
                  </a:lnTo>
                  <a:lnTo>
                    <a:pt x="2054" y="340"/>
                  </a:lnTo>
                  <a:cubicBezTo>
                    <a:pt x="1934" y="456"/>
                    <a:pt x="1774" y="732"/>
                    <a:pt x="1120" y="816"/>
                  </a:cubicBezTo>
                  <a:cubicBezTo>
                    <a:pt x="466" y="900"/>
                    <a:pt x="119" y="633"/>
                    <a:pt x="0" y="608"/>
                  </a:cubicBezTo>
                  <a:lnTo>
                    <a:pt x="401" y="633"/>
                  </a:lnTo>
                  <a:lnTo>
                    <a:pt x="531" y="361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gray">
            <a:xfrm>
              <a:off x="2281" y="1680"/>
              <a:ext cx="1863" cy="1144"/>
            </a:xfrm>
            <a:custGeom>
              <a:avLst/>
              <a:gdLst/>
              <a:ahLst/>
              <a:cxnLst>
                <a:cxn ang="0">
                  <a:pos x="474" y="211"/>
                </a:cxn>
                <a:cxn ang="0">
                  <a:pos x="463" y="0"/>
                </a:cxn>
                <a:cxn ang="0">
                  <a:pos x="0" y="404"/>
                </a:cxn>
                <a:cxn ang="0">
                  <a:pos x="498" y="815"/>
                </a:cxn>
                <a:cxn ang="0">
                  <a:pos x="490" y="580"/>
                </a:cxn>
                <a:cxn ang="0">
                  <a:pos x="1020" y="663"/>
                </a:cxn>
                <a:cxn ang="0">
                  <a:pos x="1200" y="982"/>
                </a:cxn>
                <a:cxn ang="0">
                  <a:pos x="1608" y="911"/>
                </a:cxn>
                <a:cxn ang="0">
                  <a:pos x="1762" y="1144"/>
                </a:cxn>
                <a:cxn ang="0">
                  <a:pos x="1739" y="701"/>
                </a:cxn>
                <a:cxn ang="0">
                  <a:pos x="1196" y="296"/>
                </a:cxn>
                <a:cxn ang="0">
                  <a:pos x="474" y="211"/>
                </a:cxn>
              </a:cxnLst>
              <a:rect l="0" t="0" r="r" b="b"/>
              <a:pathLst>
                <a:path w="1863" h="1144">
                  <a:moveTo>
                    <a:pt x="474" y="211"/>
                  </a:moveTo>
                  <a:lnTo>
                    <a:pt x="463" y="0"/>
                  </a:lnTo>
                  <a:lnTo>
                    <a:pt x="0" y="404"/>
                  </a:lnTo>
                  <a:lnTo>
                    <a:pt x="498" y="815"/>
                  </a:lnTo>
                  <a:lnTo>
                    <a:pt x="490" y="580"/>
                  </a:lnTo>
                  <a:cubicBezTo>
                    <a:pt x="577" y="555"/>
                    <a:pt x="902" y="596"/>
                    <a:pt x="1020" y="663"/>
                  </a:cubicBezTo>
                  <a:cubicBezTo>
                    <a:pt x="1239" y="776"/>
                    <a:pt x="1189" y="964"/>
                    <a:pt x="1200" y="982"/>
                  </a:cubicBezTo>
                  <a:lnTo>
                    <a:pt x="1608" y="911"/>
                  </a:lnTo>
                  <a:lnTo>
                    <a:pt x="1762" y="1144"/>
                  </a:lnTo>
                  <a:cubicBezTo>
                    <a:pt x="1783" y="1109"/>
                    <a:pt x="1863" y="914"/>
                    <a:pt x="1739" y="701"/>
                  </a:cubicBezTo>
                  <a:cubicBezTo>
                    <a:pt x="1615" y="488"/>
                    <a:pt x="1492" y="406"/>
                    <a:pt x="1196" y="296"/>
                  </a:cubicBezTo>
                  <a:cubicBezTo>
                    <a:pt x="900" y="186"/>
                    <a:pt x="474" y="211"/>
                    <a:pt x="474" y="211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9pPr>
            </a:lstStyle>
            <a:p>
              <a:pPr>
                <a:defRPr/>
              </a:pPr>
              <a:endParaRPr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gray">
            <a:xfrm>
              <a:off x="1443" y="1934"/>
              <a:ext cx="1018" cy="1289"/>
            </a:xfrm>
            <a:custGeom>
              <a:avLst/>
              <a:gdLst/>
              <a:ahLst/>
              <a:cxnLst>
                <a:cxn ang="0">
                  <a:pos x="0" y="1220"/>
                </a:cxn>
                <a:cxn ang="0">
                  <a:pos x="774" y="1289"/>
                </a:cxn>
                <a:cxn ang="0">
                  <a:pos x="966" y="866"/>
                </a:cxn>
                <a:cxn ang="0">
                  <a:pos x="733" y="935"/>
                </a:cxn>
                <a:cxn ang="0">
                  <a:pos x="602" y="629"/>
                </a:cxn>
                <a:cxn ang="0">
                  <a:pos x="1018" y="346"/>
                </a:cxn>
                <a:cxn ang="0">
                  <a:pos x="777" y="156"/>
                </a:cxn>
                <a:cxn ang="0">
                  <a:pos x="976" y="0"/>
                </a:cxn>
                <a:cxn ang="0">
                  <a:pos x="346" y="233"/>
                </a:cxn>
                <a:cxn ang="0">
                  <a:pos x="21" y="669"/>
                </a:cxn>
                <a:cxn ang="0">
                  <a:pos x="209" y="1139"/>
                </a:cxn>
                <a:cxn ang="0">
                  <a:pos x="0" y="1220"/>
                </a:cxn>
              </a:cxnLst>
              <a:rect l="0" t="0" r="r" b="b"/>
              <a:pathLst>
                <a:path w="1018" h="1289">
                  <a:moveTo>
                    <a:pt x="0" y="1220"/>
                  </a:moveTo>
                  <a:lnTo>
                    <a:pt x="774" y="1289"/>
                  </a:lnTo>
                  <a:lnTo>
                    <a:pt x="966" y="866"/>
                  </a:lnTo>
                  <a:lnTo>
                    <a:pt x="733" y="935"/>
                  </a:lnTo>
                  <a:cubicBezTo>
                    <a:pt x="672" y="896"/>
                    <a:pt x="552" y="799"/>
                    <a:pt x="602" y="629"/>
                  </a:cubicBezTo>
                  <a:cubicBezTo>
                    <a:pt x="653" y="458"/>
                    <a:pt x="984" y="345"/>
                    <a:pt x="1018" y="346"/>
                  </a:cubicBezTo>
                  <a:lnTo>
                    <a:pt x="777" y="156"/>
                  </a:lnTo>
                  <a:lnTo>
                    <a:pt x="976" y="0"/>
                  </a:lnTo>
                  <a:cubicBezTo>
                    <a:pt x="727" y="41"/>
                    <a:pt x="502" y="123"/>
                    <a:pt x="346" y="233"/>
                  </a:cubicBezTo>
                  <a:cubicBezTo>
                    <a:pt x="189" y="343"/>
                    <a:pt x="44" y="517"/>
                    <a:pt x="21" y="669"/>
                  </a:cubicBezTo>
                  <a:cubicBezTo>
                    <a:pt x="7" y="814"/>
                    <a:pt x="62" y="1010"/>
                    <a:pt x="209" y="1139"/>
                  </a:cubicBezTo>
                  <a:lnTo>
                    <a:pt x="0" y="122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tint val="72549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 rot="21136395">
            <a:off x="6393104" y="4888566"/>
            <a:ext cx="1183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TX</a:t>
            </a:r>
            <a:r>
              <a:rPr kumimoji="1" lang="zh-CN" altLang="en-US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事务表</a:t>
            </a:r>
            <a:endParaRPr kumimoji="1" lang="zh-CN" altLang="en-US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 rot="978464">
            <a:off x="6924572" y="357080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调度任务</a:t>
            </a:r>
            <a:endParaRPr kumimoji="1" lang="zh-CN" altLang="en-US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 rot="18683661">
            <a:off x="4685928" y="3871775"/>
            <a:ext cx="10234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Confirm</a:t>
            </a:r>
            <a:endParaRPr kumimoji="1" lang="zh-CN" altLang="en-US" sz="1600" b="1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kumimoji="1" lang="en-US" altLang="zh-CN" sz="16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Cancel</a:t>
            </a:r>
            <a:endParaRPr kumimoji="1" lang="zh-CN" altLang="en-US" sz="1600" b="1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129800" y="2095482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 smtClean="0">
                <a:latin typeface="Microsoft YaHei" charset="0"/>
                <a:ea typeface="Microsoft YaHei" charset="0"/>
                <a:cs typeface="Microsoft YaHei" charset="0"/>
              </a:rPr>
              <a:t>n</a:t>
            </a:r>
            <a:endParaRPr kumimoji="1" lang="zh-CN" altLang="en-US" sz="12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71" name="Group 58"/>
          <p:cNvGrpSpPr>
            <a:grpSpLocks/>
          </p:cNvGrpSpPr>
          <p:nvPr/>
        </p:nvGrpSpPr>
        <p:grpSpPr bwMode="auto">
          <a:xfrm>
            <a:off x="531365" y="3433234"/>
            <a:ext cx="298369" cy="298369"/>
            <a:chOff x="1289" y="582"/>
            <a:chExt cx="668" cy="668"/>
          </a:xfrm>
        </p:grpSpPr>
        <p:sp>
          <p:nvSpPr>
            <p:cNvPr id="72" name="Oval 59"/>
            <p:cNvSpPr>
              <a:spLocks noChangeArrowheads="1"/>
            </p:cNvSpPr>
            <p:nvPr/>
          </p:nvSpPr>
          <p:spPr bwMode="gray">
            <a:xfrm>
              <a:off x="1289" y="582"/>
              <a:ext cx="668" cy="66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3" name="Oval 60"/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4" name="Oval 61"/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5" name="Oval 62"/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6" name="Oval 63"/>
            <p:cNvSpPr>
              <a:spLocks noChangeArrowheads="1"/>
            </p:cNvSpPr>
            <p:nvPr/>
          </p:nvSpPr>
          <p:spPr bwMode="gray">
            <a:xfrm>
              <a:off x="1346" y="613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78" name="Line 8"/>
          <p:cNvSpPr>
            <a:spLocks noChangeShapeType="1"/>
          </p:cNvSpPr>
          <p:nvPr/>
        </p:nvSpPr>
        <p:spPr bwMode="auto">
          <a:xfrm>
            <a:off x="843849" y="3589396"/>
            <a:ext cx="3066328" cy="8876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" name="文本框 78"/>
          <p:cNvSpPr txBox="1"/>
          <p:nvPr/>
        </p:nvSpPr>
        <p:spPr>
          <a:xfrm>
            <a:off x="557244" y="3439675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1</a:t>
            </a:r>
            <a:endParaRPr kumimoji="1"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1017046" y="3247667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10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*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2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1522587" y="3187277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latin typeface="Microsoft YaHei" charset="0"/>
                <a:ea typeface="Microsoft YaHei" charset="0"/>
                <a:cs typeface="Microsoft YaHei" charset="0"/>
              </a:rPr>
              <a:t>1</a:t>
            </a:r>
            <a:endParaRPr kumimoji="1" lang="zh-CN" altLang="en-US" sz="12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1729967" y="3254698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20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83" name="Group 58"/>
          <p:cNvGrpSpPr>
            <a:grpSpLocks/>
          </p:cNvGrpSpPr>
          <p:nvPr/>
        </p:nvGrpSpPr>
        <p:grpSpPr bwMode="auto">
          <a:xfrm>
            <a:off x="531365" y="3901772"/>
            <a:ext cx="298369" cy="298369"/>
            <a:chOff x="1289" y="582"/>
            <a:chExt cx="668" cy="668"/>
          </a:xfrm>
        </p:grpSpPr>
        <p:sp>
          <p:nvSpPr>
            <p:cNvPr id="84" name="Oval 59"/>
            <p:cNvSpPr>
              <a:spLocks noChangeArrowheads="1"/>
            </p:cNvSpPr>
            <p:nvPr/>
          </p:nvSpPr>
          <p:spPr bwMode="gray">
            <a:xfrm>
              <a:off x="1289" y="582"/>
              <a:ext cx="668" cy="66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5" name="Oval 60"/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6" name="Oval 61"/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7" name="Oval 62"/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8" name="Oval 63"/>
            <p:cNvSpPr>
              <a:spLocks noChangeArrowheads="1"/>
            </p:cNvSpPr>
            <p:nvPr/>
          </p:nvSpPr>
          <p:spPr bwMode="gray">
            <a:xfrm>
              <a:off x="1346" y="613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89" name="Line 8"/>
          <p:cNvSpPr>
            <a:spLocks noChangeShapeType="1"/>
          </p:cNvSpPr>
          <p:nvPr/>
        </p:nvSpPr>
        <p:spPr bwMode="auto">
          <a:xfrm>
            <a:off x="843849" y="4057934"/>
            <a:ext cx="3066328" cy="8876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557244" y="3908213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2</a:t>
            </a:r>
            <a:endParaRPr kumimoji="1"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1017046" y="3716205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10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*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2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1522587" y="3655815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 smtClean="0">
                <a:latin typeface="Microsoft YaHei" charset="0"/>
                <a:ea typeface="Microsoft YaHei" charset="0"/>
                <a:cs typeface="Microsoft YaHei" charset="0"/>
              </a:rPr>
              <a:t>2</a:t>
            </a:r>
            <a:endParaRPr kumimoji="1" lang="zh-CN" altLang="en-US" sz="12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1729967" y="3723236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40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94" name="Group 58"/>
          <p:cNvGrpSpPr>
            <a:grpSpLocks/>
          </p:cNvGrpSpPr>
          <p:nvPr/>
        </p:nvGrpSpPr>
        <p:grpSpPr bwMode="auto">
          <a:xfrm>
            <a:off x="547959" y="4388117"/>
            <a:ext cx="298369" cy="298369"/>
            <a:chOff x="1289" y="582"/>
            <a:chExt cx="668" cy="668"/>
          </a:xfrm>
        </p:grpSpPr>
        <p:sp>
          <p:nvSpPr>
            <p:cNvPr id="95" name="Oval 59"/>
            <p:cNvSpPr>
              <a:spLocks noChangeArrowheads="1"/>
            </p:cNvSpPr>
            <p:nvPr/>
          </p:nvSpPr>
          <p:spPr bwMode="gray">
            <a:xfrm>
              <a:off x="1289" y="582"/>
              <a:ext cx="668" cy="66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6" name="Oval 60"/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7" name="Oval 61"/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8" name="Oval 62"/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9" name="Oval 63"/>
            <p:cNvSpPr>
              <a:spLocks noChangeArrowheads="1"/>
            </p:cNvSpPr>
            <p:nvPr/>
          </p:nvSpPr>
          <p:spPr bwMode="gray">
            <a:xfrm>
              <a:off x="1346" y="613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00" name="Line 8"/>
          <p:cNvSpPr>
            <a:spLocks noChangeShapeType="1"/>
          </p:cNvSpPr>
          <p:nvPr/>
        </p:nvSpPr>
        <p:spPr bwMode="auto">
          <a:xfrm>
            <a:off x="860443" y="4544279"/>
            <a:ext cx="3066328" cy="8876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" name="文本框 100"/>
          <p:cNvSpPr txBox="1"/>
          <p:nvPr/>
        </p:nvSpPr>
        <p:spPr>
          <a:xfrm>
            <a:off x="573838" y="439455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3</a:t>
            </a:r>
            <a:endParaRPr kumimoji="1"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1033640" y="4202550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10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*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2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1539181" y="4142160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 smtClean="0">
                <a:latin typeface="Microsoft YaHei" charset="0"/>
                <a:ea typeface="Microsoft YaHei" charset="0"/>
                <a:cs typeface="Microsoft YaHei" charset="0"/>
              </a:rPr>
              <a:t>3</a:t>
            </a:r>
            <a:endParaRPr kumimoji="1" lang="zh-CN" altLang="en-US" sz="12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1746561" y="4209581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80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05" name="Group 58"/>
          <p:cNvGrpSpPr>
            <a:grpSpLocks/>
          </p:cNvGrpSpPr>
          <p:nvPr/>
        </p:nvGrpSpPr>
        <p:grpSpPr bwMode="auto">
          <a:xfrm>
            <a:off x="553488" y="4856907"/>
            <a:ext cx="298369" cy="298369"/>
            <a:chOff x="1289" y="582"/>
            <a:chExt cx="668" cy="668"/>
          </a:xfrm>
        </p:grpSpPr>
        <p:sp>
          <p:nvSpPr>
            <p:cNvPr id="106" name="Oval 59"/>
            <p:cNvSpPr>
              <a:spLocks noChangeArrowheads="1"/>
            </p:cNvSpPr>
            <p:nvPr/>
          </p:nvSpPr>
          <p:spPr bwMode="gray">
            <a:xfrm>
              <a:off x="1289" y="582"/>
              <a:ext cx="668" cy="66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7" name="Oval 60"/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8" name="Oval 61"/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9" name="Oval 62"/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0" name="Oval 63"/>
            <p:cNvSpPr>
              <a:spLocks noChangeArrowheads="1"/>
            </p:cNvSpPr>
            <p:nvPr/>
          </p:nvSpPr>
          <p:spPr bwMode="gray">
            <a:xfrm>
              <a:off x="1346" y="613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11" name="Line 8"/>
          <p:cNvSpPr>
            <a:spLocks noChangeShapeType="1"/>
          </p:cNvSpPr>
          <p:nvPr/>
        </p:nvSpPr>
        <p:spPr bwMode="auto">
          <a:xfrm>
            <a:off x="865972" y="5013069"/>
            <a:ext cx="3066328" cy="8876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" name="文本框 111"/>
          <p:cNvSpPr txBox="1"/>
          <p:nvPr/>
        </p:nvSpPr>
        <p:spPr>
          <a:xfrm>
            <a:off x="579367" y="486334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4</a:t>
            </a:r>
            <a:endParaRPr kumimoji="1"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1039169" y="4671340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10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*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2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1544710" y="4610950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 smtClean="0">
                <a:latin typeface="Microsoft YaHei" charset="0"/>
                <a:ea typeface="Microsoft YaHei" charset="0"/>
                <a:cs typeface="Microsoft YaHei" charset="0"/>
              </a:rPr>
              <a:t>4</a:t>
            </a:r>
            <a:endParaRPr kumimoji="1" lang="zh-CN" altLang="en-US" sz="12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1752090" y="4678371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160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16" name="Group 58"/>
          <p:cNvGrpSpPr>
            <a:grpSpLocks/>
          </p:cNvGrpSpPr>
          <p:nvPr/>
        </p:nvGrpSpPr>
        <p:grpSpPr bwMode="auto">
          <a:xfrm>
            <a:off x="547959" y="5312252"/>
            <a:ext cx="298369" cy="298369"/>
            <a:chOff x="1289" y="582"/>
            <a:chExt cx="668" cy="668"/>
          </a:xfrm>
        </p:grpSpPr>
        <p:sp>
          <p:nvSpPr>
            <p:cNvPr id="117" name="Oval 59"/>
            <p:cNvSpPr>
              <a:spLocks noChangeArrowheads="1"/>
            </p:cNvSpPr>
            <p:nvPr/>
          </p:nvSpPr>
          <p:spPr bwMode="gray">
            <a:xfrm>
              <a:off x="1289" y="582"/>
              <a:ext cx="668" cy="66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8" name="Oval 60"/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9" name="Oval 61"/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0" name="Oval 62"/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1" name="Oval 63"/>
            <p:cNvSpPr>
              <a:spLocks noChangeArrowheads="1"/>
            </p:cNvSpPr>
            <p:nvPr/>
          </p:nvSpPr>
          <p:spPr bwMode="gray">
            <a:xfrm>
              <a:off x="1346" y="613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22" name="Line 8"/>
          <p:cNvSpPr>
            <a:spLocks noChangeShapeType="1"/>
          </p:cNvSpPr>
          <p:nvPr/>
        </p:nvSpPr>
        <p:spPr bwMode="auto">
          <a:xfrm>
            <a:off x="860443" y="5468414"/>
            <a:ext cx="3066328" cy="8876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" name="文本框 122"/>
          <p:cNvSpPr txBox="1"/>
          <p:nvPr/>
        </p:nvSpPr>
        <p:spPr>
          <a:xfrm>
            <a:off x="573838" y="5318693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5</a:t>
            </a:r>
            <a:endParaRPr kumimoji="1"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1033640" y="5126685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10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*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2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1539181" y="5066295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latin typeface="Microsoft YaHei" charset="0"/>
                <a:ea typeface="Microsoft YaHei" charset="0"/>
                <a:cs typeface="Microsoft YaHei" charset="0"/>
              </a:rPr>
              <a:t>5</a:t>
            </a:r>
            <a:endParaRPr kumimoji="1" lang="zh-CN" altLang="en-US" sz="12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1746561" y="5133716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320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394135" y="2779915"/>
            <a:ext cx="355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重复执行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5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次时间间隔计算如下：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35" name="Oval 85"/>
          <p:cNvSpPr>
            <a:spLocks noChangeArrowheads="1"/>
          </p:cNvSpPr>
          <p:nvPr/>
        </p:nvSpPr>
        <p:spPr bwMode="gray">
          <a:xfrm>
            <a:off x="491249" y="4132483"/>
            <a:ext cx="355874" cy="103439"/>
          </a:xfrm>
          <a:prstGeom prst="ellipse">
            <a:avLst/>
          </a:prstGeom>
          <a:solidFill>
            <a:srgbClr val="0F2145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6" name="Oval 85"/>
          <p:cNvSpPr>
            <a:spLocks noChangeArrowheads="1"/>
          </p:cNvSpPr>
          <p:nvPr/>
        </p:nvSpPr>
        <p:spPr bwMode="gray">
          <a:xfrm>
            <a:off x="491249" y="4647297"/>
            <a:ext cx="355874" cy="103439"/>
          </a:xfrm>
          <a:prstGeom prst="ellipse">
            <a:avLst/>
          </a:prstGeom>
          <a:solidFill>
            <a:srgbClr val="0F2145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7" name="Oval 85"/>
          <p:cNvSpPr>
            <a:spLocks noChangeArrowheads="1"/>
          </p:cNvSpPr>
          <p:nvPr/>
        </p:nvSpPr>
        <p:spPr bwMode="gray">
          <a:xfrm>
            <a:off x="502272" y="5100975"/>
            <a:ext cx="355874" cy="103439"/>
          </a:xfrm>
          <a:prstGeom prst="ellipse">
            <a:avLst/>
          </a:prstGeom>
          <a:solidFill>
            <a:srgbClr val="0F2145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8" name="Oval 85"/>
          <p:cNvSpPr>
            <a:spLocks noChangeArrowheads="1"/>
          </p:cNvSpPr>
          <p:nvPr/>
        </p:nvSpPr>
        <p:spPr bwMode="gray">
          <a:xfrm>
            <a:off x="504569" y="5571071"/>
            <a:ext cx="355874" cy="103439"/>
          </a:xfrm>
          <a:prstGeom prst="ellipse">
            <a:avLst/>
          </a:prstGeom>
          <a:solidFill>
            <a:srgbClr val="0F2145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231135" y="4173472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latin typeface="Microsoft YaHei" charset="0"/>
                <a:ea typeface="Microsoft YaHei" charset="0"/>
                <a:cs typeface="Microsoft YaHei" charset="0"/>
              </a:rPr>
              <a:t>重试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8290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后管平台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7" name="AutoShape 3"/>
          <p:cNvSpPr>
            <a:spLocks noChangeArrowheads="1"/>
          </p:cNvSpPr>
          <p:nvPr/>
        </p:nvSpPr>
        <p:spPr bwMode="gray">
          <a:xfrm rot="5400000">
            <a:off x="737437" y="1575327"/>
            <a:ext cx="2094668" cy="2028825"/>
          </a:xfrm>
          <a:prstGeom prst="roundRect">
            <a:avLst>
              <a:gd name="adj" fmla="val 19894"/>
            </a:avLst>
          </a:prstGeom>
          <a:gradFill rotWithShape="1">
            <a:gsLst>
              <a:gs pos="0">
                <a:schemeClr val="bg1">
                  <a:gamma/>
                  <a:shade val="78824"/>
                  <a:invGamma/>
                  <a:alpha val="98000"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78824"/>
                  <a:invGamma/>
                  <a:alpha val="98000"/>
                </a:schemeClr>
              </a:gs>
            </a:gsLst>
            <a:lin ang="5400000" scaled="1"/>
          </a:gradFill>
          <a:ln w="38100" algn="ctr">
            <a:solidFill>
              <a:srgbClr val="DDDDDD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9pPr>
          </a:lstStyle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48" name="Freeform 4"/>
          <p:cNvSpPr>
            <a:spLocks/>
          </p:cNvSpPr>
          <p:nvPr/>
        </p:nvSpPr>
        <p:spPr bwMode="gray">
          <a:xfrm>
            <a:off x="781471" y="1540818"/>
            <a:ext cx="2006600" cy="481012"/>
          </a:xfrm>
          <a:custGeom>
            <a:avLst/>
            <a:gdLst>
              <a:gd name="T0" fmla="*/ 2147483647 w 1270"/>
              <a:gd name="T1" fmla="*/ 2147483647 h 303"/>
              <a:gd name="T2" fmla="*/ 2147483647 w 1270"/>
              <a:gd name="T3" fmla="*/ 2147483647 h 303"/>
              <a:gd name="T4" fmla="*/ 2147483647 w 1270"/>
              <a:gd name="T5" fmla="*/ 2147483647 h 303"/>
              <a:gd name="T6" fmla="*/ 2147483647 w 1270"/>
              <a:gd name="T7" fmla="*/ 2147483647 h 303"/>
              <a:gd name="T8" fmla="*/ 2147483647 w 1270"/>
              <a:gd name="T9" fmla="*/ 2147483647 h 303"/>
              <a:gd name="T10" fmla="*/ 2147483647 w 1270"/>
              <a:gd name="T11" fmla="*/ 2147483647 h 303"/>
              <a:gd name="T12" fmla="*/ 2147483647 w 1270"/>
              <a:gd name="T13" fmla="*/ 2147483647 h 303"/>
              <a:gd name="T14" fmla="*/ 2147483647 w 1270"/>
              <a:gd name="T15" fmla="*/ 2147483647 h 303"/>
              <a:gd name="T16" fmla="*/ 2147483647 w 1270"/>
              <a:gd name="T17" fmla="*/ 2147483647 h 3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70"/>
              <a:gd name="T28" fmla="*/ 0 h 303"/>
              <a:gd name="T29" fmla="*/ 1270 w 1270"/>
              <a:gd name="T30" fmla="*/ 303 h 30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70" h="303">
                <a:moveTo>
                  <a:pt x="5" y="303"/>
                </a:moveTo>
                <a:cubicBezTo>
                  <a:pt x="5" y="303"/>
                  <a:pt x="0" y="253"/>
                  <a:pt x="21" y="177"/>
                </a:cubicBezTo>
                <a:cubicBezTo>
                  <a:pt x="48" y="130"/>
                  <a:pt x="69" y="44"/>
                  <a:pt x="172" y="22"/>
                </a:cubicBezTo>
                <a:cubicBezTo>
                  <a:pt x="275" y="0"/>
                  <a:pt x="235" y="13"/>
                  <a:pt x="361" y="11"/>
                </a:cubicBezTo>
                <a:cubicBezTo>
                  <a:pt x="487" y="9"/>
                  <a:pt x="813" y="12"/>
                  <a:pt x="932" y="12"/>
                </a:cubicBezTo>
                <a:cubicBezTo>
                  <a:pt x="1050" y="12"/>
                  <a:pt x="998" y="2"/>
                  <a:pt x="1070" y="14"/>
                </a:cubicBezTo>
                <a:cubicBezTo>
                  <a:pt x="1143" y="26"/>
                  <a:pt x="1215" y="84"/>
                  <a:pt x="1260" y="189"/>
                </a:cubicBezTo>
                <a:cubicBezTo>
                  <a:pt x="1270" y="262"/>
                  <a:pt x="1266" y="302"/>
                  <a:pt x="1266" y="302"/>
                </a:cubicBezTo>
                <a:lnTo>
                  <a:pt x="5" y="303"/>
                </a:lnTo>
                <a:close/>
              </a:path>
            </a:pathLst>
          </a:custGeom>
          <a:solidFill>
            <a:schemeClr val="accent2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9" name="Rectangle 5"/>
          <p:cNvSpPr>
            <a:spLocks noChangeArrowheads="1"/>
          </p:cNvSpPr>
          <p:nvPr/>
        </p:nvSpPr>
        <p:spPr bwMode="gray">
          <a:xfrm>
            <a:off x="1186322" y="1628130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9pPr>
          </a:lstStyle>
          <a:p>
            <a:pPr algn="ctr" eaLnBrk="1" hangingPunct="1"/>
            <a:r>
              <a:rPr lang="zh-CN" altLang="en-US" dirty="0" smtClean="0">
                <a:solidFill>
                  <a:srgbClr val="1C1C1C"/>
                </a:solidFill>
              </a:rPr>
              <a:t>库存系统</a:t>
            </a:r>
            <a:endParaRPr lang="en-US" altLang="zh-CN" dirty="0">
              <a:solidFill>
                <a:srgbClr val="1C1C1C"/>
              </a:solidFill>
            </a:endParaRPr>
          </a:p>
        </p:txBody>
      </p:sp>
      <p:sp>
        <p:nvSpPr>
          <p:cNvPr id="51" name="AutoShape 7"/>
          <p:cNvSpPr>
            <a:spLocks noChangeArrowheads="1"/>
          </p:cNvSpPr>
          <p:nvPr/>
        </p:nvSpPr>
        <p:spPr bwMode="gray">
          <a:xfrm rot="5400000">
            <a:off x="3439378" y="1428165"/>
            <a:ext cx="2116861" cy="2028825"/>
          </a:xfrm>
          <a:prstGeom prst="roundRect">
            <a:avLst>
              <a:gd name="adj" fmla="val 19894"/>
            </a:avLst>
          </a:prstGeom>
          <a:gradFill rotWithShape="1">
            <a:gsLst>
              <a:gs pos="0">
                <a:schemeClr val="bg1">
                  <a:gamma/>
                  <a:shade val="78824"/>
                  <a:invGamma/>
                  <a:alpha val="98000"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78824"/>
                  <a:invGamma/>
                  <a:alpha val="98000"/>
                </a:schemeClr>
              </a:gs>
            </a:gsLst>
            <a:lin ang="5400000" scaled="1"/>
          </a:gradFill>
          <a:ln w="38100" algn="ctr">
            <a:solidFill>
              <a:srgbClr val="DDDDDD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9pPr>
          </a:lstStyle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2" name="Freeform 8"/>
          <p:cNvSpPr>
            <a:spLocks/>
          </p:cNvSpPr>
          <p:nvPr/>
        </p:nvSpPr>
        <p:spPr bwMode="gray">
          <a:xfrm>
            <a:off x="3499272" y="1380972"/>
            <a:ext cx="2001837" cy="481013"/>
          </a:xfrm>
          <a:custGeom>
            <a:avLst/>
            <a:gdLst>
              <a:gd name="T0" fmla="*/ 2147483647 w 1261"/>
              <a:gd name="T1" fmla="*/ 2147483647 h 303"/>
              <a:gd name="T2" fmla="*/ 2147483647 w 1261"/>
              <a:gd name="T3" fmla="*/ 2147483647 h 303"/>
              <a:gd name="T4" fmla="*/ 2147483647 w 1261"/>
              <a:gd name="T5" fmla="*/ 2147483647 h 303"/>
              <a:gd name="T6" fmla="*/ 2147483647 w 1261"/>
              <a:gd name="T7" fmla="*/ 2147483647 h 303"/>
              <a:gd name="T8" fmla="*/ 2147483647 w 1261"/>
              <a:gd name="T9" fmla="*/ 2147483647 h 303"/>
              <a:gd name="T10" fmla="*/ 2147483647 w 1261"/>
              <a:gd name="T11" fmla="*/ 2147483647 h 303"/>
              <a:gd name="T12" fmla="*/ 2147483647 w 1261"/>
              <a:gd name="T13" fmla="*/ 2147483647 h 303"/>
              <a:gd name="T14" fmla="*/ 2147483647 w 1261"/>
              <a:gd name="T15" fmla="*/ 2147483647 h 303"/>
              <a:gd name="T16" fmla="*/ 2147483647 w 1261"/>
              <a:gd name="T17" fmla="*/ 2147483647 h 3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61"/>
              <a:gd name="T28" fmla="*/ 0 h 303"/>
              <a:gd name="T29" fmla="*/ 1261 w 1261"/>
              <a:gd name="T30" fmla="*/ 303 h 30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61" h="303">
                <a:moveTo>
                  <a:pt x="6" y="297"/>
                </a:moveTo>
                <a:cubicBezTo>
                  <a:pt x="6" y="297"/>
                  <a:pt x="0" y="225"/>
                  <a:pt x="18" y="174"/>
                </a:cubicBezTo>
                <a:cubicBezTo>
                  <a:pt x="36" y="123"/>
                  <a:pt x="105" y="45"/>
                  <a:pt x="171" y="30"/>
                </a:cubicBezTo>
                <a:cubicBezTo>
                  <a:pt x="237" y="15"/>
                  <a:pt x="227" y="16"/>
                  <a:pt x="352" y="13"/>
                </a:cubicBezTo>
                <a:cubicBezTo>
                  <a:pt x="477" y="10"/>
                  <a:pt x="804" y="10"/>
                  <a:pt x="922" y="10"/>
                </a:cubicBezTo>
                <a:cubicBezTo>
                  <a:pt x="1039" y="10"/>
                  <a:pt x="988" y="0"/>
                  <a:pt x="1061" y="12"/>
                </a:cubicBezTo>
                <a:cubicBezTo>
                  <a:pt x="1133" y="24"/>
                  <a:pt x="1206" y="83"/>
                  <a:pt x="1251" y="190"/>
                </a:cubicBezTo>
                <a:cubicBezTo>
                  <a:pt x="1261" y="263"/>
                  <a:pt x="1257" y="303"/>
                  <a:pt x="1257" y="303"/>
                </a:cubicBezTo>
                <a:lnTo>
                  <a:pt x="6" y="297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3" name="Rectangle 9"/>
          <p:cNvSpPr>
            <a:spLocks noChangeArrowheads="1"/>
          </p:cNvSpPr>
          <p:nvPr/>
        </p:nvSpPr>
        <p:spPr bwMode="gray">
          <a:xfrm>
            <a:off x="3899363" y="1469872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9pPr>
          </a:lstStyle>
          <a:p>
            <a:pPr algn="ctr" eaLnBrk="1" hangingPunct="1"/>
            <a:r>
              <a:rPr lang="zh-CN" altLang="en-US" dirty="0" smtClean="0">
                <a:solidFill>
                  <a:srgbClr val="1C1C1C"/>
                </a:solidFill>
              </a:rPr>
              <a:t>商城系统</a:t>
            </a:r>
            <a:endParaRPr lang="en-US" altLang="zh-CN" dirty="0">
              <a:solidFill>
                <a:srgbClr val="1C1C1C"/>
              </a:solidFill>
            </a:endParaRPr>
          </a:p>
        </p:txBody>
      </p:sp>
      <p:sp>
        <p:nvSpPr>
          <p:cNvPr id="55" name="AutoShape 11"/>
          <p:cNvSpPr>
            <a:spLocks noChangeArrowheads="1"/>
          </p:cNvSpPr>
          <p:nvPr/>
        </p:nvSpPr>
        <p:spPr bwMode="gray">
          <a:xfrm rot="5400000">
            <a:off x="6185737" y="1575327"/>
            <a:ext cx="2094668" cy="2028825"/>
          </a:xfrm>
          <a:prstGeom prst="roundRect">
            <a:avLst>
              <a:gd name="adj" fmla="val 19894"/>
            </a:avLst>
          </a:prstGeom>
          <a:gradFill rotWithShape="1">
            <a:gsLst>
              <a:gs pos="0">
                <a:schemeClr val="bg1">
                  <a:gamma/>
                  <a:shade val="78824"/>
                  <a:invGamma/>
                  <a:alpha val="98000"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78824"/>
                  <a:invGamma/>
                  <a:alpha val="98000"/>
                </a:schemeClr>
              </a:gs>
            </a:gsLst>
            <a:lin ang="5400000" scaled="1"/>
          </a:gradFill>
          <a:ln w="38100" algn="ctr">
            <a:solidFill>
              <a:srgbClr val="DDDDDD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9pPr>
          </a:lstStyle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6" name="Freeform 12"/>
          <p:cNvSpPr>
            <a:spLocks/>
          </p:cNvSpPr>
          <p:nvPr/>
        </p:nvSpPr>
        <p:spPr bwMode="gray">
          <a:xfrm>
            <a:off x="6228184" y="1539230"/>
            <a:ext cx="2008187" cy="482600"/>
          </a:xfrm>
          <a:custGeom>
            <a:avLst/>
            <a:gdLst>
              <a:gd name="T0" fmla="*/ 0 w 1259"/>
              <a:gd name="T1" fmla="*/ 2147483647 h 298"/>
              <a:gd name="T2" fmla="*/ 2147483647 w 1259"/>
              <a:gd name="T3" fmla="*/ 2147483647 h 298"/>
              <a:gd name="T4" fmla="*/ 2147483647 w 1259"/>
              <a:gd name="T5" fmla="*/ 2147483647 h 298"/>
              <a:gd name="T6" fmla="*/ 2147483647 w 1259"/>
              <a:gd name="T7" fmla="*/ 2147483647 h 298"/>
              <a:gd name="T8" fmla="*/ 2147483647 w 1259"/>
              <a:gd name="T9" fmla="*/ 2147483647 h 298"/>
              <a:gd name="T10" fmla="*/ 2147483647 w 1259"/>
              <a:gd name="T11" fmla="*/ 2147483647 h 298"/>
              <a:gd name="T12" fmla="*/ 2147483647 w 1259"/>
              <a:gd name="T13" fmla="*/ 2147483647 h 298"/>
              <a:gd name="T14" fmla="*/ 2147483647 w 1259"/>
              <a:gd name="T15" fmla="*/ 2147483647 h 298"/>
              <a:gd name="T16" fmla="*/ 0 w 1259"/>
              <a:gd name="T17" fmla="*/ 2147483647 h 29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59"/>
              <a:gd name="T28" fmla="*/ 0 h 298"/>
              <a:gd name="T29" fmla="*/ 1259 w 1259"/>
              <a:gd name="T30" fmla="*/ 298 h 29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59" h="298">
                <a:moveTo>
                  <a:pt x="0" y="298"/>
                </a:moveTo>
                <a:lnTo>
                  <a:pt x="7" y="171"/>
                </a:lnTo>
                <a:cubicBezTo>
                  <a:pt x="35" y="124"/>
                  <a:pt x="108" y="40"/>
                  <a:pt x="166" y="14"/>
                </a:cubicBezTo>
                <a:lnTo>
                  <a:pt x="356" y="13"/>
                </a:lnTo>
                <a:cubicBezTo>
                  <a:pt x="482" y="12"/>
                  <a:pt x="805" y="10"/>
                  <a:pt x="922" y="10"/>
                </a:cubicBezTo>
                <a:cubicBezTo>
                  <a:pt x="1039" y="10"/>
                  <a:pt x="988" y="0"/>
                  <a:pt x="1060" y="12"/>
                </a:cubicBezTo>
                <a:cubicBezTo>
                  <a:pt x="1132" y="24"/>
                  <a:pt x="1204" y="81"/>
                  <a:pt x="1249" y="186"/>
                </a:cubicBezTo>
                <a:cubicBezTo>
                  <a:pt x="1259" y="258"/>
                  <a:pt x="1255" y="297"/>
                  <a:pt x="1255" y="297"/>
                </a:cubicBezTo>
                <a:lnTo>
                  <a:pt x="0" y="298"/>
                </a:lnTo>
                <a:close/>
              </a:path>
            </a:pathLst>
          </a:custGeom>
          <a:solidFill>
            <a:schemeClr val="hlink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7" name="Rectangle 13"/>
          <p:cNvSpPr>
            <a:spLocks noChangeArrowheads="1"/>
          </p:cNvSpPr>
          <p:nvPr/>
        </p:nvSpPr>
        <p:spPr bwMode="gray">
          <a:xfrm>
            <a:off x="6634622" y="1628130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9pPr>
          </a:lstStyle>
          <a:p>
            <a:pPr algn="ctr" eaLnBrk="1" hangingPunct="1"/>
            <a:r>
              <a:rPr lang="zh-CN" altLang="en-US" dirty="0" smtClean="0">
                <a:solidFill>
                  <a:srgbClr val="1C1C1C"/>
                </a:solidFill>
              </a:rPr>
              <a:t>订单系统</a:t>
            </a:r>
            <a:endParaRPr lang="en-US" altLang="zh-CN" dirty="0">
              <a:solidFill>
                <a:srgbClr val="1C1C1C"/>
              </a:solidFill>
            </a:endParaRPr>
          </a:p>
        </p:txBody>
      </p:sp>
      <p:sp>
        <p:nvSpPr>
          <p:cNvPr id="59" name="Freeform 3"/>
          <p:cNvSpPr>
            <a:spLocks/>
          </p:cNvSpPr>
          <p:nvPr/>
        </p:nvSpPr>
        <p:spPr bwMode="gray">
          <a:xfrm>
            <a:off x="300461" y="3575001"/>
            <a:ext cx="8305800" cy="1002867"/>
          </a:xfrm>
          <a:custGeom>
            <a:avLst/>
            <a:gdLst>
              <a:gd name="T0" fmla="*/ 0 w 5016"/>
              <a:gd name="T1" fmla="*/ 2147483647 h 2256"/>
              <a:gd name="T2" fmla="*/ 2147483647 w 5016"/>
              <a:gd name="T3" fmla="*/ 2147483647 h 2256"/>
              <a:gd name="T4" fmla="*/ 2147483647 w 5016"/>
              <a:gd name="T5" fmla="*/ 2147483647 h 2256"/>
              <a:gd name="T6" fmla="*/ 2147483647 w 5016"/>
              <a:gd name="T7" fmla="*/ 2147483647 h 2256"/>
              <a:gd name="T8" fmla="*/ 2147483647 w 5016"/>
              <a:gd name="T9" fmla="*/ 2147483647 h 2256"/>
              <a:gd name="T10" fmla="*/ 2147483647 w 5016"/>
              <a:gd name="T11" fmla="*/ 2147483647 h 2256"/>
              <a:gd name="T12" fmla="*/ 2147483647 w 5016"/>
              <a:gd name="T13" fmla="*/ 2147483647 h 2256"/>
              <a:gd name="T14" fmla="*/ 2147483647 w 5016"/>
              <a:gd name="T15" fmla="*/ 2147483647 h 2256"/>
              <a:gd name="T16" fmla="*/ 2147483647 w 5016"/>
              <a:gd name="T17" fmla="*/ 2147483647 h 2256"/>
              <a:gd name="T18" fmla="*/ 2147483647 w 5016"/>
              <a:gd name="T19" fmla="*/ 0 h 2256"/>
              <a:gd name="T20" fmla="*/ 2147483647 w 5016"/>
              <a:gd name="T21" fmla="*/ 2147483647 h 2256"/>
              <a:gd name="T22" fmla="*/ 2147483647 w 5016"/>
              <a:gd name="T23" fmla="*/ 2147483647 h 2256"/>
              <a:gd name="T24" fmla="*/ 2147483647 w 5016"/>
              <a:gd name="T25" fmla="*/ 2147483647 h 2256"/>
              <a:gd name="T26" fmla="*/ 2147483647 w 5016"/>
              <a:gd name="T27" fmla="*/ 2147483647 h 2256"/>
              <a:gd name="T28" fmla="*/ 2147483647 w 5016"/>
              <a:gd name="T29" fmla="*/ 2147483647 h 2256"/>
              <a:gd name="T30" fmla="*/ 2147483647 w 5016"/>
              <a:gd name="T31" fmla="*/ 2147483647 h 2256"/>
              <a:gd name="T32" fmla="*/ 2147483647 w 5016"/>
              <a:gd name="T33" fmla="*/ 2147483647 h 2256"/>
              <a:gd name="T34" fmla="*/ 2147483647 w 5016"/>
              <a:gd name="T35" fmla="*/ 2147483647 h 2256"/>
              <a:gd name="T36" fmla="*/ 2147483647 w 5016"/>
              <a:gd name="T37" fmla="*/ 2147483647 h 2256"/>
              <a:gd name="T38" fmla="*/ 0 w 5016"/>
              <a:gd name="T39" fmla="*/ 2147483647 h 225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5016"/>
              <a:gd name="T61" fmla="*/ 0 h 2256"/>
              <a:gd name="T62" fmla="*/ 5016 w 5016"/>
              <a:gd name="T63" fmla="*/ 2256 h 225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5016" h="2256">
                <a:moveTo>
                  <a:pt x="0" y="2240"/>
                </a:moveTo>
                <a:cubicBezTo>
                  <a:pt x="276" y="2109"/>
                  <a:pt x="1182" y="1474"/>
                  <a:pt x="1122" y="702"/>
                </a:cubicBezTo>
                <a:lnTo>
                  <a:pt x="972" y="744"/>
                </a:lnTo>
                <a:cubicBezTo>
                  <a:pt x="988" y="702"/>
                  <a:pt x="1140" y="436"/>
                  <a:pt x="1140" y="438"/>
                </a:cubicBezTo>
                <a:lnTo>
                  <a:pt x="1422" y="642"/>
                </a:lnTo>
                <a:cubicBezTo>
                  <a:pt x="1422" y="642"/>
                  <a:pt x="1260" y="672"/>
                  <a:pt x="1272" y="672"/>
                </a:cubicBezTo>
                <a:cubicBezTo>
                  <a:pt x="1428" y="1008"/>
                  <a:pt x="1620" y="1350"/>
                  <a:pt x="1968" y="1284"/>
                </a:cubicBezTo>
                <a:cubicBezTo>
                  <a:pt x="2316" y="1218"/>
                  <a:pt x="2460" y="576"/>
                  <a:pt x="2466" y="318"/>
                </a:cubicBezTo>
                <a:lnTo>
                  <a:pt x="2280" y="318"/>
                </a:lnTo>
                <a:lnTo>
                  <a:pt x="2598" y="0"/>
                </a:lnTo>
                <a:lnTo>
                  <a:pt x="2898" y="330"/>
                </a:lnTo>
                <a:lnTo>
                  <a:pt x="2724" y="324"/>
                </a:lnTo>
                <a:cubicBezTo>
                  <a:pt x="2724" y="325"/>
                  <a:pt x="2760" y="1284"/>
                  <a:pt x="3210" y="1302"/>
                </a:cubicBezTo>
                <a:cubicBezTo>
                  <a:pt x="3660" y="1320"/>
                  <a:pt x="3816" y="912"/>
                  <a:pt x="3870" y="654"/>
                </a:cubicBezTo>
                <a:lnTo>
                  <a:pt x="3702" y="642"/>
                </a:lnTo>
                <a:lnTo>
                  <a:pt x="3984" y="420"/>
                </a:lnTo>
                <a:lnTo>
                  <a:pt x="4182" y="678"/>
                </a:lnTo>
                <a:lnTo>
                  <a:pt x="4026" y="672"/>
                </a:lnTo>
                <a:cubicBezTo>
                  <a:pt x="4032" y="678"/>
                  <a:pt x="3960" y="1862"/>
                  <a:pt x="5016" y="2225"/>
                </a:cubicBezTo>
                <a:cubicBezTo>
                  <a:pt x="3438" y="2232"/>
                  <a:pt x="1092" y="2256"/>
                  <a:pt x="0" y="2240"/>
                </a:cubicBezTo>
                <a:close/>
              </a:path>
            </a:pathLst>
          </a:custGeom>
          <a:gradFill rotWithShape="1">
            <a:gsLst>
              <a:gs pos="0">
                <a:srgbClr val="C0C0C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622591"/>
              </p:ext>
            </p:extLst>
          </p:nvPr>
        </p:nvGraphicFramePr>
        <p:xfrm>
          <a:off x="881685" y="2189254"/>
          <a:ext cx="1827851" cy="1245880"/>
        </p:xfrm>
        <a:graphic>
          <a:graphicData uri="http://schemas.openxmlformats.org/drawingml/2006/table">
            <a:tbl>
              <a:tblPr/>
              <a:tblGrid>
                <a:gridCol w="459698"/>
                <a:gridCol w="360040"/>
                <a:gridCol w="1008113"/>
              </a:tblGrid>
              <a:tr h="391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txId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7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status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848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TRIED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</a:tr>
              <a:tr h="2848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478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CONFIRMED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47842"/>
                      </a:schemeClr>
                    </a:solidFill>
                  </a:tcPr>
                </a:tc>
              </a:tr>
              <a:tr h="2848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CANCLLING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095765"/>
              </p:ext>
            </p:extLst>
          </p:nvPr>
        </p:nvGraphicFramePr>
        <p:xfrm>
          <a:off x="3583883" y="2010077"/>
          <a:ext cx="1827851" cy="1245880"/>
        </p:xfrm>
        <a:graphic>
          <a:graphicData uri="http://schemas.openxmlformats.org/drawingml/2006/table">
            <a:tbl>
              <a:tblPr/>
              <a:tblGrid>
                <a:gridCol w="459698"/>
                <a:gridCol w="360040"/>
                <a:gridCol w="1008113"/>
              </a:tblGrid>
              <a:tr h="391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txId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7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status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848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TRIED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</a:tr>
              <a:tr h="2848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478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CONFIRMED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47842"/>
                      </a:schemeClr>
                    </a:solidFill>
                  </a:tcPr>
                </a:tc>
              </a:tr>
              <a:tr h="2848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CANCLLING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762697"/>
              </p:ext>
            </p:extLst>
          </p:nvPr>
        </p:nvGraphicFramePr>
        <p:xfrm>
          <a:off x="6318351" y="2161697"/>
          <a:ext cx="1827851" cy="1245880"/>
        </p:xfrm>
        <a:graphic>
          <a:graphicData uri="http://schemas.openxmlformats.org/drawingml/2006/table">
            <a:tbl>
              <a:tblPr/>
              <a:tblGrid>
                <a:gridCol w="459698"/>
                <a:gridCol w="360040"/>
                <a:gridCol w="1008113"/>
              </a:tblGrid>
              <a:tr h="391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txId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7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status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848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TRIED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</a:tr>
              <a:tr h="2848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478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CONFIRMED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47842"/>
                      </a:schemeClr>
                    </a:solidFill>
                  </a:tcPr>
                </a:tc>
              </a:tr>
              <a:tr h="2848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CANCLLING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4793113" y="6361583"/>
            <a:ext cx="164670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zh-CN" altLang="en-US" sz="1400" smtClean="0">
                <a:solidFill>
                  <a:srgbClr val="333333"/>
                </a:solidFill>
              </a:rPr>
              <a:t>事务提交成功统计</a:t>
            </a:r>
            <a:endParaRPr lang="en-US" altLang="zh-CN" sz="1400" dirty="0">
              <a:solidFill>
                <a:srgbClr val="333333"/>
              </a:solidFill>
            </a:endParaRPr>
          </a:p>
        </p:txBody>
      </p:sp>
      <p:grpSp>
        <p:nvGrpSpPr>
          <p:cNvPr id="11" name="组 10"/>
          <p:cNvGrpSpPr/>
          <p:nvPr/>
        </p:nvGrpSpPr>
        <p:grpSpPr>
          <a:xfrm>
            <a:off x="2123728" y="4681858"/>
            <a:ext cx="1658011" cy="1887179"/>
            <a:chOff x="1942640" y="4038253"/>
            <a:chExt cx="1936949" cy="2204672"/>
          </a:xfrm>
        </p:grpSpPr>
        <p:pic>
          <p:nvPicPr>
            <p:cNvPr id="23" name="Picture 27" descr="circuler_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2640" y="4054041"/>
              <a:ext cx="1914983" cy="1899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Arc 28"/>
            <p:cNvSpPr>
              <a:spLocks/>
            </p:cNvSpPr>
            <p:nvPr/>
          </p:nvSpPr>
          <p:spPr bwMode="gray">
            <a:xfrm rot="5400000" flipH="1" flipV="1">
              <a:off x="1511287" y="4491032"/>
              <a:ext cx="1839348" cy="973262"/>
            </a:xfrm>
            <a:custGeom>
              <a:avLst/>
              <a:gdLst>
                <a:gd name="T0" fmla="*/ 0 w 41981"/>
                <a:gd name="T1" fmla="*/ 0 h 21791"/>
                <a:gd name="T2" fmla="*/ 0 w 41981"/>
                <a:gd name="T3" fmla="*/ 0 h 21791"/>
                <a:gd name="T4" fmla="*/ 0 w 41981"/>
                <a:gd name="T5" fmla="*/ 0 h 21791"/>
                <a:gd name="T6" fmla="*/ 0 60000 65536"/>
                <a:gd name="T7" fmla="*/ 0 60000 65536"/>
                <a:gd name="T8" fmla="*/ 0 60000 65536"/>
                <a:gd name="T9" fmla="*/ 0 w 41981"/>
                <a:gd name="T10" fmla="*/ 0 h 21791"/>
                <a:gd name="T11" fmla="*/ 41981 w 41981"/>
                <a:gd name="T12" fmla="*/ 21791 h 217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981" h="21791" fill="none" extrusionOk="0">
                  <a:moveTo>
                    <a:pt x="-1" y="14446"/>
                  </a:moveTo>
                  <a:cubicBezTo>
                    <a:pt x="3037" y="5792"/>
                    <a:pt x="11209" y="-1"/>
                    <a:pt x="20381" y="0"/>
                  </a:cubicBezTo>
                  <a:cubicBezTo>
                    <a:pt x="32310" y="0"/>
                    <a:pt x="41981" y="9670"/>
                    <a:pt x="41981" y="21600"/>
                  </a:cubicBezTo>
                  <a:cubicBezTo>
                    <a:pt x="41981" y="21663"/>
                    <a:pt x="41980" y="21727"/>
                    <a:pt x="41980" y="21791"/>
                  </a:cubicBezTo>
                </a:path>
                <a:path w="41981" h="21791" stroke="0" extrusionOk="0">
                  <a:moveTo>
                    <a:pt x="-1" y="14446"/>
                  </a:moveTo>
                  <a:cubicBezTo>
                    <a:pt x="3037" y="5792"/>
                    <a:pt x="11209" y="-1"/>
                    <a:pt x="20381" y="0"/>
                  </a:cubicBezTo>
                  <a:cubicBezTo>
                    <a:pt x="32310" y="0"/>
                    <a:pt x="41981" y="9670"/>
                    <a:pt x="41981" y="21600"/>
                  </a:cubicBezTo>
                  <a:cubicBezTo>
                    <a:pt x="41981" y="21663"/>
                    <a:pt x="41980" y="21727"/>
                    <a:pt x="41980" y="21791"/>
                  </a:cubicBezTo>
                  <a:lnTo>
                    <a:pt x="20381" y="21600"/>
                  </a:lnTo>
                  <a:lnTo>
                    <a:pt x="-1" y="1444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dirty="0"/>
            </a:p>
          </p:txBody>
        </p:sp>
        <p:sp>
          <p:nvSpPr>
            <p:cNvPr id="25" name="Arc 29"/>
            <p:cNvSpPr>
              <a:spLocks/>
            </p:cNvSpPr>
            <p:nvPr/>
          </p:nvSpPr>
          <p:spPr bwMode="gray">
            <a:xfrm rot="16490432" flipH="1" flipV="1">
              <a:off x="2714810" y="4873457"/>
              <a:ext cx="1023990" cy="1185037"/>
            </a:xfrm>
            <a:custGeom>
              <a:avLst/>
              <a:gdLst>
                <a:gd name="T0" fmla="*/ 0 w 23364"/>
                <a:gd name="T1" fmla="*/ 0 h 27056"/>
                <a:gd name="T2" fmla="*/ 0 w 23364"/>
                <a:gd name="T3" fmla="*/ 0 h 27056"/>
                <a:gd name="T4" fmla="*/ 0 w 23364"/>
                <a:gd name="T5" fmla="*/ 0 h 27056"/>
                <a:gd name="T6" fmla="*/ 0 60000 65536"/>
                <a:gd name="T7" fmla="*/ 0 60000 65536"/>
                <a:gd name="T8" fmla="*/ 0 60000 65536"/>
                <a:gd name="T9" fmla="*/ 0 w 23364"/>
                <a:gd name="T10" fmla="*/ 0 h 27056"/>
                <a:gd name="T11" fmla="*/ 23364 w 23364"/>
                <a:gd name="T12" fmla="*/ 27056 h 270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364" h="27056" fill="none" extrusionOk="0">
                  <a:moveTo>
                    <a:pt x="0" y="72"/>
                  </a:moveTo>
                  <a:cubicBezTo>
                    <a:pt x="586" y="24"/>
                    <a:pt x="1175" y="-1"/>
                    <a:pt x="1764" y="0"/>
                  </a:cubicBezTo>
                  <a:cubicBezTo>
                    <a:pt x="13693" y="0"/>
                    <a:pt x="23364" y="9670"/>
                    <a:pt x="23364" y="21600"/>
                  </a:cubicBezTo>
                  <a:cubicBezTo>
                    <a:pt x="23364" y="23441"/>
                    <a:pt x="23128" y="25274"/>
                    <a:pt x="22663" y="27055"/>
                  </a:cubicBezTo>
                </a:path>
                <a:path w="23364" h="27056" stroke="0" extrusionOk="0">
                  <a:moveTo>
                    <a:pt x="0" y="72"/>
                  </a:moveTo>
                  <a:cubicBezTo>
                    <a:pt x="586" y="24"/>
                    <a:pt x="1175" y="-1"/>
                    <a:pt x="1764" y="0"/>
                  </a:cubicBezTo>
                  <a:cubicBezTo>
                    <a:pt x="13693" y="0"/>
                    <a:pt x="23364" y="9670"/>
                    <a:pt x="23364" y="21600"/>
                  </a:cubicBezTo>
                  <a:cubicBezTo>
                    <a:pt x="23364" y="23441"/>
                    <a:pt x="23128" y="25274"/>
                    <a:pt x="22663" y="27055"/>
                  </a:cubicBezTo>
                  <a:lnTo>
                    <a:pt x="1764" y="2160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chemeClr val="folHlink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Arc 30"/>
            <p:cNvSpPr>
              <a:spLocks/>
            </p:cNvSpPr>
            <p:nvPr/>
          </p:nvSpPr>
          <p:spPr bwMode="gray">
            <a:xfrm rot="11090432" flipH="1" flipV="1">
              <a:off x="2946317" y="4105918"/>
              <a:ext cx="568863" cy="925877"/>
            </a:xfrm>
            <a:custGeom>
              <a:avLst/>
              <a:gdLst>
                <a:gd name="T0" fmla="*/ 0 w 12999"/>
                <a:gd name="T1" fmla="*/ 0 h 21112"/>
                <a:gd name="T2" fmla="*/ 0 w 12999"/>
                <a:gd name="T3" fmla="*/ 0 h 21112"/>
                <a:gd name="T4" fmla="*/ 0 w 12999"/>
                <a:gd name="T5" fmla="*/ 0 h 21112"/>
                <a:gd name="T6" fmla="*/ 0 60000 65536"/>
                <a:gd name="T7" fmla="*/ 0 60000 65536"/>
                <a:gd name="T8" fmla="*/ 0 60000 65536"/>
                <a:gd name="T9" fmla="*/ 0 w 12999"/>
                <a:gd name="T10" fmla="*/ 0 h 21112"/>
                <a:gd name="T11" fmla="*/ 12999 w 12999"/>
                <a:gd name="T12" fmla="*/ 21112 h 211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999" h="21112" fill="none" extrusionOk="0">
                  <a:moveTo>
                    <a:pt x="4565" y="-1"/>
                  </a:moveTo>
                  <a:cubicBezTo>
                    <a:pt x="7622" y="661"/>
                    <a:pt x="10500" y="1978"/>
                    <a:pt x="12999" y="3861"/>
                  </a:cubicBezTo>
                </a:path>
                <a:path w="12999" h="21112" stroke="0" extrusionOk="0">
                  <a:moveTo>
                    <a:pt x="4565" y="-1"/>
                  </a:moveTo>
                  <a:cubicBezTo>
                    <a:pt x="7622" y="661"/>
                    <a:pt x="10500" y="1978"/>
                    <a:pt x="12999" y="3861"/>
                  </a:cubicBezTo>
                  <a:lnTo>
                    <a:pt x="0" y="21112"/>
                  </a:lnTo>
                  <a:lnTo>
                    <a:pt x="4565" y="-1"/>
                  </a:lnTo>
                  <a:close/>
                </a:path>
              </a:pathLst>
            </a:custGeom>
            <a:solidFill>
              <a:schemeClr val="accent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Arc 31"/>
            <p:cNvSpPr>
              <a:spLocks/>
            </p:cNvSpPr>
            <p:nvPr/>
          </p:nvSpPr>
          <p:spPr bwMode="gray">
            <a:xfrm rot="13924529" flipH="1" flipV="1">
              <a:off x="3032630" y="4407564"/>
              <a:ext cx="746566" cy="947353"/>
            </a:xfrm>
            <a:custGeom>
              <a:avLst/>
              <a:gdLst>
                <a:gd name="T0" fmla="*/ 0 w 17040"/>
                <a:gd name="T1" fmla="*/ 0 h 21600"/>
                <a:gd name="T2" fmla="*/ 0 w 17040"/>
                <a:gd name="T3" fmla="*/ 0 h 21600"/>
                <a:gd name="T4" fmla="*/ 0 w 17040"/>
                <a:gd name="T5" fmla="*/ 0 h 21600"/>
                <a:gd name="T6" fmla="*/ 0 60000 65536"/>
                <a:gd name="T7" fmla="*/ 0 60000 65536"/>
                <a:gd name="T8" fmla="*/ 0 60000 65536"/>
                <a:gd name="T9" fmla="*/ 0 w 17040"/>
                <a:gd name="T10" fmla="*/ 0 h 21600"/>
                <a:gd name="T11" fmla="*/ 17040 w 1704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040" h="21600" fill="none" extrusionOk="0">
                  <a:moveTo>
                    <a:pt x="-1" y="343"/>
                  </a:moveTo>
                  <a:cubicBezTo>
                    <a:pt x="1266" y="114"/>
                    <a:pt x="2550" y="-1"/>
                    <a:pt x="3837" y="0"/>
                  </a:cubicBezTo>
                  <a:cubicBezTo>
                    <a:pt x="8615" y="0"/>
                    <a:pt x="13258" y="1584"/>
                    <a:pt x="17040" y="4504"/>
                  </a:cubicBezTo>
                </a:path>
                <a:path w="17040" h="21600" stroke="0" extrusionOk="0">
                  <a:moveTo>
                    <a:pt x="-1" y="343"/>
                  </a:moveTo>
                  <a:cubicBezTo>
                    <a:pt x="1266" y="114"/>
                    <a:pt x="2550" y="-1"/>
                    <a:pt x="3837" y="0"/>
                  </a:cubicBezTo>
                  <a:cubicBezTo>
                    <a:pt x="8615" y="0"/>
                    <a:pt x="13258" y="1584"/>
                    <a:pt x="17040" y="4504"/>
                  </a:cubicBezTo>
                  <a:lnTo>
                    <a:pt x="3837" y="21600"/>
                  </a:lnTo>
                  <a:lnTo>
                    <a:pt x="-1" y="343"/>
                  </a:lnTo>
                  <a:close/>
                </a:path>
              </a:pathLst>
            </a:custGeom>
            <a:solidFill>
              <a:schemeClr val="tx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Arc 32"/>
            <p:cNvSpPr>
              <a:spLocks/>
            </p:cNvSpPr>
            <p:nvPr/>
          </p:nvSpPr>
          <p:spPr bwMode="gray">
            <a:xfrm rot="9746424" flipH="1" flipV="1">
              <a:off x="2762703" y="4038253"/>
              <a:ext cx="536195" cy="901066"/>
            </a:xfrm>
            <a:custGeom>
              <a:avLst/>
              <a:gdLst>
                <a:gd name="T0" fmla="*/ 0 w 12246"/>
                <a:gd name="T1" fmla="*/ 0 h 20557"/>
                <a:gd name="T2" fmla="*/ 0 w 12246"/>
                <a:gd name="T3" fmla="*/ 0 h 20557"/>
                <a:gd name="T4" fmla="*/ 0 w 12246"/>
                <a:gd name="T5" fmla="*/ 0 h 20557"/>
                <a:gd name="T6" fmla="*/ 0 60000 65536"/>
                <a:gd name="T7" fmla="*/ 0 60000 65536"/>
                <a:gd name="T8" fmla="*/ 0 60000 65536"/>
                <a:gd name="T9" fmla="*/ 0 w 12246"/>
                <a:gd name="T10" fmla="*/ 0 h 20557"/>
                <a:gd name="T11" fmla="*/ 12246 w 12246"/>
                <a:gd name="T12" fmla="*/ 20557 h 205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246" h="20557" fill="none" extrusionOk="0">
                  <a:moveTo>
                    <a:pt x="6630" y="0"/>
                  </a:moveTo>
                  <a:cubicBezTo>
                    <a:pt x="8626" y="643"/>
                    <a:pt x="10518" y="1574"/>
                    <a:pt x="12246" y="2763"/>
                  </a:cubicBezTo>
                </a:path>
                <a:path w="12246" h="20557" stroke="0" extrusionOk="0">
                  <a:moveTo>
                    <a:pt x="6630" y="0"/>
                  </a:moveTo>
                  <a:cubicBezTo>
                    <a:pt x="8626" y="643"/>
                    <a:pt x="10518" y="1574"/>
                    <a:pt x="12246" y="2763"/>
                  </a:cubicBezTo>
                  <a:lnTo>
                    <a:pt x="0" y="20557"/>
                  </a:lnTo>
                  <a:lnTo>
                    <a:pt x="6630" y="0"/>
                  </a:lnTo>
                  <a:close/>
                </a:path>
              </a:pathLst>
            </a:custGeom>
            <a:solidFill>
              <a:schemeClr val="hlink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2" name="Group 36"/>
            <p:cNvGrpSpPr>
              <a:grpSpLocks/>
            </p:cNvGrpSpPr>
            <p:nvPr/>
          </p:nvGrpSpPr>
          <p:grpSpPr bwMode="auto">
            <a:xfrm rot="17866498" flipH="1" flipV="1">
              <a:off x="2642818" y="5285282"/>
              <a:ext cx="1562832" cy="352454"/>
              <a:chOff x="2532" y="1051"/>
              <a:chExt cx="839" cy="215"/>
            </a:xfrm>
          </p:grpSpPr>
          <p:grpSp>
            <p:nvGrpSpPr>
              <p:cNvPr id="33" name="Group 37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39" name="AutoShape 38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1176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0" name="AutoShape 39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1176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1" name="AutoShape 40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1176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2" name="AutoShape 41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1176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4" name="Group 42"/>
              <p:cNvGrpSpPr>
                <a:grpSpLocks/>
              </p:cNvGrpSpPr>
              <p:nvPr/>
            </p:nvGrpSpPr>
            <p:grpSpPr bwMode="auto">
              <a:xfrm rot="1353540">
                <a:off x="2688" y="1100"/>
                <a:ext cx="683" cy="166"/>
                <a:chOff x="1565" y="2568"/>
                <a:chExt cx="1028" cy="249"/>
              </a:xfrm>
            </p:grpSpPr>
            <p:sp>
              <p:nvSpPr>
                <p:cNvPr id="35" name="AutoShape 43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1176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6" name="AutoShape 44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1176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7" name="AutoShape 45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1176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</p:grpSp>
      <p:sp>
        <p:nvSpPr>
          <p:cNvPr id="13" name="文本框 12"/>
          <p:cNvSpPr txBox="1"/>
          <p:nvPr/>
        </p:nvSpPr>
        <p:spPr>
          <a:xfrm rot="17855786">
            <a:off x="2157297" y="5264948"/>
            <a:ext cx="76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solidFill>
                  <a:schemeClr val="bg1"/>
                </a:solidFill>
              </a:rPr>
              <a:t>成功</a:t>
            </a:r>
            <a:r>
              <a:rPr kumimoji="1" lang="en-US" altLang="zh-CN" sz="1200" dirty="0" smtClean="0">
                <a:solidFill>
                  <a:schemeClr val="bg1"/>
                </a:solidFill>
              </a:rPr>
              <a:t>46%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 rot="19439301">
            <a:off x="2842890" y="5752466"/>
            <a:ext cx="76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solidFill>
                  <a:schemeClr val="bg1"/>
                </a:solidFill>
              </a:rPr>
              <a:t>失败</a:t>
            </a:r>
            <a:r>
              <a:rPr kumimoji="1" lang="en-US" altLang="zh-CN" sz="1200" dirty="0" smtClean="0">
                <a:solidFill>
                  <a:schemeClr val="bg1"/>
                </a:solidFill>
              </a:rPr>
              <a:t>32%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 rot="20269437">
            <a:off x="3004010" y="5203735"/>
            <a:ext cx="76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solidFill>
                  <a:schemeClr val="bg1"/>
                </a:solidFill>
              </a:rPr>
              <a:t>取消</a:t>
            </a:r>
            <a:r>
              <a:rPr kumimoji="1" lang="en-US" altLang="zh-CN" sz="1200" dirty="0" smtClean="0">
                <a:solidFill>
                  <a:schemeClr val="bg1"/>
                </a:solidFill>
              </a:rPr>
              <a:t>15%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 rot="17949007">
            <a:off x="2837809" y="4954844"/>
            <a:ext cx="681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solidFill>
                  <a:schemeClr val="bg1"/>
                </a:solidFill>
              </a:rPr>
              <a:t>确认</a:t>
            </a:r>
            <a:r>
              <a:rPr kumimoji="1" lang="en-US" altLang="zh-CN" sz="1200" dirty="0">
                <a:solidFill>
                  <a:schemeClr val="bg1"/>
                </a:solidFill>
              </a:rPr>
              <a:t>4</a:t>
            </a:r>
            <a:r>
              <a:rPr kumimoji="1" lang="en-US" altLang="zh-CN" sz="1200" dirty="0" smtClean="0">
                <a:solidFill>
                  <a:schemeClr val="bg1"/>
                </a:solidFill>
              </a:rPr>
              <a:t>%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 rot="16655692">
            <a:off x="2712974" y="4817311"/>
            <a:ext cx="681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solidFill>
                  <a:schemeClr val="bg1"/>
                </a:solidFill>
              </a:rPr>
              <a:t>异常</a:t>
            </a:r>
            <a:r>
              <a:rPr kumimoji="1" lang="en-US" altLang="zh-CN" sz="1200" dirty="0">
                <a:solidFill>
                  <a:schemeClr val="bg1"/>
                </a:solidFill>
              </a:rPr>
              <a:t>3</a:t>
            </a:r>
            <a:r>
              <a:rPr kumimoji="1" lang="en-US" altLang="zh-CN" sz="1200" dirty="0" smtClean="0">
                <a:solidFill>
                  <a:schemeClr val="bg1"/>
                </a:solidFill>
              </a:rPr>
              <a:t>%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15" name="直线连接符 14"/>
          <p:cNvCxnSpPr/>
          <p:nvPr/>
        </p:nvCxnSpPr>
        <p:spPr>
          <a:xfrm>
            <a:off x="2519747" y="6108143"/>
            <a:ext cx="301428" cy="407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/>
          <p:cNvCxnSpPr>
            <a:stCxn id="18" idx="1"/>
          </p:cNvCxnSpPr>
          <p:nvPr/>
        </p:nvCxnSpPr>
        <p:spPr>
          <a:xfrm flipH="1" flipV="1">
            <a:off x="2815085" y="6510294"/>
            <a:ext cx="1978028" cy="5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/>
          <p:cNvCxnSpPr/>
          <p:nvPr/>
        </p:nvCxnSpPr>
        <p:spPr>
          <a:xfrm flipH="1">
            <a:off x="3391228" y="5958456"/>
            <a:ext cx="1406275" cy="4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 Box 5"/>
          <p:cNvSpPr txBox="1">
            <a:spLocks noChangeArrowheads="1"/>
          </p:cNvSpPr>
          <p:nvPr/>
        </p:nvSpPr>
        <p:spPr bwMode="auto">
          <a:xfrm>
            <a:off x="4793113" y="5829905"/>
            <a:ext cx="164670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zh-CN" altLang="en-US" sz="1400" dirty="0" smtClean="0">
                <a:solidFill>
                  <a:srgbClr val="333333"/>
                </a:solidFill>
              </a:rPr>
              <a:t>事务提交失败统计</a:t>
            </a:r>
            <a:endParaRPr lang="en-US" altLang="zh-CN" sz="1400" dirty="0">
              <a:solidFill>
                <a:srgbClr val="333333"/>
              </a:solidFill>
            </a:endParaRPr>
          </a:p>
        </p:txBody>
      </p:sp>
      <p:cxnSp>
        <p:nvCxnSpPr>
          <p:cNvPr id="66" name="直线连接符 65"/>
          <p:cNvCxnSpPr/>
          <p:nvPr/>
        </p:nvCxnSpPr>
        <p:spPr>
          <a:xfrm flipH="1">
            <a:off x="3580131" y="5443167"/>
            <a:ext cx="1216271" cy="14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Box 5"/>
          <p:cNvSpPr txBox="1">
            <a:spLocks noChangeArrowheads="1"/>
          </p:cNvSpPr>
          <p:nvPr/>
        </p:nvSpPr>
        <p:spPr bwMode="auto">
          <a:xfrm>
            <a:off x="4793113" y="5298227"/>
            <a:ext cx="164670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zh-CN" altLang="en-US" sz="1400" dirty="0" smtClean="0">
                <a:solidFill>
                  <a:srgbClr val="333333"/>
                </a:solidFill>
              </a:rPr>
              <a:t>事务正在取消统计</a:t>
            </a:r>
            <a:endParaRPr lang="en-US" altLang="zh-CN" sz="1400" dirty="0">
              <a:solidFill>
                <a:srgbClr val="333333"/>
              </a:solidFill>
            </a:endParaRPr>
          </a:p>
        </p:txBody>
      </p:sp>
      <p:cxnSp>
        <p:nvCxnSpPr>
          <p:cNvPr id="69" name="直线连接符 68"/>
          <p:cNvCxnSpPr/>
          <p:nvPr/>
        </p:nvCxnSpPr>
        <p:spPr>
          <a:xfrm flipH="1">
            <a:off x="3332974" y="4922617"/>
            <a:ext cx="1479919" cy="7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 Box 5"/>
          <p:cNvSpPr txBox="1">
            <a:spLocks noChangeArrowheads="1"/>
          </p:cNvSpPr>
          <p:nvPr/>
        </p:nvSpPr>
        <p:spPr bwMode="auto">
          <a:xfrm>
            <a:off x="4793113" y="4766549"/>
            <a:ext cx="164670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zh-CN" altLang="en-US" sz="1400" dirty="0" smtClean="0">
                <a:solidFill>
                  <a:srgbClr val="333333"/>
                </a:solidFill>
              </a:rPr>
              <a:t>事务正在确认统计</a:t>
            </a:r>
            <a:endParaRPr lang="en-US" altLang="zh-CN" sz="1400" dirty="0">
              <a:solidFill>
                <a:srgbClr val="333333"/>
              </a:solidFill>
            </a:endParaRPr>
          </a:p>
        </p:txBody>
      </p:sp>
      <p:cxnSp>
        <p:nvCxnSpPr>
          <p:cNvPr id="72" name="直线连接符 71"/>
          <p:cNvCxnSpPr/>
          <p:nvPr/>
        </p:nvCxnSpPr>
        <p:spPr>
          <a:xfrm flipH="1">
            <a:off x="3109687" y="4405109"/>
            <a:ext cx="292038" cy="381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/>
          <p:cNvCxnSpPr/>
          <p:nvPr/>
        </p:nvCxnSpPr>
        <p:spPr>
          <a:xfrm flipH="1" flipV="1">
            <a:off x="3390575" y="4401218"/>
            <a:ext cx="1414482" cy="4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 Box 5"/>
          <p:cNvSpPr txBox="1">
            <a:spLocks noChangeArrowheads="1"/>
          </p:cNvSpPr>
          <p:nvPr/>
        </p:nvSpPr>
        <p:spPr bwMode="auto">
          <a:xfrm>
            <a:off x="4793113" y="4234871"/>
            <a:ext cx="164670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zh-CN" altLang="en-US" sz="1400" dirty="0" smtClean="0">
                <a:solidFill>
                  <a:srgbClr val="333333"/>
                </a:solidFill>
              </a:rPr>
              <a:t>事务异常状态统计</a:t>
            </a:r>
            <a:endParaRPr lang="en-US" altLang="zh-CN" sz="140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39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Art 2"/>
          <p:cNvSpPr>
            <a:spLocks noChangeArrowheads="1" noChangeShapeType="1" noTextEdit="1"/>
          </p:cNvSpPr>
          <p:nvPr/>
        </p:nvSpPr>
        <p:spPr bwMode="ltGray">
          <a:xfrm>
            <a:off x="1763688" y="1844824"/>
            <a:ext cx="5400675" cy="15113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Stop">
              <a:avLst>
                <a:gd name="adj" fmla="val 22222"/>
              </a:avLst>
            </a:prstTxWarp>
          </a:bodyPr>
          <a:lstStyle/>
          <a:p>
            <a:pPr algn="ctr"/>
            <a:r>
              <a:rPr lang="en-US" altLang="zh-CN" sz="3600" kern="10">
                <a:gradFill rotWithShape="1">
                  <a:gsLst>
                    <a:gs pos="0">
                      <a:schemeClr val="accent1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outerShdw blurRad="63500" dist="63500" dir="16200000" sy="-100000" rotWithShape="0">
                    <a:schemeClr val="tx1">
                      <a:alpha val="50000"/>
                    </a:schemeClr>
                  </a:outerShdw>
                </a:effectLst>
                <a:latin typeface="Impact" charset="0"/>
                <a:ea typeface="Impact" charset="0"/>
                <a:cs typeface="Impact" charset="0"/>
              </a:rPr>
              <a:t>Thank You !</a:t>
            </a:r>
            <a:endParaRPr lang="zh-CN" altLang="en-US" sz="3600" kern="10" dirty="0">
              <a:gradFill rotWithShape="1">
                <a:gsLst>
                  <a:gs pos="0">
                    <a:schemeClr val="accent1"/>
                  </a:gs>
                  <a:gs pos="100000">
                    <a:schemeClr val="tx1"/>
                  </a:gs>
                </a:gsLst>
                <a:lin ang="5400000" scaled="1"/>
              </a:gradFill>
              <a:effectLst>
                <a:outerShdw blurRad="63500" dist="63500" dir="16200000" sy="-100000" rotWithShape="0">
                  <a:schemeClr val="tx1">
                    <a:alpha val="50000"/>
                  </a:schemeClr>
                </a:outerShdw>
              </a:effectLst>
              <a:latin typeface="Impact" charset="0"/>
              <a:ea typeface="Impact" charset="0"/>
              <a:cs typeface="Impac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216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事务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600200"/>
            <a:ext cx="404279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n"/>
            </a:pPr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事务</a:t>
            </a:r>
            <a:endParaRPr lang="en-US" altLang="zh-CN" sz="2000" b="1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由一组操作构成的可靠、独立的工作单元</a:t>
            </a:r>
          </a:p>
          <a:p>
            <a:pPr>
              <a:buFont typeface="Wingdings" charset="2"/>
              <a:buChar char="n"/>
            </a:pPr>
            <a:r>
              <a:rPr lang="en-US" altLang="zh-CN" sz="2000" b="1" dirty="0" smtClean="0">
                <a:latin typeface="Microsoft YaHei" charset="0"/>
                <a:ea typeface="Microsoft YaHei" charset="0"/>
                <a:cs typeface="Microsoft YaHei" charset="0"/>
              </a:rPr>
              <a:t>ACID</a:t>
            </a:r>
            <a:endParaRPr lang="zh-CN" altLang="en-US" sz="2000" b="1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Atomicity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（原子性）</a:t>
            </a:r>
          </a:p>
          <a:p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Consistency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（一致性）</a:t>
            </a:r>
          </a:p>
          <a:p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Isolation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（隔离性）</a:t>
            </a:r>
          </a:p>
          <a:p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Durability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（持久性）</a:t>
            </a:r>
          </a:p>
          <a:p>
            <a:pPr marL="0" indent="0">
              <a:buNone/>
            </a:pPr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难度</a:t>
            </a:r>
          </a:p>
          <a:p>
            <a:r>
              <a:rPr lang="zh-CN" altLang="en-US" sz="2100" dirty="0" smtClean="0">
                <a:latin typeface="Microsoft YaHei" charset="0"/>
                <a:ea typeface="Microsoft YaHei" charset="0"/>
                <a:cs typeface="Microsoft YaHei" charset="0"/>
              </a:rPr>
              <a:t>高度并发</a:t>
            </a:r>
          </a:p>
          <a:p>
            <a:r>
              <a:rPr lang="zh-CN" altLang="en-US" sz="2100" dirty="0" smtClean="0">
                <a:latin typeface="Microsoft YaHei" charset="0"/>
                <a:ea typeface="Microsoft YaHei" charset="0"/>
                <a:cs typeface="Microsoft YaHei" charset="0"/>
              </a:rPr>
              <a:t>资源分布</a:t>
            </a:r>
          </a:p>
          <a:p>
            <a:r>
              <a:rPr lang="zh-CN" altLang="en-US" sz="2100" dirty="0" smtClean="0">
                <a:latin typeface="Microsoft YaHei" charset="0"/>
                <a:ea typeface="Microsoft YaHei" charset="0"/>
                <a:cs typeface="Microsoft YaHei" charset="0"/>
              </a:rPr>
              <a:t>大时间跨度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449005"/>
            <a:ext cx="4762033" cy="491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5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本地事务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430995"/>
            <a:ext cx="4547382" cy="4824536"/>
          </a:xfr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457200" y="1600200"/>
            <a:ext cx="4042792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n"/>
            </a:pPr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本地事务</a:t>
            </a:r>
            <a:endParaRPr lang="en-US" altLang="zh-CN" sz="2000" b="1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事务由资源管理器（如</a:t>
            </a:r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DBMS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）本地管理</a:t>
            </a:r>
          </a:p>
          <a:p>
            <a:pPr>
              <a:buFont typeface="Wingdings" charset="2"/>
              <a:buChar char="n"/>
            </a:pPr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有点</a:t>
            </a:r>
          </a:p>
          <a:p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支持严格的</a:t>
            </a:r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ACID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属性</a:t>
            </a:r>
          </a:p>
          <a:p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可靠</a:t>
            </a:r>
          </a:p>
          <a:p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高效</a:t>
            </a:r>
          </a:p>
          <a:p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状态可以只在资源管理器中维护</a:t>
            </a:r>
          </a:p>
          <a:p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应用编程模型简单（在框架或平台的支持）</a:t>
            </a:r>
          </a:p>
          <a:p>
            <a:pPr>
              <a:buFont typeface="Wingdings" charset="2"/>
              <a:buChar char="n"/>
            </a:pPr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局限</a:t>
            </a:r>
          </a:p>
          <a:p>
            <a:r>
              <a:rPr lang="zh-CN" altLang="en-US" sz="2100" dirty="0" smtClean="0">
                <a:latin typeface="Microsoft YaHei" charset="0"/>
                <a:ea typeface="Microsoft YaHei" charset="0"/>
                <a:cs typeface="Microsoft YaHei" charset="0"/>
              </a:rPr>
              <a:t>不具备分布事务处理能力</a:t>
            </a:r>
          </a:p>
          <a:p>
            <a:r>
              <a:rPr lang="zh-CN" altLang="en-US" sz="2100" dirty="0" smtClean="0">
                <a:latin typeface="Microsoft YaHei" charset="0"/>
                <a:ea typeface="Microsoft YaHei" charset="0"/>
                <a:cs typeface="Microsoft YaHei" charset="0"/>
              </a:rPr>
              <a:t>隔离的最小单位由资源管理器决定，如数据库中的一条记录</a:t>
            </a:r>
          </a:p>
        </p:txBody>
      </p:sp>
    </p:spTree>
    <p:extLst>
      <p:ext uri="{BB962C8B-B14F-4D97-AF65-F5344CB8AC3E}">
        <p14:creationId xmlns:p14="http://schemas.microsoft.com/office/powerpoint/2010/main" val="126401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两阶段提交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(Two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Phase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Commit)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300" y="1565368"/>
            <a:ext cx="4683369" cy="4726335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796100" cy="45259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2"/>
              <a:buChar char="n"/>
            </a:pPr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准备操作与</a:t>
            </a:r>
            <a:r>
              <a:rPr lang="en-US" altLang="zh-CN" sz="2000" b="1" dirty="0" smtClean="0">
                <a:latin typeface="Microsoft YaHei" charset="0"/>
                <a:ea typeface="Microsoft YaHei" charset="0"/>
                <a:cs typeface="Microsoft YaHei" charset="0"/>
              </a:rPr>
              <a:t>ACID</a:t>
            </a:r>
          </a:p>
          <a:p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A: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准备后，仍可提交与回滚</a:t>
            </a:r>
          </a:p>
          <a:p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C: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准备时，一致性检查必须</a:t>
            </a:r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OK</a:t>
            </a:r>
            <a:endParaRPr lang="zh-CN" altLang="en-US" sz="20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I: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准备后，事务结果仍然只在事务内可见</a:t>
            </a:r>
          </a:p>
          <a:p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D: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准备后，事务结果已经持久</a:t>
            </a:r>
          </a:p>
          <a:p>
            <a:pPr>
              <a:buFont typeface="Wingdings" charset="2"/>
              <a:buChar char="n"/>
            </a:pPr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局限</a:t>
            </a:r>
          </a:p>
          <a:p>
            <a:r>
              <a:rPr lang="zh-CN" altLang="en-US" sz="2100" dirty="0">
                <a:latin typeface="Microsoft YaHei" charset="0"/>
                <a:ea typeface="Microsoft YaHei" charset="0"/>
                <a:cs typeface="Microsoft YaHei" charset="0"/>
              </a:rPr>
              <a:t>协议成本（准备操作是一定必须的么）</a:t>
            </a:r>
          </a:p>
          <a:p>
            <a:r>
              <a:rPr lang="zh-CN" altLang="en-US" sz="2100" dirty="0">
                <a:latin typeface="Microsoft YaHei" charset="0"/>
                <a:ea typeface="Microsoft YaHei" charset="0"/>
                <a:cs typeface="Microsoft YaHei" charset="0"/>
              </a:rPr>
              <a:t>准备阶段的持久成本</a:t>
            </a:r>
          </a:p>
          <a:p>
            <a:r>
              <a:rPr lang="zh-CN" altLang="en-US" sz="2100" dirty="0">
                <a:latin typeface="Microsoft YaHei" charset="0"/>
                <a:ea typeface="Microsoft YaHei" charset="0"/>
                <a:cs typeface="Microsoft YaHei" charset="0"/>
              </a:rPr>
              <a:t>潜在故障点多带来的脆弱性</a:t>
            </a:r>
          </a:p>
          <a:p>
            <a:r>
              <a:rPr lang="zh-CN" altLang="en-US" sz="2100" dirty="0">
                <a:latin typeface="Microsoft YaHei" charset="0"/>
                <a:ea typeface="Microsoft YaHei" charset="0"/>
                <a:cs typeface="Microsoft YaHei" charset="0"/>
              </a:rPr>
              <a:t>准备后，提交前的故障引发一系列隔离与恢复难题</a:t>
            </a:r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遵循的原则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796100" cy="4525963"/>
          </a:xfrm>
        </p:spPr>
        <p:txBody>
          <a:bodyPr>
            <a:normAutofit lnSpcReduction="10000"/>
          </a:bodyPr>
          <a:lstStyle/>
          <a:p>
            <a:pPr>
              <a:buFont typeface="Wingdings" charset="2"/>
              <a:buChar char="n"/>
            </a:pPr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原则</a:t>
            </a:r>
            <a:endParaRPr lang="en-US" altLang="zh-CN" sz="2000" b="1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真正重要的是满足业务需求，而不是追求抽象、绝对的系统特性</a:t>
            </a:r>
          </a:p>
          <a:p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帽子戏法：两只手最多能拿几顶帽子？</a:t>
            </a:r>
          </a:p>
          <a:p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酸碱平衡（</a:t>
            </a:r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ACID-BASE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Balance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）</a:t>
            </a:r>
          </a:p>
          <a:p>
            <a:pPr marL="0" indent="0">
              <a:buNone/>
            </a:pPr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模式</a:t>
            </a:r>
          </a:p>
          <a:p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定期校对</a:t>
            </a:r>
          </a:p>
          <a:p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可靠消息</a:t>
            </a:r>
          </a:p>
          <a:p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TCC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操作</a:t>
            </a:r>
          </a:p>
          <a:p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补偿操作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125844">
            <a:off x="4913365" y="3004134"/>
            <a:ext cx="1625600" cy="1625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33899">
            <a:off x="5353372" y="4615563"/>
            <a:ext cx="1625600" cy="1625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588125">
            <a:off x="4933836" y="1443531"/>
            <a:ext cx="1625600" cy="16256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391039">
            <a:off x="6697397" y="3360592"/>
            <a:ext cx="1625600" cy="1625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412058">
            <a:off x="6557134" y="1857142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583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帽子戏法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796100" cy="4525963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en-US" altLang="zh-CN" sz="2000" b="1" dirty="0" smtClean="0">
                <a:latin typeface="Microsoft YaHei" charset="0"/>
                <a:ea typeface="Microsoft YaHei" charset="0"/>
                <a:cs typeface="Microsoft YaHei" charset="0"/>
              </a:rPr>
              <a:t>CAP</a:t>
            </a:r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定理</a:t>
            </a:r>
            <a:endParaRPr lang="en-US" altLang="zh-CN" sz="2000" b="1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对于共享数据系统，只能同时拥有以下三项中的两个：</a:t>
            </a:r>
          </a:p>
          <a:p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Consistency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（一致性）：所有用户看到一致的数据</a:t>
            </a:r>
          </a:p>
          <a:p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Availability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（可用性）：总能找到一个可用的数据副本</a:t>
            </a:r>
          </a:p>
          <a:p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Tolerance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to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Network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Partition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（分区容忍性）：即使在系统被分区的情况下，仍然满足上述两点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441" y="1268759"/>
            <a:ext cx="4700035" cy="485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17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酸碱平衡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796100" cy="4525963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en-US" altLang="zh-CN" sz="2000" b="1" dirty="0" smtClean="0">
                <a:latin typeface="Microsoft YaHei" charset="0"/>
                <a:ea typeface="Microsoft YaHei" charset="0"/>
                <a:cs typeface="Microsoft YaHei" charset="0"/>
              </a:rPr>
              <a:t>BASE</a:t>
            </a:r>
          </a:p>
          <a:p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BA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（</a:t>
            </a:r>
            <a:r>
              <a:rPr lang="en-US" altLang="zh-CN" sz="2000" b="1" dirty="0" smtClean="0">
                <a:latin typeface="Microsoft YaHei" charset="0"/>
                <a:ea typeface="Microsoft YaHei" charset="0"/>
                <a:cs typeface="Microsoft YaHei" charset="0"/>
              </a:rPr>
              <a:t>B</a:t>
            </a:r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asic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000" b="1" dirty="0" smtClean="0">
                <a:latin typeface="Microsoft YaHei" charset="0"/>
                <a:ea typeface="Microsoft YaHei" charset="0"/>
                <a:cs typeface="Microsoft YaHei" charset="0"/>
              </a:rPr>
              <a:t>A</a:t>
            </a:r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vailability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）基本可用性</a:t>
            </a:r>
          </a:p>
          <a:p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S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（</a:t>
            </a:r>
            <a:r>
              <a:rPr lang="en-US" altLang="zh-CN" sz="2000" b="1" dirty="0" smtClean="0">
                <a:latin typeface="Microsoft YaHei" charset="0"/>
                <a:ea typeface="Microsoft YaHei" charset="0"/>
                <a:cs typeface="Microsoft YaHei" charset="0"/>
              </a:rPr>
              <a:t>S</a:t>
            </a:r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oft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state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）柔性状态</a:t>
            </a:r>
          </a:p>
          <a:p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E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（</a:t>
            </a:r>
            <a:r>
              <a:rPr lang="en-US" altLang="zh-CN" sz="2000" b="1" dirty="0" err="1" smtClean="0">
                <a:latin typeface="Microsoft YaHei" charset="0"/>
                <a:ea typeface="Microsoft YaHei" charset="0"/>
                <a:cs typeface="Microsoft YaHei" charset="0"/>
              </a:rPr>
              <a:t>E</a:t>
            </a:r>
            <a:r>
              <a:rPr lang="en-US" altLang="zh-CN" sz="2000" dirty="0" err="1" smtClean="0">
                <a:latin typeface="Microsoft YaHei" charset="0"/>
                <a:ea typeface="Microsoft YaHei" charset="0"/>
                <a:cs typeface="Microsoft YaHei" charset="0"/>
              </a:rPr>
              <a:t>ventuall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consistency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）最终一致性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842" y="1277680"/>
            <a:ext cx="4786003" cy="484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3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可靠消息实现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557457"/>
            <a:ext cx="4186808" cy="5145470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258816" cy="506916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charset="2"/>
              <a:buChar char="n"/>
            </a:pPr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实现</a:t>
            </a:r>
            <a:endParaRPr lang="en-US" altLang="zh-CN" sz="2000" b="1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业务处理服务在业务事务提交前，向实时消息服务请求发送消息，实时消息服务只记录消息数据，而不是真正发送</a:t>
            </a:r>
          </a:p>
          <a:p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业务处理服务在业务事务提交后，向实时消息服务确认发送。只有在得到确认发送指令后，实时消息服务才真正发送消息</a:t>
            </a:r>
          </a:p>
          <a:p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业务处理服务在业务事务回滚后，向实时消息服务取消发送</a:t>
            </a:r>
          </a:p>
          <a:p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消息状态确认系统定期找到未确认发送或回滚发送的消息，向业务处理服务询问消息状态，业务处理服务根据消息</a:t>
            </a:r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ID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或消息内容确定该消息是否有效</a:t>
            </a:r>
          </a:p>
          <a:p>
            <a:pPr marL="0" indent="0">
              <a:buNone/>
            </a:pPr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成本</a:t>
            </a:r>
          </a:p>
          <a:p>
            <a:r>
              <a:rPr lang="zh-CN" altLang="en-US" sz="2100" dirty="0">
                <a:latin typeface="Microsoft YaHei" charset="0"/>
                <a:ea typeface="Microsoft YaHei" charset="0"/>
                <a:cs typeface="Microsoft YaHei" charset="0"/>
              </a:rPr>
              <a:t>一次消息发送需要两次请求</a:t>
            </a:r>
          </a:p>
          <a:p>
            <a:r>
              <a:rPr lang="zh-CN" altLang="en-US" sz="2100" dirty="0">
                <a:latin typeface="Microsoft YaHei" charset="0"/>
                <a:ea typeface="Microsoft YaHei" charset="0"/>
                <a:cs typeface="Microsoft YaHei" charset="0"/>
              </a:rPr>
              <a:t>业务处理服务需事先消息状态回查接口</a:t>
            </a:r>
          </a:p>
          <a:p>
            <a:pPr marL="0" indent="0">
              <a:buNone/>
            </a:pPr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优点</a:t>
            </a:r>
          </a:p>
          <a:p>
            <a:r>
              <a:rPr lang="zh-CN" altLang="en-US" sz="2100" dirty="0">
                <a:latin typeface="Microsoft YaHei" charset="0"/>
                <a:ea typeface="Microsoft YaHei" charset="0"/>
                <a:cs typeface="Microsoft YaHei" charset="0"/>
              </a:rPr>
              <a:t>消息数据独立存储、独立伸缩</a:t>
            </a:r>
          </a:p>
          <a:p>
            <a:r>
              <a:rPr lang="zh-CN" altLang="en-US" sz="2100" dirty="0">
                <a:latin typeface="Microsoft YaHei" charset="0"/>
                <a:ea typeface="Microsoft YaHei" charset="0"/>
                <a:cs typeface="Microsoft YaHei" charset="0"/>
              </a:rPr>
              <a:t>降低业务系统与消息系统间的耦合</a:t>
            </a:r>
          </a:p>
        </p:txBody>
      </p:sp>
    </p:spTree>
    <p:extLst>
      <p:ext uri="{BB962C8B-B14F-4D97-AF65-F5344CB8AC3E}">
        <p14:creationId xmlns:p14="http://schemas.microsoft.com/office/powerpoint/2010/main" val="5347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marL="228600" indent="-228600" algn="ctr">
          <a:buFont typeface="+mj-ea"/>
          <a:buAutoNum type="circleNumDbPlain" startAt="2"/>
          <a:defRPr kumimoji="1" sz="1200" smtClean="0">
            <a:latin typeface="Microsoft YaHei" charset="0"/>
            <a:ea typeface="Microsoft YaHei" charset="0"/>
            <a:cs typeface="Microsoft YaHei" charset="0"/>
          </a:defRPr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8420</TotalTime>
  <Words>1687</Words>
  <Application>Microsoft Macintosh PowerPoint</Application>
  <PresentationFormat>全屏显示(4:3)</PresentationFormat>
  <Paragraphs>547</Paragraphs>
  <Slides>24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Arial</vt:lpstr>
      <vt:lpstr>Calibri</vt:lpstr>
      <vt:lpstr>Impact</vt:lpstr>
      <vt:lpstr>Microsoft YaHei</vt:lpstr>
      <vt:lpstr>Wingdings</vt:lpstr>
      <vt:lpstr>宋体</vt:lpstr>
      <vt:lpstr>Office 主题​​</vt:lpstr>
      <vt:lpstr>PowerPoint 演示文稿</vt:lpstr>
      <vt:lpstr>目录</vt:lpstr>
      <vt:lpstr>事务</vt:lpstr>
      <vt:lpstr>本地事务</vt:lpstr>
      <vt:lpstr>两阶段提交(Two Phase Commit)</vt:lpstr>
      <vt:lpstr>遵循的原则</vt:lpstr>
      <vt:lpstr>帽子戏法</vt:lpstr>
      <vt:lpstr>酸碱平衡</vt:lpstr>
      <vt:lpstr>可靠消息实现</vt:lpstr>
      <vt:lpstr>TCC/TC</vt:lpstr>
      <vt:lpstr>架构图</vt:lpstr>
      <vt:lpstr>业务操作</vt:lpstr>
      <vt:lpstr>事务表</vt:lpstr>
      <vt:lpstr>业务前置表/主表</vt:lpstr>
      <vt:lpstr>示例代码</vt:lpstr>
      <vt:lpstr>示例代码</vt:lpstr>
      <vt:lpstr>TX状态</vt:lpstr>
      <vt:lpstr>Action/Try</vt:lpstr>
      <vt:lpstr>Confirm</vt:lpstr>
      <vt:lpstr>Cancel</vt:lpstr>
      <vt:lpstr>最终一致性保障</vt:lpstr>
      <vt:lpstr>阶梯时间重试</vt:lpstr>
      <vt:lpstr>后管平台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xiongjie</dc:creator>
  <cp:lastModifiedBy>Microsoft Office 用户</cp:lastModifiedBy>
  <cp:revision>438</cp:revision>
  <dcterms:created xsi:type="dcterms:W3CDTF">2016-07-14T10:17:02Z</dcterms:created>
  <dcterms:modified xsi:type="dcterms:W3CDTF">2016-08-15T12:22:09Z</dcterms:modified>
</cp:coreProperties>
</file>