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5" r:id="rId2"/>
    <p:sldId id="290" r:id="rId3"/>
    <p:sldId id="278" r:id="rId4"/>
    <p:sldId id="277" r:id="rId5"/>
    <p:sldId id="276" r:id="rId6"/>
    <p:sldId id="281" r:id="rId7"/>
    <p:sldId id="279" r:id="rId8"/>
    <p:sldId id="280" r:id="rId9"/>
    <p:sldId id="282" r:id="rId10"/>
    <p:sldId id="284" r:id="rId11"/>
    <p:sldId id="283" r:id="rId12"/>
    <p:sldId id="285" r:id="rId13"/>
    <p:sldId id="286" r:id="rId14"/>
    <p:sldId id="288" r:id="rId15"/>
    <p:sldId id="289" r:id="rId16"/>
    <p:sldId id="257" r:id="rId17"/>
    <p:sldId id="260" r:id="rId18"/>
    <p:sldId id="274" r:id="rId19"/>
    <p:sldId id="272" r:id="rId20"/>
    <p:sldId id="273" r:id="rId21"/>
    <p:sldId id="262" r:id="rId22"/>
    <p:sldId id="263" r:id="rId23"/>
    <p:sldId id="265" r:id="rId24"/>
    <p:sldId id="269" r:id="rId25"/>
    <p:sldId id="266" r:id="rId26"/>
    <p:sldId id="267" r:id="rId27"/>
    <p:sldId id="268" r:id="rId28"/>
    <p:sldId id="27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1"/>
    <p:restoredTop sz="91255"/>
  </p:normalViewPr>
  <p:slideViewPr>
    <p:cSldViewPr>
      <p:cViewPr>
        <p:scale>
          <a:sx n="92" d="100"/>
          <a:sy n="92" d="100"/>
        </p:scale>
        <p:origin x="448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A16D5-58BD-48F0-9BB5-B38692D1EAAC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B70E-1808-4FB9-ACAA-57C54CF0D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4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6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843D-89D3-44ED-8D71-9E75B8168A45}" type="datetimeFigureOut">
              <a:rPr lang="zh-CN" altLang="en-US" smtClean="0"/>
              <a:t>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2PC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en-US" altLang="zh-CN" dirty="0" smtClean="0"/>
              <a:t>TCC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RPC</a:t>
            </a:r>
          </a:p>
          <a:p>
            <a:pPr lvl="1"/>
            <a:r>
              <a:rPr lang="zh-CN" altLang="en-US" dirty="0" smtClean="0"/>
              <a:t>基于消息与</a:t>
            </a:r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TC</a:t>
            </a:r>
            <a:r>
              <a:rPr lang="zh-CN" altLang="en-US" dirty="0" smtClean="0"/>
              <a:t>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补偿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混合型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补偿与努力送达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672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线连接符 21"/>
          <p:cNvCxnSpPr/>
          <p:nvPr/>
        </p:nvCxnSpPr>
        <p:spPr>
          <a:xfrm>
            <a:off x="6262016" y="2313209"/>
            <a:ext cx="399937" cy="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TC/TCC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Try-Confirm-Cancel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尝试执行业务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完成所有业务检查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一致性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预留必须业务资源（准隔离性）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Confirm: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确定执行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真正执行任务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不做任何业务检查</a:t>
            </a:r>
          </a:p>
          <a:p>
            <a:pPr marL="0" indent="0">
              <a:buNone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只是用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Cancel: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取消执行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释放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Try-Cancel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只比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少一个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过程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4008" y="1916831"/>
            <a:ext cx="1645718" cy="7927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主业务服务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流程图: 磁盘 69"/>
          <p:cNvSpPr/>
          <p:nvPr/>
        </p:nvSpPr>
        <p:spPr>
          <a:xfrm>
            <a:off x="4988661" y="2624452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13862" y="1299960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79648" y="1554497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4378" y="1688600"/>
            <a:ext cx="430887" cy="1365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79648" y="2070343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992848" y="2586189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513862" y="4063407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79648" y="4317944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04378" y="4452047"/>
            <a:ext cx="430887" cy="134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79648" y="4833790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92848" y="5349636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流程图: 磁盘 69"/>
          <p:cNvSpPr/>
          <p:nvPr/>
        </p:nvSpPr>
        <p:spPr>
          <a:xfrm>
            <a:off x="7795401" y="3033554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流程图: 磁盘 69"/>
          <p:cNvSpPr/>
          <p:nvPr/>
        </p:nvSpPr>
        <p:spPr>
          <a:xfrm>
            <a:off x="7795401" y="5797001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6649766" y="1758961"/>
            <a:ext cx="0" cy="27827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649766" y="1772816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6632304" y="4541731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柱形 114"/>
          <p:cNvSpPr/>
          <p:nvPr/>
        </p:nvSpPr>
        <p:spPr>
          <a:xfrm rot="5400000">
            <a:off x="5030908" y="4434691"/>
            <a:ext cx="906997" cy="1095637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9" name="直线箭头连接符 38"/>
          <p:cNvCxnSpPr>
            <a:stCxn id="7" idx="3"/>
            <a:endCxn id="38" idx="2"/>
          </p:cNvCxnSpPr>
          <p:nvPr/>
        </p:nvCxnSpPr>
        <p:spPr>
          <a:xfrm flipH="1">
            <a:off x="5484406" y="3208779"/>
            <a:ext cx="13232" cy="1320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11108" y="3617881"/>
            <a:ext cx="176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剪去单角的矩形 42"/>
          <p:cNvSpPr/>
          <p:nvPr/>
        </p:nvSpPr>
        <p:spPr>
          <a:xfrm>
            <a:off x="4957441" y="5324224"/>
            <a:ext cx="1085730" cy="783825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调度任务</a:t>
            </a:r>
          </a:p>
        </p:txBody>
      </p:sp>
      <p:cxnSp>
        <p:nvCxnSpPr>
          <p:cNvPr id="44" name="直线连接符 43"/>
          <p:cNvCxnSpPr/>
          <p:nvPr/>
        </p:nvCxnSpPr>
        <p:spPr>
          <a:xfrm flipV="1">
            <a:off x="5914727" y="4926586"/>
            <a:ext cx="879055" cy="1102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6793782" y="2276872"/>
            <a:ext cx="0" cy="278277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11" idx="2"/>
          </p:cNvCxnSpPr>
          <p:nvPr/>
        </p:nvCxnSpPr>
        <p:spPr>
          <a:xfrm>
            <a:off x="6793782" y="2276872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6806982" y="5085834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14727" y="1413776"/>
            <a:ext cx="1262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33427" y="4056656"/>
            <a:ext cx="1256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02029" y="357011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883391" y="518289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业务操作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2008" y="3412348"/>
            <a:ext cx="1345856" cy="1664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6024" y="4033251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6024" y="442046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3861" y="2462227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流程图: 磁盘 69"/>
          <p:cNvSpPr/>
          <p:nvPr/>
        </p:nvSpPr>
        <p:spPr>
          <a:xfrm>
            <a:off x="7154447" y="2647970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98463" y="3139278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8463" y="3139278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98463" y="3357415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65897" y="287561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65897" y="3315841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65897" y="375837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21" name="矩形 20"/>
          <p:cNvSpPr/>
          <p:nvPr/>
        </p:nvSpPr>
        <p:spPr>
          <a:xfrm>
            <a:off x="4853861" y="4869160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流程图: 磁盘 69"/>
          <p:cNvSpPr/>
          <p:nvPr/>
        </p:nvSpPr>
        <p:spPr>
          <a:xfrm>
            <a:off x="7154447" y="5056384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8463" y="5547692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98463" y="5547692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98463" y="5765829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65897" y="528254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65897" y="5722774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5897" y="616530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29" name="直接箭头连接符 155"/>
          <p:cNvCxnSpPr>
            <a:stCxn id="5" idx="3"/>
            <a:endCxn id="13" idx="1"/>
          </p:cNvCxnSpPr>
          <p:nvPr/>
        </p:nvCxnSpPr>
        <p:spPr>
          <a:xfrm flipV="1">
            <a:off x="3226144" y="3290319"/>
            <a:ext cx="1627717" cy="8509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55"/>
          <p:cNvCxnSpPr>
            <a:stCxn id="6" idx="3"/>
            <a:endCxn id="21" idx="1"/>
          </p:cNvCxnSpPr>
          <p:nvPr/>
        </p:nvCxnSpPr>
        <p:spPr>
          <a:xfrm>
            <a:off x="3226144" y="4528472"/>
            <a:ext cx="1627717" cy="11687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55"/>
          <p:cNvCxnSpPr>
            <a:stCxn id="19" idx="3"/>
            <a:endCxn id="17" idx="1"/>
          </p:cNvCxnSpPr>
          <p:nvPr/>
        </p:nvCxnSpPr>
        <p:spPr>
          <a:xfrm>
            <a:off x="6146017" y="3423853"/>
            <a:ext cx="1152446" cy="288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55"/>
          <p:cNvCxnSpPr>
            <a:stCxn id="27" idx="3"/>
            <a:endCxn id="25" idx="1"/>
          </p:cNvCxnSpPr>
          <p:nvPr/>
        </p:nvCxnSpPr>
        <p:spPr>
          <a:xfrm>
            <a:off x="6146017" y="5830786"/>
            <a:ext cx="1152446" cy="30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" y="3501008"/>
            <a:ext cx="1427040" cy="1427040"/>
          </a:xfrm>
          <a:prstGeom prst="rect">
            <a:avLst/>
          </a:prstGeom>
        </p:spPr>
      </p:pic>
      <p:cxnSp>
        <p:nvCxnSpPr>
          <p:cNvPr id="48" name="直接箭头连接符 155"/>
          <p:cNvCxnSpPr>
            <a:endCxn id="4" idx="1"/>
          </p:cNvCxnSpPr>
          <p:nvPr/>
        </p:nvCxnSpPr>
        <p:spPr>
          <a:xfrm flipV="1">
            <a:off x="1446416" y="4244671"/>
            <a:ext cx="555592" cy="10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标注 50"/>
          <p:cNvSpPr/>
          <p:nvPr/>
        </p:nvSpPr>
        <p:spPr>
          <a:xfrm>
            <a:off x="3621055" y="4020924"/>
            <a:ext cx="1008113" cy="387208"/>
          </a:xfrm>
          <a:prstGeom prst="wedgeRoundRectCallout">
            <a:avLst>
              <a:gd name="adj1" fmla="val -16936"/>
              <a:gd name="adj2" fmla="val -11418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圆角矩形标注 51"/>
          <p:cNvSpPr/>
          <p:nvPr/>
        </p:nvSpPr>
        <p:spPr>
          <a:xfrm>
            <a:off x="3424765" y="5515869"/>
            <a:ext cx="1008113" cy="387208"/>
          </a:xfrm>
          <a:prstGeom prst="wedgeRoundRectCallout">
            <a:avLst>
              <a:gd name="adj1" fmla="val 36662"/>
              <a:gd name="adj2" fmla="val -1034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增订单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05723" y="486916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user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业务组成由：商城系统、库存系统和订单系统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商城先调用减库存服务，然后再调用新增订单服务</a:t>
            </a:r>
          </a:p>
          <a:p>
            <a:pPr>
              <a:buFont typeface="Wingdings" charset="2"/>
              <a:buChar char="n"/>
            </a:pP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流程图: 磁盘 69"/>
          <p:cNvSpPr/>
          <p:nvPr/>
        </p:nvSpPr>
        <p:spPr>
          <a:xfrm>
            <a:off x="7371479" y="2498166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6" name="流程图: 磁盘 69"/>
          <p:cNvSpPr/>
          <p:nvPr/>
        </p:nvSpPr>
        <p:spPr>
          <a:xfrm>
            <a:off x="7371479" y="1638075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Action/Try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8794" y="2830887"/>
            <a:ext cx="1561880" cy="2444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150" y="422203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6150" y="444855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流程图: 磁盘 69"/>
          <p:cNvSpPr/>
          <p:nvPr/>
        </p:nvSpPr>
        <p:spPr>
          <a:xfrm>
            <a:off x="272877" y="3367204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5" name="组 144"/>
          <p:cNvGrpSpPr/>
          <p:nvPr/>
        </p:nvGrpSpPr>
        <p:grpSpPr>
          <a:xfrm>
            <a:off x="416893" y="3858512"/>
            <a:ext cx="1078610" cy="657329"/>
            <a:chOff x="369859" y="4333838"/>
            <a:chExt cx="1078610" cy="657329"/>
          </a:xfrm>
        </p:grpSpPr>
        <p:sp>
          <p:nvSpPr>
            <p:cNvPr id="9" name="矩形 8"/>
            <p:cNvSpPr/>
            <p:nvPr/>
          </p:nvSpPr>
          <p:spPr>
            <a:xfrm>
              <a:off x="369859" y="4333838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9859" y="4333838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9859" y="4551975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25" name="直接箭头连接符 155"/>
          <p:cNvCxnSpPr>
            <a:stCxn id="38" idx="1"/>
            <a:endCxn id="11" idx="3"/>
          </p:cNvCxnSpPr>
          <p:nvPr/>
        </p:nvCxnSpPr>
        <p:spPr>
          <a:xfrm flipH="1">
            <a:off x="1495503" y="3546343"/>
            <a:ext cx="1204171" cy="6255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696150" y="39914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6150" y="4893099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grpSp>
        <p:nvGrpSpPr>
          <p:cNvPr id="144" name="组 143"/>
          <p:cNvGrpSpPr/>
          <p:nvPr/>
        </p:nvGrpSpPr>
        <p:grpSpPr>
          <a:xfrm>
            <a:off x="2696150" y="3192617"/>
            <a:ext cx="1083644" cy="693597"/>
            <a:chOff x="2649116" y="3667943"/>
            <a:chExt cx="1083644" cy="693597"/>
          </a:xfrm>
        </p:grpSpPr>
        <p:sp>
          <p:nvSpPr>
            <p:cNvPr id="36" name="矩形 35"/>
            <p:cNvSpPr/>
            <p:nvPr/>
          </p:nvSpPr>
          <p:spPr>
            <a:xfrm>
              <a:off x="2652640" y="3667943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</a:t>
              </a:r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务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49116" y="4145516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提交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652640" y="3913657"/>
              <a:ext cx="1080120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插入</a:t>
              </a:r>
              <a:r>
                <a:rPr lang="en-US" altLang="zh-CN" sz="1200" dirty="0" smtClean="0"/>
                <a:t>T</a:t>
              </a:r>
              <a:r>
                <a:rPr lang="zh-CN" altLang="en-US" sz="1200" dirty="0" smtClean="0"/>
                <a:t>记录</a:t>
              </a:r>
              <a:endParaRPr lang="zh-CN" altLang="en-US" sz="1200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2696150" y="467984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cxnSp>
        <p:nvCxnSpPr>
          <p:cNvPr id="41" name="直接箭头连接符 155"/>
          <p:cNvCxnSpPr>
            <a:stCxn id="39" idx="1"/>
            <a:endCxn id="11" idx="3"/>
          </p:cNvCxnSpPr>
          <p:nvPr/>
        </p:nvCxnSpPr>
        <p:spPr>
          <a:xfrm flipH="1" flipV="1">
            <a:off x="1495503" y="4171896"/>
            <a:ext cx="1200647" cy="615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045919" y="2179198"/>
            <a:ext cx="1504192" cy="1475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57955" y="264191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257955" y="286619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57955" y="33080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66" name="矩形 65"/>
          <p:cNvSpPr/>
          <p:nvPr/>
        </p:nvSpPr>
        <p:spPr>
          <a:xfrm>
            <a:off x="5045919" y="4393834"/>
            <a:ext cx="1504192" cy="144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57955" y="479336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57955" y="503630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57955" y="547883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77" name="矩形 76"/>
          <p:cNvSpPr/>
          <p:nvPr/>
        </p:nvSpPr>
        <p:spPr>
          <a:xfrm>
            <a:off x="5257955" y="309313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插入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记录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257955" y="525233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插入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记录</a:t>
            </a:r>
            <a:endParaRPr lang="zh-CN" altLang="en-US" sz="1200" dirty="0"/>
          </a:p>
        </p:txBody>
      </p:sp>
      <p:cxnSp>
        <p:nvCxnSpPr>
          <p:cNvPr id="80" name="直接箭头连接符 155"/>
          <p:cNvCxnSpPr>
            <a:stCxn id="5" idx="3"/>
            <a:endCxn id="63" idx="1"/>
          </p:cNvCxnSpPr>
          <p:nvPr/>
        </p:nvCxnSpPr>
        <p:spPr>
          <a:xfrm flipV="1">
            <a:off x="3776270" y="2749928"/>
            <a:ext cx="1481685" cy="1580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155"/>
          <p:cNvCxnSpPr>
            <a:stCxn id="6" idx="3"/>
            <a:endCxn id="71" idx="1"/>
          </p:cNvCxnSpPr>
          <p:nvPr/>
        </p:nvCxnSpPr>
        <p:spPr>
          <a:xfrm>
            <a:off x="3776270" y="4556569"/>
            <a:ext cx="1481685" cy="3448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519892" y="3007015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19892" y="3007015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库存前置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519892" y="3225152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6" name="组 145"/>
          <p:cNvGrpSpPr/>
          <p:nvPr/>
        </p:nvGrpSpPr>
        <p:grpSpPr>
          <a:xfrm>
            <a:off x="7515495" y="2129383"/>
            <a:ext cx="1078610" cy="657329"/>
            <a:chOff x="7468461" y="2604709"/>
            <a:chExt cx="1078610" cy="657329"/>
          </a:xfrm>
        </p:grpSpPr>
        <p:sp>
          <p:nvSpPr>
            <p:cNvPr id="117" name="矩形 116"/>
            <p:cNvSpPr/>
            <p:nvPr/>
          </p:nvSpPr>
          <p:spPr>
            <a:xfrm>
              <a:off x="7468461" y="2604709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7468461" y="2604709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468461" y="2822846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1" name="流程图: 磁盘 69"/>
          <p:cNvSpPr/>
          <p:nvPr/>
        </p:nvSpPr>
        <p:spPr>
          <a:xfrm>
            <a:off x="7371479" y="4925064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519892" y="5433913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519892" y="5433913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前置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519892" y="5652050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流程图: 磁盘 69"/>
          <p:cNvSpPr/>
          <p:nvPr/>
        </p:nvSpPr>
        <p:spPr>
          <a:xfrm>
            <a:off x="7371479" y="406497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8" name="组 147"/>
          <p:cNvGrpSpPr/>
          <p:nvPr/>
        </p:nvGrpSpPr>
        <p:grpSpPr>
          <a:xfrm>
            <a:off x="7515495" y="4556281"/>
            <a:ext cx="1078610" cy="657329"/>
            <a:chOff x="7468461" y="5031607"/>
            <a:chExt cx="1078610" cy="657329"/>
          </a:xfrm>
        </p:grpSpPr>
        <p:sp>
          <p:nvSpPr>
            <p:cNvPr id="126" name="矩形 125"/>
            <p:cNvSpPr/>
            <p:nvPr/>
          </p:nvSpPr>
          <p:spPr>
            <a:xfrm>
              <a:off x="7468461" y="5031607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468461" y="5031607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7468461" y="5249744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04" name="直接箭头连接符 155"/>
          <p:cNvCxnSpPr>
            <a:stCxn id="77" idx="3"/>
            <a:endCxn id="119" idx="1"/>
          </p:cNvCxnSpPr>
          <p:nvPr/>
        </p:nvCxnSpPr>
        <p:spPr>
          <a:xfrm flipV="1">
            <a:off x="6338075" y="2442767"/>
            <a:ext cx="1177420" cy="7583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55"/>
          <p:cNvCxnSpPr>
            <a:stCxn id="64" idx="3"/>
            <a:endCxn id="114" idx="1"/>
          </p:cNvCxnSpPr>
          <p:nvPr/>
        </p:nvCxnSpPr>
        <p:spPr>
          <a:xfrm>
            <a:off x="6338075" y="2974207"/>
            <a:ext cx="1181817" cy="346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55"/>
          <p:cNvCxnSpPr>
            <a:stCxn id="79" idx="3"/>
            <a:endCxn id="128" idx="1"/>
          </p:cNvCxnSpPr>
          <p:nvPr/>
        </p:nvCxnSpPr>
        <p:spPr>
          <a:xfrm flipV="1">
            <a:off x="6338075" y="4869665"/>
            <a:ext cx="1177420" cy="4906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55"/>
          <p:cNvCxnSpPr>
            <a:stCxn id="72" idx="3"/>
          </p:cNvCxnSpPr>
          <p:nvPr/>
        </p:nvCxnSpPr>
        <p:spPr>
          <a:xfrm>
            <a:off x="6338075" y="5144318"/>
            <a:ext cx="1237281" cy="3878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标注 150"/>
          <p:cNvSpPr/>
          <p:nvPr/>
        </p:nvSpPr>
        <p:spPr>
          <a:xfrm>
            <a:off x="5268721" y="1556792"/>
            <a:ext cx="1296912" cy="387208"/>
          </a:xfrm>
          <a:prstGeom prst="wedgeRoundRectCallout">
            <a:avLst>
              <a:gd name="adj1" fmla="val -10844"/>
              <a:gd name="adj2" fmla="val 1112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2" name="圆角矩形标注 151"/>
          <p:cNvSpPr/>
          <p:nvPr/>
        </p:nvSpPr>
        <p:spPr>
          <a:xfrm>
            <a:off x="2407349" y="2267081"/>
            <a:ext cx="1558449" cy="387208"/>
          </a:xfrm>
          <a:prstGeom prst="wedgeRoundRectCallout">
            <a:avLst>
              <a:gd name="adj1" fmla="val -2880"/>
              <a:gd name="adj2" fmla="val 8976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3" name="圆角矩形标注 152"/>
          <p:cNvSpPr/>
          <p:nvPr/>
        </p:nvSpPr>
        <p:spPr>
          <a:xfrm>
            <a:off x="3776270" y="5906329"/>
            <a:ext cx="1296912" cy="387208"/>
          </a:xfrm>
          <a:prstGeom prst="wedgeRoundRectCallout">
            <a:avLst>
              <a:gd name="adj1" fmla="val 44706"/>
              <a:gd name="adj2" fmla="val -1213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77" grpId="0" animBg="1"/>
      <p:bldP spid="79" grpId="0" animBg="1"/>
      <p:bldP spid="151" grpId="0" animBg="1"/>
      <p:bldP spid="152" grpId="0" animBg="1"/>
      <p:bldP spid="1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5940152" y="1728609"/>
            <a:ext cx="2592288" cy="126535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5854" y="223748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5854" y="223748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45854" y="243200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028165" y="263327"/>
            <a:ext cx="1027587" cy="123758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26630" y="726926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6630" y="726924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26630" y="958917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772816"/>
            <a:ext cx="1561880" cy="194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43544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66196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220486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310650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58" name="矩形 57"/>
          <p:cNvSpPr/>
          <p:nvPr/>
        </p:nvSpPr>
        <p:spPr>
          <a:xfrm>
            <a:off x="4028416" y="2893249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1403648" y="3283481"/>
            <a:ext cx="1328302" cy="889398"/>
            <a:chOff x="1133905" y="3702213"/>
            <a:chExt cx="1328302" cy="889398"/>
          </a:xfrm>
        </p:grpSpPr>
        <p:sp>
          <p:nvSpPr>
            <p:cNvPr id="60" name="矩形 59"/>
            <p:cNvSpPr/>
            <p:nvPr/>
          </p:nvSpPr>
          <p:spPr>
            <a:xfrm>
              <a:off x="1133905" y="3702213"/>
              <a:ext cx="1328302" cy="889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库存服务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234537" y="4164930"/>
              <a:ext cx="1080120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try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方法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6310240" y="3368016"/>
            <a:ext cx="1358104" cy="829178"/>
            <a:chOff x="6372200" y="3788694"/>
            <a:chExt cx="1358104" cy="829178"/>
          </a:xfrm>
        </p:grpSpPr>
        <p:sp>
          <p:nvSpPr>
            <p:cNvPr id="66" name="矩形 65"/>
            <p:cNvSpPr/>
            <p:nvPr/>
          </p:nvSpPr>
          <p:spPr>
            <a:xfrm>
              <a:off x="6372200" y="3788694"/>
              <a:ext cx="1358104" cy="829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订单服务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528971" y="4191294"/>
              <a:ext cx="1080120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try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方法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4" name="圆柱形 114"/>
          <p:cNvSpPr/>
          <p:nvPr/>
        </p:nvSpPr>
        <p:spPr>
          <a:xfrm rot="5400000">
            <a:off x="4155575" y="3680152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72375" y="4999122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118413" y="4999122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69203" y="4999122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29007" y="4719402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9" name="直接箭头连接符 155"/>
          <p:cNvCxnSpPr>
            <a:stCxn id="50" idx="1"/>
            <a:endCxn id="62" idx="3"/>
          </p:cNvCxnSpPr>
          <p:nvPr/>
        </p:nvCxnSpPr>
        <p:spPr>
          <a:xfrm flipH="1">
            <a:off x="2584400" y="2543457"/>
            <a:ext cx="1444016" cy="13107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155"/>
          <p:cNvCxnSpPr>
            <a:stCxn id="51" idx="3"/>
            <a:endCxn id="68" idx="1"/>
          </p:cNvCxnSpPr>
          <p:nvPr/>
        </p:nvCxnSpPr>
        <p:spPr>
          <a:xfrm>
            <a:off x="5108536" y="2769978"/>
            <a:ext cx="1358475" cy="1108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028165" y="3335779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00483" y="2237481"/>
            <a:ext cx="856293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800484" y="2228219"/>
            <a:ext cx="856292" cy="201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00483" y="2420887"/>
            <a:ext cx="862982" cy="224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738564" y="223748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738564" y="223748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订单主表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738564" y="243200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611560" y="1700808"/>
            <a:ext cx="2652228" cy="126535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1278" y="2209680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1278" y="2209679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库存主表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11278" y="2404203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493334" y="2209680"/>
            <a:ext cx="887276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11492" y="2209679"/>
            <a:ext cx="869118" cy="1945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93333" y="2404203"/>
            <a:ext cx="887277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68792" y="2209680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468792" y="2209679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68792" y="2404203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7" name="直接箭头连接符 155"/>
          <p:cNvCxnSpPr>
            <a:stCxn id="49" idx="0"/>
            <a:endCxn id="21" idx="3"/>
          </p:cNvCxnSpPr>
          <p:nvPr/>
        </p:nvCxnSpPr>
        <p:spPr>
          <a:xfrm flipH="1" flipV="1">
            <a:off x="4541959" y="1500910"/>
            <a:ext cx="30041" cy="2719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曲线连接符 110"/>
          <p:cNvCxnSpPr>
            <a:stCxn id="62" idx="1"/>
            <a:endCxn id="103" idx="1"/>
          </p:cNvCxnSpPr>
          <p:nvPr/>
        </p:nvCxnSpPr>
        <p:spPr>
          <a:xfrm rot="10800000">
            <a:off x="1493334" y="2503240"/>
            <a:ext cx="10947" cy="1350971"/>
          </a:xfrm>
          <a:prstGeom prst="curvedConnector3">
            <a:avLst>
              <a:gd name="adj1" fmla="val 21882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68" idx="3"/>
            <a:endCxn id="93" idx="3"/>
          </p:cNvCxnSpPr>
          <p:nvPr/>
        </p:nvCxnSpPr>
        <p:spPr>
          <a:xfrm flipV="1">
            <a:off x="7547131" y="2533191"/>
            <a:ext cx="116334" cy="1345437"/>
          </a:xfrm>
          <a:prstGeom prst="curvedConnector3">
            <a:avLst>
              <a:gd name="adj1" fmla="val 296503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0" name="组 119"/>
          <p:cNvGrpSpPr/>
          <p:nvPr/>
        </p:nvGrpSpPr>
        <p:grpSpPr>
          <a:xfrm>
            <a:off x="1392969" y="4453565"/>
            <a:ext cx="1328302" cy="1496528"/>
            <a:chOff x="1133905" y="3702213"/>
            <a:chExt cx="1328302" cy="1496528"/>
          </a:xfrm>
        </p:grpSpPr>
        <p:sp>
          <p:nvSpPr>
            <p:cNvPr id="121" name="矩形 120"/>
            <p:cNvSpPr/>
            <p:nvPr/>
          </p:nvSpPr>
          <p:spPr>
            <a:xfrm>
              <a:off x="1133905" y="3702213"/>
              <a:ext cx="1328302" cy="1496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库存服务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47345" y="4164930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</a:t>
              </a:r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务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247345" y="4403825"/>
              <a:ext cx="1080120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库存操作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247345" y="4845654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提交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247345" y="4630766"/>
              <a:ext cx="1080120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更新</a:t>
              </a:r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6277125" y="4520956"/>
            <a:ext cx="1358104" cy="1429137"/>
            <a:chOff x="6372200" y="3788693"/>
            <a:chExt cx="1358104" cy="1429137"/>
          </a:xfrm>
        </p:grpSpPr>
        <p:sp>
          <p:nvSpPr>
            <p:cNvPr id="127" name="矩形 126"/>
            <p:cNvSpPr/>
            <p:nvPr/>
          </p:nvSpPr>
          <p:spPr>
            <a:xfrm>
              <a:off x="6372200" y="3788693"/>
              <a:ext cx="1358104" cy="14291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订单服务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6514961" y="4188225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</a:t>
              </a:r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务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514961" y="4426288"/>
              <a:ext cx="1080120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订单操作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514961" y="4868818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提交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6514961" y="4642312"/>
              <a:ext cx="1080120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更新</a:t>
              </a:r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40" name="曲线连接符 139"/>
          <p:cNvCxnSpPr>
            <a:stCxn id="75" idx="1"/>
            <a:endCxn id="122" idx="3"/>
          </p:cNvCxnSpPr>
          <p:nvPr/>
        </p:nvCxnSpPr>
        <p:spPr>
          <a:xfrm rot="10800000">
            <a:off x="2586529" y="5024294"/>
            <a:ext cx="885846" cy="123000"/>
          </a:xfrm>
          <a:prstGeom prst="curvedConnector3">
            <a:avLst>
              <a:gd name="adj1" fmla="val 3905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75" idx="2"/>
            <a:endCxn id="128" idx="1"/>
          </p:cNvCxnSpPr>
          <p:nvPr/>
        </p:nvCxnSpPr>
        <p:spPr>
          <a:xfrm rot="5400000" flipH="1" flipV="1">
            <a:off x="4968153" y="3843733"/>
            <a:ext cx="266966" cy="2636499"/>
          </a:xfrm>
          <a:prstGeom prst="curvedConnector4">
            <a:avLst>
              <a:gd name="adj1" fmla="val -246508"/>
              <a:gd name="adj2" fmla="val 73239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曲线连接符 156"/>
          <p:cNvCxnSpPr>
            <a:stCxn id="124" idx="1"/>
            <a:endCxn id="100" idx="1"/>
          </p:cNvCxnSpPr>
          <p:nvPr/>
        </p:nvCxnSpPr>
        <p:spPr>
          <a:xfrm rot="10800000">
            <a:off x="711279" y="2503240"/>
            <a:ext cx="795131" cy="3201779"/>
          </a:xfrm>
          <a:prstGeom prst="curvedConnector3">
            <a:avLst>
              <a:gd name="adj1" fmla="val 12875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30" idx="3"/>
            <a:endCxn id="96" idx="3"/>
          </p:cNvCxnSpPr>
          <p:nvPr/>
        </p:nvCxnSpPr>
        <p:spPr>
          <a:xfrm flipV="1">
            <a:off x="7500006" y="2531040"/>
            <a:ext cx="905006" cy="3178053"/>
          </a:xfrm>
          <a:prstGeom prst="curvedConnector3">
            <a:avLst>
              <a:gd name="adj1" fmla="val 12526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" name="曲线连接符 166"/>
          <p:cNvCxnSpPr>
            <a:stCxn id="89" idx="2"/>
            <a:endCxn id="77" idx="3"/>
          </p:cNvCxnSpPr>
          <p:nvPr/>
        </p:nvCxnSpPr>
        <p:spPr>
          <a:xfrm rot="16200000" flipH="1">
            <a:off x="4181980" y="3938047"/>
            <a:ext cx="1595491" cy="823001"/>
          </a:xfrm>
          <a:prstGeom prst="curvedConnector4">
            <a:avLst>
              <a:gd name="adj1" fmla="val 34068"/>
              <a:gd name="adj2" fmla="val 12777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29" y="3080498"/>
            <a:ext cx="304800" cy="304800"/>
          </a:xfrm>
          <a:prstGeom prst="rect">
            <a:avLst/>
          </a:prstGeom>
        </p:spPr>
      </p:pic>
      <p:pic>
        <p:nvPicPr>
          <p:cNvPr id="176" name="图片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247" y="3180468"/>
            <a:ext cx="304800" cy="304800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52" y="3014407"/>
            <a:ext cx="304800" cy="304800"/>
          </a:xfrm>
          <a:prstGeom prst="rect">
            <a:avLst/>
          </a:prstGeom>
        </p:spPr>
      </p:pic>
      <p:sp>
        <p:nvSpPr>
          <p:cNvPr id="178" name="圆角矩形标注 177"/>
          <p:cNvSpPr/>
          <p:nvPr/>
        </p:nvSpPr>
        <p:spPr>
          <a:xfrm>
            <a:off x="2952389" y="4040481"/>
            <a:ext cx="1677341" cy="387208"/>
          </a:xfrm>
          <a:prstGeom prst="wedgeRoundRectCallout">
            <a:avLst>
              <a:gd name="adj1" fmla="val 48682"/>
              <a:gd name="adj2" fmla="val -1213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85" name="图片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41" y="2942047"/>
            <a:ext cx="304800" cy="304800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465" y="2986816"/>
            <a:ext cx="304800" cy="304800"/>
          </a:xfrm>
          <a:prstGeom prst="rect">
            <a:avLst/>
          </a:prstGeom>
        </p:spPr>
      </p:pic>
      <p:sp>
        <p:nvSpPr>
          <p:cNvPr id="187" name="圆角矩形标注 186"/>
          <p:cNvSpPr/>
          <p:nvPr/>
        </p:nvSpPr>
        <p:spPr>
          <a:xfrm>
            <a:off x="1054609" y="6301624"/>
            <a:ext cx="1677341" cy="387208"/>
          </a:xfrm>
          <a:prstGeom prst="wedgeRoundRectCallout">
            <a:avLst>
              <a:gd name="adj1" fmla="val 27206"/>
              <a:gd name="adj2" fmla="val -13565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8" name="圆角矩形标注 187"/>
          <p:cNvSpPr/>
          <p:nvPr/>
        </p:nvSpPr>
        <p:spPr>
          <a:xfrm>
            <a:off x="5753247" y="6301624"/>
            <a:ext cx="1677341" cy="387208"/>
          </a:xfrm>
          <a:prstGeom prst="wedgeRoundRectCallout">
            <a:avLst>
              <a:gd name="adj1" fmla="val 27206"/>
              <a:gd name="adj2" fmla="val -13565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9" name="圆角矩形标注 188"/>
          <p:cNvSpPr/>
          <p:nvPr/>
        </p:nvSpPr>
        <p:spPr>
          <a:xfrm>
            <a:off x="7888338" y="5705018"/>
            <a:ext cx="1111144" cy="387208"/>
          </a:xfrm>
          <a:prstGeom prst="wedgeRoundRectCallout">
            <a:avLst>
              <a:gd name="adj1" fmla="val -34853"/>
              <a:gd name="adj2" fmla="val -9987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同步主表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65107" y="5727566"/>
            <a:ext cx="1111144" cy="387208"/>
          </a:xfrm>
          <a:prstGeom prst="wedgeRoundRectCallout">
            <a:avLst>
              <a:gd name="adj1" fmla="val 32478"/>
              <a:gd name="adj2" fmla="val -13565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同步主表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78" grpId="0" animBg="1"/>
      <p:bldP spid="187" grpId="0" animBg="1"/>
      <p:bldP spid="187" grpId="1" animBg="1"/>
      <p:bldP spid="188" grpId="1" animBg="1"/>
      <p:bldP spid="189" grpId="1" animBg="1"/>
      <p:bldP spid="19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5940152" y="1728609"/>
            <a:ext cx="1858273" cy="126535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5854" y="223748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5854" y="223748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45854" y="243200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028165" y="263327"/>
            <a:ext cx="1027587" cy="123758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26630" y="726926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6630" y="726924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26630" y="958917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772816"/>
            <a:ext cx="1561880" cy="194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43544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66196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220486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310650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28416" y="2893249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1403648" y="3283481"/>
            <a:ext cx="1328302" cy="889398"/>
            <a:chOff x="1133905" y="3702213"/>
            <a:chExt cx="1328302" cy="889398"/>
          </a:xfrm>
        </p:grpSpPr>
        <p:sp>
          <p:nvSpPr>
            <p:cNvPr id="60" name="矩形 59"/>
            <p:cNvSpPr/>
            <p:nvPr/>
          </p:nvSpPr>
          <p:spPr>
            <a:xfrm>
              <a:off x="1133905" y="3702213"/>
              <a:ext cx="1328302" cy="889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库存服务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234537" y="4164930"/>
              <a:ext cx="1080120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try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方法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6310240" y="3368016"/>
            <a:ext cx="1358104" cy="829178"/>
            <a:chOff x="6372200" y="3788694"/>
            <a:chExt cx="1358104" cy="829178"/>
          </a:xfrm>
        </p:grpSpPr>
        <p:sp>
          <p:nvSpPr>
            <p:cNvPr id="66" name="矩形 65"/>
            <p:cNvSpPr/>
            <p:nvPr/>
          </p:nvSpPr>
          <p:spPr>
            <a:xfrm>
              <a:off x="6372200" y="3788694"/>
              <a:ext cx="1358104" cy="829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订单服务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528971" y="4191294"/>
              <a:ext cx="1080120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try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方法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4" name="圆柱形 114"/>
          <p:cNvSpPr/>
          <p:nvPr/>
        </p:nvSpPr>
        <p:spPr>
          <a:xfrm rot="5400000">
            <a:off x="4155575" y="3680152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72375" y="4999122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118413" y="4999122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69203" y="4999122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29007" y="4719402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9" name="直接箭头连接符 155"/>
          <p:cNvCxnSpPr>
            <a:stCxn id="50" idx="1"/>
            <a:endCxn id="62" idx="3"/>
          </p:cNvCxnSpPr>
          <p:nvPr/>
        </p:nvCxnSpPr>
        <p:spPr>
          <a:xfrm flipH="1">
            <a:off x="2584400" y="2543457"/>
            <a:ext cx="1444016" cy="13107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155"/>
          <p:cNvCxnSpPr>
            <a:stCxn id="51" idx="3"/>
            <a:endCxn id="68" idx="1"/>
          </p:cNvCxnSpPr>
          <p:nvPr/>
        </p:nvCxnSpPr>
        <p:spPr>
          <a:xfrm>
            <a:off x="5108536" y="2769978"/>
            <a:ext cx="1358475" cy="1108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028165" y="3335779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00484" y="2237481"/>
            <a:ext cx="867860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800484" y="2237480"/>
            <a:ext cx="867860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00484" y="2420888"/>
            <a:ext cx="867860" cy="2091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1257746" y="1700808"/>
            <a:ext cx="2006041" cy="126535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04280" y="2209680"/>
            <a:ext cx="876330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04280" y="2209680"/>
            <a:ext cx="876330" cy="186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504280" y="2404203"/>
            <a:ext cx="876330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68792" y="2209680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468792" y="2209679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68792" y="2404203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7" name="直接箭头连接符 155"/>
          <p:cNvCxnSpPr>
            <a:stCxn id="49" idx="0"/>
            <a:endCxn id="21" idx="3"/>
          </p:cNvCxnSpPr>
          <p:nvPr/>
        </p:nvCxnSpPr>
        <p:spPr>
          <a:xfrm flipH="1" flipV="1">
            <a:off x="4541959" y="1500910"/>
            <a:ext cx="30041" cy="2719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曲线连接符 110"/>
          <p:cNvCxnSpPr>
            <a:stCxn id="62" idx="1"/>
            <a:endCxn id="103" idx="1"/>
          </p:cNvCxnSpPr>
          <p:nvPr/>
        </p:nvCxnSpPr>
        <p:spPr>
          <a:xfrm rot="10800000">
            <a:off x="1504280" y="2503240"/>
            <a:ext cx="12700" cy="1350971"/>
          </a:xfrm>
          <a:prstGeom prst="curvedConnector3">
            <a:avLst>
              <a:gd name="adj1" fmla="val 180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68" idx="3"/>
            <a:endCxn id="93" idx="3"/>
          </p:cNvCxnSpPr>
          <p:nvPr/>
        </p:nvCxnSpPr>
        <p:spPr>
          <a:xfrm flipV="1">
            <a:off x="7547131" y="2525482"/>
            <a:ext cx="121213" cy="1353146"/>
          </a:xfrm>
          <a:prstGeom prst="curvedConnector3">
            <a:avLst>
              <a:gd name="adj1" fmla="val 28859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0" name="组 119"/>
          <p:cNvGrpSpPr/>
          <p:nvPr/>
        </p:nvGrpSpPr>
        <p:grpSpPr>
          <a:xfrm>
            <a:off x="1392969" y="4453565"/>
            <a:ext cx="1328302" cy="1496528"/>
            <a:chOff x="1133905" y="3702213"/>
            <a:chExt cx="1328302" cy="1496528"/>
          </a:xfrm>
        </p:grpSpPr>
        <p:sp>
          <p:nvSpPr>
            <p:cNvPr id="121" name="矩形 120"/>
            <p:cNvSpPr/>
            <p:nvPr/>
          </p:nvSpPr>
          <p:spPr>
            <a:xfrm>
              <a:off x="1133905" y="3702213"/>
              <a:ext cx="1328302" cy="1496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库存服务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47345" y="4164930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</a:t>
              </a:r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务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247345" y="4403825"/>
              <a:ext cx="1080120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取消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库存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247345" y="4845654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提交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247345" y="4630766"/>
              <a:ext cx="1080120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更新</a:t>
              </a:r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6277125" y="4520956"/>
            <a:ext cx="1358104" cy="1429137"/>
            <a:chOff x="6372200" y="3788693"/>
            <a:chExt cx="1358104" cy="1429137"/>
          </a:xfrm>
        </p:grpSpPr>
        <p:sp>
          <p:nvSpPr>
            <p:cNvPr id="127" name="矩形 126"/>
            <p:cNvSpPr/>
            <p:nvPr/>
          </p:nvSpPr>
          <p:spPr>
            <a:xfrm>
              <a:off x="6372200" y="3788693"/>
              <a:ext cx="1358104" cy="14291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订单服务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6514961" y="4188225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</a:t>
              </a:r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务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514961" y="4426288"/>
              <a:ext cx="1080120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取消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514961" y="4868818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提交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6514961" y="4642312"/>
              <a:ext cx="1080120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更新</a:t>
              </a:r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40" name="曲线连接符 139"/>
          <p:cNvCxnSpPr>
            <a:stCxn id="75" idx="1"/>
            <a:endCxn id="122" idx="3"/>
          </p:cNvCxnSpPr>
          <p:nvPr/>
        </p:nvCxnSpPr>
        <p:spPr>
          <a:xfrm rot="10800000">
            <a:off x="2586529" y="5024294"/>
            <a:ext cx="885846" cy="123000"/>
          </a:xfrm>
          <a:prstGeom prst="curvedConnector3">
            <a:avLst>
              <a:gd name="adj1" fmla="val 3905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75" idx="2"/>
            <a:endCxn id="128" idx="1"/>
          </p:cNvCxnSpPr>
          <p:nvPr/>
        </p:nvCxnSpPr>
        <p:spPr>
          <a:xfrm rot="5400000" flipH="1" flipV="1">
            <a:off x="4968153" y="3843733"/>
            <a:ext cx="266966" cy="2636499"/>
          </a:xfrm>
          <a:prstGeom prst="curvedConnector4">
            <a:avLst>
              <a:gd name="adj1" fmla="val -246508"/>
              <a:gd name="adj2" fmla="val 73239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曲线连接符 156"/>
          <p:cNvCxnSpPr>
            <a:stCxn id="124" idx="1"/>
            <a:endCxn id="103" idx="1"/>
          </p:cNvCxnSpPr>
          <p:nvPr/>
        </p:nvCxnSpPr>
        <p:spPr>
          <a:xfrm rot="10800000">
            <a:off x="1504281" y="2503240"/>
            <a:ext cx="2129" cy="3201779"/>
          </a:xfrm>
          <a:prstGeom prst="curvedConnector3">
            <a:avLst>
              <a:gd name="adj1" fmla="val 368675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30" idx="3"/>
            <a:endCxn id="93" idx="3"/>
          </p:cNvCxnSpPr>
          <p:nvPr/>
        </p:nvCxnSpPr>
        <p:spPr>
          <a:xfrm flipV="1">
            <a:off x="7500006" y="2525482"/>
            <a:ext cx="168338" cy="3183611"/>
          </a:xfrm>
          <a:prstGeom prst="curvedConnector3">
            <a:avLst>
              <a:gd name="adj1" fmla="val 54854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" name="曲线连接符 166"/>
          <p:cNvCxnSpPr>
            <a:stCxn id="89" idx="2"/>
            <a:endCxn id="77" idx="3"/>
          </p:cNvCxnSpPr>
          <p:nvPr/>
        </p:nvCxnSpPr>
        <p:spPr>
          <a:xfrm rot="16200000" flipH="1">
            <a:off x="4181980" y="3938047"/>
            <a:ext cx="1595491" cy="823001"/>
          </a:xfrm>
          <a:prstGeom prst="curvedConnector4">
            <a:avLst>
              <a:gd name="adj1" fmla="val 34068"/>
              <a:gd name="adj2" fmla="val 12777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29" y="3080498"/>
            <a:ext cx="304800" cy="304800"/>
          </a:xfrm>
          <a:prstGeom prst="rect">
            <a:avLst/>
          </a:prstGeom>
        </p:spPr>
      </p:pic>
      <p:sp>
        <p:nvSpPr>
          <p:cNvPr id="178" name="圆角矩形标注 177"/>
          <p:cNvSpPr/>
          <p:nvPr/>
        </p:nvSpPr>
        <p:spPr>
          <a:xfrm>
            <a:off x="2952389" y="4040481"/>
            <a:ext cx="1677341" cy="387208"/>
          </a:xfrm>
          <a:prstGeom prst="wedgeRoundRectCallout">
            <a:avLst>
              <a:gd name="adj1" fmla="val 48682"/>
              <a:gd name="adj2" fmla="val -1213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85" name="图片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5" y="2942047"/>
            <a:ext cx="304800" cy="304800"/>
          </a:xfrm>
          <a:prstGeom prst="rect">
            <a:avLst/>
          </a:prstGeom>
        </p:spPr>
      </p:pic>
      <p:sp>
        <p:nvSpPr>
          <p:cNvPr id="187" name="圆角矩形标注 186"/>
          <p:cNvSpPr/>
          <p:nvPr/>
        </p:nvSpPr>
        <p:spPr>
          <a:xfrm>
            <a:off x="1054609" y="6301624"/>
            <a:ext cx="1677341" cy="387208"/>
          </a:xfrm>
          <a:prstGeom prst="wedgeRoundRectCallout">
            <a:avLst>
              <a:gd name="adj1" fmla="val 27206"/>
              <a:gd name="adj2" fmla="val -13565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8" name="圆角矩形标注 187"/>
          <p:cNvSpPr/>
          <p:nvPr/>
        </p:nvSpPr>
        <p:spPr>
          <a:xfrm>
            <a:off x="5753247" y="6301624"/>
            <a:ext cx="1677341" cy="387208"/>
          </a:xfrm>
          <a:prstGeom prst="wedgeRoundRectCallout">
            <a:avLst>
              <a:gd name="adj1" fmla="val 27206"/>
              <a:gd name="adj2" fmla="val -13565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9" name="圆角矩形标注 188"/>
          <p:cNvSpPr/>
          <p:nvPr/>
        </p:nvSpPr>
        <p:spPr>
          <a:xfrm>
            <a:off x="7828217" y="5619426"/>
            <a:ext cx="1255662" cy="387208"/>
          </a:xfrm>
          <a:prstGeom prst="wedgeRoundRectCallout">
            <a:avLst>
              <a:gd name="adj1" fmla="val -34853"/>
              <a:gd name="adj2" fmla="val -9987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5291" y="5685284"/>
            <a:ext cx="1306080" cy="387208"/>
          </a:xfrm>
          <a:prstGeom prst="wedgeRoundRectCallout">
            <a:avLst>
              <a:gd name="adj1" fmla="val 28235"/>
              <a:gd name="adj2" fmla="val -12133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TextBox 52"/>
          <p:cNvSpPr txBox="1"/>
          <p:nvPr/>
        </p:nvSpPr>
        <p:spPr>
          <a:xfrm>
            <a:off x="5698878" y="3113014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endParaRPr lang="zh-CN" altLang="en-US" sz="28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TextBox 52"/>
          <p:cNvSpPr txBox="1"/>
          <p:nvPr/>
        </p:nvSpPr>
        <p:spPr>
          <a:xfrm>
            <a:off x="7591291" y="2920571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endParaRPr lang="zh-CN" altLang="en-US" sz="28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TextBox 52"/>
          <p:cNvSpPr txBox="1"/>
          <p:nvPr/>
        </p:nvSpPr>
        <p:spPr>
          <a:xfrm>
            <a:off x="4689498" y="2963933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endParaRPr lang="zh-CN" altLang="en-US" sz="28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78" grpId="0" animBg="1"/>
      <p:bldP spid="187" grpId="0" animBg="1"/>
      <p:bldP spid="187" grpId="1" animBg="1"/>
      <p:bldP spid="188" grpId="0" animBg="1"/>
      <p:bldP spid="189" grpId="0" animBg="1"/>
      <p:bldP spid="1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最终一致性保障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3810952" y="4430340"/>
            <a:ext cx="1601479" cy="1512168"/>
            <a:chOff x="3690601" y="4437112"/>
            <a:chExt cx="1601479" cy="1512168"/>
          </a:xfrm>
        </p:grpSpPr>
        <p:sp>
          <p:nvSpPr>
            <p:cNvPr id="4" name="剪去单角的矩形 3"/>
            <p:cNvSpPr/>
            <p:nvPr/>
          </p:nvSpPr>
          <p:spPr>
            <a:xfrm>
              <a:off x="3690601" y="4437112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剪去单角的矩形 4"/>
            <p:cNvSpPr/>
            <p:nvPr/>
          </p:nvSpPr>
          <p:spPr>
            <a:xfrm>
              <a:off x="3906625" y="4581128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剪去单角的矩形 5"/>
            <p:cNvSpPr/>
            <p:nvPr/>
          </p:nvSpPr>
          <p:spPr>
            <a:xfrm>
              <a:off x="4139952" y="4725144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调度任务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42210"/>
              </p:ext>
            </p:extLst>
          </p:nvPr>
        </p:nvGraphicFramePr>
        <p:xfrm>
          <a:off x="1259021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3390"/>
              </p:ext>
            </p:extLst>
          </p:nvPr>
        </p:nvGraphicFramePr>
        <p:xfrm>
          <a:off x="5508104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1619672" y="3895966"/>
            <a:ext cx="1328302" cy="1057729"/>
            <a:chOff x="1133905" y="3702213"/>
            <a:chExt cx="1328302" cy="889398"/>
          </a:xfrm>
        </p:grpSpPr>
        <p:sp>
          <p:nvSpPr>
            <p:cNvPr id="11" name="矩形 10"/>
            <p:cNvSpPr/>
            <p:nvPr/>
          </p:nvSpPr>
          <p:spPr>
            <a:xfrm>
              <a:off x="1133905" y="3702213"/>
              <a:ext cx="1328302" cy="889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库存服务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59940" y="4043834"/>
              <a:ext cx="1051496" cy="42668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Confirm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/Cancel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454256" y="4034549"/>
            <a:ext cx="1358104" cy="9731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58373" y="4424830"/>
            <a:ext cx="1051496" cy="426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/Cancel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8" name="曲线连接符 17"/>
          <p:cNvCxnSpPr>
            <a:stCxn id="6" idx="1"/>
            <a:endCxn id="8" idx="1"/>
          </p:cNvCxnSpPr>
          <p:nvPr/>
        </p:nvCxnSpPr>
        <p:spPr>
          <a:xfrm rot="5400000" flipH="1">
            <a:off x="1483104" y="2589245"/>
            <a:ext cx="3129180" cy="3577346"/>
          </a:xfrm>
          <a:prstGeom prst="curvedConnector4">
            <a:avLst>
              <a:gd name="adj1" fmla="val -7305"/>
              <a:gd name="adj2" fmla="val 1063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1"/>
            <a:endCxn id="9" idx="3"/>
          </p:cNvCxnSpPr>
          <p:nvPr/>
        </p:nvCxnSpPr>
        <p:spPr>
          <a:xfrm rot="5400000" flipH="1" flipV="1">
            <a:off x="4951626" y="2698069"/>
            <a:ext cx="3129180" cy="3359698"/>
          </a:xfrm>
          <a:prstGeom prst="curvedConnector4">
            <a:avLst>
              <a:gd name="adj1" fmla="val -7305"/>
              <a:gd name="adj2" fmla="val 1068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516607" y="5974246"/>
            <a:ext cx="1484828" cy="387208"/>
          </a:xfrm>
          <a:prstGeom prst="wedgeRoundRectCallout">
            <a:avLst>
              <a:gd name="adj1" fmla="val 28235"/>
              <a:gd name="adj2" fmla="val -12133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543024" y="5974246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6" name="曲线连接符 25"/>
          <p:cNvCxnSpPr>
            <a:stCxn id="6" idx="2"/>
            <a:endCxn id="11" idx="2"/>
          </p:cNvCxnSpPr>
          <p:nvPr/>
        </p:nvCxnSpPr>
        <p:spPr>
          <a:xfrm rot="10800000">
            <a:off x="2283823" y="4953696"/>
            <a:ext cx="1976480" cy="376745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6" idx="0"/>
            <a:endCxn id="14" idx="2"/>
          </p:cNvCxnSpPr>
          <p:nvPr/>
        </p:nvCxnSpPr>
        <p:spPr>
          <a:xfrm flipV="1">
            <a:off x="5412431" y="5007743"/>
            <a:ext cx="1720877" cy="322697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5953177" y="5513378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2122515" y="5483067"/>
            <a:ext cx="1493471" cy="387208"/>
          </a:xfrm>
          <a:prstGeom prst="wedgeRoundRectCallout">
            <a:avLst>
              <a:gd name="adj1" fmla="val -5859"/>
              <a:gd name="adj2" fmla="val -1249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曲线连接符 35"/>
          <p:cNvCxnSpPr>
            <a:stCxn id="11" idx="0"/>
            <a:endCxn id="8" idx="3"/>
          </p:cNvCxnSpPr>
          <p:nvPr/>
        </p:nvCxnSpPr>
        <p:spPr>
          <a:xfrm rot="5400000" flipH="1" flipV="1">
            <a:off x="2574083" y="2523068"/>
            <a:ext cx="1082638" cy="1663159"/>
          </a:xfrm>
          <a:prstGeom prst="curvedConnector4">
            <a:avLst>
              <a:gd name="adj1" fmla="val 24310"/>
              <a:gd name="adj2" fmla="val 11374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4" idx="0"/>
            <a:endCxn id="9" idx="1"/>
          </p:cNvCxnSpPr>
          <p:nvPr/>
        </p:nvCxnSpPr>
        <p:spPr>
          <a:xfrm rot="16200000" flipV="1">
            <a:off x="5710096" y="2611337"/>
            <a:ext cx="1221221" cy="1625204"/>
          </a:xfrm>
          <a:prstGeom prst="curvedConnector4">
            <a:avLst>
              <a:gd name="adj1" fmla="val 27225"/>
              <a:gd name="adj2" fmla="val 11406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圆角矩形标注 41"/>
          <p:cNvSpPr/>
          <p:nvPr/>
        </p:nvSpPr>
        <p:spPr>
          <a:xfrm>
            <a:off x="3131840" y="3846379"/>
            <a:ext cx="1363564" cy="495251"/>
          </a:xfrm>
          <a:prstGeom prst="wedgeRoundRectCallout">
            <a:avLst>
              <a:gd name="adj1" fmla="val -8907"/>
              <a:gd name="adj2" fmla="val -1109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4898391" y="3875223"/>
            <a:ext cx="1329793" cy="495251"/>
          </a:xfrm>
          <a:prstGeom prst="wedgeRoundRectCallout">
            <a:avLst>
              <a:gd name="adj1" fmla="val 9382"/>
              <a:gd name="adj2" fmla="val -10533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3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通过消息系统传递的指令执行失败，通过调度任务重复执行</a:t>
            </a:r>
            <a:endParaRPr lang="zh-CN" altLang="en-US" sz="2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5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0288" y="1108776"/>
            <a:ext cx="1345856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108776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3106144" y="1936868"/>
            <a:ext cx="2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18970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RPC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4" idx="2"/>
            <a:endCxn id="91" idx="0"/>
          </p:cNvCxnSpPr>
          <p:nvPr/>
        </p:nvCxnSpPr>
        <p:spPr>
          <a:xfrm>
            <a:off x="2433216" y="2764960"/>
            <a:ext cx="0" cy="39835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105" idx="0"/>
          </p:cNvCxnSpPr>
          <p:nvPr/>
        </p:nvCxnSpPr>
        <p:spPr>
          <a:xfrm>
            <a:off x="6620240" y="2764960"/>
            <a:ext cx="7976" cy="39835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93156" y="18448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Try</a:t>
            </a:r>
            <a:r>
              <a:rPr lang="zh-CN" altLang="en-US" sz="1200" dirty="0" smtClean="0"/>
              <a:t>订单</a:t>
            </a:r>
            <a:endParaRPr lang="zh-CN" altLang="en-US" sz="1600" dirty="0" smtClean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TCC Try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93156" y="213285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Try</a:t>
            </a:r>
            <a:r>
              <a:rPr lang="zh-CN" altLang="en-US" sz="1200" dirty="0" smtClean="0"/>
              <a:t>库存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6088156" y="1616443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Try</a:t>
            </a:r>
            <a:endParaRPr lang="zh-CN" altLang="en-US" sz="1600" dirty="0" smtClean="0"/>
          </a:p>
        </p:txBody>
      </p:sp>
      <p:sp>
        <p:nvSpPr>
          <p:cNvPr id="39" name="矩形 38"/>
          <p:cNvSpPr/>
          <p:nvPr/>
        </p:nvSpPr>
        <p:spPr>
          <a:xfrm>
            <a:off x="6088156" y="190447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6088156" y="219308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endParaRPr lang="zh-CN" altLang="en-US" sz="160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1045068" y="3163313"/>
            <a:ext cx="2776296" cy="1500996"/>
            <a:chOff x="1074758" y="3198085"/>
            <a:chExt cx="2776296" cy="1500996"/>
          </a:xfrm>
        </p:grpSpPr>
        <p:sp>
          <p:nvSpPr>
            <p:cNvPr id="91" name="圆角矩形 9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240068" y="3163313"/>
            <a:ext cx="2776296" cy="1500996"/>
            <a:chOff x="1074758" y="3198085"/>
            <a:chExt cx="2776296" cy="1500996"/>
          </a:xfrm>
        </p:grpSpPr>
        <p:sp>
          <p:nvSpPr>
            <p:cNvPr id="105" name="圆角矩形 104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301748" y="1675258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21082" y="270252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1" name="圆角矩形标注 120"/>
          <p:cNvSpPr/>
          <p:nvPr/>
        </p:nvSpPr>
        <p:spPr>
          <a:xfrm>
            <a:off x="3269078" y="1006302"/>
            <a:ext cx="2167018" cy="694530"/>
          </a:xfrm>
          <a:prstGeom prst="wedgeRoundRectCallout">
            <a:avLst>
              <a:gd name="adj1" fmla="val 6781"/>
              <a:gd name="adj2" fmla="val 6250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Try</a:t>
            </a:r>
            <a:r>
              <a:rPr lang="zh-CN" altLang="en-US" sz="1050" dirty="0" smtClean="0"/>
              <a:t>失败时分两种情况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库存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失败；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库存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成功返回</a:t>
            </a:r>
            <a:r>
              <a:rPr lang="en-US" altLang="zh-CN" sz="1050" dirty="0" smtClean="0"/>
              <a:t>Response</a:t>
            </a:r>
            <a:r>
              <a:rPr lang="zh-CN" altLang="en-US" sz="1050" dirty="0" smtClean="0"/>
              <a:t>失败。</a:t>
            </a:r>
            <a:endParaRPr lang="zh-CN" altLang="en-US" sz="1050" dirty="0"/>
          </a:p>
        </p:txBody>
      </p:sp>
      <p:sp>
        <p:nvSpPr>
          <p:cNvPr id="122" name="矩形 121"/>
          <p:cNvSpPr/>
          <p:nvPr/>
        </p:nvSpPr>
        <p:spPr>
          <a:xfrm>
            <a:off x="1894332" y="155679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478070" y="5445224"/>
            <a:ext cx="172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</a:t>
            </a:r>
            <a:r>
              <a:rPr lang="zh-CN" altLang="en-US" sz="1600" dirty="0" smtClean="0"/>
              <a:t>表：业务前置表</a:t>
            </a:r>
            <a:endParaRPr lang="en-US" altLang="zh-CN" sz="1600" dirty="0" smtClean="0"/>
          </a:p>
          <a:p>
            <a:r>
              <a:rPr lang="en-US" altLang="zh-CN" sz="1600" dirty="0" smtClean="0"/>
              <a:t>M</a:t>
            </a:r>
            <a:r>
              <a:rPr lang="zh-CN" altLang="en-US" sz="1600" dirty="0" smtClean="0"/>
              <a:t>表：业务主表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表：事务状态表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993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484784"/>
            <a:ext cx="1345856" cy="1985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556792"/>
            <a:ext cx="1504192" cy="14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71" idx="0"/>
          </p:cNvCxnSpPr>
          <p:nvPr/>
        </p:nvCxnSpPr>
        <p:spPr>
          <a:xfrm flipH="1">
            <a:off x="2431756" y="3470141"/>
            <a:ext cx="4860" cy="5460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7" idx="0"/>
          </p:cNvCxnSpPr>
          <p:nvPr/>
        </p:nvCxnSpPr>
        <p:spPr>
          <a:xfrm>
            <a:off x="6620240" y="3043062"/>
            <a:ext cx="7976" cy="9731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9144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/>
              <a:t>TCC</a:t>
            </a:r>
            <a:r>
              <a:rPr lang="en-US" altLang="zh-CN" dirty="0" smtClean="0"/>
              <a:t> Cancel (Try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43608" y="4016236"/>
            <a:ext cx="2776296" cy="1500996"/>
            <a:chOff x="1074758" y="3198085"/>
            <a:chExt cx="2776296" cy="1500996"/>
          </a:xfrm>
        </p:grpSpPr>
        <p:sp>
          <p:nvSpPr>
            <p:cNvPr id="71" name="圆角矩形 7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40068" y="4016236"/>
            <a:ext cx="2776296" cy="1500996"/>
            <a:chOff x="1074758" y="3198085"/>
            <a:chExt cx="2776296" cy="1500996"/>
          </a:xfrm>
        </p:grpSpPr>
        <p:sp>
          <p:nvSpPr>
            <p:cNvPr id="97" name="圆角矩形 96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24" name="椭圆 123"/>
          <p:cNvSpPr/>
          <p:nvPr/>
        </p:nvSpPr>
        <p:spPr>
          <a:xfrm>
            <a:off x="1905078" y="2940187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6" name="圆角矩形标注 125"/>
          <p:cNvSpPr/>
          <p:nvPr/>
        </p:nvSpPr>
        <p:spPr>
          <a:xfrm>
            <a:off x="252044" y="2451705"/>
            <a:ext cx="1290298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</a:t>
            </a:r>
            <a:r>
              <a:rPr lang="en-US" altLang="zh-CN" sz="1050" dirty="0" smtClean="0"/>
              <a:t>Cancel/Confirm</a:t>
            </a:r>
            <a:endParaRPr lang="zh-CN" altLang="en-US" sz="1050" dirty="0"/>
          </a:p>
        </p:txBody>
      </p:sp>
      <p:sp>
        <p:nvSpPr>
          <p:cNvPr id="129" name="矩形 128"/>
          <p:cNvSpPr/>
          <p:nvPr/>
        </p:nvSpPr>
        <p:spPr>
          <a:xfrm>
            <a:off x="1905078" y="1957973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1905078" y="21739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1905078" y="260604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05078" y="2390021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6088156" y="217284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0" name="矩形 139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1" name="矩形 140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54" name="弧形 153"/>
          <p:cNvSpPr/>
          <p:nvPr/>
        </p:nvSpPr>
        <p:spPr>
          <a:xfrm rot="20776323" flipV="1">
            <a:off x="2938907" y="2494771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标注 154"/>
          <p:cNvSpPr/>
          <p:nvPr/>
        </p:nvSpPr>
        <p:spPr>
          <a:xfrm>
            <a:off x="4085676" y="3108675"/>
            <a:ext cx="990380" cy="248317"/>
          </a:xfrm>
          <a:prstGeom prst="wedgeRoundRectCallout">
            <a:avLst>
              <a:gd name="adj1" fmla="val -25644"/>
              <a:gd name="adj2" fmla="val -960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a1.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3106144" y="1936868"/>
            <a:ext cx="2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59832" y="18970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RPC</a:t>
            </a:r>
            <a:endParaRPr lang="zh-CN" altLang="en-US" sz="1400" dirty="0"/>
          </a:p>
        </p:txBody>
      </p:sp>
      <p:cxnSp>
        <p:nvCxnSpPr>
          <p:cNvPr id="163" name="曲线连接符 162"/>
          <p:cNvCxnSpPr>
            <a:stCxn id="124" idx="6"/>
            <a:endCxn id="71" idx="0"/>
          </p:cNvCxnSpPr>
          <p:nvPr/>
        </p:nvCxnSpPr>
        <p:spPr>
          <a:xfrm flipH="1">
            <a:off x="2431756" y="3114527"/>
            <a:ext cx="553442" cy="901709"/>
          </a:xfrm>
          <a:prstGeom prst="curvedConnector4">
            <a:avLst>
              <a:gd name="adj1" fmla="val -41305"/>
              <a:gd name="adj2" fmla="val 60681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圆角矩形标注 165"/>
          <p:cNvSpPr/>
          <p:nvPr/>
        </p:nvSpPr>
        <p:spPr>
          <a:xfrm>
            <a:off x="3113027" y="3625742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167" name="圆角矩形标注 166"/>
          <p:cNvSpPr/>
          <p:nvPr/>
        </p:nvSpPr>
        <p:spPr>
          <a:xfrm>
            <a:off x="3683444" y="1484784"/>
            <a:ext cx="1112136" cy="320325"/>
          </a:xfrm>
          <a:prstGeom prst="wedgeRoundRectCallout">
            <a:avLst>
              <a:gd name="adj1" fmla="val 2446"/>
              <a:gd name="adj2" fmla="val 953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 Cancel</a:t>
            </a:r>
            <a:r>
              <a:rPr lang="zh-CN" altLang="en-US" sz="1050" dirty="0" smtClean="0"/>
              <a:t>库存</a:t>
            </a:r>
            <a:endParaRPr lang="zh-CN" altLang="en-US" sz="1050" dirty="0"/>
          </a:p>
        </p:txBody>
      </p:sp>
      <p:sp>
        <p:nvSpPr>
          <p:cNvPr id="168" name="圆角矩形标注 167"/>
          <p:cNvSpPr/>
          <p:nvPr/>
        </p:nvSpPr>
        <p:spPr>
          <a:xfrm>
            <a:off x="3263836" y="2229858"/>
            <a:ext cx="1112136" cy="320325"/>
          </a:xfrm>
          <a:prstGeom prst="wedgeRoundRectCallout">
            <a:avLst>
              <a:gd name="adj1" fmla="val -61686"/>
              <a:gd name="adj2" fmla="val -166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 Cancel</a:t>
            </a:r>
            <a:r>
              <a:rPr lang="zh-CN" altLang="en-US" sz="1050" dirty="0" smtClean="0"/>
              <a:t>订单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4958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484784"/>
            <a:ext cx="1345856" cy="1985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556792"/>
            <a:ext cx="1504192" cy="14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71" idx="0"/>
          </p:cNvCxnSpPr>
          <p:nvPr/>
        </p:nvCxnSpPr>
        <p:spPr>
          <a:xfrm flipH="1">
            <a:off x="2431756" y="3470141"/>
            <a:ext cx="4860" cy="5460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7" idx="0"/>
          </p:cNvCxnSpPr>
          <p:nvPr/>
        </p:nvCxnSpPr>
        <p:spPr>
          <a:xfrm>
            <a:off x="6620240" y="3043062"/>
            <a:ext cx="7976" cy="9731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9144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/>
              <a:t>TCC Confirm</a:t>
            </a:r>
            <a:endParaRPr lang="zh-CN" altLang="en-US" sz="480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43608" y="4016236"/>
            <a:ext cx="2776296" cy="1500996"/>
            <a:chOff x="1074758" y="3198085"/>
            <a:chExt cx="2776296" cy="1500996"/>
          </a:xfrm>
        </p:grpSpPr>
        <p:sp>
          <p:nvSpPr>
            <p:cNvPr id="71" name="圆角矩形 7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40068" y="4016236"/>
            <a:ext cx="2776296" cy="1500996"/>
            <a:chOff x="1074758" y="3198085"/>
            <a:chExt cx="2776296" cy="1500996"/>
          </a:xfrm>
        </p:grpSpPr>
        <p:sp>
          <p:nvSpPr>
            <p:cNvPr id="97" name="圆角矩形 96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24" name="椭圆 123"/>
          <p:cNvSpPr/>
          <p:nvPr/>
        </p:nvSpPr>
        <p:spPr>
          <a:xfrm>
            <a:off x="1905078" y="2940187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6" name="圆角矩形标注 125"/>
          <p:cNvSpPr/>
          <p:nvPr/>
        </p:nvSpPr>
        <p:spPr>
          <a:xfrm>
            <a:off x="252044" y="2451705"/>
            <a:ext cx="1290298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</a:t>
            </a:r>
            <a:r>
              <a:rPr lang="en-US" altLang="zh-CN" sz="1050" dirty="0" smtClean="0"/>
              <a:t>Cancel/Confirm</a:t>
            </a:r>
            <a:endParaRPr lang="zh-CN" altLang="en-US" sz="1050" dirty="0"/>
          </a:p>
        </p:txBody>
      </p:sp>
      <p:sp>
        <p:nvSpPr>
          <p:cNvPr id="129" name="矩形 128"/>
          <p:cNvSpPr/>
          <p:nvPr/>
        </p:nvSpPr>
        <p:spPr>
          <a:xfrm>
            <a:off x="1905078" y="1957973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1905078" y="21739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1905078" y="260604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05078" y="2390021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6088156" y="217284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0" name="矩形 139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1" name="矩形 140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54" name="弧形 153"/>
          <p:cNvSpPr/>
          <p:nvPr/>
        </p:nvSpPr>
        <p:spPr>
          <a:xfrm rot="20776323" flipV="1">
            <a:off x="2938907" y="2494771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标注 154"/>
          <p:cNvSpPr/>
          <p:nvPr/>
        </p:nvSpPr>
        <p:spPr>
          <a:xfrm>
            <a:off x="4085676" y="3108675"/>
            <a:ext cx="990380" cy="248317"/>
          </a:xfrm>
          <a:prstGeom prst="wedgeRoundRectCallout">
            <a:avLst>
              <a:gd name="adj1" fmla="val -25644"/>
              <a:gd name="adj2" fmla="val -960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a1.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3106144" y="1936868"/>
            <a:ext cx="2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59832" y="18970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RPC</a:t>
            </a:r>
            <a:endParaRPr lang="zh-CN" altLang="en-US" sz="1400" dirty="0"/>
          </a:p>
        </p:txBody>
      </p:sp>
      <p:cxnSp>
        <p:nvCxnSpPr>
          <p:cNvPr id="163" name="曲线连接符 162"/>
          <p:cNvCxnSpPr>
            <a:stCxn id="124" idx="6"/>
            <a:endCxn id="71" idx="0"/>
          </p:cNvCxnSpPr>
          <p:nvPr/>
        </p:nvCxnSpPr>
        <p:spPr>
          <a:xfrm flipH="1">
            <a:off x="2431756" y="3114527"/>
            <a:ext cx="553442" cy="901709"/>
          </a:xfrm>
          <a:prstGeom prst="curvedConnector4">
            <a:avLst>
              <a:gd name="adj1" fmla="val -41305"/>
              <a:gd name="adj2" fmla="val 60681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圆角矩形标注 165"/>
          <p:cNvSpPr/>
          <p:nvPr/>
        </p:nvSpPr>
        <p:spPr>
          <a:xfrm>
            <a:off x="3113027" y="3625742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167" name="圆角矩形标注 166"/>
          <p:cNvSpPr/>
          <p:nvPr/>
        </p:nvSpPr>
        <p:spPr>
          <a:xfrm>
            <a:off x="3802318" y="1484784"/>
            <a:ext cx="1129722" cy="320325"/>
          </a:xfrm>
          <a:prstGeom prst="wedgeRoundRectCallout">
            <a:avLst>
              <a:gd name="adj1" fmla="val 2446"/>
              <a:gd name="adj2" fmla="val 953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 Confirm</a:t>
            </a:r>
            <a:r>
              <a:rPr lang="zh-CN" altLang="en-US" sz="1050" dirty="0" smtClean="0"/>
              <a:t>库存</a:t>
            </a:r>
            <a:endParaRPr lang="zh-CN" altLang="en-US" sz="1050" dirty="0"/>
          </a:p>
        </p:txBody>
      </p:sp>
      <p:sp>
        <p:nvSpPr>
          <p:cNvPr id="50" name="圆角矩形标注 49"/>
          <p:cNvSpPr/>
          <p:nvPr/>
        </p:nvSpPr>
        <p:spPr>
          <a:xfrm>
            <a:off x="3335335" y="2176559"/>
            <a:ext cx="1129722" cy="320325"/>
          </a:xfrm>
          <a:prstGeom prst="wedgeRoundRectCallout">
            <a:avLst>
              <a:gd name="adj1" fmla="val -68781"/>
              <a:gd name="adj2" fmla="val 211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 Confirm</a:t>
            </a:r>
            <a:r>
              <a:rPr lang="zh-CN" altLang="en-US" sz="1050" dirty="0" smtClean="0"/>
              <a:t>订单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7626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124744"/>
            <a:ext cx="1345856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540824"/>
            <a:ext cx="1504192" cy="239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71" idx="0"/>
          </p:cNvCxnSpPr>
          <p:nvPr/>
        </p:nvCxnSpPr>
        <p:spPr>
          <a:xfrm flipH="1">
            <a:off x="2431756" y="3933056"/>
            <a:ext cx="4860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7" idx="0"/>
          </p:cNvCxnSpPr>
          <p:nvPr/>
        </p:nvCxnSpPr>
        <p:spPr>
          <a:xfrm>
            <a:off x="6620240" y="3933056"/>
            <a:ext cx="7976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9144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/>
              <a:t>TCC</a:t>
            </a:r>
            <a:r>
              <a:rPr lang="en-US" altLang="zh-CN" dirty="0" smtClean="0"/>
              <a:t> Cancel 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MQ (Try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43608" y="4448284"/>
            <a:ext cx="2776296" cy="1500996"/>
            <a:chOff x="1074758" y="3198085"/>
            <a:chExt cx="2776296" cy="1500996"/>
          </a:xfrm>
        </p:grpSpPr>
        <p:sp>
          <p:nvSpPr>
            <p:cNvPr id="71" name="圆角矩形 7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40068" y="4448284"/>
            <a:ext cx="2776296" cy="1500996"/>
            <a:chOff x="1074758" y="3198085"/>
            <a:chExt cx="2776296" cy="1500996"/>
          </a:xfrm>
        </p:grpSpPr>
        <p:sp>
          <p:nvSpPr>
            <p:cNvPr id="97" name="圆角矩形 96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14" name="圆柱形 113"/>
          <p:cNvSpPr/>
          <p:nvPr/>
        </p:nvSpPr>
        <p:spPr>
          <a:xfrm>
            <a:off x="4029068" y="1419468"/>
            <a:ext cx="869835" cy="1898896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16200000">
            <a:off x="4240717" y="2669659"/>
            <a:ext cx="654249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116" name="矩形 115"/>
          <p:cNvSpPr/>
          <p:nvPr/>
        </p:nvSpPr>
        <p:spPr>
          <a:xfrm rot="16200000">
            <a:off x="4318724" y="2037376"/>
            <a:ext cx="498236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 rot="16200000">
            <a:off x="3788910" y="2189211"/>
            <a:ext cx="1350152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事务专用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120" name="右箭头 119"/>
          <p:cNvSpPr/>
          <p:nvPr/>
        </p:nvSpPr>
        <p:spPr>
          <a:xfrm>
            <a:off x="3106144" y="1684840"/>
            <a:ext cx="92292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右箭头 120"/>
          <p:cNvSpPr/>
          <p:nvPr/>
        </p:nvSpPr>
        <p:spPr>
          <a:xfrm rot="10800000">
            <a:off x="3106144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右箭头 121"/>
          <p:cNvSpPr/>
          <p:nvPr/>
        </p:nvSpPr>
        <p:spPr>
          <a:xfrm>
            <a:off x="4918636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905078" y="347511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896556" y="155679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发送</a:t>
            </a:r>
            <a:r>
              <a:rPr lang="en-US" altLang="zh-CN" sz="1050" dirty="0" smtClean="0"/>
              <a:t>Cancel</a:t>
            </a:r>
            <a:r>
              <a:rPr lang="zh-CN" altLang="en-US" sz="1050" dirty="0" smtClean="0"/>
              <a:t>消</a:t>
            </a:r>
            <a:r>
              <a:rPr lang="zh-CN" altLang="en-US" sz="1050" dirty="0"/>
              <a:t>息</a:t>
            </a:r>
            <a:endParaRPr lang="zh-CN" altLang="en-US" sz="1200" dirty="0" smtClean="0"/>
          </a:p>
        </p:txBody>
      </p:sp>
      <p:sp>
        <p:nvSpPr>
          <p:cNvPr id="128" name="矩形 127"/>
          <p:cNvSpPr/>
          <p:nvPr/>
        </p:nvSpPr>
        <p:spPr>
          <a:xfrm>
            <a:off x="1895514" y="176749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</a:p>
        </p:txBody>
      </p:sp>
      <p:sp>
        <p:nvSpPr>
          <p:cNvPr id="129" name="矩形 128"/>
          <p:cNvSpPr/>
          <p:nvPr/>
        </p:nvSpPr>
        <p:spPr>
          <a:xfrm>
            <a:off x="1905078" y="250890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1905078" y="272492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1905078" y="315697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05078" y="294095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3" name="矩形 132"/>
          <p:cNvSpPr/>
          <p:nvPr/>
        </p:nvSpPr>
        <p:spPr>
          <a:xfrm>
            <a:off x="1905078" y="207685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34" name="矩形 133"/>
          <p:cNvSpPr/>
          <p:nvPr/>
        </p:nvSpPr>
        <p:spPr>
          <a:xfrm>
            <a:off x="1905078" y="230425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0" name="矩形 139"/>
          <p:cNvSpPr/>
          <p:nvPr/>
        </p:nvSpPr>
        <p:spPr>
          <a:xfrm>
            <a:off x="6088156" y="303694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1" name="矩形 140"/>
          <p:cNvSpPr/>
          <p:nvPr/>
        </p:nvSpPr>
        <p:spPr>
          <a:xfrm>
            <a:off x="6088156" y="28209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42" name="矩形 141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43" name="矩形 142"/>
          <p:cNvSpPr/>
          <p:nvPr/>
        </p:nvSpPr>
        <p:spPr>
          <a:xfrm>
            <a:off x="6088156" y="218422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45" name="圆角矩形标注 144"/>
          <p:cNvSpPr/>
          <p:nvPr/>
        </p:nvSpPr>
        <p:spPr>
          <a:xfrm>
            <a:off x="7372336" y="3318364"/>
            <a:ext cx="1287382" cy="505425"/>
          </a:xfrm>
          <a:prstGeom prst="wedgeRoundRectCallout">
            <a:avLst>
              <a:gd name="adj1" fmla="val -66378"/>
              <a:gd name="adj2" fmla="val 14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b2.Job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  <p:sp>
        <p:nvSpPr>
          <p:cNvPr id="146" name="圆角矩形标注 145"/>
          <p:cNvSpPr/>
          <p:nvPr/>
        </p:nvSpPr>
        <p:spPr>
          <a:xfrm>
            <a:off x="3131840" y="1268760"/>
            <a:ext cx="866947" cy="302239"/>
          </a:xfrm>
          <a:prstGeom prst="wedgeRoundRectCallout">
            <a:avLst>
              <a:gd name="adj1" fmla="val -5452"/>
              <a:gd name="adj2" fmla="val 1017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1. Cancel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154" name="弧形 153"/>
          <p:cNvSpPr/>
          <p:nvPr/>
        </p:nvSpPr>
        <p:spPr>
          <a:xfrm rot="20798506" flipV="1">
            <a:off x="2938907" y="3123959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标注 154"/>
          <p:cNvSpPr/>
          <p:nvPr/>
        </p:nvSpPr>
        <p:spPr>
          <a:xfrm>
            <a:off x="4002959" y="3734919"/>
            <a:ext cx="972648" cy="226778"/>
          </a:xfrm>
          <a:prstGeom prst="wedgeRoundRectCallout">
            <a:avLst>
              <a:gd name="adj1" fmla="val 1619"/>
              <a:gd name="adj2" fmla="val -12277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cxnSp>
        <p:nvCxnSpPr>
          <p:cNvPr id="60" name="曲线连接符 59"/>
          <p:cNvCxnSpPr>
            <a:stCxn id="124" idx="5"/>
          </p:cNvCxnSpPr>
          <p:nvPr/>
        </p:nvCxnSpPr>
        <p:spPr>
          <a:xfrm rot="5400000">
            <a:off x="2291609" y="3912874"/>
            <a:ext cx="675557" cy="3952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2697091" y="4096929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66" name="椭圆 65"/>
          <p:cNvSpPr/>
          <p:nvPr/>
        </p:nvSpPr>
        <p:spPr>
          <a:xfrm>
            <a:off x="6088156" y="342946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67" name="圆角矩形标注 66"/>
          <p:cNvSpPr/>
          <p:nvPr/>
        </p:nvSpPr>
        <p:spPr>
          <a:xfrm>
            <a:off x="252044" y="2883753"/>
            <a:ext cx="1287382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状态事务则回查后决定发送</a:t>
            </a:r>
            <a:r>
              <a:rPr lang="en-US" altLang="zh-CN" sz="1050" dirty="0" smtClean="0"/>
              <a:t>Cancel/</a:t>
            </a:r>
          </a:p>
          <a:p>
            <a:r>
              <a:rPr lang="en-US" altLang="zh-CN" sz="1050" dirty="0" smtClean="0"/>
              <a:t>Confirm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68" name="圆角矩形标注 67"/>
          <p:cNvSpPr/>
          <p:nvPr/>
        </p:nvSpPr>
        <p:spPr>
          <a:xfrm>
            <a:off x="3131840" y="2434666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2-1. </a:t>
            </a:r>
            <a:r>
              <a:rPr lang="zh-CN" altLang="en-US" sz="900" dirty="0" smtClean="0"/>
              <a:t>监</a:t>
            </a:r>
            <a:r>
              <a:rPr lang="zh-CN" altLang="en-US" sz="900" dirty="0"/>
              <a:t>听</a:t>
            </a:r>
            <a:r>
              <a:rPr lang="en-US" altLang="zh-CN" sz="900" dirty="0" smtClean="0"/>
              <a:t>Cancel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69" name="圆角矩形标注 68"/>
          <p:cNvSpPr/>
          <p:nvPr/>
        </p:nvSpPr>
        <p:spPr>
          <a:xfrm>
            <a:off x="4946624" y="2419107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2-2. </a:t>
            </a:r>
            <a:r>
              <a:rPr lang="zh-CN" altLang="en-US" sz="900" dirty="0" smtClean="0"/>
              <a:t>监</a:t>
            </a:r>
            <a:r>
              <a:rPr lang="zh-CN" altLang="en-US" sz="900" dirty="0"/>
              <a:t>听</a:t>
            </a:r>
            <a:r>
              <a:rPr lang="en-US" altLang="zh-CN" sz="900" dirty="0" smtClean="0"/>
              <a:t>Cancel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84" name="圆角矩形标注 83"/>
          <p:cNvSpPr/>
          <p:nvPr/>
        </p:nvSpPr>
        <p:spPr>
          <a:xfrm>
            <a:off x="279131" y="3883582"/>
            <a:ext cx="1287382" cy="505425"/>
          </a:xfrm>
          <a:prstGeom prst="wedgeRoundRectCallout">
            <a:avLst>
              <a:gd name="adj1" fmla="val 83491"/>
              <a:gd name="adj2" fmla="val -7017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b1.Job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509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3140968"/>
            <a:ext cx="3898776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5400" dirty="0" smtClean="0">
                <a:latin typeface="Microsoft YaHei" charset="0"/>
                <a:ea typeface="Microsoft YaHei" charset="0"/>
                <a:cs typeface="Microsoft YaHei" charset="0"/>
              </a:rPr>
              <a:t>分布式事务</a:t>
            </a:r>
            <a:endParaRPr kumimoji="1" lang="zh-CN" altLang="en-US" sz="5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TCC Confirm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045068" y="4448284"/>
            <a:ext cx="2776296" cy="1500996"/>
            <a:chOff x="1074758" y="3198085"/>
            <a:chExt cx="2776296" cy="1500996"/>
          </a:xfrm>
        </p:grpSpPr>
        <p:sp>
          <p:nvSpPr>
            <p:cNvPr id="72" name="圆角矩形 71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40068" y="4437112"/>
            <a:ext cx="2776296" cy="1500996"/>
            <a:chOff x="1074758" y="3198085"/>
            <a:chExt cx="2776296" cy="1500996"/>
          </a:xfrm>
        </p:grpSpPr>
        <p:sp>
          <p:nvSpPr>
            <p:cNvPr id="85" name="圆角矩形 84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97" name="矩形 96"/>
          <p:cNvSpPr/>
          <p:nvPr/>
        </p:nvSpPr>
        <p:spPr>
          <a:xfrm>
            <a:off x="7080054" y="5099161"/>
            <a:ext cx="7676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98" name="矩形 97"/>
          <p:cNvSpPr/>
          <p:nvPr/>
        </p:nvSpPr>
        <p:spPr>
          <a:xfrm>
            <a:off x="2885260" y="5112325"/>
            <a:ext cx="7676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2" name="矩形 61"/>
          <p:cNvSpPr/>
          <p:nvPr/>
        </p:nvSpPr>
        <p:spPr>
          <a:xfrm>
            <a:off x="1763688" y="1124744"/>
            <a:ext cx="1345856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8144" y="1540824"/>
            <a:ext cx="1504192" cy="239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62" idx="2"/>
          </p:cNvCxnSpPr>
          <p:nvPr/>
        </p:nvCxnSpPr>
        <p:spPr>
          <a:xfrm flipH="1">
            <a:off x="2431756" y="3933056"/>
            <a:ext cx="4860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2"/>
          </p:cNvCxnSpPr>
          <p:nvPr/>
        </p:nvCxnSpPr>
        <p:spPr>
          <a:xfrm>
            <a:off x="6620240" y="3933056"/>
            <a:ext cx="7976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柱形 65"/>
          <p:cNvSpPr/>
          <p:nvPr/>
        </p:nvSpPr>
        <p:spPr>
          <a:xfrm>
            <a:off x="4029068" y="1419468"/>
            <a:ext cx="869835" cy="1898896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16200000">
            <a:off x="4240717" y="2669659"/>
            <a:ext cx="654249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 rot="16200000">
            <a:off x="4318724" y="2037376"/>
            <a:ext cx="498236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 rot="16200000">
            <a:off x="3788910" y="2189211"/>
            <a:ext cx="1350152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事务专用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100" name="右箭头 99"/>
          <p:cNvSpPr/>
          <p:nvPr/>
        </p:nvSpPr>
        <p:spPr>
          <a:xfrm>
            <a:off x="3106144" y="1684840"/>
            <a:ext cx="92292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右箭头 100"/>
          <p:cNvSpPr/>
          <p:nvPr/>
        </p:nvSpPr>
        <p:spPr>
          <a:xfrm rot="10800000">
            <a:off x="3106144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箭头 101"/>
          <p:cNvSpPr/>
          <p:nvPr/>
        </p:nvSpPr>
        <p:spPr>
          <a:xfrm>
            <a:off x="4918636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905078" y="347511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896556" y="155679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发送</a:t>
            </a:r>
            <a:r>
              <a:rPr lang="en-US" altLang="zh-CN" sz="900" dirty="0" smtClean="0"/>
              <a:t>Confirm</a:t>
            </a:r>
            <a:r>
              <a:rPr lang="zh-CN" altLang="en-US" sz="900" dirty="0" smtClean="0"/>
              <a:t>消息</a:t>
            </a:r>
            <a:endParaRPr lang="zh-CN" altLang="en-US" sz="1050" dirty="0" smtClean="0"/>
          </a:p>
        </p:txBody>
      </p:sp>
      <p:sp>
        <p:nvSpPr>
          <p:cNvPr id="109" name="矩形 108"/>
          <p:cNvSpPr/>
          <p:nvPr/>
        </p:nvSpPr>
        <p:spPr>
          <a:xfrm>
            <a:off x="1895514" y="176749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</a:p>
        </p:txBody>
      </p:sp>
      <p:sp>
        <p:nvSpPr>
          <p:cNvPr id="133" name="矩形 132"/>
          <p:cNvSpPr/>
          <p:nvPr/>
        </p:nvSpPr>
        <p:spPr>
          <a:xfrm>
            <a:off x="1905078" y="250890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4" name="矩形 133"/>
          <p:cNvSpPr/>
          <p:nvPr/>
        </p:nvSpPr>
        <p:spPr>
          <a:xfrm>
            <a:off x="1905078" y="272492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5" name="矩形 134"/>
          <p:cNvSpPr/>
          <p:nvPr/>
        </p:nvSpPr>
        <p:spPr>
          <a:xfrm>
            <a:off x="1905078" y="315697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6" name="矩形 135"/>
          <p:cNvSpPr/>
          <p:nvPr/>
        </p:nvSpPr>
        <p:spPr>
          <a:xfrm>
            <a:off x="1905078" y="294095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1905078" y="207685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1905078" y="230425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39" name="矩形 138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40" name="矩形 139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6088156" y="303694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2" name="矩形 141"/>
          <p:cNvSpPr/>
          <p:nvPr/>
        </p:nvSpPr>
        <p:spPr>
          <a:xfrm>
            <a:off x="6088156" y="28209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43" name="矩形 142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44" name="矩形 143"/>
          <p:cNvSpPr/>
          <p:nvPr/>
        </p:nvSpPr>
        <p:spPr>
          <a:xfrm>
            <a:off x="6088156" y="218422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45" name="圆角矩形标注 144"/>
          <p:cNvSpPr/>
          <p:nvPr/>
        </p:nvSpPr>
        <p:spPr>
          <a:xfrm>
            <a:off x="7372336" y="3318364"/>
            <a:ext cx="1287382" cy="505425"/>
          </a:xfrm>
          <a:prstGeom prst="wedgeRoundRectCallout">
            <a:avLst>
              <a:gd name="adj1" fmla="val -66378"/>
              <a:gd name="adj2" fmla="val 14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b2.Job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  <p:sp>
        <p:nvSpPr>
          <p:cNvPr id="146" name="圆角矩形标注 145"/>
          <p:cNvSpPr/>
          <p:nvPr/>
        </p:nvSpPr>
        <p:spPr>
          <a:xfrm>
            <a:off x="3131840" y="1268760"/>
            <a:ext cx="866947" cy="302239"/>
          </a:xfrm>
          <a:prstGeom prst="wedgeRoundRectCallout">
            <a:avLst>
              <a:gd name="adj1" fmla="val -5452"/>
              <a:gd name="adj2" fmla="val 1017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1. Confirm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147" name="弧形 146"/>
          <p:cNvSpPr/>
          <p:nvPr/>
        </p:nvSpPr>
        <p:spPr>
          <a:xfrm rot="20798506" flipV="1">
            <a:off x="2938907" y="3123959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标注 147"/>
          <p:cNvSpPr/>
          <p:nvPr/>
        </p:nvSpPr>
        <p:spPr>
          <a:xfrm>
            <a:off x="4002959" y="3734919"/>
            <a:ext cx="972648" cy="226778"/>
          </a:xfrm>
          <a:prstGeom prst="wedgeRoundRectCallout">
            <a:avLst>
              <a:gd name="adj1" fmla="val 1619"/>
              <a:gd name="adj2" fmla="val -12277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a1.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cxnSp>
        <p:nvCxnSpPr>
          <p:cNvPr id="149" name="曲线连接符 148"/>
          <p:cNvCxnSpPr>
            <a:stCxn id="103" idx="5"/>
          </p:cNvCxnSpPr>
          <p:nvPr/>
        </p:nvCxnSpPr>
        <p:spPr>
          <a:xfrm rot="5400000">
            <a:off x="2291609" y="3912874"/>
            <a:ext cx="675557" cy="3952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圆角矩形标注 149"/>
          <p:cNvSpPr/>
          <p:nvPr/>
        </p:nvSpPr>
        <p:spPr>
          <a:xfrm>
            <a:off x="2697091" y="4096929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151" name="椭圆 150"/>
          <p:cNvSpPr/>
          <p:nvPr/>
        </p:nvSpPr>
        <p:spPr>
          <a:xfrm>
            <a:off x="6088156" y="342946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52" name="圆角矩形标注 151"/>
          <p:cNvSpPr/>
          <p:nvPr/>
        </p:nvSpPr>
        <p:spPr>
          <a:xfrm>
            <a:off x="252044" y="2883753"/>
            <a:ext cx="1287382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状态事务则回查后决定发送</a:t>
            </a:r>
            <a:r>
              <a:rPr lang="en-US" altLang="zh-CN" sz="1050" dirty="0" smtClean="0"/>
              <a:t>Cancel/</a:t>
            </a:r>
          </a:p>
          <a:p>
            <a:r>
              <a:rPr lang="en-US" altLang="zh-CN" sz="1050" dirty="0" smtClean="0"/>
              <a:t>Confirm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153" name="圆角矩形标注 152"/>
          <p:cNvSpPr/>
          <p:nvPr/>
        </p:nvSpPr>
        <p:spPr>
          <a:xfrm>
            <a:off x="3131840" y="2434666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2-1. </a:t>
            </a:r>
            <a:r>
              <a:rPr lang="zh-CN" altLang="en-US" sz="900" dirty="0" smtClean="0"/>
              <a:t>监听</a:t>
            </a:r>
            <a:r>
              <a:rPr lang="en-US" altLang="zh-CN" sz="900" dirty="0" smtClean="0"/>
              <a:t>Confirm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154" name="圆角矩形标注 153"/>
          <p:cNvSpPr/>
          <p:nvPr/>
        </p:nvSpPr>
        <p:spPr>
          <a:xfrm>
            <a:off x="4946624" y="2419107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2-2. </a:t>
            </a:r>
            <a:r>
              <a:rPr lang="zh-CN" altLang="en-US" sz="900" dirty="0" smtClean="0"/>
              <a:t>监听</a:t>
            </a:r>
            <a:r>
              <a:rPr lang="en-US" altLang="zh-CN" sz="900" dirty="0" smtClean="0"/>
              <a:t>Confirm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155" name="圆角矩形标注 154"/>
          <p:cNvSpPr/>
          <p:nvPr/>
        </p:nvSpPr>
        <p:spPr>
          <a:xfrm>
            <a:off x="279131" y="3883582"/>
            <a:ext cx="1287382" cy="505425"/>
          </a:xfrm>
          <a:prstGeom prst="wedgeRoundRectCallout">
            <a:avLst>
              <a:gd name="adj1" fmla="val 83491"/>
              <a:gd name="adj2" fmla="val -7017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b1.Job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0605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1050848"/>
            <a:ext cx="1345856" cy="1664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64502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408724" y="1732744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Call</a:t>
            </a:r>
            <a:r>
              <a:rPr lang="zh-CN" altLang="en-US" sz="1200" dirty="0" smtClean="0"/>
              <a:t>库</a:t>
            </a:r>
            <a:r>
              <a:rPr lang="zh-CN" altLang="en-US" sz="1200" dirty="0"/>
              <a:t>存</a:t>
            </a:r>
            <a:endParaRPr lang="zh-CN" altLang="en-US" sz="1600" dirty="0" smtClean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08724" y="2036744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Call</a:t>
            </a:r>
            <a:r>
              <a:rPr lang="zh-CN" altLang="en-US" sz="1200" dirty="0" smtClean="0"/>
              <a:t>订单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360100" y="40715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435958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创建订单</a:t>
            </a:r>
          </a:p>
        </p:txBody>
      </p:sp>
      <p:sp>
        <p:nvSpPr>
          <p:cNvPr id="40" name="矩形 39"/>
          <p:cNvSpPr/>
          <p:nvPr/>
        </p:nvSpPr>
        <p:spPr>
          <a:xfrm>
            <a:off x="5360100" y="493265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248" y="3592128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77568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440" y="4420220"/>
            <a:ext cx="395890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423928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423928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423928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423928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47127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47127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44471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记录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82442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47311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428802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428802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428802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428802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7129602" y="452001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92" name="矩形 91"/>
          <p:cNvSpPr/>
          <p:nvPr/>
        </p:nvSpPr>
        <p:spPr>
          <a:xfrm>
            <a:off x="7779197" y="452001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93" name="流程图: 磁盘 92"/>
          <p:cNvSpPr/>
          <p:nvPr/>
        </p:nvSpPr>
        <p:spPr>
          <a:xfrm>
            <a:off x="5195157" y="1295130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883171"/>
            <a:ext cx="573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359467" y="17179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359467" y="17179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359467" y="19499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84" y="400551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84" y="431220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库存操作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84" y="488827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84" y="460024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</a:p>
        </p:txBody>
      </p:sp>
      <p:sp>
        <p:nvSpPr>
          <p:cNvPr id="112" name="矩形 111"/>
          <p:cNvSpPr/>
          <p:nvPr/>
        </p:nvSpPr>
        <p:spPr>
          <a:xfrm>
            <a:off x="5360100" y="465490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</a:p>
        </p:txBody>
      </p:sp>
      <p:cxnSp>
        <p:nvCxnSpPr>
          <p:cNvPr id="122" name="直接箭头连接符 121"/>
          <p:cNvCxnSpPr>
            <a:stCxn id="4" idx="2"/>
            <a:endCxn id="69" idx="0"/>
          </p:cNvCxnSpPr>
          <p:nvPr/>
        </p:nvCxnSpPr>
        <p:spPr>
          <a:xfrm flipH="1">
            <a:off x="2056344" y="2715494"/>
            <a:ext cx="1892440" cy="876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4" idx="2"/>
            <a:endCxn id="5" idx="0"/>
          </p:cNvCxnSpPr>
          <p:nvPr/>
        </p:nvCxnSpPr>
        <p:spPr>
          <a:xfrm>
            <a:off x="3948784" y="2715494"/>
            <a:ext cx="1951376" cy="929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圆角矩形标注 125"/>
          <p:cNvSpPr/>
          <p:nvPr/>
        </p:nvSpPr>
        <p:spPr>
          <a:xfrm>
            <a:off x="2045909" y="2715493"/>
            <a:ext cx="881115" cy="438621"/>
          </a:xfrm>
          <a:prstGeom prst="wedgeRoundRectCallout">
            <a:avLst>
              <a:gd name="adj1" fmla="val 22753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调用库存</a:t>
            </a:r>
            <a:endParaRPr lang="zh-CN" altLang="en-US" sz="1050" dirty="0"/>
          </a:p>
        </p:txBody>
      </p:sp>
      <p:sp>
        <p:nvSpPr>
          <p:cNvPr id="127" name="圆角矩形标注 126"/>
          <p:cNvSpPr/>
          <p:nvPr/>
        </p:nvSpPr>
        <p:spPr>
          <a:xfrm>
            <a:off x="5292080" y="2874221"/>
            <a:ext cx="985006" cy="384785"/>
          </a:xfrm>
          <a:prstGeom prst="wedgeRoundRectCallout">
            <a:avLst>
              <a:gd name="adj1" fmla="val -28199"/>
              <a:gd name="adj2" fmla="val 958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</a:t>
            </a:r>
            <a:r>
              <a:rPr lang="zh-CN" altLang="en-US" sz="1050" dirty="0" smtClean="0"/>
              <a:t> 库存成功后调用订单</a:t>
            </a:r>
            <a:endParaRPr lang="zh-CN" altLang="en-US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15334" y="422153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749764" y="2971248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33796" y="2947342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08724" y="234888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6069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39" grpId="1"/>
      <p:bldP spid="140" grpId="0"/>
      <p:bldP spid="140" grpId="1"/>
      <p:bldP spid="1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15334" y="377037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1267681" y="5212703"/>
            <a:ext cx="1097953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3-1.</a:t>
            </a:r>
            <a:r>
              <a:rPr lang="zh-CN" altLang="en-US" sz="1050" dirty="0" smtClean="0"/>
              <a:t> 监听补偿</a:t>
            </a:r>
            <a:r>
              <a:rPr lang="en-US" altLang="zh-CN" sz="1050" dirty="0" smtClean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80" name="圆角矩形标注 79"/>
          <p:cNvSpPr/>
          <p:nvPr/>
        </p:nvSpPr>
        <p:spPr>
          <a:xfrm>
            <a:off x="5099162" y="2396143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cxnSp>
        <p:nvCxnSpPr>
          <p:cNvPr id="82" name="曲线连接符 81"/>
          <p:cNvCxnSpPr/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2694"/>
              <a:gd name="adj2" fmla="val 34403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圆角矩形标注 82"/>
          <p:cNvSpPr/>
          <p:nvPr/>
        </p:nvSpPr>
        <p:spPr>
          <a:xfrm>
            <a:off x="4555647" y="404664"/>
            <a:ext cx="100872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</a:t>
            </a:r>
            <a:r>
              <a:rPr lang="zh-CN" altLang="en-US" sz="1050" dirty="0" smtClean="0"/>
              <a:t> 发送消息回滚</a:t>
            </a:r>
            <a:endParaRPr lang="zh-CN" altLang="en-US" sz="1050" dirty="0"/>
          </a:p>
        </p:txBody>
      </p:sp>
      <p:cxnSp>
        <p:nvCxnSpPr>
          <p:cNvPr id="95" name="直接箭头连接符 94"/>
          <p:cNvCxnSpPr>
            <a:stCxn id="115" idx="1"/>
            <a:endCxn id="5" idx="2"/>
          </p:cNvCxnSpPr>
          <p:nvPr/>
        </p:nvCxnSpPr>
        <p:spPr>
          <a:xfrm flipV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圆角矩形标注 95"/>
          <p:cNvSpPr/>
          <p:nvPr/>
        </p:nvSpPr>
        <p:spPr>
          <a:xfrm>
            <a:off x="5876193" y="5092249"/>
            <a:ext cx="928055" cy="384785"/>
          </a:xfrm>
          <a:prstGeom prst="wedgeRoundRectCallout">
            <a:avLst>
              <a:gd name="adj1" fmla="val -68113"/>
              <a:gd name="adj2" fmla="val -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3-2.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100" name="椭圆 99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01" name="圆角矩形标注 100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4. </a:t>
            </a:r>
            <a:r>
              <a:rPr lang="zh-CN" altLang="en-US" sz="1050" dirty="0" smtClean="0"/>
              <a:t>定</a:t>
            </a:r>
            <a:r>
              <a:rPr lang="zh-CN" altLang="en-US" sz="1050" dirty="0"/>
              <a:t>时</a:t>
            </a:r>
            <a:r>
              <a:rPr lang="zh-CN" altLang="en-US" sz="1050" dirty="0" smtClean="0"/>
              <a:t>扫描</a:t>
            </a:r>
            <a:r>
              <a:rPr lang="zh-CN" altLang="en-US" sz="1050" dirty="0"/>
              <a:t>超时事务</a:t>
            </a:r>
            <a:r>
              <a:rPr lang="zh-CN" altLang="en-US" sz="1050" dirty="0" smtClean="0"/>
              <a:t>，发送回滚消息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77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回滚订单</a:t>
            </a:r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4906675" y="2369532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944" y="376730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1439827" y="5212702"/>
            <a:ext cx="928055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55" name="圆角矩形标注 54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2. </a:t>
            </a:r>
            <a:r>
              <a:rPr lang="zh-CN" altLang="en-US" sz="1050" dirty="0" smtClean="0"/>
              <a:t>定</a:t>
            </a:r>
            <a:r>
              <a:rPr lang="zh-CN" altLang="en-US" sz="1050" dirty="0"/>
              <a:t>时</a:t>
            </a:r>
            <a:r>
              <a:rPr lang="zh-CN" altLang="en-US" sz="1050" dirty="0" smtClean="0"/>
              <a:t>扫描</a:t>
            </a:r>
            <a:r>
              <a:rPr lang="zh-CN" altLang="en-US" sz="1050" dirty="0"/>
              <a:t>超时事务，回查处理</a:t>
            </a:r>
            <a:r>
              <a:rPr lang="zh-CN" altLang="en-US" sz="1050" dirty="0" smtClean="0"/>
              <a:t>状态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614071" y="249289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4" idx="2"/>
            <a:endCxn id="69" idx="0"/>
          </p:cNvCxnSpPr>
          <p:nvPr/>
        </p:nvCxnSpPr>
        <p:spPr>
          <a:xfrm flipH="1">
            <a:off x="2056279" y="2369532"/>
            <a:ext cx="1892505" cy="73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948784" y="2396143"/>
            <a:ext cx="1199280" cy="9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3791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3-1.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sp>
        <p:nvSpPr>
          <p:cNvPr id="62" name="圆角矩形标注 61"/>
          <p:cNvSpPr/>
          <p:nvPr/>
        </p:nvSpPr>
        <p:spPr>
          <a:xfrm>
            <a:off x="3665383" y="2883707"/>
            <a:ext cx="881115" cy="307976"/>
          </a:xfrm>
          <a:prstGeom prst="wedgeRoundRectCallout">
            <a:avLst>
              <a:gd name="adj1" fmla="val 27942"/>
              <a:gd name="adj2" fmla="val -935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3-2.</a:t>
            </a:r>
            <a:r>
              <a:rPr lang="zh-CN" altLang="en-US" sz="1050" dirty="0" smtClean="0"/>
              <a:t>回查订单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3080"/>
              <a:gd name="adj2" fmla="val 3446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555647" y="404664"/>
            <a:ext cx="149500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第</a:t>
            </a:r>
            <a:r>
              <a:rPr lang="en-US" altLang="zh-CN" sz="1050" dirty="0" smtClean="0"/>
              <a:t>3</a:t>
            </a:r>
            <a:r>
              <a:rPr lang="zh-CN" altLang="en-US" sz="1050" dirty="0" smtClean="0"/>
              <a:t>步扫描发现异常，发送回滚消息</a:t>
            </a:r>
          </a:p>
        </p:txBody>
      </p:sp>
      <p:cxnSp>
        <p:nvCxnSpPr>
          <p:cNvPr id="73" name="直接箭头连接符 72"/>
          <p:cNvCxnSpPr>
            <a:stCxn id="115" idx="1"/>
            <a:endCxn id="5" idx="2"/>
          </p:cNvCxnSpPr>
          <p:nvPr/>
        </p:nvCxnSpPr>
        <p:spPr>
          <a:xfrm flipV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圆角矩形标注 79"/>
          <p:cNvSpPr/>
          <p:nvPr/>
        </p:nvSpPr>
        <p:spPr>
          <a:xfrm>
            <a:off x="5876193" y="5092249"/>
            <a:ext cx="928055" cy="384785"/>
          </a:xfrm>
          <a:prstGeom prst="wedgeRoundRectCallout">
            <a:avLst>
              <a:gd name="adj1" fmla="val -68113"/>
              <a:gd name="adj2" fmla="val -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5-2.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581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回滚订单</a:t>
            </a:r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4906675" y="2369532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1439827" y="5212702"/>
            <a:ext cx="928055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分布式事务专用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55" name="圆角矩形标注 54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2. </a:t>
            </a:r>
            <a:r>
              <a:rPr lang="zh-CN" altLang="en-US" sz="1050" dirty="0" smtClean="0"/>
              <a:t>定时扫描</a:t>
            </a:r>
            <a:r>
              <a:rPr lang="zh-CN" altLang="en-US" sz="1050" dirty="0"/>
              <a:t>超时事务，回查处理</a:t>
            </a:r>
            <a:r>
              <a:rPr lang="zh-CN" altLang="en-US" sz="1050" dirty="0" smtClean="0"/>
              <a:t>状态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614071" y="249289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4" idx="2"/>
            <a:endCxn id="69" idx="0"/>
          </p:cNvCxnSpPr>
          <p:nvPr/>
        </p:nvCxnSpPr>
        <p:spPr>
          <a:xfrm flipH="1">
            <a:off x="2056279" y="2369532"/>
            <a:ext cx="1892505" cy="73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948784" y="2396143"/>
            <a:ext cx="1199280" cy="9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3791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3-1.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sp>
        <p:nvSpPr>
          <p:cNvPr id="62" name="圆角矩形标注 61"/>
          <p:cNvSpPr/>
          <p:nvPr/>
        </p:nvSpPr>
        <p:spPr>
          <a:xfrm>
            <a:off x="3665383" y="2883707"/>
            <a:ext cx="881115" cy="307976"/>
          </a:xfrm>
          <a:prstGeom prst="wedgeRoundRectCallout">
            <a:avLst>
              <a:gd name="adj1" fmla="val 27942"/>
              <a:gd name="adj2" fmla="val -935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3-2.</a:t>
            </a:r>
            <a:r>
              <a:rPr lang="zh-CN" altLang="en-US" sz="1050" dirty="0" smtClean="0"/>
              <a:t>回查订单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3080"/>
              <a:gd name="adj2" fmla="val 3446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555647" y="404664"/>
            <a:ext cx="149500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定时扫描发现异常，发送回滚消息</a:t>
            </a:r>
          </a:p>
        </p:txBody>
      </p:sp>
      <p:cxnSp>
        <p:nvCxnSpPr>
          <p:cNvPr id="73" name="直接箭头连接符 72"/>
          <p:cNvCxnSpPr>
            <a:stCxn id="115" idx="1"/>
            <a:endCxn id="5" idx="2"/>
          </p:cNvCxnSpPr>
          <p:nvPr/>
        </p:nvCxnSpPr>
        <p:spPr>
          <a:xfrm flipV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圆角矩形标注 79"/>
          <p:cNvSpPr/>
          <p:nvPr/>
        </p:nvSpPr>
        <p:spPr>
          <a:xfrm>
            <a:off x="5876193" y="5092249"/>
            <a:ext cx="928055" cy="384785"/>
          </a:xfrm>
          <a:prstGeom prst="wedgeRoundRectCallout">
            <a:avLst>
              <a:gd name="adj1" fmla="val -68113"/>
              <a:gd name="adj2" fmla="val -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5-2.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60" name="矩形 59"/>
          <p:cNvSpPr/>
          <p:nvPr/>
        </p:nvSpPr>
        <p:spPr>
          <a:xfrm>
            <a:off x="7129602" y="4077072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3" name="矩形 62"/>
          <p:cNvSpPr/>
          <p:nvPr/>
        </p:nvSpPr>
        <p:spPr>
          <a:xfrm>
            <a:off x="7779197" y="4077072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5932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回滚订单</a:t>
            </a:r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15334" y="377037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0" name="直接箭头连接符 129"/>
          <p:cNvCxnSpPr>
            <a:stCxn id="5" idx="2"/>
            <a:endCxn id="115" idx="1"/>
          </p:cNvCxnSpPr>
          <p:nvPr/>
        </p:nvCxnSpPr>
        <p:spPr>
          <a:xfrm flipH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圆角矩形标注 136"/>
          <p:cNvSpPr/>
          <p:nvPr/>
        </p:nvSpPr>
        <p:spPr>
          <a:xfrm>
            <a:off x="5767125" y="5239271"/>
            <a:ext cx="1097953" cy="384785"/>
          </a:xfrm>
          <a:prstGeom prst="wedgeRoundRectCallout">
            <a:avLst>
              <a:gd name="adj1" fmla="val -65172"/>
              <a:gd name="adj2" fmla="val -158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订单失败发送消息回滚</a:t>
            </a:r>
            <a:endParaRPr lang="zh-CN" altLang="en-US" sz="1050" dirty="0"/>
          </a:p>
        </p:txBody>
      </p:sp>
      <p:sp>
        <p:nvSpPr>
          <p:cNvPr id="48" name="圆角矩形标注 47"/>
          <p:cNvSpPr/>
          <p:nvPr/>
        </p:nvSpPr>
        <p:spPr>
          <a:xfrm>
            <a:off x="1267681" y="5212703"/>
            <a:ext cx="1097953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3.</a:t>
            </a:r>
            <a:r>
              <a:rPr lang="zh-CN" altLang="en-US" sz="1050" dirty="0" smtClean="0"/>
              <a:t> 监听补偿</a:t>
            </a:r>
            <a:r>
              <a:rPr lang="en-US" altLang="zh-CN" sz="1050" dirty="0" smtClean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52" name="圆角矩形标注 51"/>
          <p:cNvSpPr/>
          <p:nvPr/>
        </p:nvSpPr>
        <p:spPr>
          <a:xfrm>
            <a:off x="5099162" y="2396143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2.</a:t>
            </a:r>
            <a:r>
              <a:rPr lang="zh-CN" altLang="en-US" sz="1050" dirty="0"/>
              <a:t> 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4104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5099162" y="2396143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2.</a:t>
            </a:r>
            <a:r>
              <a:rPr lang="zh-CN" altLang="en-US" sz="1050" dirty="0"/>
              <a:t> 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944" y="376730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0" name="直接箭头连接符 129"/>
          <p:cNvCxnSpPr>
            <a:stCxn id="5" idx="2"/>
            <a:endCxn id="115" idx="1"/>
          </p:cNvCxnSpPr>
          <p:nvPr/>
        </p:nvCxnSpPr>
        <p:spPr>
          <a:xfrm flipH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圆角矩形标注 136"/>
          <p:cNvSpPr/>
          <p:nvPr/>
        </p:nvSpPr>
        <p:spPr>
          <a:xfrm>
            <a:off x="5850311" y="5132447"/>
            <a:ext cx="1097953" cy="384785"/>
          </a:xfrm>
          <a:prstGeom prst="wedgeRoundRectCallout">
            <a:avLst>
              <a:gd name="adj1" fmla="val -65172"/>
              <a:gd name="adj2" fmla="val -158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订单失败发送消息回滚</a:t>
            </a:r>
            <a:endParaRPr lang="zh-CN" altLang="en-US" sz="1050" dirty="0"/>
          </a:p>
        </p:txBody>
      </p:sp>
      <p:sp>
        <p:nvSpPr>
          <p:cNvPr id="48" name="圆角矩形标注 47"/>
          <p:cNvSpPr/>
          <p:nvPr/>
        </p:nvSpPr>
        <p:spPr>
          <a:xfrm>
            <a:off x="1267681" y="5212703"/>
            <a:ext cx="1097953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 监听补偿</a:t>
            </a:r>
            <a:r>
              <a:rPr lang="en-US" altLang="zh-CN" sz="1050" dirty="0" smtClean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1665" y="482722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2694"/>
              <a:gd name="adj2" fmla="val 34403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角矩形标注 59"/>
          <p:cNvSpPr/>
          <p:nvPr/>
        </p:nvSpPr>
        <p:spPr>
          <a:xfrm>
            <a:off x="4555647" y="404664"/>
            <a:ext cx="100872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3.</a:t>
            </a:r>
            <a:r>
              <a:rPr lang="zh-CN" altLang="en-US" sz="1050" dirty="0" smtClean="0"/>
              <a:t> 发送消息回滚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7989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回滚订单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4906675" y="2369532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2.</a:t>
            </a:r>
            <a:r>
              <a:rPr lang="zh-CN" altLang="en-US" sz="1050" dirty="0"/>
              <a:t> 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944" y="376730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0" name="直接箭头连接符 129"/>
          <p:cNvCxnSpPr>
            <a:stCxn id="5" idx="2"/>
            <a:endCxn id="115" idx="1"/>
          </p:cNvCxnSpPr>
          <p:nvPr/>
        </p:nvCxnSpPr>
        <p:spPr>
          <a:xfrm flipH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圆角矩形标注 136"/>
          <p:cNvSpPr/>
          <p:nvPr/>
        </p:nvSpPr>
        <p:spPr>
          <a:xfrm>
            <a:off x="5974259" y="5020309"/>
            <a:ext cx="1097953" cy="384785"/>
          </a:xfrm>
          <a:prstGeom prst="wedgeRoundRectCallout">
            <a:avLst>
              <a:gd name="adj1" fmla="val -65172"/>
              <a:gd name="adj2" fmla="val -158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订单失败发送消息回滚</a:t>
            </a:r>
            <a:endParaRPr lang="zh-CN" altLang="en-US" sz="1050" dirty="0"/>
          </a:p>
        </p:txBody>
      </p:sp>
      <p:sp>
        <p:nvSpPr>
          <p:cNvPr id="48" name="圆角矩形标注 47"/>
          <p:cNvSpPr/>
          <p:nvPr/>
        </p:nvSpPr>
        <p:spPr>
          <a:xfrm>
            <a:off x="1439827" y="5212702"/>
            <a:ext cx="928055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7.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89510" y="4908443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55" name="圆角矩形标注 54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/>
              <a:t>3. </a:t>
            </a:r>
            <a:r>
              <a:rPr lang="zh-CN" altLang="en-US" sz="1050" dirty="0"/>
              <a:t>定明扫描超时事务，回查处理</a:t>
            </a:r>
            <a:r>
              <a:rPr lang="zh-CN" altLang="en-US" sz="1050" dirty="0" smtClean="0"/>
              <a:t>状态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614071" y="249289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4" idx="2"/>
            <a:endCxn id="69" idx="0"/>
          </p:cNvCxnSpPr>
          <p:nvPr/>
        </p:nvCxnSpPr>
        <p:spPr>
          <a:xfrm flipH="1">
            <a:off x="2056279" y="2369532"/>
            <a:ext cx="1892505" cy="73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948784" y="2396143"/>
            <a:ext cx="1199280" cy="9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3791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sp>
        <p:nvSpPr>
          <p:cNvPr id="62" name="圆角矩形标注 61"/>
          <p:cNvSpPr/>
          <p:nvPr/>
        </p:nvSpPr>
        <p:spPr>
          <a:xfrm>
            <a:off x="3665383" y="2883707"/>
            <a:ext cx="881115" cy="307976"/>
          </a:xfrm>
          <a:prstGeom prst="wedgeRoundRectCallout">
            <a:avLst>
              <a:gd name="adj1" fmla="val 27942"/>
              <a:gd name="adj2" fmla="val -935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5.</a:t>
            </a:r>
            <a:r>
              <a:rPr lang="zh-CN" altLang="en-US" sz="1050" dirty="0" smtClean="0"/>
              <a:t>回查订单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3080"/>
              <a:gd name="adj2" fmla="val 3446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555647" y="404664"/>
            <a:ext cx="149500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6.</a:t>
            </a:r>
            <a:r>
              <a:rPr lang="zh-CN" altLang="en-US" sz="1050" dirty="0" smtClean="0"/>
              <a:t>定时扫描发现异常，发送回滚消息</a:t>
            </a:r>
          </a:p>
        </p:txBody>
      </p:sp>
    </p:spTree>
    <p:extLst>
      <p:ext uri="{BB962C8B-B14F-4D97-AF65-F5344CB8AC3E}">
        <p14:creationId xmlns:p14="http://schemas.microsoft.com/office/powerpoint/2010/main" val="42348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基于消息的努力送达</a:t>
            </a:r>
            <a:r>
              <a:rPr lang="en-US" altLang="zh-CN" dirty="0" smtClean="0"/>
              <a:t>+</a:t>
            </a:r>
            <a:r>
              <a:rPr lang="zh-CN" altLang="en-US" dirty="0" smtClean="0"/>
              <a:t>补偿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408724" y="164945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Call</a:t>
            </a:r>
            <a:r>
              <a:rPr lang="zh-CN" altLang="en-US" sz="1200" dirty="0"/>
              <a:t>库存</a:t>
            </a:r>
          </a:p>
        </p:txBody>
      </p:sp>
      <p:sp>
        <p:nvSpPr>
          <p:cNvPr id="50" name="矩形 49"/>
          <p:cNvSpPr/>
          <p:nvPr/>
        </p:nvSpPr>
        <p:spPr>
          <a:xfrm>
            <a:off x="3408724" y="195345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Call</a:t>
            </a:r>
            <a:r>
              <a:rPr lang="zh-CN" altLang="en-US" sz="1200" dirty="0" smtClean="0"/>
              <a:t>订单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创建订单</a:t>
            </a:r>
          </a:p>
        </p:txBody>
      </p:sp>
      <p:sp>
        <p:nvSpPr>
          <p:cNvPr id="53" name="矩形 52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54" name="矩形 53"/>
          <p:cNvSpPr/>
          <p:nvPr/>
        </p:nvSpPr>
        <p:spPr>
          <a:xfrm>
            <a:off x="1304248" y="3140968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55" name="流程图: 磁盘 54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4" idx="3"/>
            <a:endCxn id="55" idx="2"/>
          </p:cNvCxnSpPr>
          <p:nvPr/>
        </p:nvCxnSpPr>
        <p:spPr>
          <a:xfrm>
            <a:off x="2808440" y="3969060"/>
            <a:ext cx="395890" cy="4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2" name="矩形 61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3" name="矩形 62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记录</a:t>
            </a:r>
          </a:p>
        </p:txBody>
      </p:sp>
      <p:sp>
        <p:nvSpPr>
          <p:cNvPr id="64" name="流程图: 磁盘 63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48" idx="3"/>
            <a:endCxn id="64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7129602" y="406885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3" name="矩形 102"/>
          <p:cNvSpPr/>
          <p:nvPr/>
        </p:nvSpPr>
        <p:spPr>
          <a:xfrm>
            <a:off x="7779197" y="406885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6" name="流程图: 磁盘 105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>
            <a:stCxn id="47" idx="3"/>
            <a:endCxn id="106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113" name="矩形 112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14" name="矩形 113"/>
          <p:cNvSpPr/>
          <p:nvPr/>
        </p:nvSpPr>
        <p:spPr>
          <a:xfrm>
            <a:off x="1516284" y="35543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15" name="矩形 114"/>
          <p:cNvSpPr/>
          <p:nvPr/>
        </p:nvSpPr>
        <p:spPr>
          <a:xfrm>
            <a:off x="1516284" y="386104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创建订单</a:t>
            </a:r>
          </a:p>
        </p:txBody>
      </p:sp>
      <p:sp>
        <p:nvSpPr>
          <p:cNvPr id="116" name="矩形 115"/>
          <p:cNvSpPr/>
          <p:nvPr/>
        </p:nvSpPr>
        <p:spPr>
          <a:xfrm>
            <a:off x="1516284" y="443711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7" name="矩形 116"/>
          <p:cNvSpPr/>
          <p:nvPr/>
        </p:nvSpPr>
        <p:spPr>
          <a:xfrm>
            <a:off x="1516284" y="414908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</a:t>
            </a:r>
            <a:r>
              <a:rPr lang="zh-CN" altLang="en-US" sz="1200" dirty="0"/>
              <a:t>务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8" name="矩形 117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事务状态</a:t>
            </a:r>
            <a:endParaRPr lang="zh-CN" altLang="en-US" sz="1200" dirty="0"/>
          </a:p>
        </p:txBody>
      </p:sp>
      <p:cxnSp>
        <p:nvCxnSpPr>
          <p:cNvPr id="119" name="直接箭头连接符 118"/>
          <p:cNvCxnSpPr>
            <a:stCxn id="47" idx="2"/>
            <a:endCxn id="54" idx="0"/>
          </p:cNvCxnSpPr>
          <p:nvPr/>
        </p:nvCxnSpPr>
        <p:spPr>
          <a:xfrm flipH="1">
            <a:off x="2056344" y="2369532"/>
            <a:ext cx="1892440" cy="77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7" idx="2"/>
            <a:endCxn id="48" idx="0"/>
          </p:cNvCxnSpPr>
          <p:nvPr/>
        </p:nvCxnSpPr>
        <p:spPr>
          <a:xfrm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圆角矩形标注 12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2753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调用库存</a:t>
            </a:r>
            <a:endParaRPr lang="zh-CN" altLang="en-US" sz="1050" dirty="0"/>
          </a:p>
        </p:txBody>
      </p:sp>
      <p:sp>
        <p:nvSpPr>
          <p:cNvPr id="122" name="圆角矩形标注 121"/>
          <p:cNvSpPr/>
          <p:nvPr/>
        </p:nvSpPr>
        <p:spPr>
          <a:xfrm>
            <a:off x="5292080" y="2423061"/>
            <a:ext cx="985006" cy="384785"/>
          </a:xfrm>
          <a:prstGeom prst="wedgeRoundRectCallout">
            <a:avLst>
              <a:gd name="adj1" fmla="val -28199"/>
              <a:gd name="adj2" fmla="val 958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</a:t>
            </a:r>
            <a:r>
              <a:rPr lang="zh-CN" altLang="en-US" sz="1050" dirty="0" smtClean="0"/>
              <a:t> 库存成功后调用订单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9197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由一组操作构成的可靠、独立的工作单元</a:t>
            </a: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Atomicity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（原子性）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Isolation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（隔离性）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Durability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（持久性）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难度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高度并发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资源分布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大时间跨度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49005"/>
            <a:ext cx="4762033" cy="49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30995"/>
            <a:ext cx="4547382" cy="4824536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事务由资源管理器（如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DBMS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）本地管理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有点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支持严格的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属性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高效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状态可以只在资源管理器中维护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应用编程模型简单（在框架或平台的支持）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不具备分布事务处理能力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隔离的最小单位由资源管理器决定，如数据库中的一条记录</a:t>
            </a:r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两阶段提交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(Two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Phase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Commit)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00" y="1565368"/>
            <a:ext cx="4683369" cy="47263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准备操作与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准备后，仍可提交与回滚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准备时，一致性检查必须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OK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准备后，事务结果仍然只在事务内可见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准备后，事务结果已经持久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协议成本（准备操作是一定必须的么）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准备阶段的持久成本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潜在故障点多带来的脆弱性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准备后，提交前的故障引发一系列隔离与恢复难题</a:t>
            </a: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原则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真正重要的是满足业务需求，而不是追求抽象、绝对的系统特性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帽子戏法：两只手最多能拿几顶帽子？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酸碱平衡（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ACID-BASE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Balance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模式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定期校对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可靠消息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补偿操作</a:t>
            </a:r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帽子戏法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CAP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定理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对于共享数据系统，只能同时拥有以下三项中的两个：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（一致性）：所有用户看到一致的数据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（可用性）：总能找到一个可用的数据副本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Tolerance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Network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Partition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（分区容忍性）：即使在系统被分区的情况下，仍然满足上述两点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1" y="1268759"/>
            <a:ext cx="4700035" cy="48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酸碱平衡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BASE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asic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）基本可用性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oft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）柔性状态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ventuall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）最终一致性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42" y="1277680"/>
            <a:ext cx="4786003" cy="4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可靠消息实现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7457"/>
            <a:ext cx="4186808" cy="514547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业务处理服务在业务事务提交前，向实时消息服务请求发送消息，实时消息服务只记录消息数据，而不是真正发送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业务处理服务在业务事务提交后，向实时消息服务确认发送。只有在得到确认发送指令后，实时消息服务才真正发送消息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业务处理服务在业务事务回滚后，向实时消息服务取消发送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消息状态确认系统定期找到未确认发送或回滚发送的消息，向业务处理服务询问消息状态，业务处理服务根据消息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或消息内容确定该消息是否有效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一次消息发送需要两次请求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业务处理服务需事先消息状态回查接口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优点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消息数据独立存储、独立伸缩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降低业务系统与消息系统间的耦合</a:t>
            </a:r>
          </a:p>
        </p:txBody>
      </p:sp>
    </p:spTree>
    <p:extLst>
      <p:ext uri="{BB962C8B-B14F-4D97-AF65-F5344CB8AC3E}">
        <p14:creationId xmlns:p14="http://schemas.microsoft.com/office/powerpoint/2010/main" val="534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228600" indent="-228600" algn="ctr">
          <a:buFont typeface="+mj-ea"/>
          <a:buAutoNum type="circleNumDbPlain" startAt="2"/>
          <a:defRPr sz="1200" smtClean="0"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2164</Words>
  <Application>Microsoft Macintosh PowerPoint</Application>
  <PresentationFormat>全屏显示(4:3)</PresentationFormat>
  <Paragraphs>732</Paragraphs>
  <Slides>28</Slides>
  <Notes>0</Notes>
  <HiddenSlides>11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Calibri</vt:lpstr>
      <vt:lpstr>Microsoft YaHei</vt:lpstr>
      <vt:lpstr>Wingdings</vt:lpstr>
      <vt:lpstr>宋体</vt:lpstr>
      <vt:lpstr>Arial</vt:lpstr>
      <vt:lpstr>Office 主题​​</vt:lpstr>
      <vt:lpstr>分布式事务</vt:lpstr>
      <vt:lpstr>PowerPoint 演示文稿</vt:lpstr>
      <vt:lpstr>事务</vt:lpstr>
      <vt:lpstr>本地事务</vt:lpstr>
      <vt:lpstr>两阶段提交(Two Phase Commit)</vt:lpstr>
      <vt:lpstr>PowerPoint 演示文稿</vt:lpstr>
      <vt:lpstr>帽子戏法</vt:lpstr>
      <vt:lpstr>酸碱平衡</vt:lpstr>
      <vt:lpstr>可靠消息实现</vt:lpstr>
      <vt:lpstr>TC/TCC</vt:lpstr>
      <vt:lpstr>业务操作</vt:lpstr>
      <vt:lpstr>Action/Try</vt:lpstr>
      <vt:lpstr>Confirm</vt:lpstr>
      <vt:lpstr>Cancel</vt:lpstr>
      <vt:lpstr>最终一致性保障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xiongjie</dc:creator>
  <cp:lastModifiedBy>Microsoft Office 用户</cp:lastModifiedBy>
  <cp:revision>221</cp:revision>
  <dcterms:created xsi:type="dcterms:W3CDTF">2016-07-14T10:17:02Z</dcterms:created>
  <dcterms:modified xsi:type="dcterms:W3CDTF">2016-08-08T09:35:53Z</dcterms:modified>
</cp:coreProperties>
</file>