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97" r:id="rId3"/>
    <p:sldId id="278" r:id="rId4"/>
    <p:sldId id="277" r:id="rId5"/>
    <p:sldId id="276" r:id="rId6"/>
    <p:sldId id="281" r:id="rId7"/>
    <p:sldId id="279" r:id="rId8"/>
    <p:sldId id="280" r:id="rId9"/>
    <p:sldId id="282" r:id="rId10"/>
    <p:sldId id="284" r:id="rId11"/>
    <p:sldId id="283" r:id="rId12"/>
    <p:sldId id="300" r:id="rId13"/>
    <p:sldId id="299" r:id="rId14"/>
    <p:sldId id="301" r:id="rId15"/>
    <p:sldId id="302" r:id="rId16"/>
    <p:sldId id="295" r:id="rId17"/>
    <p:sldId id="285" r:id="rId18"/>
    <p:sldId id="286" r:id="rId19"/>
    <p:sldId id="292" r:id="rId20"/>
    <p:sldId id="289" r:id="rId21"/>
    <p:sldId id="293" r:id="rId22"/>
    <p:sldId id="294" r:id="rId23"/>
    <p:sldId id="29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7"/>
    <p:restoredTop sz="91339"/>
  </p:normalViewPr>
  <p:slideViewPr>
    <p:cSldViewPr>
      <p:cViewPr>
        <p:scale>
          <a:sx n="90" d="100"/>
          <a:sy n="90" d="100"/>
        </p:scale>
        <p:origin x="224" y="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A16D5-58BD-48F0-9BB5-B38692D1EAAC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B70E-1808-4FB9-ACAA-57C54CF0D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4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4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6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6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843D-89D3-44ED-8D71-9E75B8168A45}" type="datetimeFigureOut">
              <a:rPr lang="zh-CN" altLang="en-US" smtClean="0"/>
              <a:t>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3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2924944"/>
            <a:ext cx="5616624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6000" b="1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kumimoji="1" lang="zh-CN" altLang="en-US" sz="6000" b="1" dirty="0" smtClean="0">
                <a:latin typeface="Microsoft YaHei" charset="0"/>
                <a:ea typeface="Microsoft YaHei" charset="0"/>
                <a:cs typeface="Microsoft YaHei" charset="0"/>
              </a:rPr>
              <a:t>分布式</a:t>
            </a:r>
            <a:r>
              <a:rPr kumimoji="1" lang="zh-CN" altLang="en-US" sz="6000" b="1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kumimoji="1" lang="zh-CN" altLang="en-US" sz="6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8224" y="6093296"/>
            <a:ext cx="2277616" cy="365125"/>
          </a:xfrm>
        </p:spPr>
        <p:txBody>
          <a:bodyPr/>
          <a:lstStyle/>
          <a:p>
            <a:fld id="{EAE6B78D-486E-064C-91EA-43B80A4D10B0}" type="datetime3">
              <a:rPr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2016年8月11日星期四</a:t>
            </a:fld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线连接符 21"/>
          <p:cNvCxnSpPr/>
          <p:nvPr/>
        </p:nvCxnSpPr>
        <p:spPr>
          <a:xfrm>
            <a:off x="6262016" y="2313209"/>
            <a:ext cx="399937" cy="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TCC/TC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Try-Confirm-Cancel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尝试执行业务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完成所有业务检查（一致性）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预留必须业务资源（准隔离性）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Confirm: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确定执行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真正执行任务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不做任何业务检查</a:t>
            </a:r>
          </a:p>
          <a:p>
            <a:pPr marL="0" indent="0">
              <a:buNone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只是用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Cancel: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取消执行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释放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Try-Cancel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只比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少一个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过程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4008" y="1916831"/>
            <a:ext cx="1645718" cy="7927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主业务服务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流程图: 磁盘 69"/>
          <p:cNvSpPr/>
          <p:nvPr/>
        </p:nvSpPr>
        <p:spPr>
          <a:xfrm>
            <a:off x="4988661" y="2624452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13862" y="1299960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79648" y="1554497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4378" y="1688600"/>
            <a:ext cx="430887" cy="1365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79648" y="2070343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992848" y="2586189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513862" y="4063407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79648" y="4317944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04378" y="4452047"/>
            <a:ext cx="430887" cy="134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79648" y="4833790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92848" y="5349636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流程图: 磁盘 69"/>
          <p:cNvSpPr/>
          <p:nvPr/>
        </p:nvSpPr>
        <p:spPr>
          <a:xfrm>
            <a:off x="7795401" y="3033554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流程图: 磁盘 69"/>
          <p:cNvSpPr/>
          <p:nvPr/>
        </p:nvSpPr>
        <p:spPr>
          <a:xfrm>
            <a:off x="7795401" y="5797001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6649766" y="1758961"/>
            <a:ext cx="0" cy="27827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649766" y="1772816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6632304" y="4541731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柱形 114"/>
          <p:cNvSpPr/>
          <p:nvPr/>
        </p:nvSpPr>
        <p:spPr>
          <a:xfrm rot="5400000">
            <a:off x="5030908" y="4434691"/>
            <a:ext cx="906997" cy="1095637"/>
          </a:xfrm>
          <a:prstGeom prst="can">
            <a:avLst>
              <a:gd name="adj" fmla="val 2920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9" name="直线箭头连接符 38"/>
          <p:cNvCxnSpPr>
            <a:stCxn id="7" idx="3"/>
            <a:endCxn id="38" idx="2"/>
          </p:cNvCxnSpPr>
          <p:nvPr/>
        </p:nvCxnSpPr>
        <p:spPr>
          <a:xfrm flipH="1">
            <a:off x="5484406" y="3208779"/>
            <a:ext cx="13232" cy="1320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11108" y="3617881"/>
            <a:ext cx="176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剪去单角的矩形 42"/>
          <p:cNvSpPr/>
          <p:nvPr/>
        </p:nvSpPr>
        <p:spPr>
          <a:xfrm>
            <a:off x="4957441" y="5324224"/>
            <a:ext cx="1085730" cy="783825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调度任务</a:t>
            </a:r>
          </a:p>
        </p:txBody>
      </p:sp>
      <p:cxnSp>
        <p:nvCxnSpPr>
          <p:cNvPr id="44" name="直线连接符 43"/>
          <p:cNvCxnSpPr/>
          <p:nvPr/>
        </p:nvCxnSpPr>
        <p:spPr>
          <a:xfrm flipV="1">
            <a:off x="5914727" y="4926586"/>
            <a:ext cx="879055" cy="1102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6793782" y="2276872"/>
            <a:ext cx="0" cy="278277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11" idx="2"/>
          </p:cNvCxnSpPr>
          <p:nvPr/>
        </p:nvCxnSpPr>
        <p:spPr>
          <a:xfrm>
            <a:off x="6793782" y="2276872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6806982" y="5085834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14727" y="1413776"/>
            <a:ext cx="1262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33427" y="4056656"/>
            <a:ext cx="1256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02029" y="357011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883391" y="518289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业务操作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2008" y="3412348"/>
            <a:ext cx="1345856" cy="14568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6024" y="4033251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925" y="42548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97534" y="2610078"/>
            <a:ext cx="1504192" cy="12363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流程图: 磁盘 69"/>
          <p:cNvSpPr/>
          <p:nvPr/>
        </p:nvSpPr>
        <p:spPr>
          <a:xfrm>
            <a:off x="7154447" y="2554660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98463" y="3045968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8463" y="3045968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98463" y="3264105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9570" y="302346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9570" y="325918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13918" y="349250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21" name="矩形 20"/>
          <p:cNvSpPr/>
          <p:nvPr/>
        </p:nvSpPr>
        <p:spPr>
          <a:xfrm>
            <a:off x="4853861" y="4869160"/>
            <a:ext cx="1504192" cy="12241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流程图: 磁盘 69"/>
          <p:cNvSpPr/>
          <p:nvPr/>
        </p:nvSpPr>
        <p:spPr>
          <a:xfrm>
            <a:off x="7154447" y="4830603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8463" y="5321911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98463" y="5321911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98463" y="5540048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65897" y="528254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65897" y="551723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5897" y="574573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29" name="直接箭头连接符 155"/>
          <p:cNvCxnSpPr>
            <a:stCxn id="5" idx="3"/>
            <a:endCxn id="13" idx="1"/>
          </p:cNvCxnSpPr>
          <p:nvPr/>
        </p:nvCxnSpPr>
        <p:spPr>
          <a:xfrm flipV="1">
            <a:off x="3226144" y="3228268"/>
            <a:ext cx="1571390" cy="9129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55"/>
          <p:cNvCxnSpPr>
            <a:stCxn id="6" idx="3"/>
            <a:endCxn id="21" idx="1"/>
          </p:cNvCxnSpPr>
          <p:nvPr/>
        </p:nvCxnSpPr>
        <p:spPr>
          <a:xfrm>
            <a:off x="3224045" y="4362875"/>
            <a:ext cx="1629816" cy="11183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55"/>
          <p:cNvCxnSpPr>
            <a:stCxn id="19" idx="3"/>
            <a:endCxn id="17" idx="1"/>
          </p:cNvCxnSpPr>
          <p:nvPr/>
        </p:nvCxnSpPr>
        <p:spPr>
          <a:xfrm flipV="1">
            <a:off x="6089690" y="3359352"/>
            <a:ext cx="1208773" cy="78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55"/>
          <p:cNvCxnSpPr>
            <a:stCxn id="27" idx="3"/>
            <a:endCxn id="25" idx="1"/>
          </p:cNvCxnSpPr>
          <p:nvPr/>
        </p:nvCxnSpPr>
        <p:spPr>
          <a:xfrm>
            <a:off x="6146017" y="5625244"/>
            <a:ext cx="1152446" cy="1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4" y="3563829"/>
            <a:ext cx="1153849" cy="1153849"/>
          </a:xfrm>
          <a:prstGeom prst="rect">
            <a:avLst/>
          </a:prstGeom>
        </p:spPr>
      </p:pic>
      <p:cxnSp>
        <p:nvCxnSpPr>
          <p:cNvPr id="48" name="直接箭头连接符 155"/>
          <p:cNvCxnSpPr>
            <a:stCxn id="47" idx="3"/>
            <a:endCxn id="4" idx="1"/>
          </p:cNvCxnSpPr>
          <p:nvPr/>
        </p:nvCxnSpPr>
        <p:spPr>
          <a:xfrm>
            <a:off x="1445323" y="4140754"/>
            <a:ext cx="5566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标注 50"/>
          <p:cNvSpPr/>
          <p:nvPr/>
        </p:nvSpPr>
        <p:spPr>
          <a:xfrm>
            <a:off x="3789421" y="3874466"/>
            <a:ext cx="1008113" cy="387208"/>
          </a:xfrm>
          <a:prstGeom prst="wedgeRoundRectCallout">
            <a:avLst>
              <a:gd name="adj1" fmla="val -16936"/>
              <a:gd name="adj2" fmla="val -11418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圆角矩形标注 51"/>
          <p:cNvSpPr/>
          <p:nvPr/>
        </p:nvSpPr>
        <p:spPr>
          <a:xfrm>
            <a:off x="3447710" y="5321911"/>
            <a:ext cx="1008113" cy="387208"/>
          </a:xfrm>
          <a:prstGeom prst="wedgeRoundRectCallout">
            <a:avLst>
              <a:gd name="adj1" fmla="val 36662"/>
              <a:gd name="adj2" fmla="val -1034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增订单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3582" y="4717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客户端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业务组成由：商城系统、库存系统和订单系统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商城先调用减库存服务，然后再调用新增订单服务</a:t>
            </a:r>
          </a:p>
          <a:p>
            <a:pPr>
              <a:buFont typeface="Wingdings" charset="2"/>
              <a:buChar char="n"/>
            </a:pP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6024" y="379660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34594" y="446578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298463" y="26122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22876" y="49193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在每个业务库中都增加一张事务表，通过延伸业务事务范围包扩对事务表的操作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4491"/>
              </p:ext>
            </p:extLst>
          </p:nvPr>
        </p:nvGraphicFramePr>
        <p:xfrm>
          <a:off x="683568" y="4149080"/>
          <a:ext cx="7560840" cy="1432560"/>
        </p:xfrm>
        <a:graphic>
          <a:graphicData uri="http://schemas.openxmlformats.org/drawingml/2006/table">
            <a:tbl>
              <a:tblPr/>
              <a:tblGrid>
                <a:gridCol w="576063"/>
                <a:gridCol w="1080120"/>
                <a:gridCol w="1152128"/>
                <a:gridCol w="720080"/>
                <a:gridCol w="936104"/>
                <a:gridCol w="792088"/>
                <a:gridCol w="1152128"/>
                <a:gridCol w="1152129"/>
              </a:tblGrid>
              <a:tr h="159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tx_Id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business_id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business_type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tx_type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tx_status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context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retried_count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gmt_modified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TCC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12:11:30:56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REPO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13:11:30:56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14:11:30:56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线连接符 6"/>
          <p:cNvCxnSpPr>
            <a:endCxn id="9" idx="2"/>
          </p:cNvCxnSpPr>
          <p:nvPr/>
        </p:nvCxnSpPr>
        <p:spPr>
          <a:xfrm flipH="1" flipV="1">
            <a:off x="992909" y="3607933"/>
            <a:ext cx="10240" cy="520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2799" y="3330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事务编号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H="1" flipV="1">
            <a:off x="1763688" y="2962329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95420" y="2645998"/>
            <a:ext cx="9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业务流水号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2915816" y="3645024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5706" y="33586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业务类型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 flipH="1" flipV="1">
            <a:off x="3821012" y="298211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07495" y="2682955"/>
            <a:ext cx="133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事务类型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TC/TCC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2" name="直线连接符 21"/>
          <p:cNvCxnSpPr/>
          <p:nvPr/>
        </p:nvCxnSpPr>
        <p:spPr>
          <a:xfrm flipV="1">
            <a:off x="4644008" y="3635621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43898" y="33586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事务状态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线连接符 23"/>
          <p:cNvCxnSpPr/>
          <p:nvPr/>
        </p:nvCxnSpPr>
        <p:spPr>
          <a:xfrm flipH="1" flipV="1">
            <a:off x="5561159" y="295425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95656" y="269180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调用方法的上下文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 flipV="1">
            <a:off x="6516216" y="3645024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16106" y="3371446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重试次数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8" name="直线连接符 27"/>
          <p:cNvCxnSpPr/>
          <p:nvPr/>
        </p:nvCxnSpPr>
        <p:spPr>
          <a:xfrm flipH="1" flipV="1">
            <a:off x="7618483" y="295425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24072" y="27056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更改记录的时间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业务前置表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81534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在对分布式操作的表都需要复制一份一模一样的表成为前置表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业务查询操作都在主表上进行，数据强一致性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操作首先在前置表上进行操作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待所有前置业务表操作完毕，在同时同步到各自主表上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取消时只需要在前置表上做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UNDO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pPr marL="0" indent="0">
              <a:buNone/>
            </a:pP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06230"/>
              </p:ext>
            </p:extLst>
          </p:nvPr>
        </p:nvGraphicFramePr>
        <p:xfrm>
          <a:off x="1043608" y="3895482"/>
          <a:ext cx="3024335" cy="1530750"/>
        </p:xfrm>
        <a:graphic>
          <a:graphicData uri="http://schemas.openxmlformats.org/drawingml/2006/table">
            <a:tbl>
              <a:tblPr/>
              <a:tblGrid>
                <a:gridCol w="1034641"/>
                <a:gridCol w="955053"/>
                <a:gridCol w="1034641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12345678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富盈一号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23456789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34567890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24472"/>
              </p:ext>
            </p:extLst>
          </p:nvPr>
        </p:nvGraphicFramePr>
        <p:xfrm>
          <a:off x="4644008" y="3895482"/>
          <a:ext cx="3024335" cy="1530750"/>
        </p:xfrm>
        <a:graphic>
          <a:graphicData uri="http://schemas.openxmlformats.org/drawingml/2006/table">
            <a:tbl>
              <a:tblPr/>
              <a:tblGrid>
                <a:gridCol w="1034641"/>
                <a:gridCol w="955053"/>
                <a:gridCol w="1034641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12345678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富盈一号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23456789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34567890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86361" y="55799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2177" y="5579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订单主表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26833" y="4265170"/>
            <a:ext cx="652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rgbClr val="92D05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endParaRPr kumimoji="1" lang="zh-CN" altLang="en-US" sz="4800" b="1" dirty="0">
              <a:solidFill>
                <a:srgbClr val="92D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示例代码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9273" y="1392238"/>
            <a:ext cx="785921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@Override</a:t>
            </a:r>
            <a:b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@Transactional</a:t>
            </a:r>
            <a:b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</a:t>
            </a:r>
            <a:r>
              <a:rPr lang="en-US" altLang="zh-CN" sz="1200" dirty="0" err="1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TXAction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value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TransactionTypeEnum.</a:t>
            </a:r>
            <a:r>
              <a:rPr lang="en-US" altLang="zh-CN" sz="1200" i="1" dirty="0" err="1" smtClean="0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en-US" altLang="zh-CN" sz="1200" dirty="0" err="1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 smtClean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bizType</a:t>
            </a:r>
            <a:r>
              <a:rPr lang="en-US" altLang="zh-CN" sz="1200" dirty="0" smtClean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“purchase”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public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String </a:t>
            </a:r>
            <a:r>
              <a:rPr lang="en-US" altLang="zh-CN" sz="1200" dirty="0">
                <a:solidFill>
                  <a:srgbClr val="FFC66D"/>
                </a:solidFill>
                <a:latin typeface="Microsoft YaHei" charset="0"/>
                <a:ea typeface="Microsoft YaHei" charset="0"/>
                <a:cs typeface="Microsoft YaHei" charset="0"/>
              </a:rPr>
              <a:t>purchase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SerialNumberGenerator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generator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amount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){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TXContext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TXContextHolder.</a:t>
            </a:r>
            <a:r>
              <a:rPr lang="en-US" altLang="zh-CN" sz="1200" i="1" dirty="0" err="1">
                <a:latin typeface="Microsoft YaHei" charset="0"/>
                <a:ea typeface="Microsoft YaHei" charset="0"/>
                <a:cs typeface="Microsoft YaHei" charset="0"/>
              </a:rPr>
              <a:t>getTXContext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final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request=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ctx.getTxId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serialNumber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ctx.getSerialNumber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amount”</a:t>
            </a:r>
            <a:r>
              <a:rPr lang="en-US" altLang="zh-CN" sz="1200" dirty="0" err="1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amount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HttpHeaders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headers 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HttpHeaders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headers.setContentType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MediaType.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APPLICATION_JSON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&gt; entity 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&gt;(request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headers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ResponseEntity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&lt;Boolean&gt; result= 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restOperations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.exchange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repositoryURL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HttpMethod.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POST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entity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Boolean.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if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result.getBody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result= 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restOperations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.exchange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orderURL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HttpMethod.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POST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entity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Boolean.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    if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result.getBody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return “</a:t>
            </a:r>
            <a:r>
              <a:rPr lang="zh-CN" altLang="en-US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购买</a:t>
            </a:r>
            <a:r>
              <a:rPr lang="zh-CN" altLang="en-US" sz="1200" dirty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产品</a:t>
            </a:r>
            <a:r>
              <a:rPr lang="zh-CN" altLang="en-US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r>
              <a:rPr lang="en-US" altLang="zh-CN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”;</a:t>
            </a:r>
            <a:endParaRPr lang="zh-CN" altLang="en-US" sz="1200" dirty="0" smtClean="0">
              <a:solidFill>
                <a:srgbClr val="8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throw 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RuntimeException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生成订单操作失败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."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throw 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RuntimeException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减库存操作失败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."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3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示例代码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420888"/>
            <a:ext cx="777686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BBB529"/>
                </a:solidFill>
              </a:rPr>
              <a:t>@Transactional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 smtClean="0">
                <a:solidFill>
                  <a:srgbClr val="BBB529"/>
                </a:solidFill>
              </a:rPr>
              <a:t>TXTry</a:t>
            </a:r>
            <a:r>
              <a:rPr lang="en-US" altLang="zh-CN" sz="1600" dirty="0" smtClean="0"/>
              <a:t>(</a:t>
            </a:r>
            <a:r>
              <a:rPr lang="en-US" altLang="zh-CN" sz="1600" dirty="0">
                <a:solidFill>
                  <a:srgbClr val="D0D0FF"/>
                </a:solidFill>
              </a:rPr>
              <a:t>cancel </a:t>
            </a:r>
            <a:r>
              <a:rPr lang="en-US" altLang="zh-CN" sz="1600" dirty="0"/>
              <a:t>= </a:t>
            </a:r>
            <a:r>
              <a:rPr lang="en-US" altLang="zh-CN" sz="1600" dirty="0" smtClean="0">
                <a:solidFill>
                  <a:srgbClr val="6A8759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6A8759"/>
                </a:solidFill>
              </a:rPr>
              <a:t>decreaseRepository</a:t>
            </a:r>
            <a:r>
              <a:rPr lang="en-US" altLang="zh-CN" sz="1600" dirty="0" smtClean="0">
                <a:solidFill>
                  <a:srgbClr val="6A8759"/>
                </a:solidFill>
              </a:rPr>
              <a:t>”</a:t>
            </a:r>
            <a:r>
              <a:rPr lang="en-US" altLang="zh-CN" sz="16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,</a:t>
            </a:r>
            <a:r>
              <a:rPr lang="en-US" altLang="zh-CN" sz="1600" dirty="0" smtClean="0">
                <a:solidFill>
                  <a:srgbClr val="D0D0FF"/>
                </a:solidFill>
              </a:rPr>
              <a:t>cancel </a:t>
            </a:r>
            <a:r>
              <a:rPr lang="en-US" altLang="zh-CN" sz="1600" dirty="0"/>
              <a:t>= </a:t>
            </a:r>
            <a:r>
              <a:rPr lang="en-US" altLang="zh-CN" sz="1600" dirty="0" smtClean="0">
                <a:solidFill>
                  <a:srgbClr val="6A8759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6A8759"/>
                </a:solidFill>
              </a:rPr>
              <a:t>increaseRepository</a:t>
            </a:r>
            <a:r>
              <a:rPr lang="en-US" altLang="zh-CN" sz="1600" dirty="0" smtClean="0">
                <a:solidFill>
                  <a:srgbClr val="6A8759"/>
                </a:solidFill>
              </a:rPr>
              <a:t>”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C66D"/>
                </a:solidFill>
              </a:rPr>
              <a:t>tryDecreaseRepository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TXContext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long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 smtClean="0">
                <a:solidFill>
                  <a:srgbClr val="9876AA"/>
                </a:solidFill>
              </a:rPr>
              <a:t>dao</a:t>
            </a:r>
            <a:r>
              <a:rPr lang="en-US" altLang="zh-CN" sz="1600" dirty="0" err="1" smtClean="0"/>
              <a:t>.trydecrease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 smtClean="0"/>
              <a:t>}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@Transactional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 smtClean="0">
                <a:solidFill>
                  <a:srgbClr val="BBB529"/>
                </a:solidFill>
              </a:rPr>
              <a:t>TX</a:t>
            </a:r>
            <a:r>
              <a:rPr lang="en-US" altLang="zh-CN" sz="1600" dirty="0" err="1" smtClean="0">
                <a:solidFill>
                  <a:srgbClr val="BBB529"/>
                </a:solidFill>
              </a:rPr>
              <a:t>Confirm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C66D"/>
                </a:solidFill>
              </a:rPr>
              <a:t>decreaseRepository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TXContext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>
                <a:solidFill>
                  <a:srgbClr val="9876AA"/>
                </a:solidFill>
              </a:rPr>
              <a:t>dao</a:t>
            </a:r>
            <a:r>
              <a:rPr lang="en-US" altLang="zh-CN" sz="1600" dirty="0" err="1"/>
              <a:t>.increase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 smtClean="0"/>
              <a:t>}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@Transactional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>
                <a:solidFill>
                  <a:srgbClr val="BBB529"/>
                </a:solidFill>
              </a:rPr>
              <a:t>TXCancel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>
                <a:solidFill>
                  <a:srgbClr val="FFC66D"/>
                </a:solidFill>
              </a:rPr>
              <a:t>increaseRepository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TXContext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>
                <a:solidFill>
                  <a:srgbClr val="9876AA"/>
                </a:solidFill>
              </a:rPr>
              <a:t>dao</a:t>
            </a:r>
            <a:r>
              <a:rPr lang="en-US" altLang="zh-CN" sz="1600" dirty="0" err="1"/>
              <a:t>.increase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方法都需要业务实现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方法入参定义和传入值都一样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3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2"/>
          <p:cNvSpPr>
            <a:spLocks noChangeArrowheads="1"/>
          </p:cNvSpPr>
          <p:nvPr/>
        </p:nvSpPr>
        <p:spPr bwMode="ltGray">
          <a:xfrm rot="5400000">
            <a:off x="-605917" y="2048376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AutoShape 3"/>
          <p:cNvSpPr>
            <a:spLocks noChangeArrowheads="1"/>
          </p:cNvSpPr>
          <p:nvPr/>
        </p:nvSpPr>
        <p:spPr bwMode="gray">
          <a:xfrm rot="5400000">
            <a:off x="-1080778" y="1662583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50000">
                <a:schemeClr val="bg1">
                  <a:alpha val="0"/>
                </a:schemeClr>
              </a:gs>
              <a:gs pos="100000">
                <a:srgbClr val="00CC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white">
          <a:xfrm>
            <a:off x="1431368" y="3278202"/>
            <a:ext cx="100540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r" eaLnBrk="0" hangingPunct="0">
              <a:defRPr/>
            </a:pPr>
            <a:r>
              <a:rPr lang="zh-CN" altLang="en-US" sz="32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事务</a:t>
            </a:r>
          </a:p>
          <a:p>
            <a:pPr algn="r" eaLnBrk="0" hangingPunct="0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9" name="组 108"/>
          <p:cNvGrpSpPr/>
          <p:nvPr/>
        </p:nvGrpSpPr>
        <p:grpSpPr>
          <a:xfrm>
            <a:off x="2102197" y="1755995"/>
            <a:ext cx="5195888" cy="530225"/>
            <a:chOff x="2205311" y="1975197"/>
            <a:chExt cx="5195888" cy="530225"/>
          </a:xfrm>
        </p:grpSpPr>
        <p:sp>
          <p:nvSpPr>
            <p:cNvPr id="57" name="AutoShape 18"/>
            <p:cNvSpPr>
              <a:spLocks noChangeArrowheads="1"/>
            </p:cNvSpPr>
            <p:nvPr/>
          </p:nvSpPr>
          <p:spPr bwMode="ltGray">
            <a:xfrm>
              <a:off x="2575199" y="1975197"/>
              <a:ext cx="4826000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8" name="Group 19"/>
            <p:cNvGrpSpPr>
              <a:grpSpLocks/>
            </p:cNvGrpSpPr>
            <p:nvPr/>
          </p:nvGrpSpPr>
          <p:grpSpPr bwMode="auto">
            <a:xfrm>
              <a:off x="2205311" y="1991072"/>
              <a:ext cx="501650" cy="501650"/>
              <a:chOff x="1583" y="1494"/>
              <a:chExt cx="526" cy="526"/>
            </a:xfrm>
          </p:grpSpPr>
          <p:sp>
            <p:nvSpPr>
              <p:cNvPr id="84" name="Oval 2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5" name="Oval 2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6" name="Oval 2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7" name="Oval 2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8" name="Oval 2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2276594" y="2045047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</a:p>
          </p:txBody>
        </p:sp>
        <p:sp>
          <p:nvSpPr>
            <p:cNvPr id="69" name="Text Box 45"/>
            <p:cNvSpPr txBox="1">
              <a:spLocks noChangeArrowheads="1"/>
            </p:cNvSpPr>
            <p:nvPr/>
          </p:nvSpPr>
          <p:spPr bwMode="black">
            <a:xfrm>
              <a:off x="2786336" y="2060922"/>
              <a:ext cx="3733800" cy="366712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BEGIN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(1, </a:t>
              </a:r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“事务开始”)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0" name="组 109"/>
          <p:cNvGrpSpPr/>
          <p:nvPr/>
        </p:nvGrpSpPr>
        <p:grpSpPr>
          <a:xfrm>
            <a:off x="2784933" y="2505699"/>
            <a:ext cx="5197475" cy="528638"/>
            <a:chOff x="2608536" y="2703859"/>
            <a:chExt cx="5197475" cy="528638"/>
          </a:xfrm>
        </p:grpSpPr>
        <p:sp>
          <p:nvSpPr>
            <p:cNvPr id="55" name="AutoShape 11"/>
            <p:cNvSpPr>
              <a:spLocks noChangeArrowheads="1"/>
            </p:cNvSpPr>
            <p:nvPr/>
          </p:nvSpPr>
          <p:spPr bwMode="ltGray">
            <a:xfrm>
              <a:off x="2978424" y="2703859"/>
              <a:ext cx="4827587" cy="5286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2608536" y="2719734"/>
              <a:ext cx="501650" cy="501650"/>
              <a:chOff x="1583" y="1494"/>
              <a:chExt cx="526" cy="526"/>
            </a:xfrm>
          </p:grpSpPr>
          <p:sp>
            <p:nvSpPr>
              <p:cNvPr id="89" name="Oval 1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0" name="Oval 1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Oval 1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2" name="Oval 1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3" name="Oval 1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2692519" y="27895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black">
            <a:xfrm>
              <a:off x="3167336" y="2789584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TRIED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(2, "尝试完成")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3046933" y="3253816"/>
            <a:ext cx="5197475" cy="528638"/>
            <a:chOff x="2694261" y="3430934"/>
            <a:chExt cx="5197475" cy="528638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ltGray">
            <a:xfrm>
              <a:off x="3065736" y="3430934"/>
              <a:ext cx="4826000" cy="5286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694261" y="3446809"/>
              <a:ext cx="501650" cy="501650"/>
              <a:chOff x="1583" y="1494"/>
              <a:chExt cx="526" cy="526"/>
            </a:xfrm>
          </p:grpSpPr>
          <p:sp>
            <p:nvSpPr>
              <p:cNvPr id="94" name="Oval 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5" name="Oval 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7" name="Oval 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8" name="Oval 1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6" name="Text Box 42"/>
            <p:cNvSpPr txBox="1">
              <a:spLocks noChangeArrowheads="1"/>
            </p:cNvSpPr>
            <p:nvPr/>
          </p:nvSpPr>
          <p:spPr bwMode="auto">
            <a:xfrm>
              <a:off x="2778244" y="3515072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</a:p>
          </p:txBody>
        </p:sp>
        <p:sp>
          <p:nvSpPr>
            <p:cNvPr id="71" name="Text Box 47"/>
            <p:cNvSpPr txBox="1">
              <a:spLocks noChangeArrowheads="1"/>
            </p:cNvSpPr>
            <p:nvPr/>
          </p:nvSpPr>
          <p:spPr bwMode="black">
            <a:xfrm>
              <a:off x="3243536" y="35293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CANCELLING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(3, "回滚中")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2015350" y="5501339"/>
            <a:ext cx="5197475" cy="530225"/>
            <a:chOff x="2159274" y="4885084"/>
            <a:chExt cx="5197475" cy="530225"/>
          </a:xfrm>
        </p:grpSpPr>
        <p:sp>
          <p:nvSpPr>
            <p:cNvPr id="61" name="AutoShape 32"/>
            <p:cNvSpPr>
              <a:spLocks noChangeArrowheads="1"/>
            </p:cNvSpPr>
            <p:nvPr/>
          </p:nvSpPr>
          <p:spPr bwMode="ltGray">
            <a:xfrm>
              <a:off x="2529161" y="4885084"/>
              <a:ext cx="4827588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62" name="Group 33"/>
            <p:cNvGrpSpPr>
              <a:grpSpLocks/>
            </p:cNvGrpSpPr>
            <p:nvPr/>
          </p:nvGrpSpPr>
          <p:grpSpPr bwMode="auto">
            <a:xfrm>
              <a:off x="2159274" y="4902547"/>
              <a:ext cx="501650" cy="501650"/>
              <a:chOff x="1583" y="1494"/>
              <a:chExt cx="526" cy="526"/>
            </a:xfrm>
          </p:grpSpPr>
          <p:sp>
            <p:nvSpPr>
              <p:cNvPr id="74" name="Oval 34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5" name="Oval 35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8" name="Text Box 44"/>
            <p:cNvSpPr txBox="1">
              <a:spLocks noChangeArrowheads="1"/>
            </p:cNvSpPr>
            <p:nvPr/>
          </p:nvSpPr>
          <p:spPr bwMode="auto">
            <a:xfrm>
              <a:off x="2235319" y="49739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endParaRPr lang="zh-CN" altLang="en-US" b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2" name="Text Box 48"/>
            <p:cNvSpPr txBox="1">
              <a:spLocks noChangeArrowheads="1"/>
            </p:cNvSpPr>
            <p:nvPr/>
          </p:nvSpPr>
          <p:spPr bwMode="black">
            <a:xfrm>
              <a:off x="2710136" y="49771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CONFIRMED(6, "确认完成")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2" name="组 111"/>
          <p:cNvGrpSpPr/>
          <p:nvPr/>
        </p:nvGrpSpPr>
        <p:grpSpPr>
          <a:xfrm>
            <a:off x="3029836" y="4001933"/>
            <a:ext cx="5197475" cy="530225"/>
            <a:chOff x="2608536" y="4158009"/>
            <a:chExt cx="5197475" cy="530225"/>
          </a:xfrm>
        </p:grpSpPr>
        <p:sp>
          <p:nvSpPr>
            <p:cNvPr id="59" name="AutoShape 25"/>
            <p:cNvSpPr>
              <a:spLocks noChangeArrowheads="1"/>
            </p:cNvSpPr>
            <p:nvPr/>
          </p:nvSpPr>
          <p:spPr bwMode="ltGray">
            <a:xfrm>
              <a:off x="2978424" y="4158009"/>
              <a:ext cx="4827587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60" name="Group 26"/>
            <p:cNvGrpSpPr>
              <a:grpSpLocks/>
            </p:cNvGrpSpPr>
            <p:nvPr/>
          </p:nvGrpSpPr>
          <p:grpSpPr bwMode="auto">
            <a:xfrm>
              <a:off x="2608536" y="4173884"/>
              <a:ext cx="501650" cy="501650"/>
              <a:chOff x="1583" y="1494"/>
              <a:chExt cx="526" cy="526"/>
            </a:xfrm>
          </p:grpSpPr>
          <p:sp>
            <p:nvSpPr>
              <p:cNvPr id="79" name="Oval 27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1" name="Oval 29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2" name="Oval 30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3" name="Oval 31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7" name="Text Box 43"/>
            <p:cNvSpPr txBox="1">
              <a:spLocks noChangeArrowheads="1"/>
            </p:cNvSpPr>
            <p:nvPr/>
          </p:nvSpPr>
          <p:spPr bwMode="auto">
            <a:xfrm>
              <a:off x="2692519" y="424373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</a:p>
          </p:txBody>
        </p:sp>
        <p:sp>
          <p:nvSpPr>
            <p:cNvPr id="73" name="Text Box 49"/>
            <p:cNvSpPr txBox="1">
              <a:spLocks noChangeArrowheads="1"/>
            </p:cNvSpPr>
            <p:nvPr/>
          </p:nvSpPr>
          <p:spPr bwMode="black">
            <a:xfrm>
              <a:off x="3167336" y="4204047"/>
              <a:ext cx="3733800" cy="366712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CANCELLED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(4, "回滚完成")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>
            <a:off x="2714302" y="4751637"/>
            <a:ext cx="5197475" cy="530225"/>
            <a:chOff x="2159274" y="4885084"/>
            <a:chExt cx="5197475" cy="530225"/>
          </a:xfrm>
        </p:grpSpPr>
        <p:sp>
          <p:nvSpPr>
            <p:cNvPr id="115" name="AutoShape 32"/>
            <p:cNvSpPr>
              <a:spLocks noChangeArrowheads="1"/>
            </p:cNvSpPr>
            <p:nvPr/>
          </p:nvSpPr>
          <p:spPr bwMode="ltGray">
            <a:xfrm>
              <a:off x="2529161" y="4885084"/>
              <a:ext cx="4827588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16" name="Group 33"/>
            <p:cNvGrpSpPr>
              <a:grpSpLocks/>
            </p:cNvGrpSpPr>
            <p:nvPr/>
          </p:nvGrpSpPr>
          <p:grpSpPr bwMode="auto">
            <a:xfrm>
              <a:off x="2159274" y="4902547"/>
              <a:ext cx="501650" cy="501650"/>
              <a:chOff x="1583" y="1494"/>
              <a:chExt cx="526" cy="526"/>
            </a:xfrm>
          </p:grpSpPr>
          <p:sp>
            <p:nvSpPr>
              <p:cNvPr id="119" name="Oval 34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0" name="Oval 35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1" name="Oval 36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2" name="Oval 37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3" name="Oval 38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2235319" y="49739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</a:t>
              </a: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black">
            <a:xfrm>
              <a:off x="2710136" y="49771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CONFIRMING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(5, "确认中")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045919" y="4393834"/>
            <a:ext cx="1504192" cy="16148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8794" y="2830887"/>
            <a:ext cx="1561880" cy="2806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3" name="直接箭头连接符 155"/>
          <p:cNvCxnSpPr>
            <a:endCxn id="71" idx="1"/>
          </p:cNvCxnSpPr>
          <p:nvPr/>
        </p:nvCxnSpPr>
        <p:spPr>
          <a:xfrm>
            <a:off x="3769567" y="4739951"/>
            <a:ext cx="1488388" cy="161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 143"/>
          <p:cNvGrpSpPr/>
          <p:nvPr/>
        </p:nvGrpSpPr>
        <p:grpSpPr>
          <a:xfrm>
            <a:off x="2703568" y="3219010"/>
            <a:ext cx="1083644" cy="843653"/>
            <a:chOff x="2649116" y="3667943"/>
            <a:chExt cx="1083644" cy="843653"/>
          </a:xfrm>
        </p:grpSpPr>
        <p:sp>
          <p:nvSpPr>
            <p:cNvPr id="36" name="矩形 35"/>
            <p:cNvSpPr/>
            <p:nvPr/>
          </p:nvSpPr>
          <p:spPr>
            <a:xfrm>
              <a:off x="2652640" y="3667943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</a:t>
              </a:r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务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49116" y="4295572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提交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652640" y="3913656"/>
              <a:ext cx="1080120" cy="3666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插入</a:t>
              </a:r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TX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记录</a:t>
              </a:r>
            </a:p>
            <a:p>
              <a:pPr algn="ctr"/>
              <a:r>
                <a:rPr lang="en-US" altLang="zh-CN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:BEGIN)</a:t>
              </a:r>
              <a:endParaRPr lang="zh-CN" altLang="en-US" sz="900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0" name="流程图: 磁盘 69"/>
          <p:cNvSpPr/>
          <p:nvPr/>
        </p:nvSpPr>
        <p:spPr>
          <a:xfrm>
            <a:off x="7371479" y="2498166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6" name="流程图: 磁盘 69"/>
          <p:cNvSpPr/>
          <p:nvPr/>
        </p:nvSpPr>
        <p:spPr>
          <a:xfrm>
            <a:off x="7371479" y="1638075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Action/Try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流程图: 磁盘 69"/>
          <p:cNvSpPr/>
          <p:nvPr/>
        </p:nvSpPr>
        <p:spPr>
          <a:xfrm>
            <a:off x="272877" y="3367204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5" name="组 144"/>
          <p:cNvGrpSpPr/>
          <p:nvPr/>
        </p:nvGrpSpPr>
        <p:grpSpPr>
          <a:xfrm>
            <a:off x="416893" y="3858512"/>
            <a:ext cx="1078610" cy="657329"/>
            <a:chOff x="369859" y="4333838"/>
            <a:chExt cx="1078610" cy="657329"/>
          </a:xfrm>
        </p:grpSpPr>
        <p:sp>
          <p:nvSpPr>
            <p:cNvPr id="9" name="矩形 8"/>
            <p:cNvSpPr/>
            <p:nvPr/>
          </p:nvSpPr>
          <p:spPr>
            <a:xfrm>
              <a:off x="369859" y="4333838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9859" y="4333838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9859" y="4551975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25" name="直接箭头连接符 155"/>
          <p:cNvCxnSpPr>
            <a:stCxn id="38" idx="1"/>
            <a:endCxn id="11" idx="3"/>
          </p:cNvCxnSpPr>
          <p:nvPr/>
        </p:nvCxnSpPr>
        <p:spPr>
          <a:xfrm flipH="1">
            <a:off x="1495503" y="3648052"/>
            <a:ext cx="1211589" cy="52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05330" y="344733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330" y="367385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05330" y="32167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07013" y="390037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39" name="矩形 38"/>
          <p:cNvSpPr/>
          <p:nvPr/>
        </p:nvSpPr>
        <p:spPr>
          <a:xfrm>
            <a:off x="2699674" y="4858254"/>
            <a:ext cx="1080120" cy="371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箭头连接符 155"/>
          <p:cNvCxnSpPr>
            <a:stCxn id="39" idx="1"/>
            <a:endCxn id="11" idx="3"/>
          </p:cNvCxnSpPr>
          <p:nvPr/>
        </p:nvCxnSpPr>
        <p:spPr>
          <a:xfrm flipH="1" flipV="1">
            <a:off x="1495503" y="4171896"/>
            <a:ext cx="1204171" cy="8718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045919" y="2179198"/>
            <a:ext cx="1504192" cy="16371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57955" y="264191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257955" y="286619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57955" y="479336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57955" y="503630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57955" y="3093136"/>
            <a:ext cx="1080120" cy="383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57955" y="5252329"/>
            <a:ext cx="1080120" cy="3687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0" name="直接箭头连接符 155"/>
          <p:cNvCxnSpPr>
            <a:endCxn id="63" idx="1"/>
          </p:cNvCxnSpPr>
          <p:nvPr/>
        </p:nvCxnSpPr>
        <p:spPr>
          <a:xfrm flipV="1">
            <a:off x="3790578" y="2749928"/>
            <a:ext cx="1467377" cy="1765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554759" y="2132599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54759" y="2132599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554759" y="2350736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6" name="组 145"/>
          <p:cNvGrpSpPr/>
          <p:nvPr/>
        </p:nvGrpSpPr>
        <p:grpSpPr>
          <a:xfrm>
            <a:off x="7575356" y="2997507"/>
            <a:ext cx="1078610" cy="657329"/>
            <a:chOff x="7468461" y="2604709"/>
            <a:chExt cx="1078610" cy="657329"/>
          </a:xfrm>
        </p:grpSpPr>
        <p:sp>
          <p:nvSpPr>
            <p:cNvPr id="117" name="矩形 116"/>
            <p:cNvSpPr/>
            <p:nvPr/>
          </p:nvSpPr>
          <p:spPr>
            <a:xfrm>
              <a:off x="7468461" y="2604709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7468461" y="2604709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468461" y="2822846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1" name="流程图: 磁盘 69"/>
          <p:cNvSpPr/>
          <p:nvPr/>
        </p:nvSpPr>
        <p:spPr>
          <a:xfrm>
            <a:off x="7371479" y="4925064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流程图: 磁盘 69"/>
          <p:cNvSpPr/>
          <p:nvPr/>
        </p:nvSpPr>
        <p:spPr>
          <a:xfrm>
            <a:off x="7371479" y="4064973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8" name="组 147"/>
          <p:cNvGrpSpPr/>
          <p:nvPr/>
        </p:nvGrpSpPr>
        <p:grpSpPr>
          <a:xfrm>
            <a:off x="7554759" y="5442911"/>
            <a:ext cx="1078610" cy="657329"/>
            <a:chOff x="7468461" y="5031607"/>
            <a:chExt cx="1078610" cy="657329"/>
          </a:xfrm>
        </p:grpSpPr>
        <p:sp>
          <p:nvSpPr>
            <p:cNvPr id="126" name="矩形 125"/>
            <p:cNvSpPr/>
            <p:nvPr/>
          </p:nvSpPr>
          <p:spPr>
            <a:xfrm>
              <a:off x="7468461" y="5031607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468461" y="5031607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7468461" y="5249744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04" name="直接箭头连接符 155"/>
          <p:cNvCxnSpPr>
            <a:stCxn id="77" idx="3"/>
            <a:endCxn id="119" idx="1"/>
          </p:cNvCxnSpPr>
          <p:nvPr/>
        </p:nvCxnSpPr>
        <p:spPr>
          <a:xfrm>
            <a:off x="6338075" y="3284663"/>
            <a:ext cx="1237281" cy="26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55"/>
          <p:cNvCxnSpPr>
            <a:stCxn id="64" idx="3"/>
            <a:endCxn id="114" idx="1"/>
          </p:cNvCxnSpPr>
          <p:nvPr/>
        </p:nvCxnSpPr>
        <p:spPr>
          <a:xfrm flipV="1">
            <a:off x="6338075" y="2445983"/>
            <a:ext cx="1216684" cy="5282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55"/>
          <p:cNvCxnSpPr>
            <a:stCxn id="79" idx="3"/>
            <a:endCxn id="128" idx="1"/>
          </p:cNvCxnSpPr>
          <p:nvPr/>
        </p:nvCxnSpPr>
        <p:spPr>
          <a:xfrm>
            <a:off x="6338075" y="5436686"/>
            <a:ext cx="1216684" cy="3196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55"/>
          <p:cNvCxnSpPr>
            <a:stCxn id="72" idx="3"/>
            <a:endCxn id="124" idx="1"/>
          </p:cNvCxnSpPr>
          <p:nvPr/>
        </p:nvCxnSpPr>
        <p:spPr>
          <a:xfrm flipV="1">
            <a:off x="6338075" y="4870559"/>
            <a:ext cx="1216684" cy="273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标注 150"/>
          <p:cNvSpPr/>
          <p:nvPr/>
        </p:nvSpPr>
        <p:spPr>
          <a:xfrm>
            <a:off x="5268721" y="1556792"/>
            <a:ext cx="1296912" cy="387208"/>
          </a:xfrm>
          <a:prstGeom prst="wedgeRoundRectCallout">
            <a:avLst>
              <a:gd name="adj1" fmla="val -10844"/>
              <a:gd name="adj2" fmla="val 1112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</a:p>
          <a:p>
            <a:pPr algn="ctr"/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tryRepo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2" name="圆角矩形标注 151"/>
          <p:cNvSpPr/>
          <p:nvPr/>
        </p:nvSpPr>
        <p:spPr>
          <a:xfrm>
            <a:off x="900345" y="5686289"/>
            <a:ext cx="1558449" cy="387208"/>
          </a:xfrm>
          <a:prstGeom prst="wedgeRoundRectCallout">
            <a:avLst>
              <a:gd name="adj1" fmla="val 47412"/>
              <a:gd name="adj2" fmla="val -12710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3" name="圆角矩形标注 152"/>
          <p:cNvSpPr/>
          <p:nvPr/>
        </p:nvSpPr>
        <p:spPr>
          <a:xfrm>
            <a:off x="3635896" y="6100240"/>
            <a:ext cx="1443802" cy="387208"/>
          </a:xfrm>
          <a:prstGeom prst="wedgeRoundRectCallout">
            <a:avLst>
              <a:gd name="adj1" fmla="val 44706"/>
              <a:gd name="adj2" fmla="val -1213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</a:p>
          <a:p>
            <a:pPr algn="ctr"/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tryOrder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7554759" y="4557175"/>
            <a:ext cx="1078610" cy="657329"/>
            <a:chOff x="7552326" y="5442908"/>
            <a:chExt cx="1078610" cy="657329"/>
          </a:xfrm>
        </p:grpSpPr>
        <p:sp>
          <p:nvSpPr>
            <p:cNvPr id="122" name="矩形 121"/>
            <p:cNvSpPr/>
            <p:nvPr/>
          </p:nvSpPr>
          <p:spPr>
            <a:xfrm>
              <a:off x="7552326" y="5442908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552326" y="5442908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订单前置表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552326" y="5661045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5255172" y="308313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73" name="矩形 72"/>
          <p:cNvSpPr/>
          <p:nvPr/>
        </p:nvSpPr>
        <p:spPr>
          <a:xfrm>
            <a:off x="5255172" y="526642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20195" y="34242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551021" y="1708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518797" y="41428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只有一个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入口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在前置表上进行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方法入参定义都一致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0.00069 0.143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17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00069 0.141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0069 0.139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0.00086 0.1951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278 L 0.00104 0.0585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1 L 0.00104 0.0546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4" grpId="0" animBg="1"/>
      <p:bldP spid="35" grpId="0" animBg="1"/>
      <p:bldP spid="39" grpId="0" animBg="1"/>
      <p:bldP spid="77" grpId="0" animBg="1"/>
      <p:bldP spid="79" grpId="0" animBg="1"/>
      <p:bldP spid="151" grpId="0" animBg="1"/>
      <p:bldP spid="152" grpId="0" animBg="1"/>
      <p:bldP spid="153" grpId="0" animBg="1"/>
      <p:bldP spid="65" grpId="0" animBg="1"/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87604" y="3358308"/>
            <a:ext cx="1328302" cy="840468"/>
            <a:chOff x="2956323" y="5611435"/>
            <a:chExt cx="1328302" cy="840468"/>
          </a:xfrm>
        </p:grpSpPr>
        <p:sp>
          <p:nvSpPr>
            <p:cNvPr id="88" name="矩形 87"/>
            <p:cNvSpPr/>
            <p:nvPr/>
          </p:nvSpPr>
          <p:spPr>
            <a:xfrm>
              <a:off x="2956323" y="5611435"/>
              <a:ext cx="1328302" cy="8404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041892" y="5977915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:CONFRIMING)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6007923" y="1800089"/>
            <a:ext cx="2592288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3625" y="230896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3625" y="230896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3625" y="250348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721270" y="201853"/>
            <a:ext cx="1027587" cy="123758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9735" y="665452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19735" y="665450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9735" y="897443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554112"/>
            <a:ext cx="1561880" cy="2097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21674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4432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198616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288780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58" name="矩形 57"/>
          <p:cNvSpPr/>
          <p:nvPr/>
        </p:nvSpPr>
        <p:spPr>
          <a:xfrm>
            <a:off x="4028416" y="267454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圆柱形 114"/>
          <p:cNvSpPr/>
          <p:nvPr/>
        </p:nvSpPr>
        <p:spPr>
          <a:xfrm rot="5400000">
            <a:off x="4136409" y="3824265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53209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9924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5003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09841" y="4863515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68254" y="2308961"/>
            <a:ext cx="856293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868255" y="2299699"/>
            <a:ext cx="856292" cy="201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68254" y="2492367"/>
            <a:ext cx="862982" cy="224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806335" y="230896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06335" y="230896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订单主表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06335" y="250348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611560" y="1803607"/>
            <a:ext cx="2652228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1278" y="2312479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1278" y="2312478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库存主表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11278" y="2507002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493334" y="2312479"/>
            <a:ext cx="887276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93333" y="2316688"/>
            <a:ext cx="887277" cy="19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93333" y="2507002"/>
            <a:ext cx="887277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68792" y="2312479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468792" y="2312478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68792" y="2507002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358837" y="4443306"/>
            <a:ext cx="1328302" cy="1602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477562" y="483539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477562" y="507429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库存确认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7562" y="5301232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549295" y="4455502"/>
            <a:ext cx="1358104" cy="1633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92056" y="485503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92056" y="50930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订单确认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7" name="曲线连接符 156"/>
          <p:cNvCxnSpPr>
            <a:stCxn id="123" idx="1"/>
            <a:endCxn id="100" idx="1"/>
          </p:cNvCxnSpPr>
          <p:nvPr/>
        </p:nvCxnSpPr>
        <p:spPr>
          <a:xfrm rot="10800000">
            <a:off x="711278" y="2606038"/>
            <a:ext cx="766284" cy="2576266"/>
          </a:xfrm>
          <a:prstGeom prst="curvedConnector3">
            <a:avLst>
              <a:gd name="adj1" fmla="val 129832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29" idx="3"/>
            <a:endCxn id="96" idx="3"/>
          </p:cNvCxnSpPr>
          <p:nvPr/>
        </p:nvCxnSpPr>
        <p:spPr>
          <a:xfrm flipV="1">
            <a:off x="7772176" y="2602520"/>
            <a:ext cx="700607" cy="2598589"/>
          </a:xfrm>
          <a:prstGeom prst="curvedConnector3">
            <a:avLst>
              <a:gd name="adj1" fmla="val 13262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7" name="圆角矩形标注 186"/>
          <p:cNvSpPr/>
          <p:nvPr/>
        </p:nvSpPr>
        <p:spPr>
          <a:xfrm>
            <a:off x="2806619" y="5991240"/>
            <a:ext cx="1677341" cy="387208"/>
          </a:xfrm>
          <a:prstGeom prst="wedgeRoundRectCallout">
            <a:avLst>
              <a:gd name="adj1" fmla="val -57348"/>
              <a:gd name="adj2" fmla="val -121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4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67311" y="4005171"/>
            <a:ext cx="1111144" cy="387208"/>
          </a:xfrm>
          <a:prstGeom prst="wedgeRoundRectCallout">
            <a:avLst>
              <a:gd name="adj1" fmla="val -13707"/>
              <a:gd name="adj2" fmla="val -10432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5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同步主表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5" name="曲线连接符 84"/>
          <p:cNvCxnSpPr>
            <a:stCxn id="88" idx="0"/>
            <a:endCxn id="106" idx="1"/>
          </p:cNvCxnSpPr>
          <p:nvPr/>
        </p:nvCxnSpPr>
        <p:spPr>
          <a:xfrm rot="5400000" flipH="1" flipV="1">
            <a:off x="1884138" y="2773655"/>
            <a:ext cx="752270" cy="417037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1828388" y="4207191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7041446" y="4198828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曲线连接符 112"/>
          <p:cNvCxnSpPr>
            <a:stCxn id="109" idx="0"/>
            <a:endCxn id="18" idx="3"/>
          </p:cNvCxnSpPr>
          <p:nvPr/>
        </p:nvCxnSpPr>
        <p:spPr>
          <a:xfrm rot="16200000" flipV="1">
            <a:off x="6614772" y="2767821"/>
            <a:ext cx="755788" cy="425186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55"/>
          <p:cNvCxnSpPr>
            <a:stCxn id="89" idx="0"/>
            <a:endCxn id="74" idx="2"/>
          </p:cNvCxnSpPr>
          <p:nvPr/>
        </p:nvCxnSpPr>
        <p:spPr>
          <a:xfrm>
            <a:off x="4568225" y="3117076"/>
            <a:ext cx="3102" cy="16024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标注 177"/>
          <p:cNvSpPr/>
          <p:nvPr/>
        </p:nvSpPr>
        <p:spPr>
          <a:xfrm>
            <a:off x="3741156" y="4058403"/>
            <a:ext cx="1677341" cy="387208"/>
          </a:xfrm>
          <a:prstGeom prst="wedgeRoundRectCallout">
            <a:avLst>
              <a:gd name="adj1" fmla="val -270"/>
              <a:gd name="adj2" fmla="val -1044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5" name="直接箭头连接符 155"/>
          <p:cNvCxnSpPr>
            <a:stCxn id="74" idx="3"/>
            <a:endCxn id="88" idx="3"/>
          </p:cNvCxnSpPr>
          <p:nvPr/>
        </p:nvCxnSpPr>
        <p:spPr>
          <a:xfrm flipH="1" flipV="1">
            <a:off x="2715906" y="3778542"/>
            <a:ext cx="525267" cy="1375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55"/>
          <p:cNvCxnSpPr>
            <a:endCxn id="109" idx="1"/>
          </p:cNvCxnSpPr>
          <p:nvPr/>
        </p:nvCxnSpPr>
        <p:spPr>
          <a:xfrm flipV="1">
            <a:off x="5832722" y="3778542"/>
            <a:ext cx="708386" cy="1393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圆角矩形标注 187"/>
          <p:cNvSpPr/>
          <p:nvPr/>
        </p:nvSpPr>
        <p:spPr>
          <a:xfrm>
            <a:off x="7960899" y="3925470"/>
            <a:ext cx="988239" cy="387208"/>
          </a:xfrm>
          <a:prstGeom prst="wedgeRoundRectCallout">
            <a:avLst>
              <a:gd name="adj1" fmla="val -56486"/>
              <a:gd name="adj2" fmla="val -1115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保存消息状态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2" name="曲线连接符 131"/>
          <p:cNvCxnSpPr>
            <a:stCxn id="89" idx="3"/>
            <a:endCxn id="27" idx="3"/>
          </p:cNvCxnSpPr>
          <p:nvPr/>
        </p:nvCxnSpPr>
        <p:spPr>
          <a:xfrm flipV="1">
            <a:off x="5108285" y="998427"/>
            <a:ext cx="540854" cy="2310325"/>
          </a:xfrm>
          <a:prstGeom prst="curvedConnector3">
            <a:avLst>
              <a:gd name="adj1" fmla="val 142266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圆角矩形标注 132"/>
          <p:cNvSpPr/>
          <p:nvPr/>
        </p:nvSpPr>
        <p:spPr>
          <a:xfrm>
            <a:off x="5914852" y="1167354"/>
            <a:ext cx="1321443" cy="387208"/>
          </a:xfrm>
          <a:prstGeom prst="wedgeRoundRectCallout">
            <a:avLst>
              <a:gd name="adj1" fmla="val -54326"/>
              <a:gd name="adj2" fmla="val 1027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28165" y="3117076"/>
            <a:ext cx="1080120" cy="383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813274" y="184729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03648" y="18805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735068" y="2638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6" name="组 155"/>
          <p:cNvGrpSpPr/>
          <p:nvPr/>
        </p:nvGrpSpPr>
        <p:grpSpPr>
          <a:xfrm>
            <a:off x="6541108" y="3358308"/>
            <a:ext cx="1328302" cy="840467"/>
            <a:chOff x="6541108" y="3358308"/>
            <a:chExt cx="1328302" cy="840467"/>
          </a:xfrm>
        </p:grpSpPr>
        <p:sp>
          <p:nvSpPr>
            <p:cNvPr id="109" name="矩形 108"/>
            <p:cNvSpPr/>
            <p:nvPr/>
          </p:nvSpPr>
          <p:spPr>
            <a:xfrm>
              <a:off x="6541108" y="3358308"/>
              <a:ext cx="1328302" cy="8404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659695" y="3720283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:CONFRIMING)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696627" y="5331160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475850" y="53035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130" name="矩形 129"/>
          <p:cNvSpPr/>
          <p:nvPr/>
        </p:nvSpPr>
        <p:spPr>
          <a:xfrm>
            <a:off x="6688287" y="532207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180" name="曲线连接符 179"/>
          <p:cNvCxnSpPr>
            <a:stCxn id="125" idx="3"/>
            <a:endCxn id="106" idx="3"/>
          </p:cNvCxnSpPr>
          <p:nvPr/>
        </p:nvCxnSpPr>
        <p:spPr>
          <a:xfrm flipV="1">
            <a:off x="2557682" y="2606038"/>
            <a:ext cx="577558" cy="2876419"/>
          </a:xfrm>
          <a:prstGeom prst="curvedConnector3">
            <a:avLst>
              <a:gd name="adj1" fmla="val 152504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曲线连接符 183"/>
          <p:cNvCxnSpPr>
            <a:stCxn id="170" idx="1"/>
            <a:endCxn id="18" idx="1"/>
          </p:cNvCxnSpPr>
          <p:nvPr/>
        </p:nvCxnSpPr>
        <p:spPr>
          <a:xfrm rot="10800000">
            <a:off x="6113625" y="2602521"/>
            <a:ext cx="583002" cy="2909865"/>
          </a:xfrm>
          <a:prstGeom prst="curvedConnector3">
            <a:avLst>
              <a:gd name="adj1" fmla="val 14561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圆角矩形标注 190"/>
          <p:cNvSpPr/>
          <p:nvPr/>
        </p:nvSpPr>
        <p:spPr>
          <a:xfrm>
            <a:off x="2803607" y="3401576"/>
            <a:ext cx="964838" cy="387208"/>
          </a:xfrm>
          <a:prstGeom prst="wedgeRoundRectCallout">
            <a:avLst>
              <a:gd name="adj1" fmla="val 8686"/>
              <a:gd name="adj2" fmla="val -10191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6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4" y="2232857"/>
            <a:ext cx="184846" cy="184846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4" y="2458212"/>
            <a:ext cx="184846" cy="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00018 0.05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7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0139 0.057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87" grpId="0" animBg="1"/>
      <p:bldP spid="190" grpId="0" animBg="1"/>
      <p:bldP spid="13" grpId="0" animBg="1"/>
      <p:bldP spid="112" grpId="0" animBg="1"/>
      <p:bldP spid="178" grpId="0" animBg="1"/>
      <p:bldP spid="188" grpId="0" animBg="1"/>
      <p:bldP spid="133" grpId="0" animBg="1"/>
      <p:bldP spid="89" grpId="0" animBg="1"/>
      <p:bldP spid="170" grpId="0" animBg="1"/>
      <p:bldP spid="124" grpId="0" animBg="1"/>
      <p:bldP spid="130" grpId="0" animBg="1"/>
      <p:bldP spid="191" grpId="0" animBg="1"/>
      <p:bldP spid="19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87604" y="3358308"/>
            <a:ext cx="1328302" cy="840468"/>
            <a:chOff x="2956323" y="5611435"/>
            <a:chExt cx="1328302" cy="840468"/>
          </a:xfrm>
        </p:grpSpPr>
        <p:sp>
          <p:nvSpPr>
            <p:cNvPr id="88" name="矩形 87"/>
            <p:cNvSpPr/>
            <p:nvPr/>
          </p:nvSpPr>
          <p:spPr>
            <a:xfrm>
              <a:off x="2956323" y="5611435"/>
              <a:ext cx="1328302" cy="8404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041892" y="5977915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:CANCELLING)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6425761" y="1752149"/>
            <a:ext cx="1861487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31463" y="226102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31463" y="226102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31463" y="245554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721270" y="201853"/>
            <a:ext cx="1027587" cy="123758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9735" y="665452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19735" y="665450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9735" y="897443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554112"/>
            <a:ext cx="1561880" cy="2097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21674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4432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198616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288780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28416" y="267454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圆柱形 114"/>
          <p:cNvSpPr/>
          <p:nvPr/>
        </p:nvSpPr>
        <p:spPr>
          <a:xfrm rot="5400000">
            <a:off x="4136409" y="3824265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53209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9924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5003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09841" y="4863515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286092" y="2261021"/>
            <a:ext cx="856293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86093" y="2251759"/>
            <a:ext cx="856292" cy="201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86092" y="2444427"/>
            <a:ext cx="862982" cy="224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1028789" y="1805045"/>
            <a:ext cx="1904951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63287" y="2313917"/>
            <a:ext cx="887276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163286" y="2318126"/>
            <a:ext cx="887277" cy="19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163286" y="2508440"/>
            <a:ext cx="887277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138745" y="2313917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138745" y="2313916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138745" y="2508440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358837" y="4443306"/>
            <a:ext cx="1328302" cy="1602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477562" y="483539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477562" y="507429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库存取消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7562" y="5301232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549295" y="4455502"/>
            <a:ext cx="1358104" cy="1633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92056" y="485503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92056" y="50930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订单取消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7" name="曲线连接符 156"/>
          <p:cNvCxnSpPr>
            <a:stCxn id="123" idx="1"/>
            <a:endCxn id="103" idx="1"/>
          </p:cNvCxnSpPr>
          <p:nvPr/>
        </p:nvCxnSpPr>
        <p:spPr>
          <a:xfrm rot="10800000">
            <a:off x="1163286" y="2607476"/>
            <a:ext cx="314276" cy="2574828"/>
          </a:xfrm>
          <a:prstGeom prst="curvedConnector3">
            <a:avLst>
              <a:gd name="adj1" fmla="val 27071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29" idx="3"/>
            <a:endCxn id="93" idx="3"/>
          </p:cNvCxnSpPr>
          <p:nvPr/>
        </p:nvCxnSpPr>
        <p:spPr>
          <a:xfrm flipV="1">
            <a:off x="7772176" y="2556731"/>
            <a:ext cx="376898" cy="2644378"/>
          </a:xfrm>
          <a:prstGeom prst="curvedConnector3">
            <a:avLst>
              <a:gd name="adj1" fmla="val 25720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7" name="圆角矩形标注 186"/>
          <p:cNvSpPr/>
          <p:nvPr/>
        </p:nvSpPr>
        <p:spPr>
          <a:xfrm>
            <a:off x="2806619" y="5991240"/>
            <a:ext cx="1677341" cy="387208"/>
          </a:xfrm>
          <a:prstGeom prst="wedgeRoundRectCallout">
            <a:avLst>
              <a:gd name="adj1" fmla="val -57348"/>
              <a:gd name="adj2" fmla="val -121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4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215701" y="3910775"/>
            <a:ext cx="843938" cy="387208"/>
          </a:xfrm>
          <a:prstGeom prst="wedgeRoundRectCallout">
            <a:avLst>
              <a:gd name="adj1" fmla="val -1545"/>
              <a:gd name="adj2" fmla="val -1115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5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回滚</a:t>
            </a: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5" name="曲线连接符 84"/>
          <p:cNvCxnSpPr>
            <a:stCxn id="88" idx="0"/>
            <a:endCxn id="106" idx="1"/>
          </p:cNvCxnSpPr>
          <p:nvPr/>
        </p:nvCxnSpPr>
        <p:spPr>
          <a:xfrm rot="5400000" flipH="1" flipV="1">
            <a:off x="1719834" y="2939397"/>
            <a:ext cx="750832" cy="86990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1828388" y="4207191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7041446" y="4198828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曲线连接符 112"/>
          <p:cNvCxnSpPr>
            <a:stCxn id="109" idx="0"/>
            <a:endCxn id="18" idx="3"/>
          </p:cNvCxnSpPr>
          <p:nvPr/>
        </p:nvCxnSpPr>
        <p:spPr>
          <a:xfrm rot="16200000" flipV="1">
            <a:off x="6799721" y="2952770"/>
            <a:ext cx="803728" cy="7348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55"/>
          <p:cNvCxnSpPr>
            <a:stCxn id="89" idx="0"/>
            <a:endCxn id="74" idx="2"/>
          </p:cNvCxnSpPr>
          <p:nvPr/>
        </p:nvCxnSpPr>
        <p:spPr>
          <a:xfrm>
            <a:off x="4568225" y="3117076"/>
            <a:ext cx="3102" cy="16024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标注 177"/>
          <p:cNvSpPr/>
          <p:nvPr/>
        </p:nvSpPr>
        <p:spPr>
          <a:xfrm>
            <a:off x="3741156" y="4058403"/>
            <a:ext cx="1677341" cy="387208"/>
          </a:xfrm>
          <a:prstGeom prst="wedgeRoundRectCallout">
            <a:avLst>
              <a:gd name="adj1" fmla="val -270"/>
              <a:gd name="adj2" fmla="val -1044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5" name="直接箭头连接符 155"/>
          <p:cNvCxnSpPr>
            <a:stCxn id="74" idx="3"/>
            <a:endCxn id="88" idx="3"/>
          </p:cNvCxnSpPr>
          <p:nvPr/>
        </p:nvCxnSpPr>
        <p:spPr>
          <a:xfrm flipH="1" flipV="1">
            <a:off x="2715906" y="3778542"/>
            <a:ext cx="525267" cy="1375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55"/>
          <p:cNvCxnSpPr>
            <a:endCxn id="109" idx="1"/>
          </p:cNvCxnSpPr>
          <p:nvPr/>
        </p:nvCxnSpPr>
        <p:spPr>
          <a:xfrm flipV="1">
            <a:off x="5832722" y="3778542"/>
            <a:ext cx="708386" cy="1393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圆角矩形标注 187"/>
          <p:cNvSpPr/>
          <p:nvPr/>
        </p:nvSpPr>
        <p:spPr>
          <a:xfrm>
            <a:off x="7960899" y="3925470"/>
            <a:ext cx="988239" cy="387208"/>
          </a:xfrm>
          <a:prstGeom prst="wedgeRoundRectCallout">
            <a:avLst>
              <a:gd name="adj1" fmla="val -56486"/>
              <a:gd name="adj2" fmla="val -1115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保存消息状态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2" name="曲线连接符 131"/>
          <p:cNvCxnSpPr>
            <a:stCxn id="89" idx="3"/>
            <a:endCxn id="27" idx="3"/>
          </p:cNvCxnSpPr>
          <p:nvPr/>
        </p:nvCxnSpPr>
        <p:spPr>
          <a:xfrm flipV="1">
            <a:off x="5108285" y="998427"/>
            <a:ext cx="540854" cy="2310325"/>
          </a:xfrm>
          <a:prstGeom prst="curvedConnector3">
            <a:avLst>
              <a:gd name="adj1" fmla="val 142266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圆角矩形标注 132"/>
          <p:cNvSpPr/>
          <p:nvPr/>
        </p:nvSpPr>
        <p:spPr>
          <a:xfrm>
            <a:off x="5914852" y="1167354"/>
            <a:ext cx="1321443" cy="387208"/>
          </a:xfrm>
          <a:prstGeom prst="wedgeRoundRectCallout">
            <a:avLst>
              <a:gd name="adj1" fmla="val -54326"/>
              <a:gd name="adj2" fmla="val 1027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28165" y="3117076"/>
            <a:ext cx="1080120" cy="383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822963" y="18100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09470" y="18472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735068" y="2638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6" name="组 155"/>
          <p:cNvGrpSpPr/>
          <p:nvPr/>
        </p:nvGrpSpPr>
        <p:grpSpPr>
          <a:xfrm>
            <a:off x="6541108" y="3358308"/>
            <a:ext cx="1328302" cy="840467"/>
            <a:chOff x="6541108" y="3358308"/>
            <a:chExt cx="1328302" cy="840467"/>
          </a:xfrm>
        </p:grpSpPr>
        <p:sp>
          <p:nvSpPr>
            <p:cNvPr id="109" name="矩形 108"/>
            <p:cNvSpPr/>
            <p:nvPr/>
          </p:nvSpPr>
          <p:spPr>
            <a:xfrm>
              <a:off x="6541108" y="3358308"/>
              <a:ext cx="1328302" cy="8404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659695" y="3720283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:CANCELLING)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696627" y="5331160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475850" y="53035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130" name="矩形 129"/>
          <p:cNvSpPr/>
          <p:nvPr/>
        </p:nvSpPr>
        <p:spPr>
          <a:xfrm>
            <a:off x="6688287" y="532207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180" name="曲线连接符 179"/>
          <p:cNvCxnSpPr>
            <a:stCxn id="125" idx="3"/>
            <a:endCxn id="106" idx="3"/>
          </p:cNvCxnSpPr>
          <p:nvPr/>
        </p:nvCxnSpPr>
        <p:spPr>
          <a:xfrm flipV="1">
            <a:off x="2557682" y="2607476"/>
            <a:ext cx="247511" cy="2874981"/>
          </a:xfrm>
          <a:prstGeom prst="curvedConnector3">
            <a:avLst>
              <a:gd name="adj1" fmla="val 331841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曲线连接符 183"/>
          <p:cNvCxnSpPr>
            <a:stCxn id="170" idx="1"/>
            <a:endCxn id="18" idx="1"/>
          </p:cNvCxnSpPr>
          <p:nvPr/>
        </p:nvCxnSpPr>
        <p:spPr>
          <a:xfrm rot="10800000">
            <a:off x="6531463" y="2554581"/>
            <a:ext cx="165164" cy="2957805"/>
          </a:xfrm>
          <a:prstGeom prst="curvedConnector3">
            <a:avLst>
              <a:gd name="adj1" fmla="val 238408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圆角矩形标注 190"/>
          <p:cNvSpPr/>
          <p:nvPr/>
        </p:nvSpPr>
        <p:spPr>
          <a:xfrm>
            <a:off x="2771800" y="3391333"/>
            <a:ext cx="974890" cy="387208"/>
          </a:xfrm>
          <a:prstGeom prst="wedgeRoundRectCallout">
            <a:avLst>
              <a:gd name="adj1" fmla="val -4853"/>
              <a:gd name="adj2" fmla="val -970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6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1" y="2485049"/>
            <a:ext cx="165735" cy="16573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74" y="2212825"/>
            <a:ext cx="184846" cy="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00018 0.05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7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0139 0.057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87" grpId="0" animBg="1"/>
      <p:bldP spid="190" grpId="0" animBg="1"/>
      <p:bldP spid="13" grpId="0" animBg="1"/>
      <p:bldP spid="112" grpId="0" animBg="1"/>
      <p:bldP spid="178" grpId="0" animBg="1"/>
      <p:bldP spid="188" grpId="0" animBg="1"/>
      <p:bldP spid="133" grpId="0" animBg="1"/>
      <p:bldP spid="89" grpId="0" animBg="1"/>
      <p:bldP spid="170" grpId="0" animBg="1"/>
      <p:bldP spid="124" grpId="0" animBg="1"/>
      <p:bldP spid="130" grpId="0" animBg="1"/>
      <p:bldP spid="191" grpId="0" animBg="1"/>
      <p:bldP spid="19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2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最终一致性保障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3810952" y="4430340"/>
            <a:ext cx="1601479" cy="1512168"/>
            <a:chOff x="3690601" y="4437112"/>
            <a:chExt cx="1601479" cy="1512168"/>
          </a:xfrm>
        </p:grpSpPr>
        <p:sp>
          <p:nvSpPr>
            <p:cNvPr id="4" name="剪去单角的矩形 3"/>
            <p:cNvSpPr/>
            <p:nvPr/>
          </p:nvSpPr>
          <p:spPr>
            <a:xfrm>
              <a:off x="3690601" y="4437112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剪去单角的矩形 4"/>
            <p:cNvSpPr/>
            <p:nvPr/>
          </p:nvSpPr>
          <p:spPr>
            <a:xfrm>
              <a:off x="3906625" y="4581128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剪去单角的矩形 5"/>
            <p:cNvSpPr/>
            <p:nvPr/>
          </p:nvSpPr>
          <p:spPr>
            <a:xfrm>
              <a:off x="4139952" y="4725144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调度任务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42210"/>
              </p:ext>
            </p:extLst>
          </p:nvPr>
        </p:nvGraphicFramePr>
        <p:xfrm>
          <a:off x="1259021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3390"/>
              </p:ext>
            </p:extLst>
          </p:nvPr>
        </p:nvGraphicFramePr>
        <p:xfrm>
          <a:off x="5508104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1619672" y="3895966"/>
            <a:ext cx="1328302" cy="1057729"/>
            <a:chOff x="1133905" y="3702213"/>
            <a:chExt cx="1328302" cy="889398"/>
          </a:xfrm>
        </p:grpSpPr>
        <p:sp>
          <p:nvSpPr>
            <p:cNvPr id="11" name="矩形 10"/>
            <p:cNvSpPr/>
            <p:nvPr/>
          </p:nvSpPr>
          <p:spPr>
            <a:xfrm>
              <a:off x="1133905" y="3702213"/>
              <a:ext cx="1328302" cy="8893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库存服务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59940" y="4043834"/>
              <a:ext cx="1051496" cy="42668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Confirm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/Cancel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454256" y="4034549"/>
            <a:ext cx="1358104" cy="9731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80969" y="4408864"/>
            <a:ext cx="1051496" cy="426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/Cancel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8" name="曲线连接符 17"/>
          <p:cNvCxnSpPr>
            <a:stCxn id="6" idx="1"/>
            <a:endCxn id="8" idx="1"/>
          </p:cNvCxnSpPr>
          <p:nvPr/>
        </p:nvCxnSpPr>
        <p:spPr>
          <a:xfrm rot="5400000" flipH="1">
            <a:off x="1483104" y="2589245"/>
            <a:ext cx="3129180" cy="3577346"/>
          </a:xfrm>
          <a:prstGeom prst="curvedConnector4">
            <a:avLst>
              <a:gd name="adj1" fmla="val -7305"/>
              <a:gd name="adj2" fmla="val 1063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1"/>
            <a:endCxn id="9" idx="3"/>
          </p:cNvCxnSpPr>
          <p:nvPr/>
        </p:nvCxnSpPr>
        <p:spPr>
          <a:xfrm rot="5400000" flipH="1" flipV="1">
            <a:off x="4951626" y="2698069"/>
            <a:ext cx="3129180" cy="3359698"/>
          </a:xfrm>
          <a:prstGeom prst="curvedConnector4">
            <a:avLst>
              <a:gd name="adj1" fmla="val -7305"/>
              <a:gd name="adj2" fmla="val 1068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516607" y="5974246"/>
            <a:ext cx="1484828" cy="387208"/>
          </a:xfrm>
          <a:prstGeom prst="wedgeRoundRectCallout">
            <a:avLst>
              <a:gd name="adj1" fmla="val 28235"/>
              <a:gd name="adj2" fmla="val -12133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543024" y="5974246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6" name="曲线连接符 25"/>
          <p:cNvCxnSpPr>
            <a:stCxn id="6" idx="2"/>
            <a:endCxn id="11" idx="2"/>
          </p:cNvCxnSpPr>
          <p:nvPr/>
        </p:nvCxnSpPr>
        <p:spPr>
          <a:xfrm rot="10800000">
            <a:off x="2283823" y="4953696"/>
            <a:ext cx="1976480" cy="376745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6" idx="0"/>
            <a:endCxn id="14" idx="2"/>
          </p:cNvCxnSpPr>
          <p:nvPr/>
        </p:nvCxnSpPr>
        <p:spPr>
          <a:xfrm flipV="1">
            <a:off x="5412431" y="5007743"/>
            <a:ext cx="1720877" cy="322697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5953177" y="5513378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2122515" y="5483067"/>
            <a:ext cx="1493471" cy="387208"/>
          </a:xfrm>
          <a:prstGeom prst="wedgeRoundRectCallout">
            <a:avLst>
              <a:gd name="adj1" fmla="val -5859"/>
              <a:gd name="adj2" fmla="val -1249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曲线连接符 35"/>
          <p:cNvCxnSpPr>
            <a:stCxn id="11" idx="0"/>
            <a:endCxn id="8" idx="3"/>
          </p:cNvCxnSpPr>
          <p:nvPr/>
        </p:nvCxnSpPr>
        <p:spPr>
          <a:xfrm rot="5400000" flipH="1" flipV="1">
            <a:off x="2574083" y="2523068"/>
            <a:ext cx="1082638" cy="1663159"/>
          </a:xfrm>
          <a:prstGeom prst="curvedConnector4">
            <a:avLst>
              <a:gd name="adj1" fmla="val 24310"/>
              <a:gd name="adj2" fmla="val 11374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4" idx="0"/>
            <a:endCxn id="9" idx="1"/>
          </p:cNvCxnSpPr>
          <p:nvPr/>
        </p:nvCxnSpPr>
        <p:spPr>
          <a:xfrm rot="16200000" flipV="1">
            <a:off x="5710096" y="2611337"/>
            <a:ext cx="1221221" cy="1625204"/>
          </a:xfrm>
          <a:prstGeom prst="curvedConnector4">
            <a:avLst>
              <a:gd name="adj1" fmla="val 27225"/>
              <a:gd name="adj2" fmla="val 11406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圆角矩形标注 41"/>
          <p:cNvSpPr/>
          <p:nvPr/>
        </p:nvSpPr>
        <p:spPr>
          <a:xfrm>
            <a:off x="3131840" y="3846379"/>
            <a:ext cx="1363564" cy="495251"/>
          </a:xfrm>
          <a:prstGeom prst="wedgeRoundRectCallout">
            <a:avLst>
              <a:gd name="adj1" fmla="val -8907"/>
              <a:gd name="adj2" fmla="val -1109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4898391" y="3875223"/>
            <a:ext cx="1329793" cy="495251"/>
          </a:xfrm>
          <a:prstGeom prst="wedgeRoundRectCallout">
            <a:avLst>
              <a:gd name="adj1" fmla="val 9382"/>
              <a:gd name="adj2" fmla="val -10533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3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通过消息系统传递的指令执行失败，通过调度任务重复执行</a:t>
            </a:r>
            <a:endParaRPr lang="zh-CN" altLang="en-US" sz="2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5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utoShape 11"/>
          <p:cNvSpPr>
            <a:spLocks noChangeArrowheads="1"/>
          </p:cNvSpPr>
          <p:nvPr/>
        </p:nvSpPr>
        <p:spPr bwMode="ltGray">
          <a:xfrm>
            <a:off x="230770" y="2724016"/>
            <a:ext cx="4639608" cy="4666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" name="Oval 85"/>
          <p:cNvSpPr>
            <a:spLocks noChangeArrowheads="1"/>
          </p:cNvSpPr>
          <p:nvPr/>
        </p:nvSpPr>
        <p:spPr bwMode="gray">
          <a:xfrm>
            <a:off x="483415" y="3668722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阶梯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时间重试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的时候，如果出错需要进行重试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通过调度任务读取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对应的重复次数，进行服务的重复调用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按照阶梯时间调用服务，间隔是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（单位为秒）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4567361" y="3056552"/>
            <a:ext cx="4049951" cy="2370838"/>
            <a:chOff x="1443" y="1680"/>
            <a:chExt cx="2706" cy="1854"/>
          </a:xfrm>
        </p:grpSpPr>
        <p:sp>
          <p:nvSpPr>
            <p:cNvPr id="27" name="Freeform 3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>
                <a:gd name="T0" fmla="*/ 531 w 2298"/>
                <a:gd name="T1" fmla="*/ 361 h 900"/>
                <a:gd name="T2" fmla="*/ 999 w 2298"/>
                <a:gd name="T3" fmla="*/ 406 h 900"/>
                <a:gd name="T4" fmla="*/ 1547 w 2298"/>
                <a:gd name="T5" fmla="*/ 188 h 900"/>
                <a:gd name="T6" fmla="*/ 1325 w 2298"/>
                <a:gd name="T7" fmla="*/ 131 h 900"/>
                <a:gd name="T8" fmla="*/ 2005 w 2298"/>
                <a:gd name="T9" fmla="*/ 0 h 900"/>
                <a:gd name="T10" fmla="*/ 2298 w 2298"/>
                <a:gd name="T11" fmla="*/ 425 h 900"/>
                <a:gd name="T12" fmla="*/ 2054 w 2298"/>
                <a:gd name="T13" fmla="*/ 340 h 900"/>
                <a:gd name="T14" fmla="*/ 1120 w 2298"/>
                <a:gd name="T15" fmla="*/ 816 h 900"/>
                <a:gd name="T16" fmla="*/ 0 w 2298"/>
                <a:gd name="T17" fmla="*/ 608 h 900"/>
                <a:gd name="T18" fmla="*/ 401 w 2298"/>
                <a:gd name="T19" fmla="*/ 633 h 900"/>
                <a:gd name="T20" fmla="*/ 531 w 2298"/>
                <a:gd name="T21" fmla="*/ 361 h 9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98"/>
                <a:gd name="T34" fmla="*/ 0 h 900"/>
                <a:gd name="T35" fmla="*/ 2298 w 2298"/>
                <a:gd name="T36" fmla="*/ 900 h 9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4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>
                <a:gd name="T0" fmla="*/ 474 w 1863"/>
                <a:gd name="T1" fmla="*/ 211 h 1144"/>
                <a:gd name="T2" fmla="*/ 463 w 1863"/>
                <a:gd name="T3" fmla="*/ 0 h 1144"/>
                <a:gd name="T4" fmla="*/ 0 w 1863"/>
                <a:gd name="T5" fmla="*/ 404 h 1144"/>
                <a:gd name="T6" fmla="*/ 498 w 1863"/>
                <a:gd name="T7" fmla="*/ 815 h 1144"/>
                <a:gd name="T8" fmla="*/ 490 w 1863"/>
                <a:gd name="T9" fmla="*/ 580 h 1144"/>
                <a:gd name="T10" fmla="*/ 1020 w 1863"/>
                <a:gd name="T11" fmla="*/ 663 h 1144"/>
                <a:gd name="T12" fmla="*/ 1200 w 1863"/>
                <a:gd name="T13" fmla="*/ 982 h 1144"/>
                <a:gd name="T14" fmla="*/ 1608 w 1863"/>
                <a:gd name="T15" fmla="*/ 911 h 1144"/>
                <a:gd name="T16" fmla="*/ 1762 w 1863"/>
                <a:gd name="T17" fmla="*/ 1144 h 1144"/>
                <a:gd name="T18" fmla="*/ 1739 w 1863"/>
                <a:gd name="T19" fmla="*/ 701 h 1144"/>
                <a:gd name="T20" fmla="*/ 1196 w 1863"/>
                <a:gd name="T21" fmla="*/ 296 h 1144"/>
                <a:gd name="T22" fmla="*/ 474 w 1863"/>
                <a:gd name="T23" fmla="*/ 211 h 1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63"/>
                <a:gd name="T37" fmla="*/ 0 h 1144"/>
                <a:gd name="T38" fmla="*/ 1863 w 1863"/>
                <a:gd name="T39" fmla="*/ 1144 h 1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>
                <a:gd name="T0" fmla="*/ 0 w 1018"/>
                <a:gd name="T1" fmla="*/ 1220 h 1289"/>
                <a:gd name="T2" fmla="*/ 774 w 1018"/>
                <a:gd name="T3" fmla="*/ 1289 h 1289"/>
                <a:gd name="T4" fmla="*/ 966 w 1018"/>
                <a:gd name="T5" fmla="*/ 866 h 1289"/>
                <a:gd name="T6" fmla="*/ 733 w 1018"/>
                <a:gd name="T7" fmla="*/ 935 h 1289"/>
                <a:gd name="T8" fmla="*/ 602 w 1018"/>
                <a:gd name="T9" fmla="*/ 629 h 1289"/>
                <a:gd name="T10" fmla="*/ 1018 w 1018"/>
                <a:gd name="T11" fmla="*/ 346 h 1289"/>
                <a:gd name="T12" fmla="*/ 777 w 1018"/>
                <a:gd name="T13" fmla="*/ 156 h 1289"/>
                <a:gd name="T14" fmla="*/ 976 w 1018"/>
                <a:gd name="T15" fmla="*/ 0 h 1289"/>
                <a:gd name="T16" fmla="*/ 346 w 1018"/>
                <a:gd name="T17" fmla="*/ 233 h 1289"/>
                <a:gd name="T18" fmla="*/ 21 w 1018"/>
                <a:gd name="T19" fmla="*/ 669 h 1289"/>
                <a:gd name="T20" fmla="*/ 209 w 1018"/>
                <a:gd name="T21" fmla="*/ 1139 h 1289"/>
                <a:gd name="T22" fmla="*/ 0 w 1018"/>
                <a:gd name="T23" fmla="*/ 1220 h 12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289"/>
                <a:gd name="T38" fmla="*/ 1018 w 1018"/>
                <a:gd name="T39" fmla="*/ 1289 h 12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4578153" y="3159966"/>
            <a:ext cx="4108647" cy="2308448"/>
            <a:chOff x="1443" y="1680"/>
            <a:chExt cx="2706" cy="1854"/>
          </a:xfrm>
        </p:grpSpPr>
        <p:sp>
          <p:nvSpPr>
            <p:cNvPr id="24" name="Freeform 8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/>
              <a:ahLst/>
              <a:cxnLst>
                <a:cxn ang="0">
                  <a:pos x="531" y="361"/>
                </a:cxn>
                <a:cxn ang="0">
                  <a:pos x="999" y="406"/>
                </a:cxn>
                <a:cxn ang="0">
                  <a:pos x="1547" y="188"/>
                </a:cxn>
                <a:cxn ang="0">
                  <a:pos x="1325" y="131"/>
                </a:cxn>
                <a:cxn ang="0">
                  <a:pos x="2005" y="0"/>
                </a:cxn>
                <a:cxn ang="0">
                  <a:pos x="2298" y="425"/>
                </a:cxn>
                <a:cxn ang="0">
                  <a:pos x="2054" y="340"/>
                </a:cxn>
                <a:cxn ang="0">
                  <a:pos x="1120" y="816"/>
                </a:cxn>
                <a:cxn ang="0">
                  <a:pos x="0" y="608"/>
                </a:cxn>
                <a:cxn ang="0">
                  <a:pos x="401" y="633"/>
                </a:cxn>
                <a:cxn ang="0">
                  <a:pos x="531" y="361"/>
                </a:cxn>
              </a:cxnLst>
              <a:rect l="0" t="0" r="r" b="b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/>
              <a:ahLst/>
              <a:cxnLst>
                <a:cxn ang="0">
                  <a:pos x="474" y="211"/>
                </a:cxn>
                <a:cxn ang="0">
                  <a:pos x="463" y="0"/>
                </a:cxn>
                <a:cxn ang="0">
                  <a:pos x="0" y="404"/>
                </a:cxn>
                <a:cxn ang="0">
                  <a:pos x="498" y="815"/>
                </a:cxn>
                <a:cxn ang="0">
                  <a:pos x="490" y="580"/>
                </a:cxn>
                <a:cxn ang="0">
                  <a:pos x="1020" y="663"/>
                </a:cxn>
                <a:cxn ang="0">
                  <a:pos x="1200" y="982"/>
                </a:cxn>
                <a:cxn ang="0">
                  <a:pos x="1608" y="911"/>
                </a:cxn>
                <a:cxn ang="0">
                  <a:pos x="1762" y="1144"/>
                </a:cxn>
                <a:cxn ang="0">
                  <a:pos x="1739" y="701"/>
                </a:cxn>
                <a:cxn ang="0">
                  <a:pos x="1196" y="296"/>
                </a:cxn>
                <a:cxn ang="0">
                  <a:pos x="474" y="211"/>
                </a:cxn>
              </a:cxnLst>
              <a:rect l="0" t="0" r="r" b="b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/>
              <a:ahLst/>
              <a:cxnLst>
                <a:cxn ang="0">
                  <a:pos x="0" y="1220"/>
                </a:cxn>
                <a:cxn ang="0">
                  <a:pos x="774" y="1289"/>
                </a:cxn>
                <a:cxn ang="0">
                  <a:pos x="966" y="866"/>
                </a:cxn>
                <a:cxn ang="0">
                  <a:pos x="733" y="935"/>
                </a:cxn>
                <a:cxn ang="0">
                  <a:pos x="602" y="629"/>
                </a:cxn>
                <a:cxn ang="0">
                  <a:pos x="1018" y="346"/>
                </a:cxn>
                <a:cxn ang="0">
                  <a:pos x="777" y="156"/>
                </a:cxn>
                <a:cxn ang="0">
                  <a:pos x="976" y="0"/>
                </a:cxn>
                <a:cxn ang="0">
                  <a:pos x="346" y="233"/>
                </a:cxn>
                <a:cxn ang="0">
                  <a:pos x="21" y="669"/>
                </a:cxn>
                <a:cxn ang="0">
                  <a:pos x="209" y="1139"/>
                </a:cxn>
                <a:cxn ang="0">
                  <a:pos x="0" y="1220"/>
                </a:cxn>
              </a:cxnLst>
              <a:rect l="0" t="0" r="r" b="b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7254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1136395">
            <a:off x="6393104" y="4888566"/>
            <a:ext cx="118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978464">
            <a:off x="6924572" y="3570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调度任务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rot="18683661">
            <a:off x="4685928" y="3871775"/>
            <a:ext cx="102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kumimoji="1" lang="zh-CN" altLang="en-US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endParaRPr kumimoji="1" lang="zh-CN" altLang="en-US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29800" y="209548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n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1" name="Group 58"/>
          <p:cNvGrpSpPr>
            <a:grpSpLocks/>
          </p:cNvGrpSpPr>
          <p:nvPr/>
        </p:nvGrpSpPr>
        <p:grpSpPr bwMode="auto">
          <a:xfrm>
            <a:off x="531365" y="3433234"/>
            <a:ext cx="298369" cy="298369"/>
            <a:chOff x="1289" y="582"/>
            <a:chExt cx="668" cy="668"/>
          </a:xfrm>
        </p:grpSpPr>
        <p:sp>
          <p:nvSpPr>
            <p:cNvPr id="72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8" name="Line 8"/>
          <p:cNvSpPr>
            <a:spLocks noChangeShapeType="1"/>
          </p:cNvSpPr>
          <p:nvPr/>
        </p:nvSpPr>
        <p:spPr bwMode="auto">
          <a:xfrm>
            <a:off x="843849" y="3589396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57244" y="343967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17046" y="324766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522587" y="31872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729967" y="325469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3" name="Group 58"/>
          <p:cNvGrpSpPr>
            <a:grpSpLocks/>
          </p:cNvGrpSpPr>
          <p:nvPr/>
        </p:nvGrpSpPr>
        <p:grpSpPr bwMode="auto">
          <a:xfrm>
            <a:off x="531365" y="3901772"/>
            <a:ext cx="298369" cy="298369"/>
            <a:chOff x="1289" y="582"/>
            <a:chExt cx="668" cy="668"/>
          </a:xfrm>
        </p:grpSpPr>
        <p:sp>
          <p:nvSpPr>
            <p:cNvPr id="84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9" name="Line 8"/>
          <p:cNvSpPr>
            <a:spLocks noChangeShapeType="1"/>
          </p:cNvSpPr>
          <p:nvPr/>
        </p:nvSpPr>
        <p:spPr bwMode="auto">
          <a:xfrm>
            <a:off x="843849" y="4057934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557244" y="390821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17046" y="371620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22587" y="365581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729967" y="37232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94" name="Group 58"/>
          <p:cNvGrpSpPr>
            <a:grpSpLocks/>
          </p:cNvGrpSpPr>
          <p:nvPr/>
        </p:nvGrpSpPr>
        <p:grpSpPr bwMode="auto">
          <a:xfrm>
            <a:off x="547959" y="4388117"/>
            <a:ext cx="298369" cy="298369"/>
            <a:chOff x="1289" y="582"/>
            <a:chExt cx="668" cy="668"/>
          </a:xfrm>
        </p:grpSpPr>
        <p:sp>
          <p:nvSpPr>
            <p:cNvPr id="95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860443" y="4544279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573838" y="43945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33640" y="42025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539181" y="414216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746561" y="420958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80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5" name="Group 58"/>
          <p:cNvGrpSpPr>
            <a:grpSpLocks/>
          </p:cNvGrpSpPr>
          <p:nvPr/>
        </p:nvGrpSpPr>
        <p:grpSpPr bwMode="auto">
          <a:xfrm>
            <a:off x="553488" y="4856907"/>
            <a:ext cx="298369" cy="298369"/>
            <a:chOff x="1289" y="582"/>
            <a:chExt cx="668" cy="668"/>
          </a:xfrm>
        </p:grpSpPr>
        <p:sp>
          <p:nvSpPr>
            <p:cNvPr id="106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1" name="Line 8"/>
          <p:cNvSpPr>
            <a:spLocks noChangeShapeType="1"/>
          </p:cNvSpPr>
          <p:nvPr/>
        </p:nvSpPr>
        <p:spPr bwMode="auto">
          <a:xfrm>
            <a:off x="865972" y="5013069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579367" y="48633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039169" y="467134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544710" y="46109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752090" y="467837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160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16" name="Group 58"/>
          <p:cNvGrpSpPr>
            <a:grpSpLocks/>
          </p:cNvGrpSpPr>
          <p:nvPr/>
        </p:nvGrpSpPr>
        <p:grpSpPr bwMode="auto">
          <a:xfrm>
            <a:off x="547959" y="5312252"/>
            <a:ext cx="298369" cy="298369"/>
            <a:chOff x="1289" y="582"/>
            <a:chExt cx="668" cy="668"/>
          </a:xfrm>
        </p:grpSpPr>
        <p:sp>
          <p:nvSpPr>
            <p:cNvPr id="117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" name="Line 8"/>
          <p:cNvSpPr>
            <a:spLocks noChangeShapeType="1"/>
          </p:cNvSpPr>
          <p:nvPr/>
        </p:nvSpPr>
        <p:spPr bwMode="auto">
          <a:xfrm>
            <a:off x="860443" y="5468414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573838" y="531869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33640" y="512668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539181" y="506629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746561" y="513371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320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94135" y="277991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重复执行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次时间间隔计算如下：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5" name="Oval 85"/>
          <p:cNvSpPr>
            <a:spLocks noChangeArrowheads="1"/>
          </p:cNvSpPr>
          <p:nvPr/>
        </p:nvSpPr>
        <p:spPr bwMode="gray">
          <a:xfrm>
            <a:off x="491249" y="4132483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" name="Oval 85"/>
          <p:cNvSpPr>
            <a:spLocks noChangeArrowheads="1"/>
          </p:cNvSpPr>
          <p:nvPr/>
        </p:nvSpPr>
        <p:spPr bwMode="gray">
          <a:xfrm>
            <a:off x="491249" y="4647297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" name="Oval 85"/>
          <p:cNvSpPr>
            <a:spLocks noChangeArrowheads="1"/>
          </p:cNvSpPr>
          <p:nvPr/>
        </p:nvSpPr>
        <p:spPr bwMode="gray">
          <a:xfrm>
            <a:off x="502272" y="5100975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" name="Oval 85"/>
          <p:cNvSpPr>
            <a:spLocks noChangeArrowheads="1"/>
          </p:cNvSpPr>
          <p:nvPr/>
        </p:nvSpPr>
        <p:spPr bwMode="gray">
          <a:xfrm>
            <a:off x="504569" y="5571071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31135" y="41734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重试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后管平台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gray">
          <a:xfrm rot="5400000">
            <a:off x="737437" y="1575327"/>
            <a:ext cx="2094668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Freeform 4"/>
          <p:cNvSpPr>
            <a:spLocks/>
          </p:cNvSpPr>
          <p:nvPr/>
        </p:nvSpPr>
        <p:spPr bwMode="gray">
          <a:xfrm>
            <a:off x="781471" y="1540818"/>
            <a:ext cx="2006600" cy="481012"/>
          </a:xfrm>
          <a:custGeom>
            <a:avLst/>
            <a:gdLst>
              <a:gd name="T0" fmla="*/ 2147483647 w 1270"/>
              <a:gd name="T1" fmla="*/ 2147483647 h 303"/>
              <a:gd name="T2" fmla="*/ 2147483647 w 1270"/>
              <a:gd name="T3" fmla="*/ 2147483647 h 303"/>
              <a:gd name="T4" fmla="*/ 2147483647 w 1270"/>
              <a:gd name="T5" fmla="*/ 2147483647 h 303"/>
              <a:gd name="T6" fmla="*/ 2147483647 w 1270"/>
              <a:gd name="T7" fmla="*/ 2147483647 h 303"/>
              <a:gd name="T8" fmla="*/ 2147483647 w 1270"/>
              <a:gd name="T9" fmla="*/ 2147483647 h 303"/>
              <a:gd name="T10" fmla="*/ 2147483647 w 1270"/>
              <a:gd name="T11" fmla="*/ 2147483647 h 303"/>
              <a:gd name="T12" fmla="*/ 2147483647 w 1270"/>
              <a:gd name="T13" fmla="*/ 2147483647 h 303"/>
              <a:gd name="T14" fmla="*/ 2147483647 w 1270"/>
              <a:gd name="T15" fmla="*/ 2147483647 h 303"/>
              <a:gd name="T16" fmla="*/ 2147483647 w 1270"/>
              <a:gd name="T17" fmla="*/ 214748364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70"/>
              <a:gd name="T28" fmla="*/ 0 h 303"/>
              <a:gd name="T29" fmla="*/ 1270 w 1270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70" h="303">
                <a:moveTo>
                  <a:pt x="5" y="303"/>
                </a:moveTo>
                <a:cubicBezTo>
                  <a:pt x="5" y="303"/>
                  <a:pt x="0" y="253"/>
                  <a:pt x="21" y="177"/>
                </a:cubicBezTo>
                <a:cubicBezTo>
                  <a:pt x="48" y="130"/>
                  <a:pt x="69" y="44"/>
                  <a:pt x="172" y="22"/>
                </a:cubicBezTo>
                <a:cubicBezTo>
                  <a:pt x="275" y="0"/>
                  <a:pt x="235" y="13"/>
                  <a:pt x="361" y="11"/>
                </a:cubicBezTo>
                <a:cubicBezTo>
                  <a:pt x="487" y="9"/>
                  <a:pt x="813" y="12"/>
                  <a:pt x="932" y="12"/>
                </a:cubicBezTo>
                <a:cubicBezTo>
                  <a:pt x="1050" y="12"/>
                  <a:pt x="998" y="2"/>
                  <a:pt x="1070" y="14"/>
                </a:cubicBezTo>
                <a:cubicBezTo>
                  <a:pt x="1143" y="26"/>
                  <a:pt x="1215" y="84"/>
                  <a:pt x="1260" y="189"/>
                </a:cubicBezTo>
                <a:cubicBezTo>
                  <a:pt x="1270" y="262"/>
                  <a:pt x="1266" y="302"/>
                  <a:pt x="1266" y="302"/>
                </a:cubicBezTo>
                <a:lnTo>
                  <a:pt x="5" y="303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gray">
          <a:xfrm>
            <a:off x="1186322" y="162813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库存系统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gray">
          <a:xfrm rot="5400000">
            <a:off x="3439378" y="1428165"/>
            <a:ext cx="2116861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Freeform 8"/>
          <p:cNvSpPr>
            <a:spLocks/>
          </p:cNvSpPr>
          <p:nvPr/>
        </p:nvSpPr>
        <p:spPr bwMode="gray">
          <a:xfrm>
            <a:off x="3499272" y="1380972"/>
            <a:ext cx="2001837" cy="481013"/>
          </a:xfrm>
          <a:custGeom>
            <a:avLst/>
            <a:gdLst>
              <a:gd name="T0" fmla="*/ 2147483647 w 1261"/>
              <a:gd name="T1" fmla="*/ 2147483647 h 303"/>
              <a:gd name="T2" fmla="*/ 2147483647 w 1261"/>
              <a:gd name="T3" fmla="*/ 2147483647 h 303"/>
              <a:gd name="T4" fmla="*/ 2147483647 w 1261"/>
              <a:gd name="T5" fmla="*/ 2147483647 h 303"/>
              <a:gd name="T6" fmla="*/ 2147483647 w 1261"/>
              <a:gd name="T7" fmla="*/ 2147483647 h 303"/>
              <a:gd name="T8" fmla="*/ 2147483647 w 1261"/>
              <a:gd name="T9" fmla="*/ 2147483647 h 303"/>
              <a:gd name="T10" fmla="*/ 2147483647 w 1261"/>
              <a:gd name="T11" fmla="*/ 2147483647 h 303"/>
              <a:gd name="T12" fmla="*/ 2147483647 w 1261"/>
              <a:gd name="T13" fmla="*/ 2147483647 h 303"/>
              <a:gd name="T14" fmla="*/ 2147483647 w 1261"/>
              <a:gd name="T15" fmla="*/ 2147483647 h 303"/>
              <a:gd name="T16" fmla="*/ 2147483647 w 1261"/>
              <a:gd name="T17" fmla="*/ 214748364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1"/>
              <a:gd name="T28" fmla="*/ 0 h 303"/>
              <a:gd name="T29" fmla="*/ 1261 w 1261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1" h="303">
                <a:moveTo>
                  <a:pt x="6" y="297"/>
                </a:moveTo>
                <a:cubicBezTo>
                  <a:pt x="6" y="297"/>
                  <a:pt x="0" y="225"/>
                  <a:pt x="18" y="174"/>
                </a:cubicBezTo>
                <a:cubicBezTo>
                  <a:pt x="36" y="123"/>
                  <a:pt x="105" y="45"/>
                  <a:pt x="171" y="30"/>
                </a:cubicBezTo>
                <a:cubicBezTo>
                  <a:pt x="237" y="15"/>
                  <a:pt x="227" y="16"/>
                  <a:pt x="352" y="13"/>
                </a:cubicBezTo>
                <a:cubicBezTo>
                  <a:pt x="477" y="10"/>
                  <a:pt x="804" y="10"/>
                  <a:pt x="922" y="10"/>
                </a:cubicBezTo>
                <a:cubicBezTo>
                  <a:pt x="1039" y="10"/>
                  <a:pt x="988" y="0"/>
                  <a:pt x="1061" y="12"/>
                </a:cubicBezTo>
                <a:cubicBezTo>
                  <a:pt x="1133" y="24"/>
                  <a:pt x="1206" y="83"/>
                  <a:pt x="1251" y="190"/>
                </a:cubicBezTo>
                <a:cubicBezTo>
                  <a:pt x="1261" y="263"/>
                  <a:pt x="1257" y="303"/>
                  <a:pt x="1257" y="303"/>
                </a:cubicBezTo>
                <a:lnTo>
                  <a:pt x="6" y="29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gray">
          <a:xfrm>
            <a:off x="3899363" y="146987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商城系统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5" name="AutoShape 11"/>
          <p:cNvSpPr>
            <a:spLocks noChangeArrowheads="1"/>
          </p:cNvSpPr>
          <p:nvPr/>
        </p:nvSpPr>
        <p:spPr bwMode="gray">
          <a:xfrm rot="5400000">
            <a:off x="6185737" y="1575327"/>
            <a:ext cx="2094668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gray">
          <a:xfrm>
            <a:off x="6228184" y="1539230"/>
            <a:ext cx="2008187" cy="482600"/>
          </a:xfrm>
          <a:custGeom>
            <a:avLst/>
            <a:gdLst>
              <a:gd name="T0" fmla="*/ 0 w 1259"/>
              <a:gd name="T1" fmla="*/ 2147483647 h 298"/>
              <a:gd name="T2" fmla="*/ 2147483647 w 1259"/>
              <a:gd name="T3" fmla="*/ 2147483647 h 298"/>
              <a:gd name="T4" fmla="*/ 2147483647 w 1259"/>
              <a:gd name="T5" fmla="*/ 2147483647 h 298"/>
              <a:gd name="T6" fmla="*/ 2147483647 w 1259"/>
              <a:gd name="T7" fmla="*/ 2147483647 h 298"/>
              <a:gd name="T8" fmla="*/ 2147483647 w 1259"/>
              <a:gd name="T9" fmla="*/ 2147483647 h 298"/>
              <a:gd name="T10" fmla="*/ 2147483647 w 1259"/>
              <a:gd name="T11" fmla="*/ 2147483647 h 298"/>
              <a:gd name="T12" fmla="*/ 2147483647 w 1259"/>
              <a:gd name="T13" fmla="*/ 2147483647 h 298"/>
              <a:gd name="T14" fmla="*/ 2147483647 w 1259"/>
              <a:gd name="T15" fmla="*/ 2147483647 h 298"/>
              <a:gd name="T16" fmla="*/ 0 w 1259"/>
              <a:gd name="T17" fmla="*/ 2147483647 h 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59"/>
              <a:gd name="T28" fmla="*/ 0 h 298"/>
              <a:gd name="T29" fmla="*/ 1259 w 1259"/>
              <a:gd name="T30" fmla="*/ 298 h 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59" h="298">
                <a:moveTo>
                  <a:pt x="0" y="298"/>
                </a:moveTo>
                <a:lnTo>
                  <a:pt x="7" y="171"/>
                </a:lnTo>
                <a:cubicBezTo>
                  <a:pt x="35" y="124"/>
                  <a:pt x="108" y="40"/>
                  <a:pt x="166" y="14"/>
                </a:cubicBezTo>
                <a:lnTo>
                  <a:pt x="356" y="13"/>
                </a:lnTo>
                <a:cubicBezTo>
                  <a:pt x="482" y="12"/>
                  <a:pt x="805" y="10"/>
                  <a:pt x="922" y="10"/>
                </a:cubicBezTo>
                <a:cubicBezTo>
                  <a:pt x="1039" y="10"/>
                  <a:pt x="988" y="0"/>
                  <a:pt x="1060" y="12"/>
                </a:cubicBezTo>
                <a:cubicBezTo>
                  <a:pt x="1132" y="24"/>
                  <a:pt x="1204" y="81"/>
                  <a:pt x="1249" y="186"/>
                </a:cubicBezTo>
                <a:cubicBezTo>
                  <a:pt x="1259" y="258"/>
                  <a:pt x="1255" y="297"/>
                  <a:pt x="1255" y="297"/>
                </a:cubicBezTo>
                <a:lnTo>
                  <a:pt x="0" y="298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gray">
          <a:xfrm>
            <a:off x="6634622" y="162813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订单系统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9" name="Freeform 3"/>
          <p:cNvSpPr>
            <a:spLocks/>
          </p:cNvSpPr>
          <p:nvPr/>
        </p:nvSpPr>
        <p:spPr bwMode="gray">
          <a:xfrm>
            <a:off x="300461" y="3575001"/>
            <a:ext cx="8305800" cy="1002867"/>
          </a:xfrm>
          <a:custGeom>
            <a:avLst/>
            <a:gdLst>
              <a:gd name="T0" fmla="*/ 0 w 5016"/>
              <a:gd name="T1" fmla="*/ 2147483647 h 2256"/>
              <a:gd name="T2" fmla="*/ 2147483647 w 5016"/>
              <a:gd name="T3" fmla="*/ 2147483647 h 2256"/>
              <a:gd name="T4" fmla="*/ 2147483647 w 5016"/>
              <a:gd name="T5" fmla="*/ 2147483647 h 2256"/>
              <a:gd name="T6" fmla="*/ 2147483647 w 5016"/>
              <a:gd name="T7" fmla="*/ 2147483647 h 2256"/>
              <a:gd name="T8" fmla="*/ 2147483647 w 5016"/>
              <a:gd name="T9" fmla="*/ 2147483647 h 2256"/>
              <a:gd name="T10" fmla="*/ 2147483647 w 5016"/>
              <a:gd name="T11" fmla="*/ 2147483647 h 2256"/>
              <a:gd name="T12" fmla="*/ 2147483647 w 5016"/>
              <a:gd name="T13" fmla="*/ 2147483647 h 2256"/>
              <a:gd name="T14" fmla="*/ 2147483647 w 5016"/>
              <a:gd name="T15" fmla="*/ 2147483647 h 2256"/>
              <a:gd name="T16" fmla="*/ 2147483647 w 5016"/>
              <a:gd name="T17" fmla="*/ 2147483647 h 2256"/>
              <a:gd name="T18" fmla="*/ 2147483647 w 5016"/>
              <a:gd name="T19" fmla="*/ 0 h 2256"/>
              <a:gd name="T20" fmla="*/ 2147483647 w 5016"/>
              <a:gd name="T21" fmla="*/ 2147483647 h 2256"/>
              <a:gd name="T22" fmla="*/ 2147483647 w 5016"/>
              <a:gd name="T23" fmla="*/ 2147483647 h 2256"/>
              <a:gd name="T24" fmla="*/ 2147483647 w 5016"/>
              <a:gd name="T25" fmla="*/ 2147483647 h 2256"/>
              <a:gd name="T26" fmla="*/ 2147483647 w 5016"/>
              <a:gd name="T27" fmla="*/ 2147483647 h 2256"/>
              <a:gd name="T28" fmla="*/ 2147483647 w 5016"/>
              <a:gd name="T29" fmla="*/ 2147483647 h 2256"/>
              <a:gd name="T30" fmla="*/ 2147483647 w 5016"/>
              <a:gd name="T31" fmla="*/ 2147483647 h 2256"/>
              <a:gd name="T32" fmla="*/ 2147483647 w 5016"/>
              <a:gd name="T33" fmla="*/ 2147483647 h 2256"/>
              <a:gd name="T34" fmla="*/ 2147483647 w 5016"/>
              <a:gd name="T35" fmla="*/ 2147483647 h 2256"/>
              <a:gd name="T36" fmla="*/ 2147483647 w 5016"/>
              <a:gd name="T37" fmla="*/ 2147483647 h 2256"/>
              <a:gd name="T38" fmla="*/ 0 w 5016"/>
              <a:gd name="T39" fmla="*/ 2147483647 h 22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016"/>
              <a:gd name="T61" fmla="*/ 0 h 2256"/>
              <a:gd name="T62" fmla="*/ 5016 w 5016"/>
              <a:gd name="T63" fmla="*/ 2256 h 225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016" h="2256">
                <a:moveTo>
                  <a:pt x="0" y="2240"/>
                </a:moveTo>
                <a:cubicBezTo>
                  <a:pt x="276" y="2109"/>
                  <a:pt x="1182" y="1474"/>
                  <a:pt x="1122" y="702"/>
                </a:cubicBezTo>
                <a:lnTo>
                  <a:pt x="972" y="744"/>
                </a:lnTo>
                <a:cubicBezTo>
                  <a:pt x="988" y="702"/>
                  <a:pt x="1140" y="436"/>
                  <a:pt x="1140" y="438"/>
                </a:cubicBezTo>
                <a:lnTo>
                  <a:pt x="1422" y="642"/>
                </a:lnTo>
                <a:cubicBezTo>
                  <a:pt x="1422" y="642"/>
                  <a:pt x="1260" y="672"/>
                  <a:pt x="1272" y="672"/>
                </a:cubicBezTo>
                <a:cubicBezTo>
                  <a:pt x="1428" y="1008"/>
                  <a:pt x="1620" y="1350"/>
                  <a:pt x="1968" y="1284"/>
                </a:cubicBezTo>
                <a:cubicBezTo>
                  <a:pt x="2316" y="1218"/>
                  <a:pt x="2460" y="576"/>
                  <a:pt x="2466" y="318"/>
                </a:cubicBezTo>
                <a:lnTo>
                  <a:pt x="2280" y="318"/>
                </a:lnTo>
                <a:lnTo>
                  <a:pt x="2598" y="0"/>
                </a:lnTo>
                <a:lnTo>
                  <a:pt x="2898" y="330"/>
                </a:lnTo>
                <a:lnTo>
                  <a:pt x="2724" y="324"/>
                </a:lnTo>
                <a:cubicBezTo>
                  <a:pt x="2724" y="325"/>
                  <a:pt x="2760" y="1284"/>
                  <a:pt x="3210" y="1302"/>
                </a:cubicBezTo>
                <a:cubicBezTo>
                  <a:pt x="3660" y="1320"/>
                  <a:pt x="3816" y="912"/>
                  <a:pt x="3870" y="654"/>
                </a:cubicBezTo>
                <a:lnTo>
                  <a:pt x="3702" y="642"/>
                </a:lnTo>
                <a:lnTo>
                  <a:pt x="3984" y="420"/>
                </a:lnTo>
                <a:lnTo>
                  <a:pt x="4182" y="678"/>
                </a:lnTo>
                <a:lnTo>
                  <a:pt x="4026" y="672"/>
                </a:lnTo>
                <a:cubicBezTo>
                  <a:pt x="4032" y="678"/>
                  <a:pt x="3960" y="1862"/>
                  <a:pt x="5016" y="2225"/>
                </a:cubicBezTo>
                <a:cubicBezTo>
                  <a:pt x="3438" y="2232"/>
                  <a:pt x="1092" y="2256"/>
                  <a:pt x="0" y="2240"/>
                </a:cubicBez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22591"/>
              </p:ext>
            </p:extLst>
          </p:nvPr>
        </p:nvGraphicFramePr>
        <p:xfrm>
          <a:off x="881685" y="2189254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95765"/>
              </p:ext>
            </p:extLst>
          </p:nvPr>
        </p:nvGraphicFramePr>
        <p:xfrm>
          <a:off x="3583883" y="2010077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62697"/>
              </p:ext>
            </p:extLst>
          </p:nvPr>
        </p:nvGraphicFramePr>
        <p:xfrm>
          <a:off x="6318351" y="2161697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793113" y="6361583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smtClean="0">
                <a:solidFill>
                  <a:srgbClr val="333333"/>
                </a:solidFill>
              </a:rPr>
              <a:t>事务提交成功统计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123728" y="4681858"/>
            <a:ext cx="1658011" cy="1887179"/>
            <a:chOff x="1942640" y="4038253"/>
            <a:chExt cx="1936949" cy="2204672"/>
          </a:xfrm>
        </p:grpSpPr>
        <p:pic>
          <p:nvPicPr>
            <p:cNvPr id="23" name="Picture 27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640" y="4054041"/>
              <a:ext cx="1914983" cy="189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Arc 28"/>
            <p:cNvSpPr>
              <a:spLocks/>
            </p:cNvSpPr>
            <p:nvPr/>
          </p:nvSpPr>
          <p:spPr bwMode="gray">
            <a:xfrm rot="5400000" flipH="1" flipV="1">
              <a:off x="1511287" y="4491032"/>
              <a:ext cx="1839348" cy="973262"/>
            </a:xfrm>
            <a:custGeom>
              <a:avLst/>
              <a:gdLst>
                <a:gd name="T0" fmla="*/ 0 w 41981"/>
                <a:gd name="T1" fmla="*/ 0 h 21791"/>
                <a:gd name="T2" fmla="*/ 0 w 41981"/>
                <a:gd name="T3" fmla="*/ 0 h 21791"/>
                <a:gd name="T4" fmla="*/ 0 w 41981"/>
                <a:gd name="T5" fmla="*/ 0 h 21791"/>
                <a:gd name="T6" fmla="*/ 0 60000 65536"/>
                <a:gd name="T7" fmla="*/ 0 60000 65536"/>
                <a:gd name="T8" fmla="*/ 0 60000 65536"/>
                <a:gd name="T9" fmla="*/ 0 w 41981"/>
                <a:gd name="T10" fmla="*/ 0 h 21791"/>
                <a:gd name="T11" fmla="*/ 41981 w 41981"/>
                <a:gd name="T12" fmla="*/ 21791 h 217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981" h="21791" fill="none" extrusionOk="0">
                  <a:moveTo>
                    <a:pt x="-1" y="14446"/>
                  </a:moveTo>
                  <a:cubicBezTo>
                    <a:pt x="3037" y="5792"/>
                    <a:pt x="11209" y="-1"/>
                    <a:pt x="20381" y="0"/>
                  </a:cubicBezTo>
                  <a:cubicBezTo>
                    <a:pt x="32310" y="0"/>
                    <a:pt x="41981" y="9670"/>
                    <a:pt x="41981" y="21600"/>
                  </a:cubicBezTo>
                  <a:cubicBezTo>
                    <a:pt x="41981" y="21663"/>
                    <a:pt x="41980" y="21727"/>
                    <a:pt x="41980" y="21791"/>
                  </a:cubicBezTo>
                </a:path>
                <a:path w="41981" h="21791" stroke="0" extrusionOk="0">
                  <a:moveTo>
                    <a:pt x="-1" y="14446"/>
                  </a:moveTo>
                  <a:cubicBezTo>
                    <a:pt x="3037" y="5792"/>
                    <a:pt x="11209" y="-1"/>
                    <a:pt x="20381" y="0"/>
                  </a:cubicBezTo>
                  <a:cubicBezTo>
                    <a:pt x="32310" y="0"/>
                    <a:pt x="41981" y="9670"/>
                    <a:pt x="41981" y="21600"/>
                  </a:cubicBezTo>
                  <a:cubicBezTo>
                    <a:pt x="41981" y="21663"/>
                    <a:pt x="41980" y="21727"/>
                    <a:pt x="41980" y="21791"/>
                  </a:cubicBezTo>
                  <a:lnTo>
                    <a:pt x="20381" y="21600"/>
                  </a:lnTo>
                  <a:lnTo>
                    <a:pt x="-1" y="1444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5" name="Arc 29"/>
            <p:cNvSpPr>
              <a:spLocks/>
            </p:cNvSpPr>
            <p:nvPr/>
          </p:nvSpPr>
          <p:spPr bwMode="gray">
            <a:xfrm rot="16490432" flipH="1" flipV="1">
              <a:off x="2714810" y="4873457"/>
              <a:ext cx="1023990" cy="1185037"/>
            </a:xfrm>
            <a:custGeom>
              <a:avLst/>
              <a:gdLst>
                <a:gd name="T0" fmla="*/ 0 w 23364"/>
                <a:gd name="T1" fmla="*/ 0 h 27056"/>
                <a:gd name="T2" fmla="*/ 0 w 23364"/>
                <a:gd name="T3" fmla="*/ 0 h 27056"/>
                <a:gd name="T4" fmla="*/ 0 w 23364"/>
                <a:gd name="T5" fmla="*/ 0 h 27056"/>
                <a:gd name="T6" fmla="*/ 0 60000 65536"/>
                <a:gd name="T7" fmla="*/ 0 60000 65536"/>
                <a:gd name="T8" fmla="*/ 0 60000 65536"/>
                <a:gd name="T9" fmla="*/ 0 w 23364"/>
                <a:gd name="T10" fmla="*/ 0 h 27056"/>
                <a:gd name="T11" fmla="*/ 23364 w 23364"/>
                <a:gd name="T12" fmla="*/ 27056 h 27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64" h="27056" fill="none" extrusionOk="0">
                  <a:moveTo>
                    <a:pt x="0" y="72"/>
                  </a:moveTo>
                  <a:cubicBezTo>
                    <a:pt x="586" y="24"/>
                    <a:pt x="1175" y="-1"/>
                    <a:pt x="1764" y="0"/>
                  </a:cubicBezTo>
                  <a:cubicBezTo>
                    <a:pt x="13693" y="0"/>
                    <a:pt x="23364" y="9670"/>
                    <a:pt x="23364" y="21600"/>
                  </a:cubicBezTo>
                  <a:cubicBezTo>
                    <a:pt x="23364" y="23441"/>
                    <a:pt x="23128" y="25274"/>
                    <a:pt x="22663" y="27055"/>
                  </a:cubicBezTo>
                </a:path>
                <a:path w="23364" h="27056" stroke="0" extrusionOk="0">
                  <a:moveTo>
                    <a:pt x="0" y="72"/>
                  </a:moveTo>
                  <a:cubicBezTo>
                    <a:pt x="586" y="24"/>
                    <a:pt x="1175" y="-1"/>
                    <a:pt x="1764" y="0"/>
                  </a:cubicBezTo>
                  <a:cubicBezTo>
                    <a:pt x="13693" y="0"/>
                    <a:pt x="23364" y="9670"/>
                    <a:pt x="23364" y="21600"/>
                  </a:cubicBezTo>
                  <a:cubicBezTo>
                    <a:pt x="23364" y="23441"/>
                    <a:pt x="23128" y="25274"/>
                    <a:pt x="22663" y="27055"/>
                  </a:cubicBezTo>
                  <a:lnTo>
                    <a:pt x="1764" y="2160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30"/>
            <p:cNvSpPr>
              <a:spLocks/>
            </p:cNvSpPr>
            <p:nvPr/>
          </p:nvSpPr>
          <p:spPr bwMode="gray">
            <a:xfrm rot="11090432" flipH="1" flipV="1">
              <a:off x="2946317" y="4105918"/>
              <a:ext cx="568863" cy="925877"/>
            </a:xfrm>
            <a:custGeom>
              <a:avLst/>
              <a:gdLst>
                <a:gd name="T0" fmla="*/ 0 w 12999"/>
                <a:gd name="T1" fmla="*/ 0 h 21112"/>
                <a:gd name="T2" fmla="*/ 0 w 12999"/>
                <a:gd name="T3" fmla="*/ 0 h 21112"/>
                <a:gd name="T4" fmla="*/ 0 w 12999"/>
                <a:gd name="T5" fmla="*/ 0 h 21112"/>
                <a:gd name="T6" fmla="*/ 0 60000 65536"/>
                <a:gd name="T7" fmla="*/ 0 60000 65536"/>
                <a:gd name="T8" fmla="*/ 0 60000 65536"/>
                <a:gd name="T9" fmla="*/ 0 w 12999"/>
                <a:gd name="T10" fmla="*/ 0 h 21112"/>
                <a:gd name="T11" fmla="*/ 12999 w 12999"/>
                <a:gd name="T12" fmla="*/ 21112 h 21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99" h="21112" fill="none" extrusionOk="0">
                  <a:moveTo>
                    <a:pt x="4565" y="-1"/>
                  </a:moveTo>
                  <a:cubicBezTo>
                    <a:pt x="7622" y="661"/>
                    <a:pt x="10500" y="1978"/>
                    <a:pt x="12999" y="3861"/>
                  </a:cubicBezTo>
                </a:path>
                <a:path w="12999" h="21112" stroke="0" extrusionOk="0">
                  <a:moveTo>
                    <a:pt x="4565" y="-1"/>
                  </a:moveTo>
                  <a:cubicBezTo>
                    <a:pt x="7622" y="661"/>
                    <a:pt x="10500" y="1978"/>
                    <a:pt x="12999" y="3861"/>
                  </a:cubicBezTo>
                  <a:lnTo>
                    <a:pt x="0" y="21112"/>
                  </a:lnTo>
                  <a:lnTo>
                    <a:pt x="4565" y="-1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31"/>
            <p:cNvSpPr>
              <a:spLocks/>
            </p:cNvSpPr>
            <p:nvPr/>
          </p:nvSpPr>
          <p:spPr bwMode="gray">
            <a:xfrm rot="13924529" flipH="1" flipV="1">
              <a:off x="3032630" y="4407564"/>
              <a:ext cx="746566" cy="947353"/>
            </a:xfrm>
            <a:custGeom>
              <a:avLst/>
              <a:gdLst>
                <a:gd name="T0" fmla="*/ 0 w 17040"/>
                <a:gd name="T1" fmla="*/ 0 h 21600"/>
                <a:gd name="T2" fmla="*/ 0 w 17040"/>
                <a:gd name="T3" fmla="*/ 0 h 21600"/>
                <a:gd name="T4" fmla="*/ 0 w 17040"/>
                <a:gd name="T5" fmla="*/ 0 h 21600"/>
                <a:gd name="T6" fmla="*/ 0 60000 65536"/>
                <a:gd name="T7" fmla="*/ 0 60000 65536"/>
                <a:gd name="T8" fmla="*/ 0 60000 65536"/>
                <a:gd name="T9" fmla="*/ 0 w 17040"/>
                <a:gd name="T10" fmla="*/ 0 h 21600"/>
                <a:gd name="T11" fmla="*/ 17040 w 170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40" h="21600" fill="none" extrusionOk="0">
                  <a:moveTo>
                    <a:pt x="-1" y="343"/>
                  </a:moveTo>
                  <a:cubicBezTo>
                    <a:pt x="1266" y="114"/>
                    <a:pt x="2550" y="-1"/>
                    <a:pt x="3837" y="0"/>
                  </a:cubicBezTo>
                  <a:cubicBezTo>
                    <a:pt x="8615" y="0"/>
                    <a:pt x="13258" y="1584"/>
                    <a:pt x="17040" y="4504"/>
                  </a:cubicBezTo>
                </a:path>
                <a:path w="17040" h="21600" stroke="0" extrusionOk="0">
                  <a:moveTo>
                    <a:pt x="-1" y="343"/>
                  </a:moveTo>
                  <a:cubicBezTo>
                    <a:pt x="1266" y="114"/>
                    <a:pt x="2550" y="-1"/>
                    <a:pt x="3837" y="0"/>
                  </a:cubicBezTo>
                  <a:cubicBezTo>
                    <a:pt x="8615" y="0"/>
                    <a:pt x="13258" y="1584"/>
                    <a:pt x="17040" y="4504"/>
                  </a:cubicBezTo>
                  <a:lnTo>
                    <a:pt x="3837" y="21600"/>
                  </a:lnTo>
                  <a:lnTo>
                    <a:pt x="-1" y="343"/>
                  </a:lnTo>
                  <a:close/>
                </a:path>
              </a:pathLst>
            </a:custGeom>
            <a:solidFill>
              <a:schemeClr val="tx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rc 32"/>
            <p:cNvSpPr>
              <a:spLocks/>
            </p:cNvSpPr>
            <p:nvPr/>
          </p:nvSpPr>
          <p:spPr bwMode="gray">
            <a:xfrm rot="9746424" flipH="1" flipV="1">
              <a:off x="2762703" y="4038253"/>
              <a:ext cx="536195" cy="901066"/>
            </a:xfrm>
            <a:custGeom>
              <a:avLst/>
              <a:gdLst>
                <a:gd name="T0" fmla="*/ 0 w 12246"/>
                <a:gd name="T1" fmla="*/ 0 h 20557"/>
                <a:gd name="T2" fmla="*/ 0 w 12246"/>
                <a:gd name="T3" fmla="*/ 0 h 20557"/>
                <a:gd name="T4" fmla="*/ 0 w 12246"/>
                <a:gd name="T5" fmla="*/ 0 h 20557"/>
                <a:gd name="T6" fmla="*/ 0 60000 65536"/>
                <a:gd name="T7" fmla="*/ 0 60000 65536"/>
                <a:gd name="T8" fmla="*/ 0 60000 65536"/>
                <a:gd name="T9" fmla="*/ 0 w 12246"/>
                <a:gd name="T10" fmla="*/ 0 h 20557"/>
                <a:gd name="T11" fmla="*/ 12246 w 12246"/>
                <a:gd name="T12" fmla="*/ 20557 h 205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46" h="20557" fill="none" extrusionOk="0">
                  <a:moveTo>
                    <a:pt x="6630" y="0"/>
                  </a:moveTo>
                  <a:cubicBezTo>
                    <a:pt x="8626" y="643"/>
                    <a:pt x="10518" y="1574"/>
                    <a:pt x="12246" y="2763"/>
                  </a:cubicBezTo>
                </a:path>
                <a:path w="12246" h="20557" stroke="0" extrusionOk="0">
                  <a:moveTo>
                    <a:pt x="6630" y="0"/>
                  </a:moveTo>
                  <a:cubicBezTo>
                    <a:pt x="8626" y="643"/>
                    <a:pt x="10518" y="1574"/>
                    <a:pt x="12246" y="2763"/>
                  </a:cubicBezTo>
                  <a:lnTo>
                    <a:pt x="0" y="20557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 rot="17866498" flipH="1" flipV="1">
              <a:off x="2642818" y="5285282"/>
              <a:ext cx="1562832" cy="352454"/>
              <a:chOff x="2532" y="1051"/>
              <a:chExt cx="839" cy="215"/>
            </a:xfrm>
          </p:grpSpPr>
          <p:grpSp>
            <p:nvGrpSpPr>
              <p:cNvPr id="33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9" name="AutoShape 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" name="AutoShape 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" name="AutoShape 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AutoShape 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4" name="Group 42"/>
              <p:cNvGrpSpPr>
                <a:grpSpLocks/>
              </p:cNvGrpSpPr>
              <p:nvPr/>
            </p:nvGrpSpPr>
            <p:grpSpPr bwMode="auto">
              <a:xfrm rot="1353540">
                <a:off x="2688" y="1100"/>
                <a:ext cx="683" cy="166"/>
                <a:chOff x="1565" y="2568"/>
                <a:chExt cx="1028" cy="249"/>
              </a:xfrm>
            </p:grpSpPr>
            <p:sp>
              <p:nvSpPr>
                <p:cNvPr id="35" name="AutoShape 4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AutoShape 4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AutoShape 4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13" name="文本框 12"/>
          <p:cNvSpPr txBox="1"/>
          <p:nvPr/>
        </p:nvSpPr>
        <p:spPr>
          <a:xfrm rot="17855786">
            <a:off x="2157297" y="526494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成功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46%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 rot="19439301">
            <a:off x="2842890" y="5752466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失败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32%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 rot="20269437">
            <a:off x="3004010" y="520373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取消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15%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 rot="17949007">
            <a:off x="2837809" y="495484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确认</a:t>
            </a:r>
            <a:r>
              <a:rPr kumimoji="1" lang="en-US" altLang="zh-CN" sz="1200" dirty="0">
                <a:solidFill>
                  <a:schemeClr val="bg1"/>
                </a:solidFill>
              </a:rPr>
              <a:t>4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 rot="16655692">
            <a:off x="2712974" y="4817311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异常</a:t>
            </a:r>
            <a:r>
              <a:rPr kumimoji="1" lang="en-US" altLang="zh-CN" sz="1200" dirty="0">
                <a:solidFill>
                  <a:schemeClr val="bg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2519747" y="6108143"/>
            <a:ext cx="301428" cy="40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>
            <a:stCxn id="18" idx="1"/>
          </p:cNvCxnSpPr>
          <p:nvPr/>
        </p:nvCxnSpPr>
        <p:spPr>
          <a:xfrm flipH="1" flipV="1">
            <a:off x="2815085" y="6510294"/>
            <a:ext cx="1978028" cy="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H="1">
            <a:off x="3391228" y="5958456"/>
            <a:ext cx="1406275" cy="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793113" y="5829905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事务提交失败统计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66" name="直线连接符 65"/>
          <p:cNvCxnSpPr/>
          <p:nvPr/>
        </p:nvCxnSpPr>
        <p:spPr>
          <a:xfrm flipH="1">
            <a:off x="3580131" y="5443167"/>
            <a:ext cx="1216271" cy="1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4793113" y="5298227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事务正在取消统计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H="1">
            <a:off x="3332974" y="4922617"/>
            <a:ext cx="1479919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4793113" y="4766549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事务正在确认统计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72" name="直线连接符 71"/>
          <p:cNvCxnSpPr/>
          <p:nvPr/>
        </p:nvCxnSpPr>
        <p:spPr>
          <a:xfrm flipH="1">
            <a:off x="3109687" y="4405109"/>
            <a:ext cx="292038" cy="38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H="1" flipV="1">
            <a:off x="3390575" y="4401218"/>
            <a:ext cx="1414482" cy="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4793113" y="4234871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事务异常状态统计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"/>
          <p:cNvSpPr>
            <a:spLocks noChangeArrowheads="1" noChangeShapeType="1" noTextEdit="1"/>
          </p:cNvSpPr>
          <p:nvPr/>
        </p:nvSpPr>
        <p:spPr bwMode="ltGray">
          <a:xfrm>
            <a:off x="1763688" y="1844824"/>
            <a:ext cx="5400675" cy="1511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blurRad="63500" dist="63500" dir="16200000" sy="-100000" rotWithShape="0">
                    <a:schemeClr val="tx1">
                      <a:alpha val="50000"/>
                    </a:schemeClr>
                  </a:outerShdw>
                </a:effectLst>
                <a:latin typeface="Impact" charset="0"/>
                <a:ea typeface="Impact" charset="0"/>
                <a:cs typeface="Impact" charset="0"/>
              </a:rPr>
              <a:t>Thank You !</a:t>
            </a:r>
            <a:endParaRPr lang="zh-CN" altLang="en-US" sz="3600" kern="10" dirty="0"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blurRad="63500" dist="63500" dir="16200000" sy="-100000" rotWithShape="0">
                  <a:schemeClr val="tx1">
                    <a:alpha val="50000"/>
                  </a:scheme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由一组操作构成的可靠、独立的工作单元</a:t>
            </a: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Atomicity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（原子性）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Isolation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（隔离性）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Durability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（持久性）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难度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高度并发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资源分布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大时间跨度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49005"/>
            <a:ext cx="4762033" cy="49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30995"/>
            <a:ext cx="4547382" cy="4824536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事务由资源管理器（如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DBMS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）本地管理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有点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支持严格的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属性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高效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状态可以只在资源管理器中维护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应用编程模型简单（在框架或平台的支持）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不具备分布事务处理能力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隔离的最小单位由资源管理器决定，如数据库中的一条记录</a:t>
            </a:r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两阶段提交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(Two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Phase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Commit)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00" y="1565368"/>
            <a:ext cx="4683369" cy="47263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准备操作与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准备后，仍可提交与回滚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准备时，一致性检查必须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OK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准备后，事务结果仍然只在事务内可见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准备后，事务结果已经持久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协议成本（准备操作是一定必须的么）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准备阶段的持久成本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潜在故障点多带来的脆弱性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准备后，提交前的故障引发一系列隔离与恢复难题</a:t>
            </a: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遵循的原则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原则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真正重要的是满足业务需求，而不是追求抽象、绝对的系统特性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帽子戏法：两只手最多能拿几顶帽子？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酸碱平衡（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ACID-BASE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Balance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模式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定期校对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可靠消息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补偿操作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25844">
            <a:off x="4913365" y="3004134"/>
            <a:ext cx="16256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3899">
            <a:off x="5353372" y="4615563"/>
            <a:ext cx="1625600" cy="162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88125">
            <a:off x="4933836" y="1443531"/>
            <a:ext cx="1625600" cy="162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91039">
            <a:off x="6697397" y="3360592"/>
            <a:ext cx="1625600" cy="162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12058">
            <a:off x="6557134" y="185714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帽子戏法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CAP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定理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对于共享数据系统，只能同时拥有以下三项中的两个：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（一致性）：所有用户看到一致的数据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（可用性）：总能找到一个可用的数据副本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Tolerance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Network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Partition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（分区容忍性）：即使在系统被分区的情况下，仍然满足上述两点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1" y="1268759"/>
            <a:ext cx="4700035" cy="48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酸碱平衡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BASE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asic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）基本可用性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oft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）柔性状态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ventuall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）最终一致性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42" y="1277680"/>
            <a:ext cx="4786003" cy="4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可靠消息实现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7457"/>
            <a:ext cx="4186808" cy="514547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业务处理服务在业务事务提交前，向实时消息服务请求发送消息，实时消息服务只记录消息数据，而不是真正发送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业务处理服务在业务事务提交后，向实时消息服务确认发送。只有在得到确认发送指令后，实时消息服务才真正发送消息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业务处理服务在业务事务回滚后，向实时消息服务取消发送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消息状态确认系统定期找到未确认发送或回滚发送的消息，向业务处理服务询问消息状态，业务处理服务根据消息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或消息内容确定该消息是否有效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一次消息发送需要两次请求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业务处理服务需事先消息状态回查接口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优点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消息数据独立存储、独立伸缩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降低业务系统与消息系统间的耦合</a:t>
            </a:r>
          </a:p>
        </p:txBody>
      </p:sp>
    </p:spTree>
    <p:extLst>
      <p:ext uri="{BB962C8B-B14F-4D97-AF65-F5344CB8AC3E}">
        <p14:creationId xmlns:p14="http://schemas.microsoft.com/office/powerpoint/2010/main" val="534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228600" indent="-228600" algn="ctr">
          <a:buFont typeface="+mj-ea"/>
          <a:buAutoNum type="circleNumDbPlain" startAt="2"/>
          <a:defRPr kumimoji="1" sz="1200" smtClean="0"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8223</TotalTime>
  <Words>1581</Words>
  <Application>Microsoft Macintosh PowerPoint</Application>
  <PresentationFormat>全屏显示(4:3)</PresentationFormat>
  <Paragraphs>504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Impact</vt:lpstr>
      <vt:lpstr>Microsoft YaHei</vt:lpstr>
      <vt:lpstr>Wingdings</vt:lpstr>
      <vt:lpstr>宋体</vt:lpstr>
      <vt:lpstr>Arial</vt:lpstr>
      <vt:lpstr>Office 主题​​</vt:lpstr>
      <vt:lpstr>PowerPoint 演示文稿</vt:lpstr>
      <vt:lpstr>目录</vt:lpstr>
      <vt:lpstr>事务</vt:lpstr>
      <vt:lpstr>本地事务</vt:lpstr>
      <vt:lpstr>两阶段提交(Two Phase Commit)</vt:lpstr>
      <vt:lpstr>遵循的原则</vt:lpstr>
      <vt:lpstr>帽子戏法</vt:lpstr>
      <vt:lpstr>酸碱平衡</vt:lpstr>
      <vt:lpstr>可靠消息实现</vt:lpstr>
      <vt:lpstr>TCC/TC</vt:lpstr>
      <vt:lpstr>业务操作</vt:lpstr>
      <vt:lpstr>事务表</vt:lpstr>
      <vt:lpstr>业务前置表/主表</vt:lpstr>
      <vt:lpstr>示例代码</vt:lpstr>
      <vt:lpstr>示例代码</vt:lpstr>
      <vt:lpstr>TX状态</vt:lpstr>
      <vt:lpstr>Action/Try</vt:lpstr>
      <vt:lpstr>Confirm</vt:lpstr>
      <vt:lpstr>Cancel</vt:lpstr>
      <vt:lpstr>最终一致性保障</vt:lpstr>
      <vt:lpstr>阶梯时间重试</vt:lpstr>
      <vt:lpstr>后管平台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xiongjie</dc:creator>
  <cp:lastModifiedBy>Microsoft Office 用户</cp:lastModifiedBy>
  <cp:revision>395</cp:revision>
  <dcterms:created xsi:type="dcterms:W3CDTF">2016-07-14T10:17:02Z</dcterms:created>
  <dcterms:modified xsi:type="dcterms:W3CDTF">2016-08-12T08:37:58Z</dcterms:modified>
</cp:coreProperties>
</file>