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57" r:id="rId3"/>
    <p:sldId id="260" r:id="rId4"/>
    <p:sldId id="274" r:id="rId5"/>
    <p:sldId id="272" r:id="rId6"/>
    <p:sldId id="273" r:id="rId7"/>
    <p:sldId id="262" r:id="rId8"/>
    <p:sldId id="263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2PC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en-US" altLang="zh-CN" dirty="0" smtClean="0"/>
              <a:t>TCC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RPC</a:t>
            </a:r>
          </a:p>
          <a:p>
            <a:pPr lvl="1"/>
            <a:r>
              <a:rPr lang="zh-CN" altLang="en-US" dirty="0" smtClean="0"/>
              <a:t>基于消息与</a:t>
            </a:r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TC</a:t>
            </a:r>
            <a:r>
              <a:rPr lang="zh-CN" altLang="en-US" dirty="0" smtClean="0"/>
              <a:t>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补偿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混合型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补偿与努力送达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67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分布式事务专用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2. </a:t>
            </a:r>
            <a:r>
              <a:rPr lang="zh-CN" altLang="en-US" sz="1050" dirty="0" smtClean="0"/>
              <a:t>定时扫描</a:t>
            </a:r>
            <a:r>
              <a:rPr lang="zh-CN" altLang="en-US" sz="1050" dirty="0"/>
              <a:t>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3-2.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定时扫描发现异常，发送回滚消息</a:t>
            </a:r>
          </a:p>
        </p:txBody>
      </p:sp>
      <p:cxnSp>
        <p:nvCxnSpPr>
          <p:cNvPr id="73" name="直接箭头连接符 72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圆角矩形标注 79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60" name="矩形 59"/>
          <p:cNvSpPr/>
          <p:nvPr/>
        </p:nvSpPr>
        <p:spPr>
          <a:xfrm>
            <a:off x="7129602" y="4077072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7779197" y="4077072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593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15334" y="377037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767125" y="5239271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圆角矩形标注 51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410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850311" y="5132447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1665" y="482722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2694"/>
              <a:gd name="adj2" fmla="val 3440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角矩形标注 59"/>
          <p:cNvSpPr/>
          <p:nvPr/>
        </p:nvSpPr>
        <p:spPr>
          <a:xfrm>
            <a:off x="4555647" y="404664"/>
            <a:ext cx="100872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 发送消息回滚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798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2.</a:t>
            </a:r>
            <a:r>
              <a:rPr lang="zh-CN" altLang="en-US" sz="1050" dirty="0"/>
              <a:t> 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0" name="直接箭头连接符 129"/>
          <p:cNvCxnSpPr>
            <a:stCxn id="5" idx="2"/>
            <a:endCxn id="115" idx="1"/>
          </p:cNvCxnSpPr>
          <p:nvPr/>
        </p:nvCxnSpPr>
        <p:spPr>
          <a:xfrm flipH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圆角矩形标注 136"/>
          <p:cNvSpPr/>
          <p:nvPr/>
        </p:nvSpPr>
        <p:spPr>
          <a:xfrm>
            <a:off x="5974259" y="5020309"/>
            <a:ext cx="1097953" cy="384785"/>
          </a:xfrm>
          <a:prstGeom prst="wedgeRoundRectCallout">
            <a:avLst>
              <a:gd name="adj1" fmla="val -65172"/>
              <a:gd name="adj2" fmla="val -158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订单失败发送消息回滚</a:t>
            </a:r>
            <a:endParaRPr lang="zh-CN" altLang="en-US" sz="1050" dirty="0"/>
          </a:p>
        </p:txBody>
      </p: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7.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89510" y="4908443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/>
              <a:t>3. </a:t>
            </a:r>
            <a:r>
              <a:rPr lang="zh-CN" altLang="en-US" sz="1050" dirty="0"/>
              <a:t>定明扫描超时事务，回查处理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5.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6.</a:t>
            </a:r>
            <a:r>
              <a:rPr lang="zh-CN" altLang="en-US" sz="1050" dirty="0" smtClean="0"/>
              <a:t>定时扫描发现异常，发送回滚消息</a:t>
            </a:r>
          </a:p>
        </p:txBody>
      </p:sp>
    </p:spTree>
    <p:extLst>
      <p:ext uri="{BB962C8B-B14F-4D97-AF65-F5344CB8AC3E}">
        <p14:creationId xmlns:p14="http://schemas.microsoft.com/office/powerpoint/2010/main" val="4234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基于消息的努力送达</a:t>
            </a:r>
            <a:r>
              <a:rPr lang="en-US" altLang="zh-CN" dirty="0" smtClean="0"/>
              <a:t>+</a:t>
            </a:r>
            <a:r>
              <a:rPr lang="zh-CN" altLang="en-US" dirty="0" smtClean="0"/>
              <a:t>补偿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408724" y="164945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Call</a:t>
            </a:r>
            <a:r>
              <a:rPr lang="zh-CN" altLang="en-US" sz="1200" dirty="0"/>
              <a:t>库存</a:t>
            </a:r>
          </a:p>
        </p:txBody>
      </p:sp>
      <p:sp>
        <p:nvSpPr>
          <p:cNvPr id="50" name="矩形 49"/>
          <p:cNvSpPr/>
          <p:nvPr/>
        </p:nvSpPr>
        <p:spPr>
          <a:xfrm>
            <a:off x="3408724" y="195345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订单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53" name="矩形 52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54" name="矩形 53"/>
          <p:cNvSpPr/>
          <p:nvPr/>
        </p:nvSpPr>
        <p:spPr>
          <a:xfrm>
            <a:off x="1304248" y="3140968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55" name="流程图: 磁盘 54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4" idx="3"/>
            <a:endCxn id="55" idx="2"/>
          </p:cNvCxnSpPr>
          <p:nvPr/>
        </p:nvCxnSpPr>
        <p:spPr>
          <a:xfrm>
            <a:off x="2808440" y="3969060"/>
            <a:ext cx="395890" cy="4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2" name="矩形 61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记录</a:t>
            </a:r>
          </a:p>
        </p:txBody>
      </p:sp>
      <p:sp>
        <p:nvSpPr>
          <p:cNvPr id="64" name="流程图: 磁盘 63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48" idx="3"/>
            <a:endCxn id="64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7129602" y="406885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3" name="矩形 102"/>
          <p:cNvSpPr/>
          <p:nvPr/>
        </p:nvSpPr>
        <p:spPr>
          <a:xfrm>
            <a:off x="7779197" y="406885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6" name="流程图: 磁盘 105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>
            <a:stCxn id="47" idx="3"/>
            <a:endCxn id="106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113" name="矩形 112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14" name="矩形 113"/>
          <p:cNvSpPr/>
          <p:nvPr/>
        </p:nvSpPr>
        <p:spPr>
          <a:xfrm>
            <a:off x="1516284" y="35543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1516284" y="38610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116" name="矩形 115"/>
          <p:cNvSpPr/>
          <p:nvPr/>
        </p:nvSpPr>
        <p:spPr>
          <a:xfrm>
            <a:off x="1516284" y="443711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7" name="矩形 116"/>
          <p:cNvSpPr/>
          <p:nvPr/>
        </p:nvSpPr>
        <p:spPr>
          <a:xfrm>
            <a:off x="1516284" y="414908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</a:t>
            </a:r>
            <a:r>
              <a:rPr lang="zh-CN" altLang="en-US" sz="1200" dirty="0"/>
              <a:t>务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8" name="矩形 117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事务状态</a:t>
            </a:r>
            <a:endParaRPr lang="zh-CN" altLang="en-US" sz="1200" dirty="0"/>
          </a:p>
        </p:txBody>
      </p:sp>
      <p:cxnSp>
        <p:nvCxnSpPr>
          <p:cNvPr id="119" name="直接箭头连接符 118"/>
          <p:cNvCxnSpPr>
            <a:stCxn id="47" idx="2"/>
            <a:endCxn id="54" idx="0"/>
          </p:cNvCxnSpPr>
          <p:nvPr/>
        </p:nvCxnSpPr>
        <p:spPr>
          <a:xfrm flipH="1">
            <a:off x="2056344" y="2369532"/>
            <a:ext cx="1892440" cy="77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47" idx="2"/>
            <a:endCxn id="48" idx="0"/>
          </p:cNvCxnSpPr>
          <p:nvPr/>
        </p:nvCxnSpPr>
        <p:spPr>
          <a:xfrm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圆角矩形标注 12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2753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122" name="圆角矩形标注 121"/>
          <p:cNvSpPr/>
          <p:nvPr/>
        </p:nvSpPr>
        <p:spPr>
          <a:xfrm>
            <a:off x="5292080" y="2423061"/>
            <a:ext cx="985006" cy="384785"/>
          </a:xfrm>
          <a:prstGeom prst="wedgeRoundRectCallout">
            <a:avLst>
              <a:gd name="adj1" fmla="val -28199"/>
              <a:gd name="adj2" fmla="val 9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库存成功后调用订单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197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0288" y="1108776"/>
            <a:ext cx="1345856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108776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2"/>
            <a:endCxn id="91" idx="0"/>
          </p:cNvCxnSpPr>
          <p:nvPr/>
        </p:nvCxnSpPr>
        <p:spPr>
          <a:xfrm>
            <a:off x="2433216" y="2764960"/>
            <a:ext cx="0" cy="39835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105" idx="0"/>
          </p:cNvCxnSpPr>
          <p:nvPr/>
        </p:nvCxnSpPr>
        <p:spPr>
          <a:xfrm>
            <a:off x="6620240" y="2764960"/>
            <a:ext cx="7976" cy="39835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93156" y="1844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r>
              <a:rPr lang="zh-CN" altLang="en-US" sz="1200" dirty="0" smtClean="0"/>
              <a:t>订单</a:t>
            </a:r>
            <a:endParaRPr lang="zh-CN" altLang="en-US" sz="1600" dirty="0" smtClean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TCC Try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93156" y="213285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r>
              <a:rPr lang="zh-CN" altLang="en-US" sz="1200" dirty="0" smtClean="0"/>
              <a:t>库存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6088156" y="161644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Try</a:t>
            </a:r>
            <a:endParaRPr lang="zh-CN" altLang="en-US" sz="1600" dirty="0" smtClean="0"/>
          </a:p>
        </p:txBody>
      </p:sp>
      <p:sp>
        <p:nvSpPr>
          <p:cNvPr id="39" name="矩形 38"/>
          <p:cNvSpPr/>
          <p:nvPr/>
        </p:nvSpPr>
        <p:spPr>
          <a:xfrm>
            <a:off x="6088156" y="190447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6088156" y="2193080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endParaRPr lang="zh-CN" altLang="en-US" sz="16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045068" y="3163313"/>
            <a:ext cx="2776296" cy="1500996"/>
            <a:chOff x="1074758" y="3198085"/>
            <a:chExt cx="2776296" cy="1500996"/>
          </a:xfrm>
        </p:grpSpPr>
        <p:sp>
          <p:nvSpPr>
            <p:cNvPr id="91" name="圆角矩形 9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240068" y="3163313"/>
            <a:ext cx="2776296" cy="1500996"/>
            <a:chOff x="1074758" y="3198085"/>
            <a:chExt cx="2776296" cy="1500996"/>
          </a:xfrm>
        </p:grpSpPr>
        <p:sp>
          <p:nvSpPr>
            <p:cNvPr id="105" name="圆角矩形 104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301748" y="1675258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21082" y="270252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1" name="圆角矩形标注 120"/>
          <p:cNvSpPr/>
          <p:nvPr/>
        </p:nvSpPr>
        <p:spPr>
          <a:xfrm>
            <a:off x="3269078" y="1006302"/>
            <a:ext cx="2167018" cy="694530"/>
          </a:xfrm>
          <a:prstGeom prst="wedgeRoundRectCallout">
            <a:avLst>
              <a:gd name="adj1" fmla="val 6781"/>
              <a:gd name="adj2" fmla="val 6250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Try</a:t>
            </a:r>
            <a:r>
              <a:rPr lang="zh-CN" altLang="en-US" sz="1050" dirty="0" smtClean="0"/>
              <a:t>失败时分两种情况</a:t>
            </a:r>
            <a:r>
              <a:rPr lang="en-US" altLang="zh-CN" sz="1050" dirty="0" smtClean="0"/>
              <a:t>:</a:t>
            </a:r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库存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失败；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库存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成功返回</a:t>
            </a:r>
            <a:r>
              <a:rPr lang="en-US" altLang="zh-CN" sz="1050" dirty="0" smtClean="0"/>
              <a:t>Response</a:t>
            </a:r>
            <a:r>
              <a:rPr lang="zh-CN" altLang="en-US" sz="1050" dirty="0" smtClean="0"/>
              <a:t>失败。</a:t>
            </a:r>
            <a:endParaRPr lang="zh-CN" altLang="en-US" sz="1050" dirty="0"/>
          </a:p>
        </p:txBody>
      </p:sp>
      <p:sp>
        <p:nvSpPr>
          <p:cNvPr id="122" name="矩形 121"/>
          <p:cNvSpPr/>
          <p:nvPr/>
        </p:nvSpPr>
        <p:spPr>
          <a:xfrm>
            <a:off x="1894332" y="155679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78070" y="5445224"/>
            <a:ext cx="172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</a:t>
            </a:r>
            <a:r>
              <a:rPr lang="zh-CN" altLang="en-US" sz="1600" dirty="0" smtClean="0"/>
              <a:t>表：业务前置表</a:t>
            </a:r>
            <a:endParaRPr lang="en-US" altLang="zh-CN" sz="1600" dirty="0" smtClean="0"/>
          </a:p>
          <a:p>
            <a:r>
              <a:rPr lang="en-US" altLang="zh-CN" sz="1600" dirty="0" smtClean="0"/>
              <a:t>M</a:t>
            </a:r>
            <a:r>
              <a:rPr lang="zh-CN" altLang="en-US" sz="1600" dirty="0" smtClean="0"/>
              <a:t>表：业务主表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表：事务状态表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99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84784"/>
            <a:ext cx="1345856" cy="1985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56792"/>
            <a:ext cx="1504192" cy="14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470141"/>
            <a:ext cx="4860" cy="5460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043062"/>
            <a:ext cx="7976" cy="973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</a:t>
            </a:r>
            <a:r>
              <a:rPr lang="en-US" altLang="zh-CN" dirty="0" smtClean="0"/>
              <a:t> Cancel (Try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016236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016236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1905078" y="2940187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6" name="圆角矩形标注 125"/>
          <p:cNvSpPr/>
          <p:nvPr/>
        </p:nvSpPr>
        <p:spPr>
          <a:xfrm>
            <a:off x="252044" y="2451705"/>
            <a:ext cx="1290298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</a:t>
            </a:r>
            <a:r>
              <a:rPr lang="en-US" altLang="zh-CN" sz="1050" dirty="0" smtClean="0"/>
              <a:t>Cancel/Confirm</a:t>
            </a:r>
            <a:endParaRPr lang="zh-CN" altLang="en-US" sz="1050" dirty="0"/>
          </a:p>
        </p:txBody>
      </p:sp>
      <p:sp>
        <p:nvSpPr>
          <p:cNvPr id="129" name="矩形 128"/>
          <p:cNvSpPr/>
          <p:nvPr/>
        </p:nvSpPr>
        <p:spPr>
          <a:xfrm>
            <a:off x="1905078" y="195797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1739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260604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390021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1728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54" name="弧形 153"/>
          <p:cNvSpPr/>
          <p:nvPr/>
        </p:nvSpPr>
        <p:spPr>
          <a:xfrm rot="20776323" flipV="1">
            <a:off x="2938907" y="2494771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85676" y="3108675"/>
            <a:ext cx="990380" cy="248317"/>
          </a:xfrm>
          <a:prstGeom prst="wedgeRoundRectCallout">
            <a:avLst>
              <a:gd name="adj1" fmla="val -25644"/>
              <a:gd name="adj2" fmla="val -96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63" name="曲线连接符 162"/>
          <p:cNvCxnSpPr>
            <a:stCxn id="124" idx="6"/>
            <a:endCxn id="71" idx="0"/>
          </p:cNvCxnSpPr>
          <p:nvPr/>
        </p:nvCxnSpPr>
        <p:spPr>
          <a:xfrm flipH="1">
            <a:off x="2431756" y="3114527"/>
            <a:ext cx="553442" cy="901709"/>
          </a:xfrm>
          <a:prstGeom prst="curvedConnector4">
            <a:avLst>
              <a:gd name="adj1" fmla="val -41305"/>
              <a:gd name="adj2" fmla="val 60681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圆角矩形标注 165"/>
          <p:cNvSpPr/>
          <p:nvPr/>
        </p:nvSpPr>
        <p:spPr>
          <a:xfrm>
            <a:off x="3113027" y="3625742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67" name="圆角矩形标注 166"/>
          <p:cNvSpPr/>
          <p:nvPr/>
        </p:nvSpPr>
        <p:spPr>
          <a:xfrm>
            <a:off x="3683444" y="1484784"/>
            <a:ext cx="1112136" cy="320325"/>
          </a:xfrm>
          <a:prstGeom prst="wedgeRoundRectCallout">
            <a:avLst>
              <a:gd name="adj1" fmla="val 2446"/>
              <a:gd name="adj2" fmla="val 953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 Cancel</a:t>
            </a:r>
            <a:r>
              <a:rPr lang="zh-CN" altLang="en-US" sz="1050" dirty="0" smtClean="0"/>
              <a:t>库存</a:t>
            </a:r>
            <a:endParaRPr lang="zh-CN" altLang="en-US" sz="1050" dirty="0"/>
          </a:p>
        </p:txBody>
      </p:sp>
      <p:sp>
        <p:nvSpPr>
          <p:cNvPr id="168" name="圆角矩形标注 167"/>
          <p:cNvSpPr/>
          <p:nvPr/>
        </p:nvSpPr>
        <p:spPr>
          <a:xfrm>
            <a:off x="3263836" y="2229858"/>
            <a:ext cx="1112136" cy="320325"/>
          </a:xfrm>
          <a:prstGeom prst="wedgeRoundRectCallout">
            <a:avLst>
              <a:gd name="adj1" fmla="val -61686"/>
              <a:gd name="adj2" fmla="val -166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 </a:t>
            </a:r>
            <a:r>
              <a:rPr lang="en-US" altLang="zh-CN" sz="1050" dirty="0" smtClean="0"/>
              <a:t>Cancel</a:t>
            </a:r>
            <a:r>
              <a:rPr lang="zh-CN" altLang="en-US" sz="1050" dirty="0" smtClean="0"/>
              <a:t>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495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84784"/>
            <a:ext cx="1345856" cy="1985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56792"/>
            <a:ext cx="1504192" cy="14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470141"/>
            <a:ext cx="4860" cy="5460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043062"/>
            <a:ext cx="7976" cy="9731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 Confirm</a:t>
            </a:r>
            <a:endParaRPr lang="zh-CN" altLang="en-US" sz="48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016236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016236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24" name="椭圆 123"/>
          <p:cNvSpPr/>
          <p:nvPr/>
        </p:nvSpPr>
        <p:spPr>
          <a:xfrm>
            <a:off x="1905078" y="2940187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6" name="圆角矩形标注 125"/>
          <p:cNvSpPr/>
          <p:nvPr/>
        </p:nvSpPr>
        <p:spPr>
          <a:xfrm>
            <a:off x="252044" y="2451705"/>
            <a:ext cx="1290298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</a:t>
            </a:r>
            <a:r>
              <a:rPr lang="en-US" altLang="zh-CN" sz="1050" dirty="0" smtClean="0"/>
              <a:t>Cancel/Confirm</a:t>
            </a:r>
            <a:endParaRPr lang="zh-CN" altLang="en-US" sz="1050" dirty="0"/>
          </a:p>
        </p:txBody>
      </p:sp>
      <p:sp>
        <p:nvSpPr>
          <p:cNvPr id="129" name="矩形 128"/>
          <p:cNvSpPr/>
          <p:nvPr/>
        </p:nvSpPr>
        <p:spPr>
          <a:xfrm>
            <a:off x="1905078" y="1957973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1739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260604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390021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17284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54" name="弧形 153"/>
          <p:cNvSpPr/>
          <p:nvPr/>
        </p:nvSpPr>
        <p:spPr>
          <a:xfrm rot="20776323" flipV="1">
            <a:off x="2938907" y="2494771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85676" y="3108675"/>
            <a:ext cx="990380" cy="248317"/>
          </a:xfrm>
          <a:prstGeom prst="wedgeRoundRectCallout">
            <a:avLst>
              <a:gd name="adj1" fmla="val -25644"/>
              <a:gd name="adj2" fmla="val -9608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3106144" y="1936868"/>
            <a:ext cx="2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59832" y="189708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RPC</a:t>
            </a:r>
            <a:endParaRPr lang="zh-CN" altLang="en-US" sz="1400" dirty="0"/>
          </a:p>
        </p:txBody>
      </p:sp>
      <p:cxnSp>
        <p:nvCxnSpPr>
          <p:cNvPr id="163" name="曲线连接符 162"/>
          <p:cNvCxnSpPr>
            <a:stCxn id="124" idx="6"/>
            <a:endCxn id="71" idx="0"/>
          </p:cNvCxnSpPr>
          <p:nvPr/>
        </p:nvCxnSpPr>
        <p:spPr>
          <a:xfrm flipH="1">
            <a:off x="2431756" y="3114527"/>
            <a:ext cx="553442" cy="901709"/>
          </a:xfrm>
          <a:prstGeom prst="curvedConnector4">
            <a:avLst>
              <a:gd name="adj1" fmla="val -41305"/>
              <a:gd name="adj2" fmla="val 60681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圆角矩形标注 165"/>
          <p:cNvSpPr/>
          <p:nvPr/>
        </p:nvSpPr>
        <p:spPr>
          <a:xfrm>
            <a:off x="3113027" y="3625742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67" name="圆角矩形标注 166"/>
          <p:cNvSpPr/>
          <p:nvPr/>
        </p:nvSpPr>
        <p:spPr>
          <a:xfrm>
            <a:off x="3802318" y="1484784"/>
            <a:ext cx="1129722" cy="320325"/>
          </a:xfrm>
          <a:prstGeom prst="wedgeRoundRectCallout">
            <a:avLst>
              <a:gd name="adj1" fmla="val 2446"/>
              <a:gd name="adj2" fmla="val 953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 Confirm</a:t>
            </a:r>
            <a:r>
              <a:rPr lang="zh-CN" altLang="en-US" sz="1050" dirty="0" smtClean="0"/>
              <a:t>库存</a:t>
            </a:r>
            <a:endParaRPr lang="zh-CN" altLang="en-US" sz="1050" dirty="0"/>
          </a:p>
        </p:txBody>
      </p:sp>
      <p:sp>
        <p:nvSpPr>
          <p:cNvPr id="50" name="圆角矩形标注 49"/>
          <p:cNvSpPr/>
          <p:nvPr/>
        </p:nvSpPr>
        <p:spPr>
          <a:xfrm>
            <a:off x="3335335" y="2176559"/>
            <a:ext cx="1129722" cy="320325"/>
          </a:xfrm>
          <a:prstGeom prst="wedgeRoundRectCallout">
            <a:avLst>
              <a:gd name="adj1" fmla="val -68781"/>
              <a:gd name="adj2" fmla="val 211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 </a:t>
            </a:r>
            <a:r>
              <a:rPr lang="en-US" altLang="zh-CN" sz="1050" dirty="0" smtClean="0"/>
              <a:t>Confirm</a:t>
            </a:r>
            <a:r>
              <a:rPr lang="zh-CN" altLang="en-US" sz="1050" dirty="0" smtClean="0"/>
              <a:t>订单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762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124744"/>
            <a:ext cx="13458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540824"/>
            <a:ext cx="1504192" cy="239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2"/>
            <a:endCxn id="71" idx="0"/>
          </p:cNvCxnSpPr>
          <p:nvPr/>
        </p:nvCxnSpPr>
        <p:spPr>
          <a:xfrm flipH="1">
            <a:off x="2431756" y="3933056"/>
            <a:ext cx="4860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97" idx="0"/>
          </p:cNvCxnSpPr>
          <p:nvPr/>
        </p:nvCxnSpPr>
        <p:spPr>
          <a:xfrm>
            <a:off x="6620240" y="3933056"/>
            <a:ext cx="7976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9144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 smtClean="0"/>
              <a:t>TCC</a:t>
            </a:r>
            <a:r>
              <a:rPr lang="en-US" altLang="zh-CN" dirty="0" smtClean="0"/>
              <a:t> Cancel 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MQ (Try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043608" y="4448284"/>
            <a:ext cx="2776296" cy="1500996"/>
            <a:chOff x="1074758" y="3198085"/>
            <a:chExt cx="2776296" cy="1500996"/>
          </a:xfrm>
        </p:grpSpPr>
        <p:sp>
          <p:nvSpPr>
            <p:cNvPr id="71" name="圆角矩形 70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40068" y="4448284"/>
            <a:ext cx="2776296" cy="1500996"/>
            <a:chOff x="1074758" y="3198085"/>
            <a:chExt cx="2776296" cy="1500996"/>
          </a:xfrm>
        </p:grpSpPr>
        <p:sp>
          <p:nvSpPr>
            <p:cNvPr id="97" name="圆角矩形 96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114" name="圆柱形 113"/>
          <p:cNvSpPr/>
          <p:nvPr/>
        </p:nvSpPr>
        <p:spPr>
          <a:xfrm>
            <a:off x="4029068" y="1419468"/>
            <a:ext cx="869835" cy="1898896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 rot="16200000">
            <a:off x="4240717" y="2669659"/>
            <a:ext cx="654249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116" name="矩形 115"/>
          <p:cNvSpPr/>
          <p:nvPr/>
        </p:nvSpPr>
        <p:spPr>
          <a:xfrm rot="16200000">
            <a:off x="4318724" y="2037376"/>
            <a:ext cx="498236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 rot="16200000">
            <a:off x="3788910" y="2189211"/>
            <a:ext cx="1350152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20" name="右箭头 119"/>
          <p:cNvSpPr/>
          <p:nvPr/>
        </p:nvSpPr>
        <p:spPr>
          <a:xfrm>
            <a:off x="3106144" y="1684840"/>
            <a:ext cx="92292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箭头 120"/>
          <p:cNvSpPr/>
          <p:nvPr/>
        </p:nvSpPr>
        <p:spPr>
          <a:xfrm rot="10800000">
            <a:off x="3106144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箭头 121"/>
          <p:cNvSpPr/>
          <p:nvPr/>
        </p:nvSpPr>
        <p:spPr>
          <a:xfrm>
            <a:off x="4918636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905078" y="347511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896556" y="155679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发送</a:t>
            </a:r>
            <a:r>
              <a:rPr lang="en-US" altLang="zh-CN" sz="1050" dirty="0" smtClean="0"/>
              <a:t>Cancel</a:t>
            </a:r>
            <a:r>
              <a:rPr lang="zh-CN" altLang="en-US" sz="1050" dirty="0" smtClean="0"/>
              <a:t>消</a:t>
            </a:r>
            <a:r>
              <a:rPr lang="zh-CN" altLang="en-US" sz="1050" dirty="0"/>
              <a:t>息</a:t>
            </a:r>
            <a:endParaRPr lang="zh-CN" altLang="en-US" sz="1200" dirty="0" smtClean="0"/>
          </a:p>
        </p:txBody>
      </p:sp>
      <p:sp>
        <p:nvSpPr>
          <p:cNvPr id="128" name="矩形 127"/>
          <p:cNvSpPr/>
          <p:nvPr/>
        </p:nvSpPr>
        <p:spPr>
          <a:xfrm>
            <a:off x="1895514" y="176749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</a:p>
        </p:txBody>
      </p:sp>
      <p:sp>
        <p:nvSpPr>
          <p:cNvPr id="129" name="矩形 128"/>
          <p:cNvSpPr/>
          <p:nvPr/>
        </p:nvSpPr>
        <p:spPr>
          <a:xfrm>
            <a:off x="1905078" y="25089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0" name="矩形 129"/>
          <p:cNvSpPr/>
          <p:nvPr/>
        </p:nvSpPr>
        <p:spPr>
          <a:xfrm>
            <a:off x="1905078" y="272492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1905078" y="315697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2" name="矩形 131"/>
          <p:cNvSpPr/>
          <p:nvPr/>
        </p:nvSpPr>
        <p:spPr>
          <a:xfrm>
            <a:off x="1905078" y="294095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3" name="矩形 132"/>
          <p:cNvSpPr/>
          <p:nvPr/>
        </p:nvSpPr>
        <p:spPr>
          <a:xfrm>
            <a:off x="1905078" y="207685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1905078" y="230425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Cancel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0" name="矩形 139"/>
          <p:cNvSpPr/>
          <p:nvPr/>
        </p:nvSpPr>
        <p:spPr>
          <a:xfrm>
            <a:off x="6088156" y="303694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1" name="矩形 140"/>
          <p:cNvSpPr/>
          <p:nvPr/>
        </p:nvSpPr>
        <p:spPr>
          <a:xfrm>
            <a:off x="6088156" y="28209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42" name="矩形 141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43" name="矩形 142"/>
          <p:cNvSpPr/>
          <p:nvPr/>
        </p:nvSpPr>
        <p:spPr>
          <a:xfrm>
            <a:off x="6088156" y="218422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45" name="圆角矩形标注 144"/>
          <p:cNvSpPr/>
          <p:nvPr/>
        </p:nvSpPr>
        <p:spPr>
          <a:xfrm>
            <a:off x="7372336" y="3318364"/>
            <a:ext cx="1287382" cy="505425"/>
          </a:xfrm>
          <a:prstGeom prst="wedgeRoundRectCallout">
            <a:avLst>
              <a:gd name="adj1" fmla="val -66378"/>
              <a:gd name="adj2" fmla="val 14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b2.Job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  <p:sp>
        <p:nvSpPr>
          <p:cNvPr id="146" name="圆角矩形标注 145"/>
          <p:cNvSpPr/>
          <p:nvPr/>
        </p:nvSpPr>
        <p:spPr>
          <a:xfrm>
            <a:off x="3131840" y="1268760"/>
            <a:ext cx="866947" cy="302239"/>
          </a:xfrm>
          <a:prstGeom prst="wedgeRoundRectCallout">
            <a:avLst>
              <a:gd name="adj1" fmla="val -5452"/>
              <a:gd name="adj2" fmla="val 1017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1. Cancel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54" name="弧形 153"/>
          <p:cNvSpPr/>
          <p:nvPr/>
        </p:nvSpPr>
        <p:spPr>
          <a:xfrm rot="20798506" flipV="1">
            <a:off x="2938907" y="3123959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角矩形标注 154"/>
          <p:cNvSpPr/>
          <p:nvPr/>
        </p:nvSpPr>
        <p:spPr>
          <a:xfrm>
            <a:off x="4002959" y="3734919"/>
            <a:ext cx="972648" cy="226778"/>
          </a:xfrm>
          <a:prstGeom prst="wedgeRoundRectCallout">
            <a:avLst>
              <a:gd name="adj1" fmla="val 1619"/>
              <a:gd name="adj2" fmla="val -1227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  <a:r>
              <a:rPr lang="en-US" altLang="zh-CN" sz="1050" dirty="0" smtClean="0"/>
              <a:t>2.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60" name="曲线连接符 59"/>
          <p:cNvCxnSpPr>
            <a:stCxn id="124" idx="5"/>
          </p:cNvCxnSpPr>
          <p:nvPr/>
        </p:nvCxnSpPr>
        <p:spPr>
          <a:xfrm rot="5400000">
            <a:off x="2291609" y="3912874"/>
            <a:ext cx="675557" cy="3952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2697091" y="4096929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66" name="椭圆 65"/>
          <p:cNvSpPr/>
          <p:nvPr/>
        </p:nvSpPr>
        <p:spPr>
          <a:xfrm>
            <a:off x="6088156" y="342946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67" name="圆角矩形标注 66"/>
          <p:cNvSpPr/>
          <p:nvPr/>
        </p:nvSpPr>
        <p:spPr>
          <a:xfrm>
            <a:off x="252044" y="2883753"/>
            <a:ext cx="1287382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状态事务则回查后决定发送</a:t>
            </a:r>
            <a:r>
              <a:rPr lang="en-US" altLang="zh-CN" sz="1050" dirty="0" smtClean="0"/>
              <a:t>Cancel/</a:t>
            </a:r>
          </a:p>
          <a:p>
            <a:r>
              <a:rPr lang="en-US" altLang="zh-CN" sz="1050" dirty="0" smtClean="0"/>
              <a:t>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68" name="圆角矩形标注 67"/>
          <p:cNvSpPr/>
          <p:nvPr/>
        </p:nvSpPr>
        <p:spPr>
          <a:xfrm>
            <a:off x="3131840" y="2434666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2-1. </a:t>
            </a:r>
            <a:r>
              <a:rPr lang="zh-CN" altLang="en-US" sz="900" dirty="0" smtClean="0"/>
              <a:t>监</a:t>
            </a:r>
            <a:r>
              <a:rPr lang="zh-CN" altLang="en-US" sz="900" dirty="0"/>
              <a:t>听</a:t>
            </a:r>
            <a:r>
              <a:rPr lang="en-US" altLang="zh-CN" sz="900" dirty="0" smtClean="0"/>
              <a:t>Cancel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69" name="圆角矩形标注 68"/>
          <p:cNvSpPr/>
          <p:nvPr/>
        </p:nvSpPr>
        <p:spPr>
          <a:xfrm>
            <a:off x="4946624" y="2419107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2-2</a:t>
            </a:r>
            <a:r>
              <a:rPr lang="en-US" altLang="zh-CN" sz="900" dirty="0" smtClean="0"/>
              <a:t>. </a:t>
            </a:r>
            <a:r>
              <a:rPr lang="zh-CN" altLang="en-US" sz="900" dirty="0" smtClean="0"/>
              <a:t>监</a:t>
            </a:r>
            <a:r>
              <a:rPr lang="zh-CN" altLang="en-US" sz="900" dirty="0"/>
              <a:t>听</a:t>
            </a:r>
            <a:r>
              <a:rPr lang="en-US" altLang="zh-CN" sz="900" dirty="0" smtClean="0"/>
              <a:t>Cancel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84" name="圆角矩形标注 83"/>
          <p:cNvSpPr/>
          <p:nvPr/>
        </p:nvSpPr>
        <p:spPr>
          <a:xfrm>
            <a:off x="279131" y="3883582"/>
            <a:ext cx="1287382" cy="505425"/>
          </a:xfrm>
          <a:prstGeom prst="wedgeRoundRectCallout">
            <a:avLst>
              <a:gd name="adj1" fmla="val 83491"/>
              <a:gd name="adj2" fmla="val -701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</a:t>
            </a:r>
            <a:r>
              <a:rPr lang="en-US" altLang="zh-CN" sz="1050" dirty="0" smtClean="0"/>
              <a:t>1.Job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50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TCC Confirm –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045068" y="4448284"/>
            <a:ext cx="2776296" cy="1500996"/>
            <a:chOff x="1074758" y="3198085"/>
            <a:chExt cx="2776296" cy="1500996"/>
          </a:xfrm>
        </p:grpSpPr>
        <p:sp>
          <p:nvSpPr>
            <p:cNvPr id="72" name="圆角矩形 71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40068" y="4437112"/>
            <a:ext cx="2776296" cy="1500996"/>
            <a:chOff x="1074758" y="3198085"/>
            <a:chExt cx="2776296" cy="1500996"/>
          </a:xfrm>
        </p:grpSpPr>
        <p:sp>
          <p:nvSpPr>
            <p:cNvPr id="85" name="圆角矩形 84"/>
            <p:cNvSpPr/>
            <p:nvPr/>
          </p:nvSpPr>
          <p:spPr>
            <a:xfrm>
              <a:off x="1074758" y="3198085"/>
              <a:ext cx="2776296" cy="15009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186758" y="3632938"/>
              <a:ext cx="767636" cy="936104"/>
              <a:chOff x="819696" y="3861048"/>
              <a:chExt cx="767636" cy="936104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819696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19696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P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914950" y="3632938"/>
              <a:ext cx="767636" cy="936104"/>
              <a:chOff x="1688542" y="3861048"/>
              <a:chExt cx="767636" cy="936104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1688542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88542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2059092" y="3632938"/>
              <a:ext cx="770552" cy="936104"/>
              <a:chOff x="2556038" y="3861048"/>
              <a:chExt cx="770552" cy="936104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556038" y="3861048"/>
                <a:ext cx="767636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558954" y="3861048"/>
                <a:ext cx="767636" cy="2160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</a:t>
                </a:r>
                <a:r>
                  <a:rPr lang="zh-CN" altLang="en-US" sz="1200" dirty="0" smtClean="0"/>
                  <a:t>表</a:t>
                </a:r>
                <a:endParaRPr lang="zh-CN" altLang="en-US" sz="1200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189674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2062008" y="3873298"/>
              <a:ext cx="767636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… …</a:t>
              </a:r>
              <a:endParaRPr lang="zh-CN" altLang="en-US" sz="1200" b="1" dirty="0"/>
            </a:p>
          </p:txBody>
        </p:sp>
      </p:grpSp>
      <p:sp>
        <p:nvSpPr>
          <p:cNvPr id="97" name="矩形 96"/>
          <p:cNvSpPr/>
          <p:nvPr/>
        </p:nvSpPr>
        <p:spPr>
          <a:xfrm>
            <a:off x="7080054" y="5099161"/>
            <a:ext cx="7676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8" name="矩形 97"/>
          <p:cNvSpPr/>
          <p:nvPr/>
        </p:nvSpPr>
        <p:spPr>
          <a:xfrm>
            <a:off x="2885260" y="5112325"/>
            <a:ext cx="76763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62" name="矩形 61"/>
          <p:cNvSpPr/>
          <p:nvPr/>
        </p:nvSpPr>
        <p:spPr>
          <a:xfrm>
            <a:off x="1763688" y="1124744"/>
            <a:ext cx="1345856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8144" y="1540824"/>
            <a:ext cx="1504192" cy="239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2"/>
          </p:cNvCxnSpPr>
          <p:nvPr/>
        </p:nvCxnSpPr>
        <p:spPr>
          <a:xfrm flipH="1">
            <a:off x="2431756" y="3933056"/>
            <a:ext cx="4860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2"/>
          </p:cNvCxnSpPr>
          <p:nvPr/>
        </p:nvCxnSpPr>
        <p:spPr>
          <a:xfrm>
            <a:off x="6620240" y="3933056"/>
            <a:ext cx="7976" cy="515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柱形 65"/>
          <p:cNvSpPr/>
          <p:nvPr/>
        </p:nvSpPr>
        <p:spPr>
          <a:xfrm>
            <a:off x="4029068" y="1419468"/>
            <a:ext cx="869835" cy="1898896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6200000">
            <a:off x="4240717" y="2669659"/>
            <a:ext cx="654249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 rot="16200000">
            <a:off x="4318724" y="2037376"/>
            <a:ext cx="498236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 rot="16200000">
            <a:off x="3788910" y="2189211"/>
            <a:ext cx="1350152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事务专用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100" name="右箭头 99"/>
          <p:cNvSpPr/>
          <p:nvPr/>
        </p:nvSpPr>
        <p:spPr>
          <a:xfrm>
            <a:off x="3106144" y="1684840"/>
            <a:ext cx="92292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箭头 100"/>
          <p:cNvSpPr/>
          <p:nvPr/>
        </p:nvSpPr>
        <p:spPr>
          <a:xfrm rot="10800000">
            <a:off x="3106144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箭头 101"/>
          <p:cNvSpPr/>
          <p:nvPr/>
        </p:nvSpPr>
        <p:spPr>
          <a:xfrm>
            <a:off x="4918636" y="2060848"/>
            <a:ext cx="922924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905078" y="347511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896556" y="155679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发送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1050" dirty="0" smtClean="0"/>
          </a:p>
        </p:txBody>
      </p:sp>
      <p:sp>
        <p:nvSpPr>
          <p:cNvPr id="109" name="矩形 108"/>
          <p:cNvSpPr/>
          <p:nvPr/>
        </p:nvSpPr>
        <p:spPr>
          <a:xfrm>
            <a:off x="1895514" y="176749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</a:p>
        </p:txBody>
      </p:sp>
      <p:sp>
        <p:nvSpPr>
          <p:cNvPr id="133" name="矩形 132"/>
          <p:cNvSpPr/>
          <p:nvPr/>
        </p:nvSpPr>
        <p:spPr>
          <a:xfrm>
            <a:off x="1905078" y="250890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34" name="矩形 133"/>
          <p:cNvSpPr/>
          <p:nvPr/>
        </p:nvSpPr>
        <p:spPr>
          <a:xfrm>
            <a:off x="1905078" y="272492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135" name="矩形 134"/>
          <p:cNvSpPr/>
          <p:nvPr/>
        </p:nvSpPr>
        <p:spPr>
          <a:xfrm>
            <a:off x="1905078" y="315697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36" name="矩形 135"/>
          <p:cNvSpPr/>
          <p:nvPr/>
        </p:nvSpPr>
        <p:spPr>
          <a:xfrm>
            <a:off x="1905078" y="294095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1905078" y="207685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1905078" y="230425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6088156" y="23888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088156" y="260489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Confirm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41" name="矩形 140"/>
          <p:cNvSpPr/>
          <p:nvPr/>
        </p:nvSpPr>
        <p:spPr>
          <a:xfrm>
            <a:off x="6088156" y="303694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42" name="矩形 141"/>
          <p:cNvSpPr/>
          <p:nvPr/>
        </p:nvSpPr>
        <p:spPr>
          <a:xfrm>
            <a:off x="6088156" y="28209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43" name="矩形 142"/>
          <p:cNvSpPr/>
          <p:nvPr/>
        </p:nvSpPr>
        <p:spPr>
          <a:xfrm>
            <a:off x="6088156" y="195682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144" name="矩形 143"/>
          <p:cNvSpPr/>
          <p:nvPr/>
        </p:nvSpPr>
        <p:spPr>
          <a:xfrm>
            <a:off x="6088156" y="218422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145" name="圆角矩形标注 144"/>
          <p:cNvSpPr/>
          <p:nvPr/>
        </p:nvSpPr>
        <p:spPr>
          <a:xfrm>
            <a:off x="7372336" y="3318364"/>
            <a:ext cx="1287382" cy="505425"/>
          </a:xfrm>
          <a:prstGeom prst="wedgeRoundRectCallout">
            <a:avLst>
              <a:gd name="adj1" fmla="val -66378"/>
              <a:gd name="adj2" fmla="val 148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b2.Job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  <p:sp>
        <p:nvSpPr>
          <p:cNvPr id="146" name="圆角矩形标注 145"/>
          <p:cNvSpPr/>
          <p:nvPr/>
        </p:nvSpPr>
        <p:spPr>
          <a:xfrm>
            <a:off x="3131840" y="1268760"/>
            <a:ext cx="866947" cy="302239"/>
          </a:xfrm>
          <a:prstGeom prst="wedgeRoundRectCallout">
            <a:avLst>
              <a:gd name="adj1" fmla="val -5452"/>
              <a:gd name="adj2" fmla="val 1017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1. 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47" name="弧形 146"/>
          <p:cNvSpPr/>
          <p:nvPr/>
        </p:nvSpPr>
        <p:spPr>
          <a:xfrm rot="20798506" flipV="1">
            <a:off x="2938907" y="3123959"/>
            <a:ext cx="3100752" cy="420678"/>
          </a:xfrm>
          <a:prstGeom prst="arc">
            <a:avLst>
              <a:gd name="adj1" fmla="val 10791032"/>
              <a:gd name="adj2" fmla="val 2137344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标注 147"/>
          <p:cNvSpPr/>
          <p:nvPr/>
        </p:nvSpPr>
        <p:spPr>
          <a:xfrm>
            <a:off x="4002959" y="3734919"/>
            <a:ext cx="972648" cy="226778"/>
          </a:xfrm>
          <a:prstGeom prst="wedgeRoundRectCallout">
            <a:avLst>
              <a:gd name="adj1" fmla="val 1619"/>
              <a:gd name="adj2" fmla="val -1227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a1.</a:t>
            </a:r>
            <a:r>
              <a:rPr lang="zh-CN" altLang="en-US" sz="1050" dirty="0" smtClean="0"/>
              <a:t>回</a:t>
            </a:r>
            <a:r>
              <a:rPr lang="zh-CN" altLang="en-US" sz="1050" dirty="0" smtClean="0"/>
              <a:t>查库存</a:t>
            </a:r>
            <a:endParaRPr lang="zh-CN" altLang="en-US" sz="1050" dirty="0"/>
          </a:p>
        </p:txBody>
      </p:sp>
      <p:cxnSp>
        <p:nvCxnSpPr>
          <p:cNvPr id="149" name="曲线连接符 148"/>
          <p:cNvCxnSpPr>
            <a:stCxn id="103" idx="5"/>
          </p:cNvCxnSpPr>
          <p:nvPr/>
        </p:nvCxnSpPr>
        <p:spPr>
          <a:xfrm rot="5400000">
            <a:off x="2291609" y="3912874"/>
            <a:ext cx="675557" cy="39526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圆角矩形标注 149"/>
          <p:cNvSpPr/>
          <p:nvPr/>
        </p:nvSpPr>
        <p:spPr>
          <a:xfrm>
            <a:off x="2697091" y="4096929"/>
            <a:ext cx="972649" cy="248317"/>
          </a:xfrm>
          <a:prstGeom prst="wedgeRoundRectCallout">
            <a:avLst>
              <a:gd name="adj1" fmla="val -40686"/>
              <a:gd name="adj2" fmla="val -1060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a2.</a:t>
            </a:r>
            <a:r>
              <a:rPr lang="zh-CN" altLang="en-US" sz="1050" dirty="0" smtClean="0"/>
              <a:t>回</a:t>
            </a:r>
            <a:r>
              <a:rPr lang="zh-CN" altLang="en-US" sz="1050" dirty="0"/>
              <a:t>查订单</a:t>
            </a:r>
          </a:p>
        </p:txBody>
      </p:sp>
      <p:sp>
        <p:nvSpPr>
          <p:cNvPr id="151" name="椭圆 150"/>
          <p:cNvSpPr/>
          <p:nvPr/>
        </p:nvSpPr>
        <p:spPr>
          <a:xfrm>
            <a:off x="6088156" y="3429460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52" name="圆角矩形标注 151"/>
          <p:cNvSpPr/>
          <p:nvPr/>
        </p:nvSpPr>
        <p:spPr>
          <a:xfrm>
            <a:off x="252044" y="2883753"/>
            <a:ext cx="1287382" cy="772951"/>
          </a:xfrm>
          <a:prstGeom prst="wedgeRoundRectCallout">
            <a:avLst>
              <a:gd name="adj1" fmla="val 77809"/>
              <a:gd name="adj2" fmla="val 43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a.</a:t>
            </a:r>
            <a:r>
              <a:rPr lang="zh-CN" altLang="en-US" sz="1050" dirty="0" smtClean="0"/>
              <a:t>定时</a:t>
            </a:r>
            <a:r>
              <a:rPr lang="zh-CN" altLang="en-US" sz="1050" dirty="0" smtClean="0"/>
              <a:t>扫描超时事务，发现</a:t>
            </a:r>
            <a:r>
              <a:rPr lang="en-US" altLang="zh-CN" sz="1050" dirty="0" smtClean="0"/>
              <a:t>Try</a:t>
            </a:r>
            <a:r>
              <a:rPr lang="zh-CN" altLang="en-US" sz="1050" dirty="0" smtClean="0"/>
              <a:t>状态事务则回查后决定发送</a:t>
            </a:r>
            <a:r>
              <a:rPr lang="en-US" altLang="zh-CN" sz="1050" dirty="0" smtClean="0"/>
              <a:t>Cancel/</a:t>
            </a:r>
          </a:p>
          <a:p>
            <a:r>
              <a:rPr lang="en-US" altLang="zh-CN" sz="1050" dirty="0" smtClean="0"/>
              <a:t>Confirm</a:t>
            </a:r>
            <a:r>
              <a:rPr lang="zh-CN" altLang="en-US" sz="1050" dirty="0" smtClean="0"/>
              <a:t>消息</a:t>
            </a:r>
            <a:endParaRPr lang="zh-CN" altLang="en-US" sz="1050" dirty="0"/>
          </a:p>
        </p:txBody>
      </p:sp>
      <p:sp>
        <p:nvSpPr>
          <p:cNvPr id="153" name="圆角矩形标注 152"/>
          <p:cNvSpPr/>
          <p:nvPr/>
        </p:nvSpPr>
        <p:spPr>
          <a:xfrm>
            <a:off x="3131840" y="2434666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2-1. </a:t>
            </a:r>
            <a:r>
              <a:rPr lang="zh-CN" altLang="en-US" sz="900" dirty="0" smtClean="0"/>
              <a:t>监听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54" name="圆角矩形标注 153"/>
          <p:cNvSpPr/>
          <p:nvPr/>
        </p:nvSpPr>
        <p:spPr>
          <a:xfrm>
            <a:off x="4946624" y="2419107"/>
            <a:ext cx="866947" cy="302239"/>
          </a:xfrm>
          <a:prstGeom prst="wedgeRoundRectCallout">
            <a:avLst>
              <a:gd name="adj1" fmla="val -5452"/>
              <a:gd name="adj2" fmla="val -1160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 smtClean="0"/>
              <a:t>2-2</a:t>
            </a:r>
            <a:r>
              <a:rPr lang="en-US" altLang="zh-CN" sz="900" dirty="0" smtClean="0"/>
              <a:t>. </a:t>
            </a:r>
            <a:r>
              <a:rPr lang="zh-CN" altLang="en-US" sz="900" dirty="0" smtClean="0"/>
              <a:t>监听</a:t>
            </a:r>
            <a:r>
              <a:rPr lang="en-US" altLang="zh-CN" sz="900" dirty="0" smtClean="0"/>
              <a:t>Confirm</a:t>
            </a:r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55" name="圆角矩形标注 154"/>
          <p:cNvSpPr/>
          <p:nvPr/>
        </p:nvSpPr>
        <p:spPr>
          <a:xfrm>
            <a:off x="279131" y="3883582"/>
            <a:ext cx="1287382" cy="505425"/>
          </a:xfrm>
          <a:prstGeom prst="wedgeRoundRectCallout">
            <a:avLst>
              <a:gd name="adj1" fmla="val 83491"/>
              <a:gd name="adj2" fmla="val -7017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b1.Job</a:t>
            </a:r>
            <a:r>
              <a:rPr lang="zh-CN" altLang="en-US" sz="1050" dirty="0" smtClean="0"/>
              <a:t>扫描未处理消息，重试处理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060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050848"/>
            <a:ext cx="1345856" cy="1664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64502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408724" y="173274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库</a:t>
            </a:r>
            <a:r>
              <a:rPr lang="zh-CN" altLang="en-US" sz="1200" dirty="0"/>
              <a:t>存</a:t>
            </a:r>
            <a:endParaRPr lang="zh-CN" altLang="en-US" sz="1600" dirty="0" smtClean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08724" y="2036744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Call</a:t>
            </a:r>
            <a:r>
              <a:rPr lang="zh-CN" altLang="en-US" sz="1200" dirty="0" smtClean="0"/>
              <a:t>订单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360100" y="40715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435958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创建订单</a:t>
            </a:r>
          </a:p>
        </p:txBody>
      </p:sp>
      <p:sp>
        <p:nvSpPr>
          <p:cNvPr id="40" name="矩形 39"/>
          <p:cNvSpPr/>
          <p:nvPr/>
        </p:nvSpPr>
        <p:spPr>
          <a:xfrm>
            <a:off x="5360100" y="493265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248" y="3592128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77568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440" y="4420220"/>
            <a:ext cx="395890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423928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423928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423928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423928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47127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47127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444712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记录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82442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47311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428802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428802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428802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428802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7129602" y="452001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7779197" y="4520017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93" name="流程图: 磁盘 92"/>
          <p:cNvSpPr/>
          <p:nvPr/>
        </p:nvSpPr>
        <p:spPr>
          <a:xfrm>
            <a:off x="5195157" y="1295130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883171"/>
            <a:ext cx="573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59467" y="17179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359467" y="17179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359467" y="19499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84" y="400551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84" y="4312208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库存操作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84" y="488827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84" y="460024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65490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4" idx="2"/>
            <a:endCxn id="69" idx="0"/>
          </p:cNvCxnSpPr>
          <p:nvPr/>
        </p:nvCxnSpPr>
        <p:spPr>
          <a:xfrm flipH="1">
            <a:off x="2056344" y="2715494"/>
            <a:ext cx="1892440" cy="876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4" idx="2"/>
            <a:endCxn id="5" idx="0"/>
          </p:cNvCxnSpPr>
          <p:nvPr/>
        </p:nvCxnSpPr>
        <p:spPr>
          <a:xfrm>
            <a:off x="3948784" y="2715494"/>
            <a:ext cx="1951376" cy="92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圆角矩形标注 125"/>
          <p:cNvSpPr/>
          <p:nvPr/>
        </p:nvSpPr>
        <p:spPr>
          <a:xfrm>
            <a:off x="2045909" y="2715493"/>
            <a:ext cx="881115" cy="438621"/>
          </a:xfrm>
          <a:prstGeom prst="wedgeRoundRectCallout">
            <a:avLst>
              <a:gd name="adj1" fmla="val 22753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127" name="圆角矩形标注 126"/>
          <p:cNvSpPr/>
          <p:nvPr/>
        </p:nvSpPr>
        <p:spPr>
          <a:xfrm>
            <a:off x="5292080" y="2874221"/>
            <a:ext cx="985006" cy="384785"/>
          </a:xfrm>
          <a:prstGeom prst="wedgeRoundRectCallout">
            <a:avLst>
              <a:gd name="adj1" fmla="val -28199"/>
              <a:gd name="adj2" fmla="val 958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 </a:t>
            </a:r>
            <a:r>
              <a:rPr lang="zh-CN" altLang="en-US" sz="1050" dirty="0" smtClean="0"/>
              <a:t>库存成功后调用订单</a:t>
            </a:r>
            <a:endParaRPr lang="zh-CN" alt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15334" y="422153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749764" y="2971248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33796" y="2947342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08724" y="234888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T</a:t>
            </a:r>
            <a:r>
              <a:rPr lang="zh-CN" altLang="en-US" sz="1200" dirty="0"/>
              <a:t>状态</a:t>
            </a:r>
            <a:endParaRPr lang="zh-CN" altLang="en-US" sz="1200" dirty="0"/>
          </a:p>
        </p:txBody>
      </p:sp>
      <p:sp>
        <p:nvSpPr>
          <p:cNvPr id="57" name="圆角矩形标注 56"/>
          <p:cNvSpPr/>
          <p:nvPr/>
        </p:nvSpPr>
        <p:spPr>
          <a:xfrm>
            <a:off x="2269583" y="1097026"/>
            <a:ext cx="881115" cy="438621"/>
          </a:xfrm>
          <a:prstGeom prst="wedgeRoundRectCallout">
            <a:avLst>
              <a:gd name="adj1" fmla="val 78793"/>
              <a:gd name="adj2" fmla="val 6667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  <p:sp>
        <p:nvSpPr>
          <p:cNvPr id="58" name="圆角矩形标注 57"/>
          <p:cNvSpPr/>
          <p:nvPr/>
        </p:nvSpPr>
        <p:spPr>
          <a:xfrm>
            <a:off x="2269583" y="2046586"/>
            <a:ext cx="881115" cy="438621"/>
          </a:xfrm>
          <a:prstGeom prst="wedgeRoundRectCallout">
            <a:avLst>
              <a:gd name="adj1" fmla="val 79831"/>
              <a:gd name="adj2" fmla="val 479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调用库存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0692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39" grpId="1"/>
      <p:bldP spid="140" grpId="0"/>
      <p:bldP spid="140" grpId="1"/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15334" y="3770379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267681" y="5212703"/>
            <a:ext cx="1097953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 监听补偿</a:t>
            </a:r>
            <a:r>
              <a:rPr lang="en-US" altLang="zh-CN" sz="1050" dirty="0" smtClean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80" name="圆角矩形标注 79"/>
          <p:cNvSpPr/>
          <p:nvPr/>
        </p:nvSpPr>
        <p:spPr>
          <a:xfrm>
            <a:off x="5099162" y="2396143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cxnSp>
        <p:nvCxnSpPr>
          <p:cNvPr id="82" name="曲线连接符 81"/>
          <p:cNvCxnSpPr/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2694"/>
              <a:gd name="adj2" fmla="val 3440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圆角矩形标注 82"/>
          <p:cNvSpPr/>
          <p:nvPr/>
        </p:nvSpPr>
        <p:spPr>
          <a:xfrm>
            <a:off x="4555647" y="404664"/>
            <a:ext cx="100872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2.</a:t>
            </a:r>
            <a:r>
              <a:rPr lang="zh-CN" altLang="en-US" sz="1050" dirty="0" smtClean="0"/>
              <a:t> 发送消息回滚</a:t>
            </a:r>
            <a:endParaRPr lang="zh-CN" altLang="en-US" sz="1050" dirty="0"/>
          </a:p>
        </p:txBody>
      </p:sp>
      <p:cxnSp>
        <p:nvCxnSpPr>
          <p:cNvPr id="95" name="直接箭头连接符 94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圆角矩形标注 95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3-2.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100" name="椭圆 99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01" name="圆角矩形标注 100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4. </a:t>
            </a:r>
            <a:r>
              <a:rPr lang="zh-CN" altLang="en-US" sz="1050" dirty="0" smtClean="0"/>
              <a:t>定</a:t>
            </a:r>
            <a:r>
              <a:rPr lang="zh-CN" altLang="en-US" sz="1050" dirty="0"/>
              <a:t>时</a:t>
            </a:r>
            <a:r>
              <a:rPr lang="zh-CN" altLang="en-US" sz="1050" dirty="0" smtClean="0"/>
              <a:t>扫描</a:t>
            </a:r>
            <a:r>
              <a:rPr lang="zh-CN" altLang="en-US" sz="1050" dirty="0"/>
              <a:t>超时事务</a:t>
            </a:r>
            <a:r>
              <a:rPr lang="zh-CN" altLang="en-US" sz="1050" dirty="0" smtClean="0"/>
              <a:t>，发送回滚消息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77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985412"/>
            <a:ext cx="1345856" cy="1384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Facade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3193864"/>
            <a:ext cx="1504192" cy="1656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0" y="0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TC</a:t>
            </a:r>
            <a:r>
              <a:rPr lang="zh-CN" altLang="en-US" dirty="0" smtClean="0"/>
              <a:t>补偿型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60100" y="362039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5360100" y="390842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回滚订单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5360100" y="448149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69" name="矩形 68"/>
          <p:cNvSpPr/>
          <p:nvPr/>
        </p:nvSpPr>
        <p:spPr>
          <a:xfrm>
            <a:off x="1304183" y="3104964"/>
            <a:ext cx="1504192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70" name="流程图: 磁盘 69"/>
          <p:cNvSpPr/>
          <p:nvPr/>
        </p:nvSpPr>
        <p:spPr>
          <a:xfrm>
            <a:off x="3204330" y="3324523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3"/>
            <a:endCxn id="70" idx="2"/>
          </p:cNvCxnSpPr>
          <p:nvPr/>
        </p:nvCxnSpPr>
        <p:spPr>
          <a:xfrm>
            <a:off x="2808375" y="3969060"/>
            <a:ext cx="395955" cy="4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908092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908092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3258497" y="3788122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258497" y="3788121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3258497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3908092" y="4020113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84" name="矩形 83"/>
          <p:cNvSpPr/>
          <p:nvPr/>
        </p:nvSpPr>
        <p:spPr>
          <a:xfrm>
            <a:off x="3408724" y="136142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85" name="流程图: 磁盘 84"/>
          <p:cNvSpPr/>
          <p:nvPr/>
        </p:nvSpPr>
        <p:spPr>
          <a:xfrm>
            <a:off x="7075435" y="3373267"/>
            <a:ext cx="1376985" cy="12973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5" idx="3"/>
            <a:endCxn id="85" idx="2"/>
          </p:cNvCxnSpPr>
          <p:nvPr/>
        </p:nvCxnSpPr>
        <p:spPr>
          <a:xfrm>
            <a:off x="6652256" y="4021956"/>
            <a:ext cx="4231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779197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779197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129602" y="3836866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29602" y="3836865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3" name="流程图: 磁盘 92"/>
          <p:cNvSpPr/>
          <p:nvPr/>
        </p:nvSpPr>
        <p:spPr>
          <a:xfrm>
            <a:off x="5104624" y="1089431"/>
            <a:ext cx="946026" cy="117608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4" idx="3"/>
            <a:endCxn id="93" idx="2"/>
          </p:cNvCxnSpPr>
          <p:nvPr/>
        </p:nvCxnSpPr>
        <p:spPr>
          <a:xfrm>
            <a:off x="4621712" y="1677472"/>
            <a:ext cx="482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268934" y="1512223"/>
            <a:ext cx="590872" cy="65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268934" y="1512222"/>
            <a:ext cx="590872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</a:t>
            </a:r>
            <a:r>
              <a:rPr lang="zh-CN" altLang="en-US" sz="1200" dirty="0" smtClean="0"/>
              <a:t>表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5268934" y="1744214"/>
            <a:ext cx="59087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… …</a:t>
            </a:r>
            <a:endParaRPr lang="zh-CN" altLang="en-US" sz="1200" b="1" dirty="0"/>
          </a:p>
        </p:txBody>
      </p:sp>
      <p:sp>
        <p:nvSpPr>
          <p:cNvPr id="107" name="矩形 106"/>
          <p:cNvSpPr/>
          <p:nvPr/>
        </p:nvSpPr>
        <p:spPr>
          <a:xfrm>
            <a:off x="1516219" y="389705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开启事</a:t>
            </a:r>
            <a:r>
              <a:rPr lang="zh-CN" altLang="en-US" sz="1200" dirty="0"/>
              <a:t>务</a:t>
            </a:r>
            <a:endParaRPr lang="zh-CN" altLang="en-US" sz="1200" dirty="0" smtClean="0"/>
          </a:p>
        </p:txBody>
      </p:sp>
      <p:sp>
        <p:nvSpPr>
          <p:cNvPr id="108" name="矩形 107"/>
          <p:cNvSpPr/>
          <p:nvPr/>
        </p:nvSpPr>
        <p:spPr>
          <a:xfrm>
            <a:off x="1516219" y="411307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</a:t>
            </a:r>
            <a:r>
              <a:rPr lang="zh-CN" altLang="en-US" sz="1200" dirty="0"/>
              <a:t>滚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516219" y="45451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</a:t>
            </a:r>
          </a:p>
        </p:txBody>
      </p:sp>
      <p:sp>
        <p:nvSpPr>
          <p:cNvPr id="111" name="矩形 110"/>
          <p:cNvSpPr/>
          <p:nvPr/>
        </p:nvSpPr>
        <p:spPr>
          <a:xfrm>
            <a:off x="1516219" y="4329100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5360100" y="4203745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状态</a:t>
            </a:r>
            <a:endParaRPr lang="zh-CN" altLang="en-US" sz="1200" dirty="0"/>
          </a:p>
        </p:txBody>
      </p:sp>
      <p:sp>
        <p:nvSpPr>
          <p:cNvPr id="115" name="圆柱形 114"/>
          <p:cNvSpPr/>
          <p:nvPr/>
        </p:nvSpPr>
        <p:spPr>
          <a:xfrm rot="5400000">
            <a:off x="3671024" y="4405974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0"/>
            <a:endCxn id="4" idx="2"/>
          </p:cNvCxnSpPr>
          <p:nvPr/>
        </p:nvCxnSpPr>
        <p:spPr>
          <a:xfrm flipH="1" flipV="1">
            <a:off x="3948784" y="2369532"/>
            <a:ext cx="1951376" cy="824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圆角矩形标注 126"/>
          <p:cNvSpPr/>
          <p:nvPr/>
        </p:nvSpPr>
        <p:spPr>
          <a:xfrm>
            <a:off x="4906675" y="2369532"/>
            <a:ext cx="1129022" cy="384785"/>
          </a:xfrm>
          <a:prstGeom prst="wedgeRoundRectCallout">
            <a:avLst>
              <a:gd name="adj1" fmla="val -34697"/>
              <a:gd name="adj2" fmla="val 7922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返回订单创建</a:t>
            </a:r>
            <a:r>
              <a:rPr lang="zh-CN" altLang="en-US" sz="1050" dirty="0" smtClean="0"/>
              <a:t>失败信息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657944" y="376730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>
            <a:stCxn id="115" idx="3"/>
            <a:endCxn id="69" idx="2"/>
          </p:cNvCxnSpPr>
          <p:nvPr/>
        </p:nvCxnSpPr>
        <p:spPr>
          <a:xfrm flipH="1" flipV="1">
            <a:off x="2056279" y="4833156"/>
            <a:ext cx="719509" cy="902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圆角矩形标注 47"/>
          <p:cNvSpPr/>
          <p:nvPr/>
        </p:nvSpPr>
        <p:spPr>
          <a:xfrm>
            <a:off x="1439827" y="5212702"/>
            <a:ext cx="928055" cy="384785"/>
          </a:xfrm>
          <a:prstGeom prst="wedgeRoundRectCallout">
            <a:avLst>
              <a:gd name="adj1" fmla="val 63916"/>
              <a:gd name="adj2" fmla="val 79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5-1.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2987824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=1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63386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Txid</a:t>
            </a:r>
            <a:r>
              <a:rPr lang="en-US" altLang="zh-CN" sz="1200" dirty="0" smtClean="0"/>
              <a:t>=5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4284652" y="5724944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 …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944456" y="5445224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补偿专用</a:t>
            </a:r>
            <a:r>
              <a:rPr lang="en-US" altLang="zh-CN" sz="1400" dirty="0" smtClean="0"/>
              <a:t>Topic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516219" y="3465004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校验消息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516219" y="3692403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</a:t>
            </a:r>
            <a:r>
              <a:rPr lang="zh-CN" altLang="en-US" sz="1200" dirty="0"/>
              <a:t>录</a:t>
            </a:r>
            <a:r>
              <a:rPr lang="zh-CN" altLang="en-US" sz="1200" dirty="0" smtClean="0"/>
              <a:t>消息</a:t>
            </a:r>
            <a:endParaRPr lang="zh-CN" altLang="en-US" sz="1200" dirty="0"/>
          </a:p>
        </p:txBody>
      </p:sp>
      <p:sp>
        <p:nvSpPr>
          <p:cNvPr id="3" name="椭圆 2"/>
          <p:cNvSpPr/>
          <p:nvPr/>
        </p:nvSpPr>
        <p:spPr>
          <a:xfrm>
            <a:off x="3408724" y="1785898"/>
            <a:ext cx="1080120" cy="3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55" name="圆角矩形标注 54"/>
          <p:cNvSpPr/>
          <p:nvPr/>
        </p:nvSpPr>
        <p:spPr>
          <a:xfrm>
            <a:off x="1786258" y="1325298"/>
            <a:ext cx="1259550" cy="619470"/>
          </a:xfrm>
          <a:prstGeom prst="wedgeRoundRectCallout">
            <a:avLst>
              <a:gd name="adj1" fmla="val 81305"/>
              <a:gd name="adj2" fmla="val 4363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2. </a:t>
            </a:r>
            <a:r>
              <a:rPr lang="zh-CN" altLang="en-US" sz="1050" dirty="0" smtClean="0"/>
              <a:t>定</a:t>
            </a:r>
            <a:r>
              <a:rPr lang="zh-CN" altLang="en-US" sz="1050" dirty="0"/>
              <a:t>时</a:t>
            </a:r>
            <a:r>
              <a:rPr lang="zh-CN" altLang="en-US" sz="1050" dirty="0" smtClean="0"/>
              <a:t>扫描</a:t>
            </a:r>
            <a:r>
              <a:rPr lang="zh-CN" altLang="en-US" sz="1050" dirty="0"/>
              <a:t>超时事务，回查处理</a:t>
            </a:r>
            <a:r>
              <a:rPr lang="zh-CN" altLang="en-US" sz="1050" dirty="0" smtClean="0"/>
              <a:t>状态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4614071" y="2492896"/>
            <a:ext cx="4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4" idx="2"/>
            <a:endCxn id="69" idx="0"/>
          </p:cNvCxnSpPr>
          <p:nvPr/>
        </p:nvCxnSpPr>
        <p:spPr>
          <a:xfrm flipH="1">
            <a:off x="2056279" y="2369532"/>
            <a:ext cx="1892505" cy="73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948784" y="2396143"/>
            <a:ext cx="1199280" cy="977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圆角矩形标注 60"/>
          <p:cNvSpPr/>
          <p:nvPr/>
        </p:nvSpPr>
        <p:spPr>
          <a:xfrm>
            <a:off x="1927325" y="2276872"/>
            <a:ext cx="881115" cy="438621"/>
          </a:xfrm>
          <a:prstGeom prst="wedgeRoundRectCallout">
            <a:avLst>
              <a:gd name="adj1" fmla="val 23791"/>
              <a:gd name="adj2" fmla="val 875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3-1.</a:t>
            </a:r>
            <a:r>
              <a:rPr lang="zh-CN" altLang="en-US" sz="1050" dirty="0" smtClean="0"/>
              <a:t>回查库存</a:t>
            </a:r>
            <a:endParaRPr lang="zh-CN" altLang="en-US" sz="1050" dirty="0"/>
          </a:p>
        </p:txBody>
      </p:sp>
      <p:sp>
        <p:nvSpPr>
          <p:cNvPr id="62" name="圆角矩形标注 61"/>
          <p:cNvSpPr/>
          <p:nvPr/>
        </p:nvSpPr>
        <p:spPr>
          <a:xfrm>
            <a:off x="3665383" y="2883707"/>
            <a:ext cx="881115" cy="307976"/>
          </a:xfrm>
          <a:prstGeom prst="wedgeRoundRectCallout">
            <a:avLst>
              <a:gd name="adj1" fmla="val 27942"/>
              <a:gd name="adj2" fmla="val -935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3-2.</a:t>
            </a:r>
            <a:r>
              <a:rPr lang="zh-CN" altLang="en-US" sz="1050" dirty="0" smtClean="0"/>
              <a:t>回查订单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4" idx="0"/>
            <a:endCxn id="115" idx="1"/>
          </p:cNvCxnSpPr>
          <p:nvPr/>
        </p:nvCxnSpPr>
        <p:spPr>
          <a:xfrm rot="16200000" flipH="1">
            <a:off x="2317081" y="2617114"/>
            <a:ext cx="4750717" cy="1487312"/>
          </a:xfrm>
          <a:prstGeom prst="curvedConnector4">
            <a:avLst>
              <a:gd name="adj1" fmla="val -3080"/>
              <a:gd name="adj2" fmla="val 34465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矩形标注 71"/>
          <p:cNvSpPr/>
          <p:nvPr/>
        </p:nvSpPr>
        <p:spPr>
          <a:xfrm>
            <a:off x="4555647" y="404664"/>
            <a:ext cx="1495003" cy="384785"/>
          </a:xfrm>
          <a:prstGeom prst="wedgeRoundRectCallout">
            <a:avLst>
              <a:gd name="adj1" fmla="val -24364"/>
              <a:gd name="adj2" fmla="val 720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4.</a:t>
            </a:r>
            <a:r>
              <a:rPr lang="zh-CN" altLang="en-US" sz="1050" dirty="0" smtClean="0"/>
              <a:t>第</a:t>
            </a:r>
            <a:r>
              <a:rPr lang="en-US" altLang="zh-CN" sz="1050" dirty="0" smtClean="0"/>
              <a:t>3</a:t>
            </a:r>
            <a:r>
              <a:rPr lang="zh-CN" altLang="en-US" sz="1050" dirty="0" smtClean="0"/>
              <a:t>步扫描发现异常，发送回滚消息</a:t>
            </a:r>
          </a:p>
        </p:txBody>
      </p:sp>
      <p:cxnSp>
        <p:nvCxnSpPr>
          <p:cNvPr id="73" name="直接箭头连接符 72"/>
          <p:cNvCxnSpPr>
            <a:stCxn id="115" idx="1"/>
            <a:endCxn id="5" idx="2"/>
          </p:cNvCxnSpPr>
          <p:nvPr/>
        </p:nvCxnSpPr>
        <p:spPr>
          <a:xfrm flipV="1">
            <a:off x="5436096" y="4850048"/>
            <a:ext cx="464064" cy="886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圆角矩形标注 79"/>
          <p:cNvSpPr/>
          <p:nvPr/>
        </p:nvSpPr>
        <p:spPr>
          <a:xfrm>
            <a:off x="5876193" y="5092249"/>
            <a:ext cx="928055" cy="384785"/>
          </a:xfrm>
          <a:prstGeom prst="wedgeRoundRectCallout">
            <a:avLst>
              <a:gd name="adj1" fmla="val -68113"/>
              <a:gd name="adj2" fmla="val -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 smtClean="0"/>
              <a:t>5-2.</a:t>
            </a:r>
            <a:r>
              <a:rPr lang="zh-CN" altLang="en-US" sz="1050" dirty="0" smtClean="0"/>
              <a:t> </a:t>
            </a:r>
            <a:r>
              <a:rPr lang="zh-CN" altLang="en-US" sz="1050" dirty="0"/>
              <a:t>监听补偿</a:t>
            </a:r>
            <a:r>
              <a:rPr lang="en-US" altLang="zh-CN" sz="1050" dirty="0"/>
              <a:t>Topic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5810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1265</Words>
  <Application>Microsoft Office PowerPoint</Application>
  <PresentationFormat>全屏显示(4:3)</PresentationFormat>
  <Paragraphs>456</Paragraphs>
  <Slides>14</Slides>
  <Notes>0</Notes>
  <HiddenSlides>11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分布式事务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xiongjie</cp:lastModifiedBy>
  <cp:revision>111</cp:revision>
  <dcterms:created xsi:type="dcterms:W3CDTF">2016-07-14T10:17:02Z</dcterms:created>
  <dcterms:modified xsi:type="dcterms:W3CDTF">2016-07-18T07:58:57Z</dcterms:modified>
</cp:coreProperties>
</file>