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91" r:id="rId5"/>
    <p:sldId id="292" r:id="rId6"/>
    <p:sldId id="290" r:id="rId7"/>
    <p:sldId id="259" r:id="rId8"/>
    <p:sldId id="260" r:id="rId9"/>
    <p:sldId id="261" r:id="rId10"/>
    <p:sldId id="283" r:id="rId11"/>
    <p:sldId id="284" r:id="rId12"/>
    <p:sldId id="268" r:id="rId13"/>
    <p:sldId id="264" r:id="rId14"/>
    <p:sldId id="267" r:id="rId15"/>
    <p:sldId id="269" r:id="rId16"/>
    <p:sldId id="293" r:id="rId17"/>
    <p:sldId id="265" r:id="rId18"/>
    <p:sldId id="304" r:id="rId19"/>
    <p:sldId id="277" r:id="rId20"/>
    <p:sldId id="278" r:id="rId21"/>
    <p:sldId id="279" r:id="rId22"/>
    <p:sldId id="302" r:id="rId23"/>
    <p:sldId id="299" r:id="rId24"/>
    <p:sldId id="275" r:id="rId25"/>
    <p:sldId id="274" r:id="rId26"/>
    <p:sldId id="276" r:id="rId27"/>
    <p:sldId id="294" r:id="rId28"/>
    <p:sldId id="303" r:id="rId29"/>
    <p:sldId id="307" r:id="rId30"/>
    <p:sldId id="305" r:id="rId31"/>
    <p:sldId id="306" r:id="rId32"/>
    <p:sldId id="282" r:id="rId33"/>
    <p:sldId id="300" r:id="rId34"/>
    <p:sldId id="285" r:id="rId35"/>
    <p:sldId id="286" r:id="rId36"/>
    <p:sldId id="287" r:id="rId37"/>
    <p:sldId id="288" r:id="rId38"/>
    <p:sldId id="266" r:id="rId39"/>
    <p:sldId id="289" r:id="rId40"/>
    <p:sldId id="301" r:id="rId41"/>
    <p:sldId id="281" r:id="rId42"/>
    <p:sldId id="296" r:id="rId43"/>
    <p:sldId id="270" r:id="rId44"/>
    <p:sldId id="272" r:id="rId45"/>
    <p:sldId id="280" r:id="rId46"/>
    <p:sldId id="273" r:id="rId47"/>
    <p:sldId id="271" r:id="rId48"/>
    <p:sldId id="297" r:id="rId49"/>
    <p:sldId id="29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9" autoAdjust="0"/>
    <p:restoredTop sz="85576" autoAdjust="0"/>
  </p:normalViewPr>
  <p:slideViewPr>
    <p:cSldViewPr>
      <p:cViewPr>
        <p:scale>
          <a:sx n="100" d="100"/>
          <a:sy n="100" d="100"/>
        </p:scale>
        <p:origin x="-130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2CB84-105A-4906-8A5E-E8F545FEC1B8}" type="datetimeFigureOut">
              <a:rPr lang="zh-CN" altLang="en-US" smtClean="0"/>
              <a:t>2016/7/5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1D136-8155-4732-ADD0-ED32D500EDE4}" type="slidenum">
              <a:rPr lang="zh-CN" altLang="en-US" smtClean="0"/>
              <a:t>‹#›</a:t>
            </a:fld>
            <a:endParaRPr lang="zh-CN" altLang="en-US"/>
          </a:p>
        </p:txBody>
      </p:sp>
    </p:spTree>
    <p:extLst>
      <p:ext uri="{BB962C8B-B14F-4D97-AF65-F5344CB8AC3E}">
        <p14:creationId xmlns:p14="http://schemas.microsoft.com/office/powerpoint/2010/main" val="337189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991489.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什么是消息中间件</a:t>
            </a:r>
            <a:endParaRPr lang="en-US" altLang="zh-CN" sz="1200" b="1" dirty="0" smtClean="0"/>
          </a:p>
          <a:p>
            <a:r>
              <a:rPr lang="zh-CN" altLang="en-US" sz="1200" b="0" i="0" kern="1200" dirty="0" smtClean="0">
                <a:solidFill>
                  <a:schemeClr val="tx1"/>
                </a:solidFill>
                <a:effectLst/>
                <a:latin typeface="+mn-lt"/>
                <a:ea typeface="+mn-ea"/>
                <a:cs typeface="+mn-cs"/>
              </a:rPr>
              <a:t>消息的一个集中枢纽，利用高效可靠的消息传递机制进行平台无关的数据交流，并基于数据通信来进行</a:t>
            </a:r>
            <a:r>
              <a:rPr lang="zh-CN" altLang="en-US" sz="1200" b="0" i="0" u="none" strike="noStrike" kern="1200" dirty="0" smtClean="0">
                <a:solidFill>
                  <a:schemeClr val="tx1"/>
                </a:solidFill>
                <a:effectLst/>
                <a:latin typeface="+mn-lt"/>
                <a:ea typeface="+mn-ea"/>
                <a:cs typeface="+mn-cs"/>
                <a:hlinkClick r:id="rId3"/>
              </a:rPr>
              <a:t>分布式系统</a:t>
            </a:r>
            <a:r>
              <a:rPr lang="zh-CN" altLang="en-US" sz="1200" b="0" i="0" kern="1200" dirty="0" smtClean="0">
                <a:solidFill>
                  <a:schemeClr val="tx1"/>
                </a:solidFill>
                <a:effectLst/>
                <a:latin typeface="+mn-lt"/>
                <a:ea typeface="+mn-ea"/>
                <a:cs typeface="+mn-cs"/>
              </a:rPr>
              <a:t>的集成。通过提供消息传递和消息排队模型，它可以在分布式环境下扩展进程间的通信。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dirty="0" smtClean="0"/>
              <a:t>为什么使用消息中间件</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t>一个小型系统，流量不大，每个接口每秒就那么几十个请求，接口之间的通信直接同步请求可以搞定；系统放大一个级别，一个接口几百上千个请求，需要用缓存、集群，每个接口使用线程池和队列，对请求进行排队；那么系统再放大，一个接口每秒几万几十万的请求个呢？ 加机器需要成本，线程池大小有限制，队列也不是无限的，万一处理时宕机了，队列里的数据不是就丢了吗？</a:t>
            </a:r>
            <a:endParaRPr lang="en-US" altLang="zh-CN"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t>那么，消息中间件就派上用场了，你把请求丢给消息中间件，它保证你的消息不会丢失，实际请求的处理者按照自己的处理速度从消息中间件读取请求处理，</a:t>
            </a:r>
            <a:endParaRPr lang="en-US" altLang="zh-CN"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常用的消息中间件  </a:t>
            </a:r>
            <a:r>
              <a:rPr lang="en-US" altLang="zh-CN" sz="1200" b="0" dirty="0" smtClean="0"/>
              <a:t>Apache</a:t>
            </a:r>
            <a:r>
              <a:rPr lang="zh-CN" altLang="en-US" sz="1200" b="0" dirty="0" smtClean="0"/>
              <a:t>的</a:t>
            </a:r>
            <a:r>
              <a:rPr lang="en-US" altLang="zh-CN" sz="1200" b="0" dirty="0" err="1" smtClean="0"/>
              <a:t>ActiveMq</a:t>
            </a:r>
            <a:r>
              <a:rPr lang="zh-CN" altLang="en-US" sz="1200" b="0" dirty="0" smtClean="0"/>
              <a:t>、</a:t>
            </a:r>
            <a:r>
              <a:rPr lang="en-US" altLang="zh-CN" sz="1200" b="0" dirty="0" smtClean="0"/>
              <a:t>Kafka</a:t>
            </a:r>
            <a:r>
              <a:rPr lang="zh-CN" altLang="en-US" sz="1200" b="0" dirty="0" smtClean="0"/>
              <a:t>、淘宝的</a:t>
            </a:r>
            <a:r>
              <a:rPr lang="en-US" altLang="zh-CN" sz="1200" b="0" dirty="0" err="1" smtClean="0"/>
              <a:t>RocketMq</a:t>
            </a:r>
            <a:r>
              <a:rPr lang="zh-CN" altLang="en-US" sz="1200" b="0" dirty="0" smtClean="0"/>
              <a:t>、还有其它的</a:t>
            </a:r>
            <a:r>
              <a:rPr lang="en-US" altLang="zh-CN" sz="1200" b="0" dirty="0" err="1" smtClean="0"/>
              <a:t>RabbitMq</a:t>
            </a:r>
            <a:r>
              <a:rPr lang="zh-CN" altLang="en-US" sz="1200" b="0" dirty="0" smtClean="0"/>
              <a:t>、</a:t>
            </a:r>
            <a:r>
              <a:rPr lang="en-US" altLang="zh-CN" sz="1200" b="0" dirty="0" err="1" smtClean="0"/>
              <a:t>ZeroMq</a:t>
            </a:r>
            <a:endParaRPr lang="en-US" altLang="zh-CN" sz="1200" b="0" dirty="0" smtClean="0"/>
          </a:p>
          <a:p>
            <a:endParaRPr lang="en-US" altLang="zh-CN" sz="1200" b="0" dirty="0" smtClean="0"/>
          </a:p>
          <a:p>
            <a:r>
              <a:rPr lang="zh-CN" altLang="en-US" sz="1200" b="1" i="0" kern="1200" dirty="0" smtClean="0">
                <a:solidFill>
                  <a:schemeClr val="tx1"/>
                </a:solidFill>
                <a:effectLst/>
                <a:latin typeface="+mn-lt"/>
                <a:ea typeface="+mn-ea"/>
                <a:cs typeface="+mn-cs"/>
              </a:rPr>
              <a:t>消息中间件的标准 </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AMQP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JMS</a:t>
            </a:r>
            <a:endParaRPr lang="zh-CN" altLang="en-US" b="0"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a:t>
            </a:fld>
            <a:endParaRPr lang="zh-CN" altLang="en-US"/>
          </a:p>
        </p:txBody>
      </p:sp>
    </p:spTree>
    <p:extLst>
      <p:ext uri="{BB962C8B-B14F-4D97-AF65-F5344CB8AC3E}">
        <p14:creationId xmlns:p14="http://schemas.microsoft.com/office/powerpoint/2010/main" val="18704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生产者负载均衡方式</a:t>
            </a:r>
            <a:endParaRPr lang="en-US" altLang="zh-CN" dirty="0" smtClean="0"/>
          </a:p>
          <a:p>
            <a:r>
              <a:rPr lang="en-US" altLang="zh-CN" dirty="0" smtClean="0"/>
              <a:t>1. (</a:t>
            </a:r>
            <a:r>
              <a:rPr lang="zh-CN" altLang="en-US" dirty="0" smtClean="0"/>
              <a:t>轮询</a:t>
            </a:r>
            <a:r>
              <a:rPr lang="en-US" altLang="zh-CN" dirty="0" smtClean="0"/>
              <a:t>)</a:t>
            </a:r>
            <a:r>
              <a:rPr lang="en-US" altLang="zh-CN" dirty="0" err="1" smtClean="0"/>
              <a:t>Roundbin</a:t>
            </a:r>
            <a:r>
              <a:rPr lang="zh-CN" altLang="en-US" dirty="0" smtClean="0"/>
              <a:t>方式</a:t>
            </a:r>
            <a:endParaRPr lang="en-US" altLang="zh-CN" dirty="0" smtClean="0"/>
          </a:p>
          <a:p>
            <a:r>
              <a:rPr lang="en-US" altLang="zh-CN" dirty="0" smtClean="0"/>
              <a:t>2. </a:t>
            </a:r>
            <a:r>
              <a:rPr lang="zh-CN" altLang="en-US" dirty="0" smtClean="0"/>
              <a:t>对</a:t>
            </a:r>
            <a:r>
              <a:rPr lang="en-US" altLang="zh-CN" dirty="0" smtClean="0"/>
              <a:t>Key</a:t>
            </a:r>
            <a:r>
              <a:rPr lang="zh-CN" altLang="en-US" dirty="0" smtClean="0"/>
              <a:t>进行</a:t>
            </a:r>
            <a:r>
              <a:rPr lang="en-US" altLang="zh-CN" dirty="0" smtClean="0"/>
              <a:t>Hash</a:t>
            </a:r>
            <a:r>
              <a:rPr lang="zh-CN" altLang="en-US" dirty="0" smtClean="0"/>
              <a:t>取模方式</a:t>
            </a:r>
            <a:endParaRPr lang="en-US" altLang="zh-CN" dirty="0" smtClean="0"/>
          </a:p>
          <a:p>
            <a:r>
              <a:rPr lang="en-US" altLang="zh-CN" dirty="0" smtClean="0"/>
              <a:t>3.</a:t>
            </a:r>
            <a:r>
              <a:rPr lang="en-US" altLang="zh-CN" baseline="0" dirty="0" smtClean="0"/>
              <a:t> </a:t>
            </a:r>
            <a:r>
              <a:rPr lang="zh-CN" altLang="en-US" baseline="0" dirty="0" smtClean="0"/>
              <a:t>自定义负载方式</a:t>
            </a:r>
            <a:endParaRPr lang="en-US" altLang="zh-CN" dirty="0" smtClean="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16</a:t>
            </a:fld>
            <a:endParaRPr lang="zh-CN" altLang="en-US"/>
          </a:p>
        </p:txBody>
      </p:sp>
    </p:spTree>
    <p:extLst>
      <p:ext uri="{BB962C8B-B14F-4D97-AF65-F5344CB8AC3E}">
        <p14:creationId xmlns:p14="http://schemas.microsoft.com/office/powerpoint/2010/main" val="105360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17</a:t>
            </a:fld>
            <a:endParaRPr lang="zh-CN" altLang="en-US"/>
          </a:p>
        </p:txBody>
      </p:sp>
    </p:spTree>
    <p:extLst>
      <p:ext uri="{BB962C8B-B14F-4D97-AF65-F5344CB8AC3E}">
        <p14:creationId xmlns:p14="http://schemas.microsoft.com/office/powerpoint/2010/main" val="4290019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18</a:t>
            </a:fld>
            <a:endParaRPr lang="zh-CN" altLang="en-US"/>
          </a:p>
        </p:txBody>
      </p:sp>
    </p:spTree>
    <p:extLst>
      <p:ext uri="{BB962C8B-B14F-4D97-AF65-F5344CB8AC3E}">
        <p14:creationId xmlns:p14="http://schemas.microsoft.com/office/powerpoint/2010/main" val="429001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SocketServer</a:t>
            </a:r>
            <a:r>
              <a:rPr lang="zh-CN" altLang="en-US" sz="1200" b="1" i="0" kern="1200" dirty="0" smtClean="0">
                <a:solidFill>
                  <a:schemeClr val="tx1"/>
                </a:solidFill>
                <a:effectLst/>
                <a:latin typeface="+mn-lt"/>
                <a:ea typeface="+mn-ea"/>
                <a:cs typeface="+mn-cs"/>
              </a:rPr>
              <a:t>是一个</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的服务器</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它的线程模型</a:t>
            </a:r>
            <a:r>
              <a:rPr lang="en-US" altLang="zh-CN" sz="1200" b="1"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线程接受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处理所有的新连接</a:t>
            </a:r>
          </a:p>
          <a:p>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Processor</a:t>
            </a:r>
            <a:r>
              <a:rPr lang="zh-CN" altLang="en-US" sz="1200" b="0" i="0" kern="1200" dirty="0" smtClean="0">
                <a:solidFill>
                  <a:schemeClr val="tx1"/>
                </a:solidFill>
                <a:effectLst/>
                <a:latin typeface="+mn-lt"/>
                <a:ea typeface="+mn-ea"/>
                <a:cs typeface="+mn-cs"/>
              </a:rPr>
              <a:t>线程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Processor</a:t>
            </a:r>
            <a:r>
              <a:rPr lang="zh-CN" altLang="en-US" sz="1200" b="0" i="0" kern="1200" dirty="0" smtClean="0">
                <a:solidFill>
                  <a:schemeClr val="tx1"/>
                </a:solidFill>
                <a:effectLst/>
                <a:latin typeface="+mn-lt"/>
                <a:ea typeface="+mn-ea"/>
                <a:cs typeface="+mn-cs"/>
              </a:rPr>
              <a:t>都有自己的</a:t>
            </a:r>
            <a:r>
              <a:rPr lang="en-US" altLang="zh-CN" sz="1200" b="0" i="0" kern="1200" dirty="0" smtClean="0">
                <a:solidFill>
                  <a:schemeClr val="tx1"/>
                </a:solidFill>
                <a:effectLst/>
                <a:latin typeface="+mn-lt"/>
                <a:ea typeface="+mn-ea"/>
                <a:cs typeface="+mn-cs"/>
              </a:rPr>
              <a:t>selector,</a:t>
            </a:r>
            <a:r>
              <a:rPr lang="zh-CN" altLang="en-US" sz="1200" b="0" i="0" kern="1200" dirty="0" smtClean="0">
                <a:solidFill>
                  <a:schemeClr val="tx1"/>
                </a:solidFill>
                <a:effectLst/>
                <a:latin typeface="+mn-lt"/>
                <a:ea typeface="+mn-ea"/>
                <a:cs typeface="+mn-cs"/>
              </a:rPr>
              <a:t>从每个连接中读取请求</a:t>
            </a:r>
          </a:p>
          <a:p>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Handler</a:t>
            </a:r>
            <a:r>
              <a:rPr lang="zh-CN" altLang="en-US" sz="1200" b="0" i="0" kern="1200" dirty="0" smtClean="0">
                <a:solidFill>
                  <a:schemeClr val="tx1"/>
                </a:solidFill>
                <a:effectLst/>
                <a:latin typeface="+mn-lt"/>
                <a:ea typeface="+mn-ea"/>
                <a:cs typeface="+mn-cs"/>
              </a:rPr>
              <a:t>线程处理请求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并将产生的请求返回给</a:t>
            </a:r>
            <a:r>
              <a:rPr lang="en-US" altLang="zh-CN" sz="1200" b="0" i="0" kern="1200" dirty="0" smtClean="0">
                <a:solidFill>
                  <a:schemeClr val="tx1"/>
                </a:solidFill>
                <a:effectLst/>
                <a:latin typeface="+mn-lt"/>
                <a:ea typeface="+mn-ea"/>
                <a:cs typeface="+mn-cs"/>
              </a:rPr>
              <a:t>Processor</a:t>
            </a:r>
            <a:r>
              <a:rPr lang="zh-CN" altLang="en-US" sz="1200" b="0" i="0" kern="1200" dirty="0" smtClean="0">
                <a:solidFill>
                  <a:schemeClr val="tx1"/>
                </a:solidFill>
                <a:effectLst/>
                <a:latin typeface="+mn-lt"/>
                <a:ea typeface="+mn-ea"/>
                <a:cs typeface="+mn-cs"/>
              </a:rPr>
              <a:t>线程用于写回客户端</a:t>
            </a:r>
          </a:p>
          <a:p>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API Layer</a:t>
            </a:r>
            <a:r>
              <a:rPr lang="zh-CN" altLang="en-US" sz="1200" b="1" kern="1200" dirty="0" smtClean="0">
                <a:solidFill>
                  <a:schemeClr val="tx1"/>
                </a:solidFill>
                <a:effectLst/>
                <a:latin typeface="+mn-lt"/>
                <a:ea typeface="+mn-ea"/>
                <a:cs typeface="+mn-cs"/>
              </a:rPr>
              <a:t>，共有</a:t>
            </a:r>
            <a:r>
              <a:rPr lang="en-US" altLang="zh-CN" sz="1200" b="1" kern="1200" dirty="0" smtClean="0">
                <a:solidFill>
                  <a:schemeClr val="tx1"/>
                </a:solidFill>
                <a:effectLst/>
                <a:latin typeface="+mn-lt"/>
                <a:ea typeface="+mn-ea"/>
                <a:cs typeface="+mn-cs"/>
              </a:rPr>
              <a:t>17</a:t>
            </a:r>
            <a:r>
              <a:rPr lang="zh-CN" altLang="en-US" sz="1200" b="1" kern="1200" dirty="0" smtClean="0">
                <a:solidFill>
                  <a:schemeClr val="tx1"/>
                </a:solidFill>
                <a:effectLst/>
                <a:latin typeface="+mn-lt"/>
                <a:ea typeface="+mn-ea"/>
                <a:cs typeface="+mn-cs"/>
              </a:rPr>
              <a:t>种类型：</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ProduceKey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handleProducerRequest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FetchKey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handleFetchRequest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OffsetsKey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handleOffsetRequest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MetadataKey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handleTopicMetadataRequest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LeaderAndIsrKey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handleLeaderAndIsrRequest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StopReplicaKey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handleStopReplicaRequest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UpdateMetadataKey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handleUpdateMetadataRequest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ControlledShutdownKey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handleControlledShutdownRequest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OffsetCommitKey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handleOffsetCommitRequest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OffsetFetchKey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handleOffsetFetchRequest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GroupCoordinatorKey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handleGroupCoordinatorRequest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JoinGroupKey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handleJoinGroupRequest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HeartbeatKey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handleHeartbeatRequest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LeaveGroupKey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handleLeaveGroupRequest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SyncGroupKey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handleSyncGroupRequest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DescribeGroupsKey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handleDescribeGroupRequest</a:t>
            </a:r>
            <a:r>
              <a:rPr lang="en-US" altLang="zh-CN" dirty="0" smtClean="0"/>
              <a:t>(request)</a:t>
            </a:r>
            <a:br>
              <a:rPr lang="en-US" altLang="zh-CN" dirty="0" smtClean="0"/>
            </a:br>
            <a:r>
              <a:rPr lang="en-US" altLang="zh-CN" sz="1200" b="1" kern="1200" dirty="0" smtClean="0">
                <a:solidFill>
                  <a:schemeClr val="tx1"/>
                </a:solidFill>
                <a:effectLst/>
                <a:latin typeface="+mn-lt"/>
                <a:ea typeface="+mn-ea"/>
                <a:cs typeface="+mn-cs"/>
              </a:rPr>
              <a:t>case </a:t>
            </a:r>
            <a:r>
              <a:rPr lang="en-US" altLang="zh-CN" dirty="0" err="1" smtClean="0"/>
              <a:t>RequestKeys.</a:t>
            </a:r>
            <a:r>
              <a:rPr lang="en-US" altLang="zh-CN" sz="1200" i="1" kern="1200" dirty="0" err="1" smtClean="0">
                <a:solidFill>
                  <a:schemeClr val="tx1"/>
                </a:solidFill>
                <a:effectLst/>
                <a:latin typeface="+mn-lt"/>
                <a:ea typeface="+mn-ea"/>
                <a:cs typeface="+mn-cs"/>
              </a:rPr>
              <a:t>ListGroupsKey</a:t>
            </a:r>
            <a:r>
              <a:rPr lang="en-US" altLang="zh-CN" sz="1200" i="1" kern="1200" dirty="0" smtClean="0">
                <a:solidFill>
                  <a:schemeClr val="tx1"/>
                </a:solidFill>
                <a:effectLst/>
                <a:latin typeface="+mn-lt"/>
                <a:ea typeface="+mn-ea"/>
                <a:cs typeface="+mn-cs"/>
              </a:rPr>
              <a:t> </a:t>
            </a:r>
            <a:r>
              <a:rPr lang="en-US" altLang="zh-CN" dirty="0" smtClean="0"/>
              <a:t>=&gt; </a:t>
            </a:r>
            <a:r>
              <a:rPr lang="en-US" altLang="zh-CN" dirty="0" err="1" smtClean="0"/>
              <a:t>handleListGroupsRequest</a:t>
            </a:r>
            <a:r>
              <a:rPr lang="en-US" altLang="zh-CN" dirty="0" smtClean="0"/>
              <a:t>(request)</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Request Purgatory: </a:t>
            </a:r>
            <a:r>
              <a:rPr lang="zh-CN" altLang="en-US" sz="1200" b="0" dirty="0" smtClean="0"/>
              <a:t>无法立即被回复的</a:t>
            </a:r>
            <a:r>
              <a:rPr lang="en-US" altLang="zh-CN" sz="1200" b="0" dirty="0" smtClean="0"/>
              <a:t>Request</a:t>
            </a:r>
            <a:r>
              <a:rPr lang="zh-CN" altLang="en-US" sz="1200" b="0" dirty="0" smtClean="0"/>
              <a:t>会放入</a:t>
            </a:r>
            <a:r>
              <a:rPr lang="en-US" altLang="zh-CN" sz="1200" b="0" i="0" kern="1200" dirty="0" smtClean="0">
                <a:solidFill>
                  <a:schemeClr val="tx1"/>
                </a:solidFill>
                <a:effectLst/>
                <a:latin typeface="+mn-lt"/>
                <a:ea typeface="+mn-ea"/>
                <a:cs typeface="+mn-cs"/>
              </a:rPr>
              <a:t>Purgatory</a:t>
            </a:r>
            <a:r>
              <a:rPr lang="zh-CN" altLang="en-US" sz="1200" b="0" i="0" kern="1200" dirty="0" smtClean="0">
                <a:solidFill>
                  <a:schemeClr val="tx1"/>
                </a:solidFill>
                <a:effectLst/>
                <a:latin typeface="+mn-lt"/>
                <a:ea typeface="+mn-ea"/>
                <a:cs typeface="+mn-cs"/>
              </a:rPr>
              <a:t>中进行处理，包含两个队列：</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WatcherFor</a:t>
            </a:r>
            <a:r>
              <a:rPr lang="zh-CN" altLang="en-US" sz="1200" b="0" i="0" kern="1200" dirty="0" smtClean="0">
                <a:solidFill>
                  <a:schemeClr val="tx1"/>
                </a:solidFill>
                <a:effectLst/>
                <a:latin typeface="+mn-lt"/>
                <a:ea typeface="+mn-ea"/>
                <a:cs typeface="+mn-cs"/>
              </a:rPr>
              <a:t>队列：用于检查</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是否被满足。</a:t>
            </a:r>
          </a:p>
          <a:p>
            <a:r>
              <a:rPr lang="en-US" altLang="zh-CN" sz="1200" b="0" i="0" kern="1200" dirty="0" err="1" smtClean="0">
                <a:solidFill>
                  <a:schemeClr val="tx1"/>
                </a:solidFill>
                <a:effectLst/>
                <a:latin typeface="+mn-lt"/>
                <a:ea typeface="+mn-ea"/>
                <a:cs typeface="+mn-cs"/>
              </a:rPr>
              <a:t>DelayedQueue</a:t>
            </a:r>
            <a:r>
              <a:rPr lang="zh-CN" altLang="en-US" sz="1200" b="0" i="0" kern="1200" dirty="0" smtClean="0">
                <a:solidFill>
                  <a:schemeClr val="tx1"/>
                </a:solidFill>
                <a:effectLst/>
                <a:latin typeface="+mn-lt"/>
                <a:ea typeface="+mn-ea"/>
                <a:cs typeface="+mn-cs"/>
              </a:rPr>
              <a:t>队列：用于检测</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是否超时。</a:t>
            </a:r>
          </a:p>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19</a:t>
            </a:fld>
            <a:endParaRPr lang="zh-CN" altLang="en-US"/>
          </a:p>
        </p:txBody>
      </p:sp>
    </p:spTree>
    <p:extLst>
      <p:ext uri="{BB962C8B-B14F-4D97-AF65-F5344CB8AC3E}">
        <p14:creationId xmlns:p14="http://schemas.microsoft.com/office/powerpoint/2010/main" val="142389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20</a:t>
            </a:fld>
            <a:endParaRPr lang="zh-CN" altLang="en-US"/>
          </a:p>
        </p:txBody>
      </p:sp>
    </p:spTree>
    <p:extLst>
      <p:ext uri="{BB962C8B-B14F-4D97-AF65-F5344CB8AC3E}">
        <p14:creationId xmlns:p14="http://schemas.microsoft.com/office/powerpoint/2010/main" val="69741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21</a:t>
            </a:fld>
            <a:endParaRPr lang="zh-CN" altLang="en-US"/>
          </a:p>
        </p:txBody>
      </p:sp>
    </p:spTree>
    <p:extLst>
      <p:ext uri="{BB962C8B-B14F-4D97-AF65-F5344CB8AC3E}">
        <p14:creationId xmlns:p14="http://schemas.microsoft.com/office/powerpoint/2010/main" val="69741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22</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23</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24</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流程之前：</a:t>
            </a:r>
            <a:endParaRPr lang="en-US" altLang="zh-CN" dirty="0" smtClean="0"/>
          </a:p>
          <a:p>
            <a:r>
              <a:rPr lang="zh-CN" altLang="en-US" dirty="0" smtClean="0"/>
              <a:t>发送创建指令到某台</a:t>
            </a:r>
            <a:r>
              <a:rPr lang="en-US" altLang="zh-CN" dirty="0" smtClean="0"/>
              <a:t>broker</a:t>
            </a:r>
            <a:r>
              <a:rPr lang="zh-CN" altLang="en-US" dirty="0" smtClean="0"/>
              <a:t>，</a:t>
            </a:r>
            <a:r>
              <a:rPr lang="en-US" altLang="zh-CN" dirty="0" smtClean="0"/>
              <a:t>broker</a:t>
            </a:r>
            <a:r>
              <a:rPr lang="zh-CN" altLang="en-US" dirty="0" smtClean="0"/>
              <a:t>验证</a:t>
            </a:r>
            <a:r>
              <a:rPr lang="en-US" altLang="zh-CN" dirty="0" smtClean="0"/>
              <a:t>topic</a:t>
            </a:r>
            <a:r>
              <a:rPr lang="zh-CN" altLang="en-US" baseline="0" dirty="0" smtClean="0"/>
              <a:t>需新建，根据算法</a:t>
            </a:r>
            <a:r>
              <a:rPr lang="en-US" altLang="zh-CN" baseline="0" dirty="0" smtClean="0"/>
              <a:t>(</a:t>
            </a:r>
            <a:r>
              <a:rPr lang="en-US" altLang="zh-CN" baseline="0" dirty="0" err="1" smtClean="0"/>
              <a:t>AdminUtils.scala</a:t>
            </a:r>
            <a:r>
              <a:rPr lang="en-US" altLang="zh-CN" baseline="0" dirty="0" smtClean="0"/>
              <a:t>)</a:t>
            </a:r>
            <a:r>
              <a:rPr lang="zh-CN" altLang="en-US" baseline="0" dirty="0" smtClean="0"/>
              <a:t>分配好</a:t>
            </a:r>
            <a:r>
              <a:rPr lang="en-US" altLang="zh-CN" baseline="0" dirty="0" smtClean="0"/>
              <a:t>partition</a:t>
            </a:r>
            <a:r>
              <a:rPr lang="zh-CN" altLang="en-US" baseline="0" dirty="0" smtClean="0"/>
              <a:t>到</a:t>
            </a:r>
            <a:r>
              <a:rPr lang="en-US" altLang="zh-CN" baseline="0" dirty="0" smtClean="0"/>
              <a:t>broker</a:t>
            </a:r>
            <a:r>
              <a:rPr lang="zh-CN" altLang="en-US" baseline="0" dirty="0" smtClean="0"/>
              <a:t>中，在</a:t>
            </a:r>
            <a:r>
              <a:rPr lang="en-US" altLang="zh-CN" baseline="0" dirty="0" smtClean="0"/>
              <a:t>ZK</a:t>
            </a:r>
            <a:r>
              <a:rPr lang="zh-CN" altLang="en-US" baseline="0" dirty="0" smtClean="0"/>
              <a:t>上新建此</a:t>
            </a:r>
            <a:r>
              <a:rPr lang="en-US" altLang="zh-CN" baseline="0" dirty="0" smtClean="0"/>
              <a:t>topic</a:t>
            </a:r>
            <a:r>
              <a:rPr lang="zh-CN" altLang="en-US" baseline="0" dirty="0" smtClean="0"/>
              <a:t>结点，触发</a:t>
            </a:r>
            <a:r>
              <a:rPr lang="en-US" altLang="zh-CN" baseline="0" dirty="0" smtClean="0"/>
              <a:t>watcher</a:t>
            </a:r>
          </a:p>
          <a:p>
            <a:r>
              <a:rPr lang="en-US" altLang="zh-CN" baseline="0" dirty="0" smtClean="0"/>
              <a:t>=========================================================================================================================================</a:t>
            </a:r>
          </a:p>
          <a:p>
            <a:r>
              <a:rPr lang="en-US" altLang="zh-CN" sz="1000" i="0" kern="1200" dirty="0" smtClean="0">
                <a:solidFill>
                  <a:schemeClr val="tx1"/>
                </a:solidFill>
                <a:effectLst/>
                <a:latin typeface="+mn-lt"/>
                <a:ea typeface="+mn-ea"/>
                <a:cs typeface="+mn-cs"/>
              </a:rPr>
              <a:t>* There are 2 goals of replica assignment:</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1. Spread the replicas evenly among brokers.</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2. For partitions assigned to a particular broker, their other replicas are spread over the other brokers.</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To achieve this goal, we:</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1. Assign the first replica of each partition by round-robin, starting from a random position in the broker list.</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2. Assign the remaining replicas of each partition with an increasing shift.</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Here is an example of assigning</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broker-0  broker-1  broker-2  broker-3  broker-4</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p0        p1        p2        p3        p4       (1st replica)</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p5        p6        p7        p8        p9       (1st replica)</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p4        p0        p1        p2        p3       (2nd replica)</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p8        p9        p5        p6        p7       (2nd replica)</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p3        p4        p0        p1        p2       (3nd replica)</a:t>
            </a:r>
            <a:br>
              <a:rPr lang="en-US" altLang="zh-CN" sz="1000" i="0" kern="1200" dirty="0" smtClean="0">
                <a:solidFill>
                  <a:schemeClr val="tx1"/>
                </a:solidFill>
                <a:effectLst/>
                <a:latin typeface="+mn-lt"/>
                <a:ea typeface="+mn-ea"/>
                <a:cs typeface="+mn-cs"/>
              </a:rPr>
            </a:br>
            <a:r>
              <a:rPr lang="en-US" altLang="zh-CN" sz="1000" i="0" kern="1200" dirty="0" smtClean="0">
                <a:solidFill>
                  <a:schemeClr val="tx1"/>
                </a:solidFill>
                <a:effectLst/>
                <a:latin typeface="+mn-lt"/>
                <a:ea typeface="+mn-ea"/>
                <a:cs typeface="+mn-cs"/>
              </a:rPr>
              <a:t>* p7        p8        p9        p5        p6       (3nd replica)</a:t>
            </a:r>
            <a:endParaRPr lang="en-US" altLang="zh-CN" sz="1000" i="0" dirty="0" smtClean="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25</a:t>
            </a:fld>
            <a:endParaRPr lang="zh-CN" altLang="en-US"/>
          </a:p>
        </p:txBody>
      </p:sp>
    </p:spTree>
    <p:extLst>
      <p:ext uri="{BB962C8B-B14F-4D97-AF65-F5344CB8AC3E}">
        <p14:creationId xmlns:p14="http://schemas.microsoft.com/office/powerpoint/2010/main" val="194823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发布订阅模式有点类似于我们日常生活中订阅报纸。每年到年尾的时候，邮局就会发一本报纸集合让我们来选择订阅哪一个。在这个表里头列了所有出版发行的报纸，那么对于我们每一个订阅者来说，我们可以选择一份或者多份报纸。比如北京日报、潇湘晨报等。那么这些个我们订阅的报纸，就相当于发布订阅模式里的</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。有很多个人订阅报纸，也有人可能和我订阅了相同的报纸。那么，在这里，相当于我们在同一个</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里注册了。对于一份报纸发行方来说，它和所有的订阅者就构成了一个</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对多的关系</a:t>
            </a:r>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4</a:t>
            </a:fld>
            <a:endParaRPr lang="zh-CN" altLang="en-US"/>
          </a:p>
        </p:txBody>
      </p:sp>
    </p:spTree>
    <p:extLst>
      <p:ext uri="{BB962C8B-B14F-4D97-AF65-F5344CB8AC3E}">
        <p14:creationId xmlns:p14="http://schemas.microsoft.com/office/powerpoint/2010/main" val="187048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27</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28</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29</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30</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31</a:t>
            </a:fld>
            <a:endParaRPr lang="zh-CN" altLang="en-US"/>
          </a:p>
        </p:txBody>
      </p:sp>
    </p:spTree>
    <p:extLst>
      <p:ext uri="{BB962C8B-B14F-4D97-AF65-F5344CB8AC3E}">
        <p14:creationId xmlns:p14="http://schemas.microsoft.com/office/powerpoint/2010/main" val="861748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32</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a:t>
            </a:r>
            <a:r>
              <a:rPr lang="en-US" altLang="zh-CN" dirty="0" smtClean="0"/>
              <a:t>broker</a:t>
            </a:r>
            <a:r>
              <a:rPr lang="zh-CN" altLang="en-US" dirty="0" smtClean="0"/>
              <a:t>启动时都会启动一个</a:t>
            </a:r>
            <a:r>
              <a:rPr lang="en-US" altLang="zh-CN" dirty="0" smtClean="0"/>
              <a:t>coordinator</a:t>
            </a:r>
            <a:r>
              <a:rPr lang="zh-CN" altLang="en-US" dirty="0" smtClean="0"/>
              <a:t>，每个</a:t>
            </a:r>
            <a:r>
              <a:rPr lang="en-US" altLang="zh-CN" dirty="0" smtClean="0"/>
              <a:t>coordinator</a:t>
            </a:r>
            <a:r>
              <a:rPr lang="zh-CN" altLang="en-US" dirty="0" smtClean="0"/>
              <a:t>都负责一部分的</a:t>
            </a:r>
            <a:r>
              <a:rPr lang="en-US" altLang="zh-CN" dirty="0" smtClean="0"/>
              <a:t>consumer</a:t>
            </a:r>
            <a:r>
              <a:rPr lang="en-US" altLang="zh-CN" baseline="0" dirty="0" smtClean="0"/>
              <a:t> group</a:t>
            </a:r>
            <a:r>
              <a:rPr lang="zh-CN" altLang="en-US" baseline="0" dirty="0" smtClean="0"/>
              <a:t>的负载均衡。 </a:t>
            </a:r>
            <a:endParaRPr lang="en-US" altLang="zh-CN" baseline="0" dirty="0" smtClean="0"/>
          </a:p>
          <a:p>
            <a:endParaRPr lang="en-US" altLang="zh-CN" baseline="0" dirty="0" smtClean="0"/>
          </a:p>
          <a:p>
            <a:r>
              <a:rPr lang="zh-CN" altLang="en-US" baseline="0" dirty="0" smtClean="0"/>
              <a:t>负载逻辑在</a:t>
            </a:r>
            <a:r>
              <a:rPr lang="en-US" altLang="zh-CN" baseline="0" dirty="0" smtClean="0"/>
              <a:t>consumer</a:t>
            </a:r>
            <a:r>
              <a:rPr lang="zh-CN" altLang="en-US" baseline="0" dirty="0" smtClean="0"/>
              <a:t>端</a:t>
            </a:r>
            <a:r>
              <a:rPr lang="en-US" altLang="zh-CN" baseline="0" dirty="0" smtClean="0"/>
              <a:t>.. </a:t>
            </a:r>
            <a:r>
              <a:rPr lang="zh-CN" altLang="en-US" baseline="0" dirty="0" smtClean="0"/>
              <a:t>哪个</a:t>
            </a:r>
            <a:r>
              <a:rPr lang="en-US" altLang="zh-CN" dirty="0" smtClean="0"/>
              <a:t>coordinator</a:t>
            </a:r>
            <a:r>
              <a:rPr lang="zh-CN" altLang="en-US" dirty="0" smtClean="0"/>
              <a:t>负责这个</a:t>
            </a:r>
            <a:r>
              <a:rPr lang="en-US" altLang="zh-CN" dirty="0" smtClean="0"/>
              <a:t>group</a:t>
            </a:r>
            <a:r>
              <a:rPr lang="zh-CN" altLang="en-US" dirty="0" smtClean="0"/>
              <a:t>的分配逻辑如下</a:t>
            </a:r>
            <a:r>
              <a:rPr lang="en-US" altLang="zh-CN" dirty="0" smtClean="0"/>
              <a:t>:</a:t>
            </a:r>
          </a:p>
          <a:p>
            <a:r>
              <a:rPr lang="en-US" altLang="zh-CN" dirty="0" err="1" smtClean="0"/>
              <a:t>GroupMetadataManager.scala</a:t>
            </a:r>
            <a:endParaRPr lang="en-US" altLang="zh-CN" dirty="0" smtClean="0"/>
          </a:p>
          <a:p>
            <a:r>
              <a:rPr lang="en-US" altLang="zh-CN" dirty="0" smtClean="0"/>
              <a:t>=======================================================================================================</a:t>
            </a:r>
          </a:p>
          <a:p>
            <a:r>
              <a:rPr lang="en-US" altLang="zh-CN" sz="1200" b="0"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err="1" smtClean="0"/>
              <a:t>partitionFor</a:t>
            </a:r>
            <a:r>
              <a:rPr lang="en-US" altLang="zh-CN" dirty="0" smtClean="0"/>
              <a:t>(</a:t>
            </a:r>
            <a:r>
              <a:rPr lang="en-US" altLang="zh-CN" dirty="0" err="1" smtClean="0"/>
              <a:t>groupId</a:t>
            </a:r>
            <a:r>
              <a:rPr lang="en-US" altLang="zh-CN" dirty="0" smtClean="0"/>
              <a:t>: </a:t>
            </a:r>
            <a:r>
              <a:rPr lang="en-US" altLang="zh-CN" sz="1200" kern="1200" dirty="0" smtClean="0">
                <a:solidFill>
                  <a:schemeClr val="tx1"/>
                </a:solidFill>
                <a:effectLst/>
                <a:latin typeface="+mn-lt"/>
                <a:ea typeface="+mn-ea"/>
                <a:cs typeface="+mn-cs"/>
              </a:rPr>
              <a:t>String</a:t>
            </a:r>
            <a:r>
              <a:rPr lang="en-US" altLang="zh-CN" dirty="0" smtClean="0"/>
              <a:t>): </a:t>
            </a:r>
            <a:r>
              <a:rPr lang="en-US" altLang="zh-CN" dirty="0" err="1" smtClean="0"/>
              <a:t>Int</a:t>
            </a:r>
            <a:r>
              <a:rPr lang="en-US" altLang="zh-CN" dirty="0" smtClean="0"/>
              <a:t> = </a:t>
            </a:r>
            <a:r>
              <a:rPr lang="en-US" altLang="zh-CN" dirty="0" err="1" smtClean="0"/>
              <a:t>Utils.</a:t>
            </a:r>
            <a:r>
              <a:rPr lang="en-US" altLang="zh-CN" i="1" dirty="0" err="1" smtClean="0">
                <a:effectLst/>
              </a:rPr>
              <a:t>abs</a:t>
            </a:r>
            <a:r>
              <a:rPr lang="en-US" altLang="zh-CN" dirty="0" smtClean="0"/>
              <a:t>(</a:t>
            </a:r>
            <a:r>
              <a:rPr lang="en-US" altLang="zh-CN" dirty="0" err="1" smtClean="0"/>
              <a:t>groupId.hashCode</a:t>
            </a:r>
            <a:r>
              <a:rPr lang="en-US" altLang="zh-CN" dirty="0" smtClean="0"/>
              <a:t>) % </a:t>
            </a:r>
            <a:r>
              <a:rPr lang="en-US" altLang="zh-CN" dirty="0" err="1" smtClean="0">
                <a:effectLst/>
              </a:rPr>
              <a:t>groupMetadataTopicPartitionCount</a:t>
            </a:r>
            <a:endParaRPr lang="en-US" altLang="zh-CN" dirty="0" smtClean="0">
              <a:effectLst/>
            </a:endParaRPr>
          </a:p>
          <a:p>
            <a:r>
              <a:rPr lang="en-US" altLang="zh-CN" dirty="0" smtClean="0">
                <a:effectLst/>
              </a:rPr>
              <a:t>=======================================================================================================</a:t>
            </a:r>
          </a:p>
          <a:p>
            <a:r>
              <a:rPr lang="zh-CN" altLang="en-US" dirty="0" smtClean="0">
                <a:effectLst/>
              </a:rPr>
              <a:t>上记代码取得的</a:t>
            </a:r>
            <a:r>
              <a:rPr lang="en-US" altLang="zh-CN" dirty="0" smtClean="0">
                <a:effectLst/>
              </a:rPr>
              <a:t>partition</a:t>
            </a:r>
            <a:r>
              <a:rPr lang="zh-CN" altLang="en-US" dirty="0" smtClean="0">
                <a:effectLst/>
              </a:rPr>
              <a:t>的</a:t>
            </a:r>
            <a:r>
              <a:rPr lang="en-US" altLang="zh-CN" dirty="0" smtClean="0">
                <a:effectLst/>
              </a:rPr>
              <a:t>leader</a:t>
            </a:r>
            <a:r>
              <a:rPr lang="zh-CN" altLang="en-US" dirty="0" smtClean="0">
                <a:effectLst/>
              </a:rPr>
              <a:t>所在</a:t>
            </a:r>
            <a:r>
              <a:rPr lang="en-US" altLang="zh-CN" dirty="0" err="1" smtClean="0">
                <a:effectLst/>
              </a:rPr>
              <a:t>borker</a:t>
            </a:r>
            <a:r>
              <a:rPr lang="zh-CN" altLang="en-US" dirty="0" smtClean="0">
                <a:effectLst/>
              </a:rPr>
              <a:t>的</a:t>
            </a:r>
            <a:r>
              <a:rPr lang="en-US" altLang="zh-CN" dirty="0" smtClean="0"/>
              <a:t>coordinator</a:t>
            </a:r>
            <a:r>
              <a:rPr lang="zh-CN" altLang="en-US" dirty="0" smtClean="0"/>
              <a:t>负责此</a:t>
            </a:r>
            <a:r>
              <a:rPr lang="en-US" altLang="zh-CN" dirty="0" smtClean="0">
                <a:effectLst/>
              </a:rPr>
              <a:t>group</a:t>
            </a:r>
            <a:r>
              <a:rPr lang="zh-CN" altLang="en-US" dirty="0" smtClean="0">
                <a:effectLst/>
              </a:rPr>
              <a:t>的协调。</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33</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Down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不再担任之前负责的</a:t>
            </a:r>
            <a:r>
              <a:rPr lang="en-US" altLang="zh-CN" sz="1200" b="0" i="0" kern="1200" dirty="0" smtClean="0">
                <a:solidFill>
                  <a:schemeClr val="tx1"/>
                </a:solidFill>
                <a:effectLst/>
                <a:latin typeface="+mn-lt"/>
                <a:ea typeface="+mn-ea"/>
                <a:cs typeface="+mn-cs"/>
              </a:rPr>
              <a:t>Consumer Group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Catch up</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竞选成功，但还未能做好服务相应请求的准备。</a:t>
            </a:r>
          </a:p>
          <a:p>
            <a:r>
              <a:rPr lang="en-US" altLang="zh-CN" sz="1200" b="1" i="0" kern="1200" dirty="0" smtClean="0">
                <a:solidFill>
                  <a:schemeClr val="tx1"/>
                </a:solidFill>
                <a:effectLst/>
                <a:latin typeface="+mn-lt"/>
                <a:ea typeface="+mn-ea"/>
                <a:cs typeface="+mn-cs"/>
              </a:rPr>
              <a:t>Ready</a:t>
            </a:r>
            <a:r>
              <a:rPr lang="zh-CN" altLang="en-US" sz="1200" b="0" i="0" kern="1200" dirty="0" smtClean="0">
                <a:solidFill>
                  <a:schemeClr val="tx1"/>
                </a:solidFill>
                <a:effectLst/>
                <a:latin typeface="+mn-lt"/>
                <a:ea typeface="+mn-ea"/>
                <a:cs typeface="+mn-cs"/>
              </a:rPr>
              <a:t>：该状态下，新竞选出来的</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已经完成从</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中加载它所负责管理的所有</a:t>
            </a:r>
            <a:r>
              <a:rPr lang="en-US" altLang="zh-CN" sz="1200" b="0" i="0" kern="1200" dirty="0" smtClean="0">
                <a:solidFill>
                  <a:schemeClr val="tx1"/>
                </a:solidFill>
                <a:effectLst/>
                <a:latin typeface="+mn-lt"/>
                <a:ea typeface="+mn-ea"/>
                <a:cs typeface="+mn-cs"/>
              </a:rPr>
              <a:t>Group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metadata</a:t>
            </a:r>
            <a:r>
              <a:rPr lang="zh-CN" altLang="en-US" sz="1200" b="0" i="0" kern="1200" dirty="0" smtClean="0">
                <a:solidFill>
                  <a:schemeClr val="tx1"/>
                </a:solidFill>
                <a:effectLst/>
                <a:latin typeface="+mn-lt"/>
                <a:ea typeface="+mn-ea"/>
                <a:cs typeface="+mn-cs"/>
              </a:rPr>
              <a:t>，并可开始接收相应的请求。</a:t>
            </a:r>
          </a:p>
          <a:p>
            <a:r>
              <a:rPr lang="en-US" altLang="zh-CN" sz="1200" b="1" i="0" kern="1200" dirty="0" smtClean="0">
                <a:solidFill>
                  <a:schemeClr val="tx1"/>
                </a:solidFill>
                <a:effectLst/>
                <a:latin typeface="+mn-lt"/>
                <a:ea typeface="+mn-ea"/>
                <a:cs typeface="+mn-cs"/>
              </a:rPr>
              <a:t>Prepare for rebalance</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在所有</a:t>
            </a:r>
            <a:r>
              <a:rPr lang="en-US" altLang="zh-CN" sz="1200" b="0" i="0" kern="1200" dirty="0" err="1" smtClean="0">
                <a:solidFill>
                  <a:schemeClr val="tx1"/>
                </a:solidFill>
                <a:effectLst/>
                <a:latin typeface="+mn-lt"/>
                <a:ea typeface="+mn-ea"/>
                <a:cs typeface="+mn-cs"/>
              </a:rPr>
              <a:t>HeartbeatResponse</a:t>
            </a:r>
            <a:r>
              <a:rPr lang="zh-CN" altLang="en-US" sz="1200" b="0" i="0" kern="1200" dirty="0" smtClean="0">
                <a:solidFill>
                  <a:schemeClr val="tx1"/>
                </a:solidFill>
                <a:effectLst/>
                <a:latin typeface="+mn-lt"/>
                <a:ea typeface="+mn-ea"/>
                <a:cs typeface="+mn-cs"/>
              </a:rPr>
              <a:t>中返回</a:t>
            </a:r>
            <a:r>
              <a:rPr lang="en-US" altLang="zh-CN" sz="1200" b="0" i="0" kern="1200" dirty="0" err="1" smtClean="0">
                <a:solidFill>
                  <a:schemeClr val="tx1"/>
                </a:solidFill>
                <a:effectLst/>
                <a:latin typeface="+mn-lt"/>
                <a:ea typeface="+mn-ea"/>
                <a:cs typeface="+mn-cs"/>
              </a:rPr>
              <a:t>IllegalGeneration</a:t>
            </a:r>
            <a:r>
              <a:rPr lang="zh-CN" altLang="en-US" sz="1200" b="0" i="0" kern="1200" dirty="0" smtClean="0">
                <a:solidFill>
                  <a:schemeClr val="tx1"/>
                </a:solidFill>
                <a:effectLst/>
                <a:latin typeface="+mn-lt"/>
                <a:ea typeface="+mn-ea"/>
                <a:cs typeface="+mn-cs"/>
              </a:rPr>
              <a:t>错误码，并等待所有</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向其发送</a:t>
            </a:r>
            <a:r>
              <a:rPr lang="en-US" altLang="zh-CN" sz="1200" b="0" i="0" kern="1200" dirty="0" err="1" smtClean="0">
                <a:solidFill>
                  <a:schemeClr val="tx1"/>
                </a:solidFill>
                <a:effectLst/>
                <a:latin typeface="+mn-lt"/>
                <a:ea typeface="+mn-ea"/>
                <a:cs typeface="+mn-cs"/>
              </a:rPr>
              <a:t>JoinGroupRequest</a:t>
            </a:r>
            <a:r>
              <a:rPr lang="zh-CN" altLang="en-US" sz="1200" b="0" i="0" kern="1200" dirty="0" smtClean="0">
                <a:solidFill>
                  <a:schemeClr val="tx1"/>
                </a:solidFill>
                <a:effectLst/>
                <a:latin typeface="+mn-lt"/>
                <a:ea typeface="+mn-ea"/>
                <a:cs typeface="+mn-cs"/>
              </a:rPr>
              <a:t>后转到</a:t>
            </a:r>
            <a:r>
              <a:rPr lang="en-US" altLang="zh-CN" sz="1200" b="0" i="0" kern="1200" dirty="0" smtClean="0">
                <a:solidFill>
                  <a:schemeClr val="tx1"/>
                </a:solidFill>
                <a:effectLst/>
                <a:latin typeface="+mn-lt"/>
                <a:ea typeface="+mn-ea"/>
                <a:cs typeface="+mn-cs"/>
              </a:rPr>
              <a:t>Rebalancing</a:t>
            </a:r>
            <a:r>
              <a:rPr lang="zh-CN" altLang="en-US" sz="1200" b="0" i="0" kern="1200" dirty="0" smtClean="0">
                <a:solidFill>
                  <a:schemeClr val="tx1"/>
                </a:solidFill>
                <a:effectLst/>
                <a:latin typeface="+mn-lt"/>
                <a:ea typeface="+mn-ea"/>
                <a:cs typeface="+mn-cs"/>
              </a:rPr>
              <a:t>状态。</a:t>
            </a:r>
          </a:p>
          <a:p>
            <a:r>
              <a:rPr lang="en-US" altLang="zh-CN" sz="1200" b="1" i="0" kern="1200" dirty="0" smtClean="0">
                <a:solidFill>
                  <a:schemeClr val="tx1"/>
                </a:solidFill>
                <a:effectLst/>
                <a:latin typeface="+mn-lt"/>
                <a:ea typeface="+mn-ea"/>
                <a:cs typeface="+mn-cs"/>
              </a:rPr>
              <a:t>Rebalancing</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已经收到了</a:t>
            </a:r>
            <a:r>
              <a:rPr lang="en-US" altLang="zh-CN" sz="1200" b="0" i="0" kern="1200" dirty="0" err="1" smtClean="0">
                <a:solidFill>
                  <a:schemeClr val="tx1"/>
                </a:solidFill>
                <a:effectLst/>
                <a:latin typeface="+mn-lt"/>
                <a:ea typeface="+mn-ea"/>
                <a:cs typeface="+mn-cs"/>
              </a:rPr>
              <a:t>JoinGroupRequest</a:t>
            </a:r>
            <a:r>
              <a:rPr lang="zh-CN" altLang="en-US" sz="1200" b="0" i="0" kern="1200" dirty="0" smtClean="0">
                <a:solidFill>
                  <a:schemeClr val="tx1"/>
                </a:solidFill>
                <a:effectLst/>
                <a:latin typeface="+mn-lt"/>
                <a:ea typeface="+mn-ea"/>
                <a:cs typeface="+mn-cs"/>
              </a:rPr>
              <a:t>请求，并增加其</a:t>
            </a:r>
            <a:r>
              <a:rPr lang="en-US" altLang="zh-CN" sz="1200" b="0" i="0" kern="1200" dirty="0" smtClean="0">
                <a:solidFill>
                  <a:schemeClr val="tx1"/>
                </a:solidFill>
                <a:effectLst/>
                <a:latin typeface="+mn-lt"/>
                <a:ea typeface="+mn-ea"/>
                <a:cs typeface="+mn-cs"/>
              </a:rPr>
              <a:t>Group Generation ID</a:t>
            </a:r>
            <a:r>
              <a:rPr lang="zh-CN" altLang="en-US" sz="1200" b="0" i="0" kern="1200" dirty="0" smtClean="0">
                <a:solidFill>
                  <a:schemeClr val="tx1"/>
                </a:solidFill>
                <a:effectLst/>
                <a:latin typeface="+mn-lt"/>
                <a:ea typeface="+mn-ea"/>
                <a:cs typeface="+mn-cs"/>
              </a:rPr>
              <a:t>，分配</a:t>
            </a:r>
            <a:r>
              <a:rPr lang="en-US" altLang="zh-CN" sz="1200" b="0" i="0" kern="1200" dirty="0" smtClean="0">
                <a:solidFill>
                  <a:schemeClr val="tx1"/>
                </a:solidFill>
                <a:effectLst/>
                <a:latin typeface="+mn-lt"/>
                <a:ea typeface="+mn-ea"/>
                <a:cs typeface="+mn-cs"/>
              </a:rPr>
              <a:t>Consumer ID</a:t>
            </a:r>
            <a:r>
              <a:rPr lang="zh-CN" altLang="en-US" sz="1200" b="0" i="0" kern="1200" dirty="0" smtClean="0">
                <a:solidFill>
                  <a:schemeClr val="tx1"/>
                </a:solidFill>
                <a:effectLst/>
                <a:latin typeface="+mn-lt"/>
                <a:ea typeface="+mn-ea"/>
                <a:cs typeface="+mn-cs"/>
              </a:rPr>
              <a:t>，分配</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Rebalance</a:t>
            </a:r>
            <a:r>
              <a:rPr lang="zh-CN" altLang="en-US" sz="1200" b="0" i="0" kern="1200" dirty="0" smtClean="0">
                <a:solidFill>
                  <a:schemeClr val="tx1"/>
                </a:solidFill>
                <a:effectLst/>
                <a:latin typeface="+mn-lt"/>
                <a:ea typeface="+mn-ea"/>
                <a:cs typeface="+mn-cs"/>
              </a:rPr>
              <a:t>成功后，它会等待接收包含新的</a:t>
            </a:r>
            <a:r>
              <a:rPr lang="en-US" altLang="zh-CN" sz="1200" b="0" i="0" kern="1200" dirty="0" smtClean="0">
                <a:solidFill>
                  <a:schemeClr val="tx1"/>
                </a:solidFill>
                <a:effectLst/>
                <a:latin typeface="+mn-lt"/>
                <a:ea typeface="+mn-ea"/>
                <a:cs typeface="+mn-cs"/>
              </a:rPr>
              <a:t>Consumer Generation ID</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HeartbeatRequest</a:t>
            </a:r>
            <a:r>
              <a:rPr lang="zh-CN" altLang="en-US" sz="1200" b="0" i="0" kern="1200" dirty="0" smtClean="0">
                <a:solidFill>
                  <a:schemeClr val="tx1"/>
                </a:solidFill>
                <a:effectLst/>
                <a:latin typeface="+mn-lt"/>
                <a:ea typeface="+mn-ea"/>
                <a:cs typeface="+mn-cs"/>
              </a:rPr>
              <a:t>，并转至</a:t>
            </a:r>
            <a:r>
              <a:rPr lang="en-US" altLang="zh-CN" sz="1200" b="0" i="0" kern="1200" dirty="0" smtClean="0">
                <a:solidFill>
                  <a:schemeClr val="tx1"/>
                </a:solidFill>
                <a:effectLst/>
                <a:latin typeface="+mn-lt"/>
                <a:ea typeface="+mn-ea"/>
                <a:cs typeface="+mn-cs"/>
              </a:rPr>
              <a:t>Ready</a:t>
            </a:r>
            <a:r>
              <a:rPr lang="zh-CN" altLang="en-US" sz="1200" b="0" i="0" kern="1200" dirty="0" smtClean="0">
                <a:solidFill>
                  <a:schemeClr val="tx1"/>
                </a:solidFill>
                <a:effectLst/>
                <a:latin typeface="+mn-lt"/>
                <a:ea typeface="+mn-ea"/>
                <a:cs typeface="+mn-cs"/>
              </a:rPr>
              <a:t>状态。</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281D136-8155-4732-ADD0-ED32D500EDE4}" type="slidenum">
              <a:rPr lang="zh-CN" altLang="en-US" smtClean="0"/>
              <a:t>34</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281D136-8155-4732-ADD0-ED32D500EDE4}" type="slidenum">
              <a:rPr lang="zh-CN" altLang="en-US" smtClean="0"/>
              <a:t>36</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Down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不再担任之前负责的</a:t>
            </a:r>
            <a:r>
              <a:rPr lang="en-US" altLang="zh-CN" sz="1200" b="0" i="0" kern="1200" dirty="0" smtClean="0">
                <a:solidFill>
                  <a:schemeClr val="tx1"/>
                </a:solidFill>
                <a:effectLst/>
                <a:latin typeface="+mn-lt"/>
                <a:ea typeface="+mn-ea"/>
                <a:cs typeface="+mn-cs"/>
              </a:rPr>
              <a:t>Consumer Group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Catch up</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竞选成功，但还未能做好服务相应请求的准备。</a:t>
            </a:r>
          </a:p>
          <a:p>
            <a:r>
              <a:rPr lang="en-US" altLang="zh-CN" sz="1200" b="1" i="0" kern="1200" dirty="0" smtClean="0">
                <a:solidFill>
                  <a:schemeClr val="tx1"/>
                </a:solidFill>
                <a:effectLst/>
                <a:latin typeface="+mn-lt"/>
                <a:ea typeface="+mn-ea"/>
                <a:cs typeface="+mn-cs"/>
              </a:rPr>
              <a:t>Ready</a:t>
            </a:r>
            <a:r>
              <a:rPr lang="zh-CN" altLang="en-US" sz="1200" b="0" i="0" kern="1200" dirty="0" smtClean="0">
                <a:solidFill>
                  <a:schemeClr val="tx1"/>
                </a:solidFill>
                <a:effectLst/>
                <a:latin typeface="+mn-lt"/>
                <a:ea typeface="+mn-ea"/>
                <a:cs typeface="+mn-cs"/>
              </a:rPr>
              <a:t>：该状态下，新竞选出来的</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已经完成从</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中加载它所负责管理的所有</a:t>
            </a:r>
            <a:r>
              <a:rPr lang="en-US" altLang="zh-CN" sz="1200" b="0" i="0" kern="1200" dirty="0" smtClean="0">
                <a:solidFill>
                  <a:schemeClr val="tx1"/>
                </a:solidFill>
                <a:effectLst/>
                <a:latin typeface="+mn-lt"/>
                <a:ea typeface="+mn-ea"/>
                <a:cs typeface="+mn-cs"/>
              </a:rPr>
              <a:t>Group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metadata</a:t>
            </a:r>
            <a:r>
              <a:rPr lang="zh-CN" altLang="en-US" sz="1200" b="0" i="0" kern="1200" dirty="0" smtClean="0">
                <a:solidFill>
                  <a:schemeClr val="tx1"/>
                </a:solidFill>
                <a:effectLst/>
                <a:latin typeface="+mn-lt"/>
                <a:ea typeface="+mn-ea"/>
                <a:cs typeface="+mn-cs"/>
              </a:rPr>
              <a:t>，并可开始接收相应的请求。</a:t>
            </a:r>
          </a:p>
          <a:p>
            <a:r>
              <a:rPr lang="en-US" altLang="zh-CN" sz="1200" b="1" i="0" kern="1200" dirty="0" smtClean="0">
                <a:solidFill>
                  <a:schemeClr val="tx1"/>
                </a:solidFill>
                <a:effectLst/>
                <a:latin typeface="+mn-lt"/>
                <a:ea typeface="+mn-ea"/>
                <a:cs typeface="+mn-cs"/>
              </a:rPr>
              <a:t>Prepare for rebalance</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在所有</a:t>
            </a:r>
            <a:r>
              <a:rPr lang="en-US" altLang="zh-CN" sz="1200" b="0" i="0" kern="1200" dirty="0" err="1" smtClean="0">
                <a:solidFill>
                  <a:schemeClr val="tx1"/>
                </a:solidFill>
                <a:effectLst/>
                <a:latin typeface="+mn-lt"/>
                <a:ea typeface="+mn-ea"/>
                <a:cs typeface="+mn-cs"/>
              </a:rPr>
              <a:t>HeartbeatResponse</a:t>
            </a:r>
            <a:r>
              <a:rPr lang="zh-CN" altLang="en-US" sz="1200" b="0" i="0" kern="1200" dirty="0" smtClean="0">
                <a:solidFill>
                  <a:schemeClr val="tx1"/>
                </a:solidFill>
                <a:effectLst/>
                <a:latin typeface="+mn-lt"/>
                <a:ea typeface="+mn-ea"/>
                <a:cs typeface="+mn-cs"/>
              </a:rPr>
              <a:t>中返回</a:t>
            </a:r>
            <a:r>
              <a:rPr lang="en-US" altLang="zh-CN" sz="1200" b="0" i="0" kern="1200" dirty="0" err="1" smtClean="0">
                <a:solidFill>
                  <a:schemeClr val="tx1"/>
                </a:solidFill>
                <a:effectLst/>
                <a:latin typeface="+mn-lt"/>
                <a:ea typeface="+mn-ea"/>
                <a:cs typeface="+mn-cs"/>
              </a:rPr>
              <a:t>IllegalGeneration</a:t>
            </a:r>
            <a:r>
              <a:rPr lang="zh-CN" altLang="en-US" sz="1200" b="0" i="0" kern="1200" dirty="0" smtClean="0">
                <a:solidFill>
                  <a:schemeClr val="tx1"/>
                </a:solidFill>
                <a:effectLst/>
                <a:latin typeface="+mn-lt"/>
                <a:ea typeface="+mn-ea"/>
                <a:cs typeface="+mn-cs"/>
              </a:rPr>
              <a:t>错误码，并等待所有</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向其发送</a:t>
            </a:r>
            <a:r>
              <a:rPr lang="en-US" altLang="zh-CN" sz="1200" b="0" i="0" kern="1200" dirty="0" err="1" smtClean="0">
                <a:solidFill>
                  <a:schemeClr val="tx1"/>
                </a:solidFill>
                <a:effectLst/>
                <a:latin typeface="+mn-lt"/>
                <a:ea typeface="+mn-ea"/>
                <a:cs typeface="+mn-cs"/>
              </a:rPr>
              <a:t>JoinGroupRequest</a:t>
            </a:r>
            <a:r>
              <a:rPr lang="zh-CN" altLang="en-US" sz="1200" b="0" i="0" kern="1200" dirty="0" smtClean="0">
                <a:solidFill>
                  <a:schemeClr val="tx1"/>
                </a:solidFill>
                <a:effectLst/>
                <a:latin typeface="+mn-lt"/>
                <a:ea typeface="+mn-ea"/>
                <a:cs typeface="+mn-cs"/>
              </a:rPr>
              <a:t>后转到</a:t>
            </a:r>
            <a:r>
              <a:rPr lang="en-US" altLang="zh-CN" sz="1200" b="0" i="0" kern="1200" dirty="0" smtClean="0">
                <a:solidFill>
                  <a:schemeClr val="tx1"/>
                </a:solidFill>
                <a:effectLst/>
                <a:latin typeface="+mn-lt"/>
                <a:ea typeface="+mn-ea"/>
                <a:cs typeface="+mn-cs"/>
              </a:rPr>
              <a:t>Rebalancing</a:t>
            </a:r>
            <a:r>
              <a:rPr lang="zh-CN" altLang="en-US" sz="1200" b="0" i="0" kern="1200" dirty="0" smtClean="0">
                <a:solidFill>
                  <a:schemeClr val="tx1"/>
                </a:solidFill>
                <a:effectLst/>
                <a:latin typeface="+mn-lt"/>
                <a:ea typeface="+mn-ea"/>
                <a:cs typeface="+mn-cs"/>
              </a:rPr>
              <a:t>状态。</a:t>
            </a:r>
          </a:p>
          <a:p>
            <a:r>
              <a:rPr lang="en-US" altLang="zh-CN" sz="1200" b="1" i="0" kern="1200" dirty="0" smtClean="0">
                <a:solidFill>
                  <a:schemeClr val="tx1"/>
                </a:solidFill>
                <a:effectLst/>
                <a:latin typeface="+mn-lt"/>
                <a:ea typeface="+mn-ea"/>
                <a:cs typeface="+mn-cs"/>
              </a:rPr>
              <a:t>Rebalancing</a:t>
            </a:r>
            <a:r>
              <a:rPr lang="zh-CN" altLang="en-US" sz="1200" b="0" i="0" kern="1200" dirty="0" smtClean="0">
                <a:solidFill>
                  <a:schemeClr val="tx1"/>
                </a:solidFill>
                <a:effectLst/>
                <a:latin typeface="+mn-lt"/>
                <a:ea typeface="+mn-ea"/>
                <a:cs typeface="+mn-cs"/>
              </a:rPr>
              <a:t>：该状态下，</a:t>
            </a:r>
            <a:r>
              <a:rPr lang="en-US" altLang="zh-CN" sz="1200" b="0" i="0" kern="1200" dirty="0" smtClean="0">
                <a:solidFill>
                  <a:schemeClr val="tx1"/>
                </a:solidFill>
                <a:effectLst/>
                <a:latin typeface="+mn-lt"/>
                <a:ea typeface="+mn-ea"/>
                <a:cs typeface="+mn-cs"/>
              </a:rPr>
              <a:t>Coordinator</a:t>
            </a:r>
            <a:r>
              <a:rPr lang="zh-CN" altLang="en-US" sz="1200" b="0" i="0" kern="1200" dirty="0" smtClean="0">
                <a:solidFill>
                  <a:schemeClr val="tx1"/>
                </a:solidFill>
                <a:effectLst/>
                <a:latin typeface="+mn-lt"/>
                <a:ea typeface="+mn-ea"/>
                <a:cs typeface="+mn-cs"/>
              </a:rPr>
              <a:t>已经收到了</a:t>
            </a:r>
            <a:r>
              <a:rPr lang="en-US" altLang="zh-CN" sz="1200" b="0" i="0" kern="1200" dirty="0" err="1" smtClean="0">
                <a:solidFill>
                  <a:schemeClr val="tx1"/>
                </a:solidFill>
                <a:effectLst/>
                <a:latin typeface="+mn-lt"/>
                <a:ea typeface="+mn-ea"/>
                <a:cs typeface="+mn-cs"/>
              </a:rPr>
              <a:t>JoinGroupRequest</a:t>
            </a:r>
            <a:r>
              <a:rPr lang="zh-CN" altLang="en-US" sz="1200" b="0" i="0" kern="1200" dirty="0" smtClean="0">
                <a:solidFill>
                  <a:schemeClr val="tx1"/>
                </a:solidFill>
                <a:effectLst/>
                <a:latin typeface="+mn-lt"/>
                <a:ea typeface="+mn-ea"/>
                <a:cs typeface="+mn-cs"/>
              </a:rPr>
              <a:t>请求，并增加其</a:t>
            </a:r>
            <a:r>
              <a:rPr lang="en-US" altLang="zh-CN" sz="1200" b="0" i="0" kern="1200" dirty="0" smtClean="0">
                <a:solidFill>
                  <a:schemeClr val="tx1"/>
                </a:solidFill>
                <a:effectLst/>
                <a:latin typeface="+mn-lt"/>
                <a:ea typeface="+mn-ea"/>
                <a:cs typeface="+mn-cs"/>
              </a:rPr>
              <a:t>Group Generation ID</a:t>
            </a:r>
            <a:r>
              <a:rPr lang="zh-CN" altLang="en-US" sz="1200" b="0" i="0" kern="1200" dirty="0" smtClean="0">
                <a:solidFill>
                  <a:schemeClr val="tx1"/>
                </a:solidFill>
                <a:effectLst/>
                <a:latin typeface="+mn-lt"/>
                <a:ea typeface="+mn-ea"/>
                <a:cs typeface="+mn-cs"/>
              </a:rPr>
              <a:t>，分配</a:t>
            </a:r>
            <a:r>
              <a:rPr lang="en-US" altLang="zh-CN" sz="1200" b="0" i="0" kern="1200" dirty="0" smtClean="0">
                <a:solidFill>
                  <a:schemeClr val="tx1"/>
                </a:solidFill>
                <a:effectLst/>
                <a:latin typeface="+mn-lt"/>
                <a:ea typeface="+mn-ea"/>
                <a:cs typeface="+mn-cs"/>
              </a:rPr>
              <a:t>Consumer ID</a:t>
            </a:r>
            <a:r>
              <a:rPr lang="zh-CN" altLang="en-US" sz="1200" b="0" i="0" kern="1200" dirty="0" smtClean="0">
                <a:solidFill>
                  <a:schemeClr val="tx1"/>
                </a:solidFill>
                <a:effectLst/>
                <a:latin typeface="+mn-lt"/>
                <a:ea typeface="+mn-ea"/>
                <a:cs typeface="+mn-cs"/>
              </a:rPr>
              <a:t>，分配</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Rebalance</a:t>
            </a:r>
            <a:r>
              <a:rPr lang="zh-CN" altLang="en-US" sz="1200" b="0" i="0" kern="1200" dirty="0" smtClean="0">
                <a:solidFill>
                  <a:schemeClr val="tx1"/>
                </a:solidFill>
                <a:effectLst/>
                <a:latin typeface="+mn-lt"/>
                <a:ea typeface="+mn-ea"/>
                <a:cs typeface="+mn-cs"/>
              </a:rPr>
              <a:t>成功后，它会等待接收包含新的</a:t>
            </a:r>
            <a:r>
              <a:rPr lang="en-US" altLang="zh-CN" sz="1200" b="0" i="0" kern="1200" dirty="0" smtClean="0">
                <a:solidFill>
                  <a:schemeClr val="tx1"/>
                </a:solidFill>
                <a:effectLst/>
                <a:latin typeface="+mn-lt"/>
                <a:ea typeface="+mn-ea"/>
                <a:cs typeface="+mn-cs"/>
              </a:rPr>
              <a:t>Consumer Generation ID</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HeartbeatRequest</a:t>
            </a:r>
            <a:r>
              <a:rPr lang="zh-CN" altLang="en-US" sz="1200" b="0" i="0" kern="1200" dirty="0" smtClean="0">
                <a:solidFill>
                  <a:schemeClr val="tx1"/>
                </a:solidFill>
                <a:effectLst/>
                <a:latin typeface="+mn-lt"/>
                <a:ea typeface="+mn-ea"/>
                <a:cs typeface="+mn-cs"/>
              </a:rPr>
              <a:t>，并转至</a:t>
            </a:r>
            <a:r>
              <a:rPr lang="en-US" altLang="zh-CN" sz="1200" b="0" i="0" kern="1200" dirty="0" smtClean="0">
                <a:solidFill>
                  <a:schemeClr val="tx1"/>
                </a:solidFill>
                <a:effectLst/>
                <a:latin typeface="+mn-lt"/>
                <a:ea typeface="+mn-ea"/>
                <a:cs typeface="+mn-cs"/>
              </a:rPr>
              <a:t>Ready</a:t>
            </a:r>
            <a:r>
              <a:rPr lang="zh-CN" altLang="en-US" sz="1200" b="0" i="0" kern="1200" dirty="0" smtClean="0">
                <a:solidFill>
                  <a:schemeClr val="tx1"/>
                </a:solidFill>
                <a:effectLst/>
                <a:latin typeface="+mn-lt"/>
                <a:ea typeface="+mn-ea"/>
                <a:cs typeface="+mn-cs"/>
              </a:rPr>
              <a:t>状态。</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281D136-8155-4732-ADD0-ED32D500EDE4}" type="slidenum">
              <a:rPr lang="zh-CN" altLang="en-US" smtClean="0"/>
              <a:t>37</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P2P</a:t>
            </a:r>
            <a:r>
              <a:rPr lang="zh-CN" altLang="en-US" sz="1200" b="0" i="0" kern="1200" dirty="0" smtClean="0">
                <a:solidFill>
                  <a:schemeClr val="tx1"/>
                </a:solidFill>
                <a:effectLst/>
                <a:latin typeface="+mn-lt"/>
                <a:ea typeface="+mn-ea"/>
                <a:cs typeface="+mn-cs"/>
              </a:rPr>
              <a:t>的过程则理解起来更加简单。它好比是两个人打电话，这两个人是独享这一条通信链路的。一方发送消息，另外一方接收，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和前面</a:t>
            </a:r>
            <a:r>
              <a:rPr lang="en-US" altLang="zh-CN" sz="1200" b="0" i="0" kern="1200" dirty="0" smtClean="0">
                <a:solidFill>
                  <a:schemeClr val="tx1"/>
                </a:solidFill>
                <a:effectLst/>
                <a:latin typeface="+mn-lt"/>
                <a:ea typeface="+mn-ea"/>
                <a:cs typeface="+mn-cs"/>
              </a:rPr>
              <a:t>pub-sub</a:t>
            </a:r>
            <a:r>
              <a:rPr lang="zh-CN" altLang="en-US" sz="1200" b="0" i="0" kern="1200" dirty="0" smtClean="0">
                <a:solidFill>
                  <a:schemeClr val="tx1"/>
                </a:solidFill>
                <a:effectLst/>
                <a:latin typeface="+mn-lt"/>
                <a:ea typeface="+mn-ea"/>
                <a:cs typeface="+mn-cs"/>
              </a:rPr>
              <a:t>的区别在于一个</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有一个发送者和多个接收者，而在</a:t>
            </a:r>
            <a:r>
              <a:rPr lang="en-US" altLang="zh-CN" sz="1200" b="0" i="0" kern="1200" dirty="0" smtClean="0">
                <a:solidFill>
                  <a:schemeClr val="tx1"/>
                </a:solidFill>
                <a:effectLst/>
                <a:latin typeface="+mn-lt"/>
                <a:ea typeface="+mn-ea"/>
                <a:cs typeface="+mn-cs"/>
              </a:rPr>
              <a:t>p2p</a:t>
            </a:r>
            <a:r>
              <a:rPr lang="zh-CN" altLang="en-US" sz="1200" b="0" i="0" kern="1200" dirty="0" smtClean="0">
                <a:solidFill>
                  <a:schemeClr val="tx1"/>
                </a:solidFill>
                <a:effectLst/>
                <a:latin typeface="+mn-lt"/>
                <a:ea typeface="+mn-ea"/>
                <a:cs typeface="+mn-cs"/>
              </a:rPr>
              <a:t>里一个</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只有一个发送者和一个接收者</a:t>
            </a:r>
            <a:endParaRPr lang="zh-CN" altLang="en-US" b="1"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5</a:t>
            </a:fld>
            <a:endParaRPr lang="zh-CN" altLang="en-US"/>
          </a:p>
        </p:txBody>
      </p:sp>
    </p:spTree>
    <p:extLst>
      <p:ext uri="{BB962C8B-B14F-4D97-AF65-F5344CB8AC3E}">
        <p14:creationId xmlns:p14="http://schemas.microsoft.com/office/powerpoint/2010/main" val="1870488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Setting </a:t>
            </a:r>
            <a:r>
              <a:rPr lang="en-US" altLang="zh-CN" b="1" dirty="0" err="1" smtClean="0"/>
              <a:t>enable.auto.commit</a:t>
            </a:r>
            <a:r>
              <a:rPr lang="en-US" altLang="zh-CN" sz="1200" b="0" i="0" kern="1200" dirty="0" smtClean="0">
                <a:solidFill>
                  <a:schemeClr val="tx1"/>
                </a:solidFill>
                <a:effectLst/>
                <a:latin typeface="+mn-lt"/>
                <a:ea typeface="+mn-ea"/>
                <a:cs typeface="+mn-cs"/>
              </a:rPr>
              <a:t> means that offsets are committed automatically with a frequency controlled by the </a:t>
            </a:r>
            <a:r>
              <a:rPr lang="en-US" altLang="zh-CN" sz="1200" b="0" i="0" kern="1200" dirty="0" err="1" smtClean="0">
                <a:solidFill>
                  <a:schemeClr val="tx1"/>
                </a:solidFill>
                <a:effectLst/>
                <a:latin typeface="+mn-lt"/>
                <a:ea typeface="+mn-ea"/>
                <a:cs typeface="+mn-cs"/>
              </a:rPr>
              <a:t>config</a:t>
            </a:r>
            <a:r>
              <a:rPr lang="en-US" altLang="zh-CN" sz="1200" b="0" i="0" kern="1200" dirty="0" smtClean="0">
                <a:solidFill>
                  <a:schemeClr val="tx1"/>
                </a:solidFill>
                <a:effectLst/>
                <a:latin typeface="+mn-lt"/>
                <a:ea typeface="+mn-ea"/>
                <a:cs typeface="+mn-cs"/>
              </a:rPr>
              <a:t> </a:t>
            </a:r>
            <a:r>
              <a:rPr lang="en-US" altLang="zh-CN" b="1" dirty="0" smtClean="0"/>
              <a:t>auto.commit.interval.ms</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broker will automatically detect failed processes in the </a:t>
            </a:r>
            <a:r>
              <a:rPr lang="en-US" altLang="zh-CN" sz="1200" b="0" i="1" kern="1200" dirty="0" smtClean="0">
                <a:solidFill>
                  <a:schemeClr val="tx1"/>
                </a:solidFill>
                <a:effectLst/>
                <a:latin typeface="+mn-lt"/>
                <a:ea typeface="+mn-ea"/>
                <a:cs typeface="+mn-cs"/>
              </a:rPr>
              <a:t>test</a:t>
            </a:r>
            <a:r>
              <a:rPr lang="en-US" altLang="zh-CN" sz="1200" b="0" i="0" kern="1200" dirty="0" smtClean="0">
                <a:solidFill>
                  <a:schemeClr val="tx1"/>
                </a:solidFill>
                <a:effectLst/>
                <a:latin typeface="+mn-lt"/>
                <a:ea typeface="+mn-ea"/>
                <a:cs typeface="+mn-cs"/>
              </a:rPr>
              <a:t> group by using a heartbeat mechanism. The consumer will automatically ping the cluster periodically, which lets the cluster know that it is alive. As long as the consumer is able to do this it is considered alive and retains the right to consume from the partitions assigned to it. If it stops </a:t>
            </a:r>
            <a:r>
              <a:rPr lang="en-US" altLang="zh-CN" sz="1200" b="0" i="0" kern="1200" dirty="0" err="1" smtClean="0">
                <a:solidFill>
                  <a:schemeClr val="tx1"/>
                </a:solidFill>
                <a:effectLst/>
                <a:latin typeface="+mn-lt"/>
                <a:ea typeface="+mn-ea"/>
                <a:cs typeface="+mn-cs"/>
              </a:rPr>
              <a:t>heartbeating</a:t>
            </a:r>
            <a:r>
              <a:rPr lang="en-US" altLang="zh-CN" sz="1200" b="0" i="0" kern="1200" dirty="0" smtClean="0">
                <a:solidFill>
                  <a:schemeClr val="tx1"/>
                </a:solidFill>
                <a:effectLst/>
                <a:latin typeface="+mn-lt"/>
                <a:ea typeface="+mn-ea"/>
                <a:cs typeface="+mn-cs"/>
              </a:rPr>
              <a:t> for a period of time longer than </a:t>
            </a:r>
            <a:r>
              <a:rPr lang="en-US" altLang="zh-CN" b="1" dirty="0" smtClean="0">
                <a:solidFill>
                  <a:srgbClr val="00B050"/>
                </a:solidFill>
              </a:rPr>
              <a:t>session.timeout.ms</a:t>
            </a:r>
            <a:r>
              <a:rPr lang="en-US" altLang="zh-CN" sz="1200" b="0" i="0" kern="1200" dirty="0" smtClean="0">
                <a:solidFill>
                  <a:schemeClr val="tx1"/>
                </a:solidFill>
                <a:effectLst/>
                <a:latin typeface="+mn-lt"/>
                <a:ea typeface="+mn-ea"/>
                <a:cs typeface="+mn-cs"/>
              </a:rPr>
              <a:t> then it will be considered dead and its partitions will be assigned to another process.</a:t>
            </a:r>
          </a:p>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38</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39</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Setting </a:t>
            </a:r>
            <a:r>
              <a:rPr lang="en-US" altLang="zh-CN" b="1" dirty="0" err="1" smtClean="0"/>
              <a:t>enable.auto.commit</a:t>
            </a:r>
            <a:r>
              <a:rPr lang="en-US" altLang="zh-CN" sz="1200" b="0" i="0" kern="1200" dirty="0" smtClean="0">
                <a:solidFill>
                  <a:schemeClr val="tx1"/>
                </a:solidFill>
                <a:effectLst/>
                <a:latin typeface="+mn-lt"/>
                <a:ea typeface="+mn-ea"/>
                <a:cs typeface="+mn-cs"/>
              </a:rPr>
              <a:t> means that offsets are committed automatically with a frequency controlled by the </a:t>
            </a:r>
            <a:r>
              <a:rPr lang="en-US" altLang="zh-CN" sz="1200" b="0" i="0" kern="1200" dirty="0" err="1" smtClean="0">
                <a:solidFill>
                  <a:schemeClr val="tx1"/>
                </a:solidFill>
                <a:effectLst/>
                <a:latin typeface="+mn-lt"/>
                <a:ea typeface="+mn-ea"/>
                <a:cs typeface="+mn-cs"/>
              </a:rPr>
              <a:t>config</a:t>
            </a:r>
            <a:r>
              <a:rPr lang="en-US" altLang="zh-CN" sz="1200" b="0" i="0" kern="1200" dirty="0" smtClean="0">
                <a:solidFill>
                  <a:schemeClr val="tx1"/>
                </a:solidFill>
                <a:effectLst/>
                <a:latin typeface="+mn-lt"/>
                <a:ea typeface="+mn-ea"/>
                <a:cs typeface="+mn-cs"/>
              </a:rPr>
              <a:t> </a:t>
            </a:r>
            <a:r>
              <a:rPr lang="en-US" altLang="zh-CN" b="1" dirty="0" smtClean="0"/>
              <a:t>auto.commit.interval.ms</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broker will automatically detect failed processes in the </a:t>
            </a:r>
            <a:r>
              <a:rPr lang="en-US" altLang="zh-CN" sz="1200" b="0" i="1" kern="1200" dirty="0" smtClean="0">
                <a:solidFill>
                  <a:schemeClr val="tx1"/>
                </a:solidFill>
                <a:effectLst/>
                <a:latin typeface="+mn-lt"/>
                <a:ea typeface="+mn-ea"/>
                <a:cs typeface="+mn-cs"/>
              </a:rPr>
              <a:t>test</a:t>
            </a:r>
            <a:r>
              <a:rPr lang="en-US" altLang="zh-CN" sz="1200" b="0" i="0" kern="1200" dirty="0" smtClean="0">
                <a:solidFill>
                  <a:schemeClr val="tx1"/>
                </a:solidFill>
                <a:effectLst/>
                <a:latin typeface="+mn-lt"/>
                <a:ea typeface="+mn-ea"/>
                <a:cs typeface="+mn-cs"/>
              </a:rPr>
              <a:t> group by using a heartbeat mechanism. The consumer will automatically ping the cluster periodically, which lets the cluster know that it is alive. As long as the consumer is able to do this it is considered alive and retains the right to consume from the partitions assigned to it. If it stops </a:t>
            </a:r>
            <a:r>
              <a:rPr lang="en-US" altLang="zh-CN" sz="1200" b="0" i="0" kern="1200" dirty="0" err="1" smtClean="0">
                <a:solidFill>
                  <a:schemeClr val="tx1"/>
                </a:solidFill>
                <a:effectLst/>
                <a:latin typeface="+mn-lt"/>
                <a:ea typeface="+mn-ea"/>
                <a:cs typeface="+mn-cs"/>
              </a:rPr>
              <a:t>heartbeating</a:t>
            </a:r>
            <a:r>
              <a:rPr lang="en-US" altLang="zh-CN" sz="1200" b="0" i="0" kern="1200" dirty="0" smtClean="0">
                <a:solidFill>
                  <a:schemeClr val="tx1"/>
                </a:solidFill>
                <a:effectLst/>
                <a:latin typeface="+mn-lt"/>
                <a:ea typeface="+mn-ea"/>
                <a:cs typeface="+mn-cs"/>
              </a:rPr>
              <a:t> for a period of time longer than </a:t>
            </a:r>
            <a:r>
              <a:rPr lang="en-US" altLang="zh-CN" b="1" dirty="0" smtClean="0">
                <a:solidFill>
                  <a:srgbClr val="00B050"/>
                </a:solidFill>
              </a:rPr>
              <a:t>session.timeout.ms</a:t>
            </a:r>
            <a:r>
              <a:rPr lang="en-US" altLang="zh-CN" sz="1200" b="0" i="0" kern="1200" dirty="0" smtClean="0">
                <a:solidFill>
                  <a:schemeClr val="tx1"/>
                </a:solidFill>
                <a:effectLst/>
                <a:latin typeface="+mn-lt"/>
                <a:ea typeface="+mn-ea"/>
                <a:cs typeface="+mn-cs"/>
              </a:rPr>
              <a:t> then it will be considered dead and its partitions will be assigned to another process.</a:t>
            </a:r>
          </a:p>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40</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Down</a:t>
            </a:r>
            <a:r>
              <a:rPr lang="en-US" altLang="zh-CN" sz="1200" b="0" i="0" kern="1200" dirty="0" smtClean="0">
                <a:solidFill>
                  <a:schemeClr val="tx1"/>
                </a:solidFill>
                <a:effectLst/>
                <a:latin typeface="+mn-lt"/>
                <a:ea typeface="+mn-ea"/>
                <a:cs typeface="+mn-cs"/>
              </a:rPr>
              <a:t> - The consumer process is down</a:t>
            </a:r>
          </a:p>
          <a:p>
            <a:r>
              <a:rPr lang="en-US" altLang="zh-CN" sz="1200" b="1" i="0" kern="1200" dirty="0" smtClean="0">
                <a:solidFill>
                  <a:schemeClr val="tx1"/>
                </a:solidFill>
                <a:effectLst/>
                <a:latin typeface="+mn-lt"/>
                <a:ea typeface="+mn-ea"/>
                <a:cs typeface="+mn-cs"/>
              </a:rPr>
              <a:t>Startup up &amp; discover </a:t>
            </a:r>
            <a:r>
              <a:rPr lang="en-US" altLang="zh-CN" sz="1200" b="1" i="0" kern="1200" dirty="0" err="1" smtClean="0">
                <a:solidFill>
                  <a:schemeClr val="tx1"/>
                </a:solidFill>
                <a:effectLst/>
                <a:latin typeface="+mn-lt"/>
                <a:ea typeface="+mn-ea"/>
                <a:cs typeface="+mn-cs"/>
              </a:rPr>
              <a:t>co-ordinator</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In this state, the consumer discovers the </a:t>
            </a:r>
            <a:r>
              <a:rPr lang="en-US" altLang="zh-CN" sz="1200" b="0" i="0" kern="1200" dirty="0" err="1" smtClean="0">
                <a:solidFill>
                  <a:schemeClr val="tx1"/>
                </a:solidFill>
                <a:effectLst/>
                <a:latin typeface="+mn-lt"/>
                <a:ea typeface="+mn-ea"/>
                <a:cs typeface="+mn-cs"/>
              </a:rPr>
              <a:t>co-ordinator</a:t>
            </a:r>
            <a:r>
              <a:rPr lang="en-US" altLang="zh-CN" sz="1200" b="0" i="0" kern="1200" dirty="0" smtClean="0">
                <a:solidFill>
                  <a:schemeClr val="tx1"/>
                </a:solidFill>
                <a:effectLst/>
                <a:latin typeface="+mn-lt"/>
                <a:ea typeface="+mn-ea"/>
                <a:cs typeface="+mn-cs"/>
              </a:rPr>
              <a:t> for it's group. The consumer sends a </a:t>
            </a:r>
            <a:r>
              <a:rPr lang="en-US" altLang="zh-CN" sz="1200" b="0" i="0" kern="1200" dirty="0" err="1" smtClean="0">
                <a:solidFill>
                  <a:schemeClr val="tx1"/>
                </a:solidFill>
                <a:effectLst/>
                <a:latin typeface="+mn-lt"/>
                <a:ea typeface="+mn-ea"/>
                <a:cs typeface="+mn-cs"/>
              </a:rPr>
              <a:t>JoinGroupRequest</a:t>
            </a:r>
            <a:r>
              <a:rPr lang="en-US" altLang="zh-CN" sz="1200" b="0" i="0" kern="1200" dirty="0" smtClean="0">
                <a:solidFill>
                  <a:schemeClr val="tx1"/>
                </a:solidFill>
                <a:effectLst/>
                <a:latin typeface="+mn-lt"/>
                <a:ea typeface="+mn-ea"/>
                <a:cs typeface="+mn-cs"/>
              </a:rPr>
              <a:t> (with no consumer id) once it discovers the </a:t>
            </a:r>
            <a:r>
              <a:rPr lang="en-US" altLang="zh-CN" sz="1200" b="0" i="0" kern="1200" dirty="0" err="1" smtClean="0">
                <a:solidFill>
                  <a:schemeClr val="tx1"/>
                </a:solidFill>
                <a:effectLst/>
                <a:latin typeface="+mn-lt"/>
                <a:ea typeface="+mn-ea"/>
                <a:cs typeface="+mn-cs"/>
              </a:rPr>
              <a:t>co-ordinator</a:t>
            </a:r>
            <a:r>
              <a:rPr lang="en-US" altLang="zh-CN" sz="1200" b="0" i="0" kern="1200" dirty="0" smtClean="0">
                <a:solidFill>
                  <a:schemeClr val="tx1"/>
                </a:solidFill>
                <a:effectLst/>
                <a:latin typeface="+mn-lt"/>
                <a:ea typeface="+mn-ea"/>
                <a:cs typeface="+mn-cs"/>
              </a:rPr>
              <a:t>. The </a:t>
            </a:r>
            <a:r>
              <a:rPr lang="en-US" altLang="zh-CN" sz="1200" b="0" i="0" kern="1200" dirty="0" err="1" smtClean="0">
                <a:solidFill>
                  <a:schemeClr val="tx1"/>
                </a:solidFill>
                <a:effectLst/>
                <a:latin typeface="+mn-lt"/>
                <a:ea typeface="+mn-ea"/>
                <a:cs typeface="+mn-cs"/>
              </a:rPr>
              <a:t>JoinGroupRequest</a:t>
            </a:r>
            <a:r>
              <a:rPr lang="en-US" altLang="zh-CN" sz="1200" b="0" i="0" kern="1200" dirty="0" smtClean="0">
                <a:solidFill>
                  <a:schemeClr val="tx1"/>
                </a:solidFill>
                <a:effectLst/>
                <a:latin typeface="+mn-lt"/>
                <a:ea typeface="+mn-ea"/>
                <a:cs typeface="+mn-cs"/>
              </a:rPr>
              <a:t> can receive </a:t>
            </a:r>
            <a:r>
              <a:rPr lang="en-US" altLang="zh-CN" sz="1200" b="0" i="0" kern="1200" dirty="0" err="1" smtClean="0">
                <a:solidFill>
                  <a:schemeClr val="tx1"/>
                </a:solidFill>
                <a:effectLst/>
                <a:latin typeface="+mn-lt"/>
                <a:ea typeface="+mn-ea"/>
                <a:cs typeface="+mn-cs"/>
              </a:rPr>
              <a:t>InconsistentPartitioningStrategy</a:t>
            </a:r>
            <a:r>
              <a:rPr lang="en-US" altLang="zh-CN" sz="1200" b="0" i="0" kern="1200" dirty="0" smtClean="0">
                <a:solidFill>
                  <a:schemeClr val="tx1"/>
                </a:solidFill>
                <a:effectLst/>
                <a:latin typeface="+mn-lt"/>
                <a:ea typeface="+mn-ea"/>
                <a:cs typeface="+mn-cs"/>
              </a:rPr>
              <a:t> error code if some consumers in the same group specify conflicting partition assignment strategies. It can receive an </a:t>
            </a:r>
            <a:r>
              <a:rPr lang="en-US" altLang="zh-CN" sz="1200" b="0" i="0" kern="1200" dirty="0" err="1" smtClean="0">
                <a:solidFill>
                  <a:schemeClr val="tx1"/>
                </a:solidFill>
                <a:effectLst/>
                <a:latin typeface="+mn-lt"/>
                <a:ea typeface="+mn-ea"/>
                <a:cs typeface="+mn-cs"/>
              </a:rPr>
              <a:t>UnknownPartitioningStrategy</a:t>
            </a:r>
            <a:r>
              <a:rPr lang="en-US" altLang="zh-CN" sz="1200" b="0" i="0" kern="1200" dirty="0" smtClean="0">
                <a:solidFill>
                  <a:schemeClr val="tx1"/>
                </a:solidFill>
                <a:effectLst/>
                <a:latin typeface="+mn-lt"/>
                <a:ea typeface="+mn-ea"/>
                <a:cs typeface="+mn-cs"/>
              </a:rPr>
              <a:t> error code if the friendly name of the strategy in the </a:t>
            </a:r>
            <a:r>
              <a:rPr lang="en-US" altLang="zh-CN" sz="1200" b="0" i="0" kern="1200" dirty="0" err="1" smtClean="0">
                <a:solidFill>
                  <a:schemeClr val="tx1"/>
                </a:solidFill>
                <a:effectLst/>
                <a:latin typeface="+mn-lt"/>
                <a:ea typeface="+mn-ea"/>
                <a:cs typeface="+mn-cs"/>
              </a:rPr>
              <a:t>JoinGroupRequest</a:t>
            </a:r>
            <a:r>
              <a:rPr lang="en-US" altLang="zh-CN" sz="1200" b="0" i="0" kern="1200" dirty="0" smtClean="0">
                <a:solidFill>
                  <a:schemeClr val="tx1"/>
                </a:solidFill>
                <a:effectLst/>
                <a:latin typeface="+mn-lt"/>
                <a:ea typeface="+mn-ea"/>
                <a:cs typeface="+mn-cs"/>
              </a:rPr>
              <a:t> is unknown to the brokers. In this case, the consumer is unable to join a group.</a:t>
            </a:r>
          </a:p>
          <a:p>
            <a:r>
              <a:rPr lang="en-US" altLang="zh-CN" sz="1200" b="1" i="0" kern="1200" dirty="0" smtClean="0">
                <a:solidFill>
                  <a:schemeClr val="tx1"/>
                </a:solidFill>
                <a:effectLst/>
                <a:latin typeface="+mn-lt"/>
                <a:ea typeface="+mn-ea"/>
                <a:cs typeface="+mn-cs"/>
              </a:rPr>
              <a:t>Part of a group </a:t>
            </a:r>
            <a:r>
              <a:rPr lang="en-US" altLang="zh-CN" sz="1200" b="0" i="0" kern="1200" dirty="0" smtClean="0">
                <a:solidFill>
                  <a:schemeClr val="tx1"/>
                </a:solidFill>
                <a:effectLst/>
                <a:latin typeface="+mn-lt"/>
                <a:ea typeface="+mn-ea"/>
                <a:cs typeface="+mn-cs"/>
              </a:rPr>
              <a:t>- In this state, the consumer is part of a group if it receives a </a:t>
            </a:r>
            <a:r>
              <a:rPr lang="en-US" altLang="zh-CN" sz="1200" b="0" i="0" kern="1200" dirty="0" err="1" smtClean="0">
                <a:solidFill>
                  <a:schemeClr val="tx1"/>
                </a:solidFill>
                <a:effectLst/>
                <a:latin typeface="+mn-lt"/>
                <a:ea typeface="+mn-ea"/>
                <a:cs typeface="+mn-cs"/>
              </a:rPr>
              <a:t>JoinGroupResponse</a:t>
            </a:r>
            <a:r>
              <a:rPr lang="en-US" altLang="zh-CN" sz="1200" b="0" i="0" kern="1200" dirty="0" smtClean="0">
                <a:solidFill>
                  <a:schemeClr val="tx1"/>
                </a:solidFill>
                <a:effectLst/>
                <a:latin typeface="+mn-lt"/>
                <a:ea typeface="+mn-ea"/>
                <a:cs typeface="+mn-cs"/>
              </a:rPr>
              <a:t> with no error code, a consumer id and the generation id for it's group. In this state, the consumer sends a </a:t>
            </a:r>
            <a:r>
              <a:rPr lang="en-US" altLang="zh-CN" sz="1200" b="0" i="0" kern="1200" dirty="0" err="1" smtClean="0">
                <a:solidFill>
                  <a:schemeClr val="tx1"/>
                </a:solidFill>
                <a:effectLst/>
                <a:latin typeface="+mn-lt"/>
                <a:ea typeface="+mn-ea"/>
                <a:cs typeface="+mn-cs"/>
              </a:rPr>
              <a:t>HeartbeatRequest</a:t>
            </a:r>
            <a:r>
              <a:rPr lang="en-US" altLang="zh-CN" sz="1200" b="0" i="0" kern="1200" dirty="0" smtClean="0">
                <a:solidFill>
                  <a:schemeClr val="tx1"/>
                </a:solidFill>
                <a:effectLst/>
                <a:latin typeface="+mn-lt"/>
                <a:ea typeface="+mn-ea"/>
                <a:cs typeface="+mn-cs"/>
              </a:rPr>
              <a:t>. Depending on the error code received, it either stays in this state or moves to Stopped Consumption or Rediscover </a:t>
            </a:r>
            <a:r>
              <a:rPr lang="en-US" altLang="zh-CN" sz="1200" b="0" i="0" kern="1200" dirty="0" err="1" smtClean="0">
                <a:solidFill>
                  <a:schemeClr val="tx1"/>
                </a:solidFill>
                <a:effectLst/>
                <a:latin typeface="+mn-lt"/>
                <a:ea typeface="+mn-ea"/>
                <a:cs typeface="+mn-cs"/>
              </a:rPr>
              <a:t>co-ordinator</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Re-discover co-</a:t>
            </a:r>
            <a:r>
              <a:rPr lang="en-US" altLang="zh-CN" sz="1200" b="1" i="0" kern="1200" dirty="0" err="1" smtClean="0">
                <a:solidFill>
                  <a:schemeClr val="tx1"/>
                </a:solidFill>
                <a:effectLst/>
                <a:latin typeface="+mn-lt"/>
                <a:ea typeface="+mn-ea"/>
                <a:cs typeface="+mn-cs"/>
              </a:rPr>
              <a:t>ord</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In this state, the consumer does not stop consumption but tries to re-discover the </a:t>
            </a:r>
            <a:r>
              <a:rPr lang="en-US" altLang="zh-CN" sz="1200" b="0" i="0" kern="1200" dirty="0" err="1" smtClean="0">
                <a:solidFill>
                  <a:schemeClr val="tx1"/>
                </a:solidFill>
                <a:effectLst/>
                <a:latin typeface="+mn-lt"/>
                <a:ea typeface="+mn-ea"/>
                <a:cs typeface="+mn-cs"/>
              </a:rPr>
              <a:t>co-ordinator</a:t>
            </a:r>
            <a:r>
              <a:rPr lang="en-US" altLang="zh-CN" sz="1200" b="0" i="0" kern="1200" dirty="0" smtClean="0">
                <a:solidFill>
                  <a:schemeClr val="tx1"/>
                </a:solidFill>
                <a:effectLst/>
                <a:latin typeface="+mn-lt"/>
                <a:ea typeface="+mn-ea"/>
                <a:cs typeface="+mn-cs"/>
              </a:rPr>
              <a:t> by sending a </a:t>
            </a:r>
            <a:r>
              <a:rPr lang="en-US" altLang="zh-CN" sz="1200" b="0" i="0" kern="1200" dirty="0" err="1" smtClean="0">
                <a:solidFill>
                  <a:schemeClr val="tx1"/>
                </a:solidFill>
                <a:effectLst/>
                <a:latin typeface="+mn-lt"/>
                <a:ea typeface="+mn-ea"/>
                <a:cs typeface="+mn-cs"/>
              </a:rPr>
              <a:t>ConsumerMetadataRequest</a:t>
            </a:r>
            <a:r>
              <a:rPr lang="en-US" altLang="zh-CN" sz="1200" b="0" i="0" kern="1200" dirty="0" smtClean="0">
                <a:solidFill>
                  <a:schemeClr val="tx1"/>
                </a:solidFill>
                <a:effectLst/>
                <a:latin typeface="+mn-lt"/>
                <a:ea typeface="+mn-ea"/>
                <a:cs typeface="+mn-cs"/>
              </a:rPr>
              <a:t> and waiting for a response as long as it gets one with no error code. </a:t>
            </a:r>
          </a:p>
          <a:p>
            <a:r>
              <a:rPr lang="en-US" altLang="zh-CN" sz="1200" b="1" i="0" kern="1200" dirty="0" smtClean="0">
                <a:solidFill>
                  <a:schemeClr val="tx1"/>
                </a:solidFill>
                <a:effectLst/>
                <a:latin typeface="+mn-lt"/>
                <a:ea typeface="+mn-ea"/>
                <a:cs typeface="+mn-cs"/>
              </a:rPr>
              <a:t>Stopped consumption </a:t>
            </a:r>
            <a:r>
              <a:rPr lang="en-US" altLang="zh-CN" sz="1200" b="0" i="0" kern="1200" dirty="0" smtClean="0">
                <a:solidFill>
                  <a:schemeClr val="tx1"/>
                </a:solidFill>
                <a:effectLst/>
                <a:latin typeface="+mn-lt"/>
                <a:ea typeface="+mn-ea"/>
                <a:cs typeface="+mn-cs"/>
              </a:rPr>
              <a:t>- In this state, the consumer stops consumption and commits offsets, until it joins the group again</a:t>
            </a:r>
          </a:p>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41</a:t>
            </a:fld>
            <a:endParaRPr lang="zh-CN" altLang="en-US"/>
          </a:p>
        </p:txBody>
      </p:sp>
    </p:spTree>
    <p:extLst>
      <p:ext uri="{BB962C8B-B14F-4D97-AF65-F5344CB8AC3E}">
        <p14:creationId xmlns:p14="http://schemas.microsoft.com/office/powerpoint/2010/main" val="550715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smtClean="0"/>
              <a:t>GroupCoordinatorRequest</a:t>
            </a:r>
            <a:r>
              <a:rPr lang="zh-CN" altLang="en-US" sz="1200" dirty="0" smtClean="0"/>
              <a:t>：</a:t>
            </a:r>
            <a:r>
              <a:rPr lang="zh-CN" altLang="en-US" dirty="0" smtClean="0"/>
              <a:t>客户端请求</a:t>
            </a:r>
            <a:r>
              <a:rPr lang="en-US" altLang="zh-CN" dirty="0" smtClean="0"/>
              <a:t>coordinator</a:t>
            </a:r>
            <a:r>
              <a:rPr lang="zh-CN" altLang="en-US" dirty="0" smtClean="0"/>
              <a:t>信息</a:t>
            </a:r>
            <a:r>
              <a:rPr lang="en-US" altLang="zh-CN" dirty="0" smtClean="0"/>
              <a:t>:</a:t>
            </a:r>
          </a:p>
          <a:p>
            <a:r>
              <a:rPr lang="en-US" altLang="zh-CN" dirty="0" err="1" smtClean="0"/>
              <a:t>KafkaApi.scala</a:t>
            </a:r>
            <a:endParaRPr lang="en-US" altLang="zh-CN" dirty="0" smtClean="0"/>
          </a:p>
          <a:p>
            <a:r>
              <a:rPr lang="en-US" altLang="zh-CN" dirty="0" smtClean="0"/>
              <a:t>===================================================================</a:t>
            </a:r>
          </a:p>
          <a:p>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err="1" smtClean="0"/>
              <a:t>handleGroupCoordinatorRequest</a:t>
            </a:r>
            <a:r>
              <a:rPr lang="en-US" altLang="zh-CN" dirty="0" smtClean="0"/>
              <a:t>(request: </a:t>
            </a:r>
            <a:r>
              <a:rPr lang="en-US" altLang="zh-CN" dirty="0" err="1" smtClean="0"/>
              <a:t>RequestChannel.Request</a:t>
            </a:r>
            <a:r>
              <a:rPr lang="en-US" altLang="zh-CN" dirty="0" smtClean="0"/>
              <a:t>) {</a:t>
            </a:r>
          </a:p>
          <a:p>
            <a:r>
              <a:rPr lang="en-US" altLang="zh-CN" dirty="0" smtClean="0"/>
              <a:t>    ……</a:t>
            </a:r>
          </a:p>
          <a:p>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partition = </a:t>
            </a:r>
            <a:r>
              <a:rPr lang="en-US" altLang="zh-CN" dirty="0" err="1" smtClean="0"/>
              <a:t>coordinator.partitionFor</a:t>
            </a:r>
            <a:r>
              <a:rPr lang="en-US" altLang="zh-CN" dirty="0" smtClean="0"/>
              <a:t>(</a:t>
            </a:r>
            <a:r>
              <a:rPr lang="en-US" altLang="zh-CN" dirty="0" err="1" smtClean="0"/>
              <a:t>groupCoordinatorRequest.groupId</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get metadata (and create the topic if necessary)</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offsetsTopicMetadata</a:t>
            </a:r>
            <a:r>
              <a:rPr lang="en-US" altLang="zh-CN" dirty="0" smtClean="0"/>
              <a:t> = </a:t>
            </a:r>
            <a:r>
              <a:rPr lang="en-US" altLang="zh-CN" dirty="0" err="1" smtClean="0"/>
              <a:t>getTopicMetadata</a:t>
            </a:r>
            <a:r>
              <a:rPr lang="en-US" altLang="zh-CN" dirty="0" smtClean="0"/>
              <a:t>(Set(</a:t>
            </a:r>
            <a:r>
              <a:rPr lang="en-US" altLang="zh-CN" dirty="0" err="1" smtClean="0"/>
              <a:t>GroupCoordinator.</a:t>
            </a:r>
            <a:r>
              <a:rPr lang="en-US" altLang="zh-CN" sz="1200" i="1" kern="1200" dirty="0" err="1" smtClean="0">
                <a:solidFill>
                  <a:schemeClr val="tx1"/>
                </a:solidFill>
                <a:effectLst/>
                <a:latin typeface="+mn-lt"/>
                <a:ea typeface="+mn-ea"/>
                <a:cs typeface="+mn-cs"/>
              </a:rPr>
              <a:t>GroupMetadataTopicName</a:t>
            </a:r>
            <a:r>
              <a:rPr lang="en-US" altLang="zh-CN" dirty="0" smtClean="0"/>
              <a:t>), </a:t>
            </a:r>
            <a:r>
              <a:rPr lang="en-US" altLang="zh-CN" dirty="0" err="1" smtClean="0"/>
              <a:t>request.securityProtocol</a:t>
            </a:r>
            <a:r>
              <a:rPr lang="en-US" altLang="zh-CN" dirty="0" smtClean="0"/>
              <a:t>).head</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coordinatorEndpoint</a:t>
            </a:r>
            <a:r>
              <a:rPr lang="en-US" altLang="zh-CN" dirty="0" smtClean="0"/>
              <a:t> = </a:t>
            </a:r>
            <a:r>
              <a:rPr lang="en-US" altLang="zh-CN" dirty="0" err="1" smtClean="0"/>
              <a:t>offsetsTopicMetadata.partitionsMetadata.find</a:t>
            </a:r>
            <a:r>
              <a:rPr lang="en-US" altLang="zh-CN" dirty="0" smtClean="0"/>
              <a:t>(_.</a:t>
            </a:r>
            <a:r>
              <a:rPr lang="en-US" altLang="zh-CN" dirty="0" err="1" smtClean="0"/>
              <a:t>partitionId</a:t>
            </a:r>
            <a:r>
              <a:rPr lang="en-US" altLang="zh-CN" dirty="0" smtClean="0"/>
              <a:t> == partition).</a:t>
            </a:r>
            <a:r>
              <a:rPr lang="en-US" altLang="zh-CN" dirty="0" err="1" smtClean="0"/>
              <a:t>flatMap</a:t>
            </a:r>
            <a:r>
              <a:rPr lang="en-US" altLang="zh-CN" dirty="0" smtClean="0"/>
              <a:t> {</a:t>
            </a:r>
            <a:br>
              <a:rPr lang="en-US" altLang="zh-CN" dirty="0" smtClean="0"/>
            </a:br>
            <a:r>
              <a:rPr lang="en-US" altLang="zh-CN" dirty="0" smtClean="0"/>
              <a:t>        </a:t>
            </a:r>
            <a:r>
              <a:rPr lang="en-US" altLang="zh-CN" dirty="0" err="1" smtClean="0"/>
              <a:t>partitionMetadata</a:t>
            </a:r>
            <a:r>
              <a:rPr lang="en-US" altLang="zh-CN" dirty="0" smtClean="0"/>
              <a:t> =&gt; </a:t>
            </a:r>
            <a:r>
              <a:rPr lang="en-US" altLang="zh-CN" dirty="0" err="1" smtClean="0"/>
              <a:t>partitionMetadata.leader</a:t>
            </a:r>
            <a:r>
              <a:rPr lang="en-US" altLang="zh-CN" dirty="0" smtClean="0"/>
              <a:t/>
            </a:r>
            <a:br>
              <a:rPr lang="en-US" altLang="zh-CN" dirty="0" smtClean="0"/>
            </a:br>
            <a:r>
              <a:rPr lang="en-US" altLang="zh-CN" dirty="0" smtClean="0"/>
              <a:t>    }</a:t>
            </a:r>
          </a:p>
          <a:p>
            <a:r>
              <a:rPr lang="en-US" altLang="zh-CN" dirty="0" smtClean="0"/>
              <a:t>    ……</a:t>
            </a:r>
          </a:p>
          <a:p>
            <a:r>
              <a:rPr lang="en-US" altLang="zh-CN" dirty="0" smtClean="0"/>
              <a:t>}</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42</a:t>
            </a:fld>
            <a:endParaRPr lang="zh-CN" altLang="en-US"/>
          </a:p>
        </p:txBody>
      </p:sp>
    </p:spTree>
    <p:extLst>
      <p:ext uri="{BB962C8B-B14F-4D97-AF65-F5344CB8AC3E}">
        <p14:creationId xmlns:p14="http://schemas.microsoft.com/office/powerpoint/2010/main" val="496016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43</a:t>
            </a:fld>
            <a:endParaRPr lang="zh-CN" altLang="en-US"/>
          </a:p>
        </p:txBody>
      </p:sp>
    </p:spTree>
    <p:extLst>
      <p:ext uri="{BB962C8B-B14F-4D97-AF65-F5344CB8AC3E}">
        <p14:creationId xmlns:p14="http://schemas.microsoft.com/office/powerpoint/2010/main" val="229344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6</a:t>
            </a:fld>
            <a:endParaRPr lang="zh-CN" altLang="en-US"/>
          </a:p>
        </p:txBody>
      </p:sp>
    </p:spTree>
    <p:extLst>
      <p:ext uri="{BB962C8B-B14F-4D97-AF65-F5344CB8AC3E}">
        <p14:creationId xmlns:p14="http://schemas.microsoft.com/office/powerpoint/2010/main" val="187048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Kafka</a:t>
            </a:r>
            <a:r>
              <a:rPr lang="zh-CN" altLang="en-US" sz="1200" b="0" i="0" kern="1200" dirty="0" smtClean="0">
                <a:solidFill>
                  <a:schemeClr val="tx1"/>
                </a:solidFill>
                <a:effectLst/>
                <a:latin typeface="+mn-lt"/>
                <a:ea typeface="+mn-ea"/>
                <a:cs typeface="+mn-cs"/>
              </a:rPr>
              <a:t>是一种分布式的，基于发布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订阅的消息系统。主要设计目标如下：</a:t>
            </a:r>
          </a:p>
          <a:p>
            <a:r>
              <a:rPr lang="zh-CN" altLang="en-US" sz="1200" b="0" i="0" kern="1200" dirty="0" smtClean="0">
                <a:solidFill>
                  <a:schemeClr val="tx1"/>
                </a:solidFill>
                <a:effectLst/>
                <a:latin typeface="+mn-lt"/>
                <a:ea typeface="+mn-ea"/>
                <a:cs typeface="+mn-cs"/>
              </a:rPr>
              <a:t>以</a:t>
            </a:r>
            <a:r>
              <a:rPr lang="zh-CN" altLang="en-US" sz="1200" b="1" i="0" kern="1200" dirty="0" smtClean="0">
                <a:solidFill>
                  <a:schemeClr val="tx1"/>
                </a:solidFill>
                <a:effectLst/>
                <a:latin typeface="+mn-lt"/>
                <a:ea typeface="+mn-ea"/>
                <a:cs typeface="+mn-cs"/>
              </a:rPr>
              <a:t>时间复杂度为</a:t>
            </a:r>
            <a:r>
              <a:rPr lang="en-US" altLang="zh-CN" sz="1200" b="1" i="0" kern="1200" dirty="0" smtClean="0">
                <a:solidFill>
                  <a:schemeClr val="tx1"/>
                </a:solidFill>
                <a:effectLst/>
                <a:latin typeface="+mn-lt"/>
                <a:ea typeface="+mn-ea"/>
                <a:cs typeface="+mn-cs"/>
              </a:rPr>
              <a:t>O(1)</a:t>
            </a:r>
            <a:r>
              <a:rPr lang="zh-CN" altLang="en-US" sz="1200" b="1" i="0" kern="1200" dirty="0" smtClean="0">
                <a:solidFill>
                  <a:schemeClr val="tx1"/>
                </a:solidFill>
                <a:effectLst/>
                <a:latin typeface="+mn-lt"/>
                <a:ea typeface="+mn-ea"/>
                <a:cs typeface="+mn-cs"/>
              </a:rPr>
              <a:t>的方式提供消息持久化能力</a:t>
            </a:r>
            <a:r>
              <a:rPr lang="zh-CN" altLang="en-US" sz="1200" b="0" i="0" kern="1200" dirty="0" smtClean="0">
                <a:solidFill>
                  <a:schemeClr val="tx1"/>
                </a:solidFill>
                <a:effectLst/>
                <a:latin typeface="+mn-lt"/>
                <a:ea typeface="+mn-ea"/>
                <a:cs typeface="+mn-cs"/>
              </a:rPr>
              <a:t>，即使对</a:t>
            </a:r>
            <a:r>
              <a:rPr lang="en-US" altLang="zh-CN" sz="1200" b="0" i="0" kern="1200" dirty="0" smtClean="0">
                <a:solidFill>
                  <a:schemeClr val="tx1"/>
                </a:solidFill>
                <a:effectLst/>
                <a:latin typeface="+mn-lt"/>
                <a:ea typeface="+mn-ea"/>
                <a:cs typeface="+mn-cs"/>
              </a:rPr>
              <a:t>TB</a:t>
            </a:r>
            <a:r>
              <a:rPr lang="zh-CN" altLang="en-US" sz="1200" b="0" i="0" kern="1200" dirty="0" smtClean="0">
                <a:solidFill>
                  <a:schemeClr val="tx1"/>
                </a:solidFill>
                <a:effectLst/>
                <a:latin typeface="+mn-lt"/>
                <a:ea typeface="+mn-ea"/>
                <a:cs typeface="+mn-cs"/>
              </a:rPr>
              <a:t>级以上数据也能保证常数时间复杂度的访问性能。</a:t>
            </a:r>
          </a:p>
          <a:p>
            <a:r>
              <a:rPr lang="zh-CN" altLang="en-US" sz="1200" b="1" i="0" kern="1200" dirty="0" smtClean="0">
                <a:solidFill>
                  <a:schemeClr val="accent5">
                    <a:lumMod val="50000"/>
                  </a:schemeClr>
                </a:solidFill>
                <a:effectLst/>
                <a:latin typeface="+mn-lt"/>
                <a:ea typeface="+mn-ea"/>
                <a:cs typeface="+mn-cs"/>
              </a:rPr>
              <a:t>高吞吐率</a:t>
            </a:r>
            <a:r>
              <a:rPr lang="zh-CN" altLang="en-US" sz="1200" b="0" i="0" kern="1200" dirty="0" smtClean="0">
                <a:solidFill>
                  <a:schemeClr val="tx1"/>
                </a:solidFill>
                <a:effectLst/>
                <a:latin typeface="+mn-lt"/>
                <a:ea typeface="+mn-ea"/>
                <a:cs typeface="+mn-cs"/>
              </a:rPr>
              <a:t>。即使在非常廉价的商用机器上也能做到单机支持每秒</a:t>
            </a:r>
            <a:r>
              <a:rPr lang="en-US" altLang="zh-CN" sz="1200" b="0" i="0" kern="1200" dirty="0" smtClean="0">
                <a:solidFill>
                  <a:schemeClr val="tx1"/>
                </a:solidFill>
                <a:effectLst/>
                <a:latin typeface="+mn-lt"/>
                <a:ea typeface="+mn-ea"/>
                <a:cs typeface="+mn-cs"/>
              </a:rPr>
              <a:t>100K</a:t>
            </a:r>
            <a:r>
              <a:rPr lang="zh-CN" altLang="en-US" sz="1200" b="0" i="0" kern="1200" dirty="0" smtClean="0">
                <a:solidFill>
                  <a:schemeClr val="tx1"/>
                </a:solidFill>
                <a:effectLst/>
                <a:latin typeface="+mn-lt"/>
                <a:ea typeface="+mn-ea"/>
                <a:cs typeface="+mn-cs"/>
              </a:rPr>
              <a:t>条以上消息的传输。</a:t>
            </a:r>
          </a:p>
          <a:p>
            <a:r>
              <a:rPr lang="zh-CN" altLang="en-US" sz="1200" b="0" i="0" kern="1200" dirty="0" smtClean="0">
                <a:solidFill>
                  <a:schemeClr val="tx1"/>
                </a:solidFill>
                <a:effectLst/>
                <a:latin typeface="+mn-lt"/>
                <a:ea typeface="+mn-ea"/>
                <a:cs typeface="+mn-cs"/>
              </a:rPr>
              <a:t>支持</a:t>
            </a:r>
            <a:r>
              <a:rPr lang="en-US" altLang="zh-CN" sz="1200" b="1" i="0" kern="1200" dirty="0" smtClean="0">
                <a:solidFill>
                  <a:schemeClr val="accent5">
                    <a:lumMod val="50000"/>
                  </a:schemeClr>
                </a:solidFill>
                <a:effectLst/>
                <a:latin typeface="+mn-lt"/>
                <a:ea typeface="+mn-ea"/>
                <a:cs typeface="+mn-cs"/>
              </a:rPr>
              <a:t>Kafka Server</a:t>
            </a:r>
            <a:r>
              <a:rPr lang="zh-CN" altLang="en-US" sz="1200" b="1" i="0" kern="1200" dirty="0" smtClean="0">
                <a:solidFill>
                  <a:schemeClr val="accent5">
                    <a:lumMod val="50000"/>
                  </a:schemeClr>
                </a:solidFill>
                <a:effectLst/>
                <a:latin typeface="+mn-lt"/>
                <a:ea typeface="+mn-ea"/>
                <a:cs typeface="+mn-cs"/>
              </a:rPr>
              <a:t>间的消息分区，及分布式消费</a:t>
            </a:r>
            <a:r>
              <a:rPr lang="zh-CN" altLang="en-US" sz="1200" b="0" i="0" kern="1200" dirty="0" smtClean="0">
                <a:solidFill>
                  <a:schemeClr val="tx1"/>
                </a:solidFill>
                <a:effectLst/>
                <a:latin typeface="+mn-lt"/>
                <a:ea typeface="+mn-ea"/>
                <a:cs typeface="+mn-cs"/>
              </a:rPr>
              <a:t>，同时保证每个</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内的消息顺序传输。</a:t>
            </a:r>
          </a:p>
          <a:p>
            <a:r>
              <a:rPr lang="zh-CN" altLang="en-US" sz="1200" b="0" i="0" kern="1200" dirty="0" smtClean="0">
                <a:solidFill>
                  <a:schemeClr val="tx1"/>
                </a:solidFill>
                <a:effectLst/>
                <a:latin typeface="+mn-lt"/>
                <a:ea typeface="+mn-ea"/>
                <a:cs typeface="+mn-cs"/>
              </a:rPr>
              <a:t>同时支持离线数据处理和实时数据处理。</a:t>
            </a:r>
          </a:p>
          <a:p>
            <a:r>
              <a:rPr lang="en-US" altLang="zh-CN" sz="1200" b="1" i="0" kern="1200" dirty="0" smtClean="0">
                <a:solidFill>
                  <a:schemeClr val="tx1"/>
                </a:solidFill>
                <a:effectLst/>
                <a:latin typeface="+mn-lt"/>
                <a:ea typeface="+mn-ea"/>
                <a:cs typeface="+mn-cs"/>
              </a:rPr>
              <a:t>Scale out</a:t>
            </a:r>
            <a:r>
              <a:rPr lang="zh-CN" altLang="en-US" sz="1200" b="0" i="0" kern="1200" dirty="0" smtClean="0">
                <a:solidFill>
                  <a:schemeClr val="tx1"/>
                </a:solidFill>
                <a:effectLst/>
                <a:latin typeface="+mn-lt"/>
                <a:ea typeface="+mn-ea"/>
                <a:cs typeface="+mn-cs"/>
              </a:rPr>
              <a:t>：支持在线水平扩展。</a:t>
            </a:r>
          </a:p>
        </p:txBody>
      </p:sp>
      <p:sp>
        <p:nvSpPr>
          <p:cNvPr id="4" name="灯片编号占位符 3"/>
          <p:cNvSpPr>
            <a:spLocks noGrp="1"/>
          </p:cNvSpPr>
          <p:nvPr>
            <p:ph type="sldNum" sz="quarter" idx="10"/>
          </p:nvPr>
        </p:nvSpPr>
        <p:spPr/>
        <p:txBody>
          <a:bodyPr/>
          <a:lstStyle/>
          <a:p>
            <a:fld id="{D281D136-8155-4732-ADD0-ED32D500EDE4}" type="slidenum">
              <a:rPr lang="zh-CN" altLang="en-US" smtClean="0"/>
              <a:t>7</a:t>
            </a:fld>
            <a:endParaRPr lang="zh-CN" altLang="en-US"/>
          </a:p>
        </p:txBody>
      </p:sp>
    </p:spTree>
    <p:extLst>
      <p:ext uri="{BB962C8B-B14F-4D97-AF65-F5344CB8AC3E}">
        <p14:creationId xmlns:p14="http://schemas.microsoft.com/office/powerpoint/2010/main" val="60279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11</a:t>
            </a:fld>
            <a:endParaRPr lang="zh-CN" altLang="en-US"/>
          </a:p>
        </p:txBody>
      </p:sp>
    </p:spTree>
    <p:extLst>
      <p:ext uri="{BB962C8B-B14F-4D97-AF65-F5344CB8AC3E}">
        <p14:creationId xmlns:p14="http://schemas.microsoft.com/office/powerpoint/2010/main" val="342066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t>acks</a:t>
            </a:r>
            <a:r>
              <a:rPr lang="en-US" altLang="zh-CN" b="1" dirty="0" smtClean="0"/>
              <a:t>=0 </a:t>
            </a:r>
            <a:r>
              <a:rPr lang="zh-CN" altLang="en-US" b="1" dirty="0" smtClean="0"/>
              <a:t>：</a:t>
            </a:r>
            <a:r>
              <a:rPr lang="en-US" altLang="zh-CN" dirty="0" smtClean="0">
                <a:effectLst/>
              </a:rPr>
              <a:t>The producer never waits for an </a:t>
            </a:r>
            <a:r>
              <a:rPr lang="en-US" altLang="zh-CN" dirty="0" err="1" smtClean="0">
                <a:effectLst/>
              </a:rPr>
              <a:t>ack</a:t>
            </a:r>
            <a:r>
              <a:rPr lang="en-US" altLang="zh-CN" dirty="0" smtClean="0">
                <a:effectLst/>
              </a:rPr>
              <a:t> </a:t>
            </a:r>
            <a:r>
              <a:rPr lang="zh-CN" altLang="en-US" dirty="0" smtClean="0">
                <a:effectLst/>
              </a:rPr>
              <a:t>生产者不会等待一个</a:t>
            </a:r>
            <a:r>
              <a:rPr lang="en-US" altLang="zh-CN" dirty="0" err="1" smtClean="0">
                <a:effectLst/>
              </a:rPr>
              <a:t>ack</a:t>
            </a:r>
            <a:r>
              <a:rPr lang="en-US" altLang="zh-CN" dirty="0" smtClean="0">
                <a:effectLst/>
              </a:rPr>
              <a:t>,</a:t>
            </a:r>
            <a:r>
              <a:rPr lang="zh-CN" altLang="en-US" dirty="0" smtClean="0">
                <a:effectLst/>
              </a:rPr>
              <a:t>收到消息后直接返回给客户端</a:t>
            </a:r>
            <a:endParaRPr lang="en-US" altLang="zh-CN" dirty="0" smtClean="0">
              <a:effectLst/>
            </a:endParaRPr>
          </a:p>
          <a:p>
            <a:r>
              <a:rPr lang="en-US" altLang="zh-CN" b="1" dirty="0" err="1" smtClean="0"/>
              <a:t>acks</a:t>
            </a:r>
            <a:r>
              <a:rPr lang="en-US" altLang="zh-CN" b="1" dirty="0" smtClean="0"/>
              <a:t>=1 </a:t>
            </a:r>
            <a:r>
              <a:rPr lang="zh-CN" altLang="en-US" b="1" dirty="0" smtClean="0"/>
              <a:t>：</a:t>
            </a:r>
            <a:r>
              <a:rPr lang="en-US" altLang="zh-CN" dirty="0" smtClean="0">
                <a:effectLst/>
              </a:rPr>
              <a:t>The producer gets an </a:t>
            </a:r>
            <a:r>
              <a:rPr lang="en-US" altLang="zh-CN" dirty="0" err="1" smtClean="0">
                <a:effectLst/>
              </a:rPr>
              <a:t>ack</a:t>
            </a:r>
            <a:r>
              <a:rPr lang="en-US" altLang="zh-CN" dirty="0" smtClean="0">
                <a:effectLst/>
              </a:rPr>
              <a:t> after the leader replica has received the data </a:t>
            </a:r>
            <a:r>
              <a:rPr lang="zh-CN" altLang="en-US" dirty="0" smtClean="0">
                <a:effectLst/>
              </a:rPr>
              <a:t>当写</a:t>
            </a:r>
            <a:r>
              <a:rPr lang="en-US" altLang="zh-CN" dirty="0" smtClean="0">
                <a:effectLst/>
              </a:rPr>
              <a:t>Leader</a:t>
            </a:r>
            <a:r>
              <a:rPr lang="zh-CN" altLang="en-US" dirty="0" smtClean="0">
                <a:effectLst/>
              </a:rPr>
              <a:t>成功后就返回</a:t>
            </a:r>
            <a:r>
              <a:rPr lang="en-US" altLang="zh-CN" dirty="0" smtClean="0">
                <a:effectLst/>
              </a:rPr>
              <a:t>,</a:t>
            </a:r>
            <a:r>
              <a:rPr lang="zh-CN" altLang="en-US" dirty="0" smtClean="0">
                <a:effectLst/>
              </a:rPr>
              <a:t>其他的</a:t>
            </a:r>
            <a:r>
              <a:rPr lang="en-US" altLang="zh-CN" dirty="0" smtClean="0">
                <a:effectLst/>
              </a:rPr>
              <a:t>replica</a:t>
            </a:r>
            <a:r>
              <a:rPr lang="zh-CN" altLang="en-US" dirty="0" smtClean="0">
                <a:effectLst/>
              </a:rPr>
              <a:t>都是通过</a:t>
            </a:r>
            <a:r>
              <a:rPr lang="en-US" altLang="zh-CN" dirty="0" smtClean="0">
                <a:effectLst/>
              </a:rPr>
              <a:t>fetcher</a:t>
            </a:r>
            <a:r>
              <a:rPr lang="zh-CN" altLang="en-US" dirty="0" smtClean="0">
                <a:effectLst/>
              </a:rPr>
              <a:t>去同步的</a:t>
            </a:r>
            <a:r>
              <a:rPr lang="en-US" altLang="zh-CN" dirty="0" smtClean="0">
                <a:effectLst/>
              </a:rPr>
              <a:t>,</a:t>
            </a:r>
            <a:r>
              <a:rPr lang="zh-CN" altLang="en-US" dirty="0" smtClean="0">
                <a:effectLst/>
              </a:rPr>
              <a:t>所以</a:t>
            </a:r>
            <a:r>
              <a:rPr lang="en-US" altLang="zh-CN" dirty="0" err="1" smtClean="0">
                <a:effectLst/>
              </a:rPr>
              <a:t>kafka</a:t>
            </a:r>
            <a:r>
              <a:rPr lang="zh-CN" altLang="en-US" dirty="0" smtClean="0">
                <a:effectLst/>
              </a:rPr>
              <a:t>是异步写</a:t>
            </a:r>
            <a:endParaRPr lang="en-US" altLang="zh-CN" dirty="0" smtClean="0">
              <a:effectLst/>
            </a:endParaRPr>
          </a:p>
          <a:p>
            <a:r>
              <a:rPr lang="en-US" altLang="zh-CN" b="1" dirty="0" err="1" smtClean="0"/>
              <a:t>acks</a:t>
            </a:r>
            <a:r>
              <a:rPr lang="en-US" altLang="zh-CN" b="1" dirty="0" smtClean="0"/>
              <a:t>=all/-1 </a:t>
            </a:r>
            <a:r>
              <a:rPr lang="zh-CN" altLang="en-US" dirty="0" smtClean="0"/>
              <a:t>：</a:t>
            </a:r>
            <a:r>
              <a:rPr lang="en-US" altLang="zh-CN" dirty="0" smtClean="0">
                <a:effectLst/>
              </a:rPr>
              <a:t>The producer gets an </a:t>
            </a:r>
            <a:r>
              <a:rPr lang="en-US" altLang="zh-CN" dirty="0" err="1" smtClean="0">
                <a:effectLst/>
              </a:rPr>
              <a:t>ack</a:t>
            </a:r>
            <a:r>
              <a:rPr lang="en-US" altLang="zh-CN" dirty="0" smtClean="0">
                <a:effectLst/>
              </a:rPr>
              <a:t> after all ISRs receive the data </a:t>
            </a:r>
            <a:r>
              <a:rPr lang="zh-CN" altLang="en-US" dirty="0" smtClean="0">
                <a:effectLst/>
              </a:rPr>
              <a:t>要等待所有的</a:t>
            </a:r>
            <a:r>
              <a:rPr lang="en-US" altLang="zh-CN" dirty="0" smtClean="0">
                <a:effectLst/>
              </a:rPr>
              <a:t>replicas</a:t>
            </a:r>
            <a:r>
              <a:rPr lang="zh-CN" altLang="en-US" dirty="0" smtClean="0">
                <a:effectLst/>
              </a:rPr>
              <a:t>都成功后才能返回</a:t>
            </a:r>
            <a:r>
              <a:rPr lang="en-US" altLang="zh-CN" dirty="0" smtClean="0">
                <a:effectLst/>
              </a:rPr>
              <a:t>.</a:t>
            </a:r>
          </a:p>
          <a:p>
            <a:endParaRPr lang="en-US" altLang="zh-CN" dirty="0" smtClean="0">
              <a:effectLst/>
            </a:endParaRPr>
          </a:p>
          <a:p>
            <a:r>
              <a:rPr lang="en-US" altLang="zh-CN" dirty="0" smtClean="0">
                <a:effectLst/>
              </a:rPr>
              <a:t>“</a:t>
            </a:r>
            <a:r>
              <a:rPr lang="en-US" altLang="zh-CN" dirty="0" err="1" smtClean="0">
                <a:effectLst/>
              </a:rPr>
              <a:t>batch.size</a:t>
            </a:r>
            <a:r>
              <a:rPr lang="en-US" altLang="zh-CN" dirty="0" smtClean="0">
                <a:effectLst/>
              </a:rPr>
              <a:t>”: </a:t>
            </a:r>
            <a:r>
              <a:rPr lang="zh-CN" altLang="en-US" dirty="0" smtClean="0">
                <a:effectLst/>
              </a:rPr>
              <a:t>表示缓存多少</a:t>
            </a:r>
            <a:r>
              <a:rPr lang="en-US" altLang="zh-CN" dirty="0" smtClean="0">
                <a:effectLst/>
              </a:rPr>
              <a:t>byte</a:t>
            </a:r>
            <a:r>
              <a:rPr lang="zh-CN" altLang="en-US" dirty="0" smtClean="0">
                <a:effectLst/>
              </a:rPr>
              <a:t>的消息后发送，值为</a:t>
            </a:r>
            <a:r>
              <a:rPr lang="en-US" altLang="zh-CN" dirty="0" smtClean="0">
                <a:effectLst/>
              </a:rPr>
              <a:t>0</a:t>
            </a:r>
            <a:r>
              <a:rPr lang="zh-CN" altLang="en-US" dirty="0" smtClean="0">
                <a:effectLst/>
              </a:rPr>
              <a:t>表示不启动缓存</a:t>
            </a:r>
            <a:endParaRPr lang="en-US" altLang="zh-CN" dirty="0" smtClean="0">
              <a:effectLst/>
            </a:endParaRPr>
          </a:p>
          <a:p>
            <a:r>
              <a:rPr lang="zh-CN" altLang="en-US" dirty="0" smtClean="0">
                <a:effectLst/>
              </a:rPr>
              <a:t>“</a:t>
            </a:r>
            <a:r>
              <a:rPr lang="en-US" altLang="zh-CN" dirty="0" smtClean="0">
                <a:effectLst/>
              </a:rPr>
              <a:t>linger.ms”: </a:t>
            </a:r>
            <a:r>
              <a:rPr lang="zh-CN" altLang="en-US" dirty="0" smtClean="0">
                <a:effectLst/>
              </a:rPr>
              <a:t>在不满足</a:t>
            </a:r>
            <a:r>
              <a:rPr lang="en-US" altLang="zh-CN" dirty="0" err="1" smtClean="0">
                <a:effectLst/>
              </a:rPr>
              <a:t>batch.size</a:t>
            </a:r>
            <a:r>
              <a:rPr lang="zh-CN" altLang="en-US" dirty="0" smtClean="0">
                <a:effectLst/>
              </a:rPr>
              <a:t>的情况下，等待收集多少毫秒后，即便不满足</a:t>
            </a:r>
            <a:r>
              <a:rPr lang="en-US" altLang="zh-CN" dirty="0" err="1" smtClean="0">
                <a:effectLst/>
              </a:rPr>
              <a:t>batch.size</a:t>
            </a:r>
            <a:r>
              <a:rPr lang="zh-CN" altLang="en-US" dirty="0" smtClean="0">
                <a:effectLst/>
              </a:rPr>
              <a:t>也发送，类似于</a:t>
            </a:r>
            <a:r>
              <a:rPr lang="en-US" altLang="zh-CN" dirty="0" smtClean="0">
                <a:effectLst/>
              </a:rPr>
              <a:t>TCP</a:t>
            </a:r>
            <a:r>
              <a:rPr lang="zh-CN" altLang="en-US" dirty="0" smtClean="0">
                <a:effectLst/>
              </a:rPr>
              <a:t>的“</a:t>
            </a:r>
            <a:r>
              <a:rPr lang="en-US" altLang="zh-CN" sz="1200" b="0" i="0" kern="1200" dirty="0" smtClean="0">
                <a:solidFill>
                  <a:schemeClr val="tx1"/>
                </a:solidFill>
                <a:effectLst/>
                <a:latin typeface="+mn-lt"/>
                <a:ea typeface="+mn-ea"/>
                <a:cs typeface="+mn-cs"/>
              </a:rPr>
              <a:t>Nagle</a:t>
            </a:r>
            <a:r>
              <a:rPr lang="en-US" altLang="zh-CN" dirty="0" smtClean="0">
                <a:effectLst/>
              </a:rPr>
              <a:t>”</a:t>
            </a:r>
            <a:r>
              <a:rPr lang="zh-CN" altLang="en-US" dirty="0" smtClean="0">
                <a:effectLst/>
              </a:rPr>
              <a:t>算法</a:t>
            </a:r>
            <a:endParaRPr lang="en-US" altLang="zh-CN" dirty="0" smtClean="0">
              <a:effectLst/>
            </a:endParaRPr>
          </a:p>
          <a:p>
            <a:r>
              <a:rPr lang="en-US" altLang="zh-CN" dirty="0" smtClean="0">
                <a:effectLst/>
              </a:rPr>
              <a:t>“</a:t>
            </a:r>
            <a:r>
              <a:rPr lang="en-US" altLang="zh-CN" dirty="0" err="1" smtClean="0">
                <a:effectLst/>
              </a:rPr>
              <a:t>buffer.memory</a:t>
            </a:r>
            <a:r>
              <a:rPr lang="en-US" altLang="zh-CN" dirty="0" smtClean="0">
                <a:effectLst/>
              </a:rPr>
              <a:t>”: </a:t>
            </a:r>
            <a:r>
              <a:rPr lang="zh-CN" altLang="en-US" dirty="0" smtClean="0">
                <a:effectLst/>
              </a:rPr>
              <a:t>生产者总共能使用的消息缓存，超过此数量后会抛出异常</a:t>
            </a:r>
            <a:r>
              <a:rPr lang="en-US" altLang="zh-CN" dirty="0" smtClean="0">
                <a:effectLst/>
              </a:rPr>
              <a:t> </a:t>
            </a:r>
          </a:p>
        </p:txBody>
      </p:sp>
      <p:sp>
        <p:nvSpPr>
          <p:cNvPr id="4" name="灯片编号占位符 3"/>
          <p:cNvSpPr>
            <a:spLocks noGrp="1"/>
          </p:cNvSpPr>
          <p:nvPr>
            <p:ph type="sldNum" sz="quarter" idx="10"/>
          </p:nvPr>
        </p:nvSpPr>
        <p:spPr/>
        <p:txBody>
          <a:bodyPr/>
          <a:lstStyle/>
          <a:p>
            <a:fld id="{D281D136-8155-4732-ADD0-ED32D500EDE4}" type="slidenum">
              <a:rPr lang="zh-CN" altLang="en-US" smtClean="0"/>
              <a:t>13</a:t>
            </a:fld>
            <a:endParaRPr lang="zh-CN" altLang="en-US"/>
          </a:p>
        </p:txBody>
      </p:sp>
    </p:spTree>
    <p:extLst>
      <p:ext uri="{BB962C8B-B14F-4D97-AF65-F5344CB8AC3E}">
        <p14:creationId xmlns:p14="http://schemas.microsoft.com/office/powerpoint/2010/main" val="369982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MetaData</a:t>
            </a:r>
            <a:r>
              <a:rPr lang="zh-CN" altLang="en-US" dirty="0" smtClean="0"/>
              <a:t>是建立</a:t>
            </a:r>
            <a:r>
              <a:rPr lang="en-US" altLang="zh-CN" dirty="0" err="1" smtClean="0"/>
              <a:t>KafkaProducer</a:t>
            </a:r>
            <a:r>
              <a:rPr lang="zh-CN" altLang="en-US" dirty="0" smtClean="0"/>
              <a:t>时，根据配置的“</a:t>
            </a:r>
            <a:r>
              <a:rPr lang="en-US" altLang="zh-CN" sz="1200" kern="1200" dirty="0" err="1" smtClean="0">
                <a:solidFill>
                  <a:schemeClr val="tx1"/>
                </a:solidFill>
                <a:latin typeface="+mn-lt"/>
                <a:ea typeface="+mn-ea"/>
                <a:cs typeface="+mn-cs"/>
              </a:rPr>
              <a:t>bootstrap.servers</a:t>
            </a:r>
            <a:r>
              <a:rPr lang="zh-CN" altLang="en-US" dirty="0" smtClean="0"/>
              <a:t>”建立长链接，再交给</a:t>
            </a:r>
            <a:r>
              <a:rPr lang="en-US" altLang="zh-CN" dirty="0" smtClean="0"/>
              <a:t>sender</a:t>
            </a:r>
            <a:r>
              <a:rPr lang="zh-CN" altLang="en-US" dirty="0" smtClean="0"/>
              <a:t>线程去</a:t>
            </a:r>
            <a:r>
              <a:rPr lang="en-US" altLang="zh-CN" dirty="0" err="1" smtClean="0"/>
              <a:t>kafka</a:t>
            </a:r>
            <a:r>
              <a:rPr lang="zh-CN" altLang="en-US" baseline="0" dirty="0" smtClean="0"/>
              <a:t>服务器</a:t>
            </a:r>
            <a:r>
              <a:rPr lang="en-US" altLang="zh-CN" baseline="0" dirty="0" smtClean="0"/>
              <a:t>(Broker)</a:t>
            </a:r>
            <a:r>
              <a:rPr lang="zh-CN" altLang="en-US" baseline="0" dirty="0" smtClean="0"/>
              <a:t>拉取。</a:t>
            </a:r>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14</a:t>
            </a:fld>
            <a:endParaRPr lang="zh-CN" altLang="en-US"/>
          </a:p>
        </p:txBody>
      </p:sp>
    </p:spTree>
    <p:extLst>
      <p:ext uri="{BB962C8B-B14F-4D97-AF65-F5344CB8AC3E}">
        <p14:creationId xmlns:p14="http://schemas.microsoft.com/office/powerpoint/2010/main" val="3183676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当开启“</a:t>
            </a:r>
            <a:r>
              <a:rPr lang="en-US" altLang="zh-CN" dirty="0" err="1" smtClean="0">
                <a:effectLst/>
              </a:rPr>
              <a:t>batch.size</a:t>
            </a:r>
            <a:r>
              <a:rPr lang="zh-CN" altLang="en-US" dirty="0" smtClean="0">
                <a:effectLst/>
              </a:rPr>
              <a:t>”后：</a:t>
            </a:r>
            <a:endParaRPr lang="en-US" altLang="zh-CN" dirty="0" smtClean="0"/>
          </a:p>
          <a:p>
            <a:pPr marL="228600" indent="-228600">
              <a:buAutoNum type="arabicPeriod"/>
            </a:pPr>
            <a:r>
              <a:rPr lang="zh-CN" altLang="en-US" dirty="0" smtClean="0"/>
              <a:t>消息以</a:t>
            </a:r>
            <a:r>
              <a:rPr lang="en-US" altLang="zh-CN" dirty="0" smtClean="0"/>
              <a:t>Partition</a:t>
            </a:r>
            <a:r>
              <a:rPr lang="zh-CN" altLang="en-US" dirty="0" smtClean="0"/>
              <a:t>为单位存储在</a:t>
            </a:r>
            <a:r>
              <a:rPr lang="en-US" altLang="zh-CN" dirty="0" err="1" smtClean="0"/>
              <a:t>ArrayDeque</a:t>
            </a:r>
            <a:r>
              <a:rPr lang="zh-CN" altLang="en-US" dirty="0" smtClean="0"/>
              <a:t>中，每一个</a:t>
            </a:r>
            <a:r>
              <a:rPr lang="en-US" altLang="zh-CN" dirty="0" err="1" smtClean="0"/>
              <a:t>RecordBatch</a:t>
            </a:r>
            <a:r>
              <a:rPr lang="zh-CN" altLang="en-US" dirty="0" smtClean="0"/>
              <a:t>是一批量的消息</a:t>
            </a:r>
            <a:r>
              <a:rPr lang="en-US" altLang="zh-CN" dirty="0" smtClean="0"/>
              <a:t>(</a:t>
            </a:r>
            <a:r>
              <a:rPr lang="zh-CN" altLang="en-US" dirty="0" smtClean="0"/>
              <a:t>即“</a:t>
            </a:r>
            <a:r>
              <a:rPr lang="en-US" altLang="zh-CN" dirty="0" err="1" smtClean="0">
                <a:effectLst/>
              </a:rPr>
              <a:t>batch.size</a:t>
            </a:r>
            <a:r>
              <a:rPr lang="zh-CN" altLang="en-US" dirty="0" smtClean="0">
                <a:effectLst/>
              </a:rPr>
              <a:t>”大小的消息</a:t>
            </a:r>
            <a:r>
              <a:rPr lang="en-US" altLang="zh-CN" dirty="0" smtClean="0"/>
              <a:t>)</a:t>
            </a:r>
          </a:p>
          <a:p>
            <a:pPr marL="228600" indent="-228600">
              <a:buAutoNum type="arabicPeriod"/>
            </a:pPr>
            <a:r>
              <a:rPr lang="zh-CN" altLang="en-US" dirty="0" smtClean="0"/>
              <a:t>消息满足“</a:t>
            </a:r>
            <a:r>
              <a:rPr lang="en-US" altLang="zh-CN" dirty="0" err="1" smtClean="0">
                <a:effectLst/>
              </a:rPr>
              <a:t>batch.size</a:t>
            </a:r>
            <a:r>
              <a:rPr lang="zh-CN" altLang="en-US" dirty="0" smtClean="0">
                <a:effectLst/>
              </a:rPr>
              <a:t>”或“</a:t>
            </a:r>
            <a:r>
              <a:rPr lang="en-US" altLang="zh-CN" dirty="0" smtClean="0">
                <a:effectLst/>
              </a:rPr>
              <a:t>linger.ms”</a:t>
            </a:r>
            <a:r>
              <a:rPr lang="zh-CN" altLang="en-US" dirty="0" smtClean="0">
                <a:effectLst/>
              </a:rPr>
              <a:t>的条件后唤醒要</a:t>
            </a:r>
            <a:r>
              <a:rPr lang="en-US" altLang="zh-CN" dirty="0" smtClean="0">
                <a:effectLst/>
              </a:rPr>
              <a:t>sender</a:t>
            </a:r>
            <a:r>
              <a:rPr lang="zh-CN" altLang="en-US" baseline="0" dirty="0" smtClean="0">
                <a:effectLst/>
              </a:rPr>
              <a:t>线程发送</a:t>
            </a:r>
            <a:endParaRPr lang="en-US" altLang="zh-CN" baseline="0" dirty="0" smtClean="0">
              <a:effectLst/>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effectLst/>
              </a:rPr>
              <a:t>在</a:t>
            </a:r>
            <a:r>
              <a:rPr lang="en-US" altLang="zh-CN" baseline="0" dirty="0" smtClean="0">
                <a:effectLst/>
              </a:rPr>
              <a:t>sender</a:t>
            </a:r>
            <a:r>
              <a:rPr lang="zh-CN" altLang="en-US" baseline="0" dirty="0" smtClean="0">
                <a:effectLst/>
              </a:rPr>
              <a:t>线程中，首先根据</a:t>
            </a:r>
            <a:r>
              <a:rPr lang="en-US" altLang="zh-CN" baseline="0" dirty="0" err="1" smtClean="0">
                <a:effectLst/>
              </a:rPr>
              <a:t>borker</a:t>
            </a:r>
            <a:r>
              <a:rPr lang="zh-CN" altLang="en-US" baseline="0" dirty="0" smtClean="0">
                <a:effectLst/>
              </a:rPr>
              <a:t>为单位准备</a:t>
            </a:r>
            <a:r>
              <a:rPr lang="zh-CN" altLang="en-US" dirty="0" smtClean="0"/>
              <a:t>数据</a:t>
            </a:r>
            <a:r>
              <a:rPr lang="en-US" altLang="zh-CN" baseline="0" dirty="0" smtClean="0">
                <a:effectLst/>
              </a:rPr>
              <a:t>(broker</a:t>
            </a:r>
            <a:r>
              <a:rPr lang="zh-CN" altLang="en-US" baseline="0" dirty="0" smtClean="0">
                <a:effectLst/>
              </a:rPr>
              <a:t>中所有</a:t>
            </a:r>
            <a:r>
              <a:rPr lang="en-US" altLang="zh-CN" baseline="0" dirty="0" smtClean="0">
                <a:effectLst/>
              </a:rPr>
              <a:t>leader partition)</a:t>
            </a:r>
          </a:p>
          <a:p>
            <a:pPr marL="228600" indent="-228600">
              <a:buAutoNum type="arabicPeriod"/>
            </a:pPr>
            <a:r>
              <a:rPr lang="zh-CN" altLang="en-US" dirty="0" smtClean="0"/>
              <a:t>再以</a:t>
            </a:r>
            <a:r>
              <a:rPr lang="en-US" altLang="zh-CN" dirty="0" smtClean="0"/>
              <a:t>partition</a:t>
            </a:r>
            <a:r>
              <a:rPr lang="zh-CN" altLang="en-US" dirty="0" smtClean="0"/>
              <a:t>为单位整合数据</a:t>
            </a:r>
            <a:endParaRPr lang="en-US" altLang="zh-CN" dirty="0" smtClean="0"/>
          </a:p>
          <a:p>
            <a:pPr marL="228600" indent="-228600">
              <a:buAutoNum type="arabicPeriod"/>
            </a:pPr>
            <a:r>
              <a:rPr lang="zh-CN" altLang="en-US" dirty="0" smtClean="0"/>
              <a:t>发送数据</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D281D136-8155-4732-ADD0-ED32D500EDE4}" type="slidenum">
              <a:rPr lang="zh-CN" altLang="en-US" smtClean="0"/>
              <a:t>15</a:t>
            </a:fld>
            <a:endParaRPr lang="zh-CN" altLang="en-US"/>
          </a:p>
        </p:txBody>
      </p:sp>
    </p:spTree>
    <p:extLst>
      <p:ext uri="{BB962C8B-B14F-4D97-AF65-F5344CB8AC3E}">
        <p14:creationId xmlns:p14="http://schemas.microsoft.com/office/powerpoint/2010/main" val="170730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42696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340546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285358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143822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279614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241861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1369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4780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28054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89996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EA0A1D-6E35-47DE-823E-A1AED153B492}" type="datetimeFigureOut">
              <a:rPr lang="zh-CN" altLang="en-US" smtClean="0"/>
              <a:t>2016/7/5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73522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A0A1D-6E35-47DE-823E-A1AED153B492}" type="datetimeFigureOut">
              <a:rPr lang="zh-CN" altLang="en-US" smtClean="0"/>
              <a:t>2016/7/5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C405-68CA-4B43-B3D8-DA5754361F09}" type="slidenum">
              <a:rPr lang="zh-CN" altLang="en-US" smtClean="0"/>
              <a:t>‹#›</a:t>
            </a:fld>
            <a:endParaRPr lang="zh-CN" altLang="en-US"/>
          </a:p>
        </p:txBody>
      </p:sp>
    </p:spTree>
    <p:extLst>
      <p:ext uri="{BB962C8B-B14F-4D97-AF65-F5344CB8AC3E}">
        <p14:creationId xmlns:p14="http://schemas.microsoft.com/office/powerpoint/2010/main" val="33767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dirty="0" smtClean="0"/>
              <a:t>消息中间件</a:t>
            </a:r>
            <a:r>
              <a:rPr lang="en-US" altLang="zh-CN" dirty="0" smtClean="0"/>
              <a:t>KAFKA</a:t>
            </a:r>
            <a:endParaRPr lang="zh-CN" altLang="en-US" dirty="0"/>
          </a:p>
        </p:txBody>
      </p:sp>
      <p:sp>
        <p:nvSpPr>
          <p:cNvPr id="3" name="副标题 2"/>
          <p:cNvSpPr>
            <a:spLocks noGrp="1"/>
          </p:cNvSpPr>
          <p:nvPr>
            <p:ph type="subTitle" idx="1"/>
          </p:nvPr>
        </p:nvSpPr>
        <p:spPr/>
        <p:txBody>
          <a:bodyPr/>
          <a:lstStyle/>
          <a:p>
            <a:pPr algn="r"/>
            <a:r>
              <a:rPr lang="zh-CN" altLang="en-US" dirty="0" smtClean="0"/>
              <a:t>一个高性能、分布式的消息系统</a:t>
            </a:r>
            <a:endParaRPr lang="zh-CN" altLang="en-US" dirty="0"/>
          </a:p>
        </p:txBody>
      </p:sp>
      <p:sp>
        <p:nvSpPr>
          <p:cNvPr id="4" name="TextBox 3"/>
          <p:cNvSpPr txBox="1"/>
          <p:nvPr/>
        </p:nvSpPr>
        <p:spPr>
          <a:xfrm>
            <a:off x="5868144" y="5229200"/>
            <a:ext cx="2736304" cy="338554"/>
          </a:xfrm>
          <a:prstGeom prst="rect">
            <a:avLst/>
          </a:prstGeom>
          <a:noFill/>
        </p:spPr>
        <p:txBody>
          <a:bodyPr wrap="square" rtlCol="0">
            <a:spAutoFit/>
          </a:bodyPr>
          <a:lstStyle/>
          <a:p>
            <a:r>
              <a:rPr lang="en-US" altLang="zh-CN" sz="1600" dirty="0">
                <a:solidFill>
                  <a:schemeClr val="tx1">
                    <a:tint val="75000"/>
                  </a:schemeClr>
                </a:solidFill>
              </a:rPr>
              <a:t>artoderk@gmail.com</a:t>
            </a:r>
            <a:endParaRPr lang="zh-CN" altLang="en-US" sz="1600" dirty="0">
              <a:solidFill>
                <a:schemeClr val="tx1">
                  <a:tint val="75000"/>
                </a:schemeClr>
              </a:solidFill>
            </a:endParaRPr>
          </a:p>
        </p:txBody>
      </p:sp>
    </p:spTree>
    <p:extLst>
      <p:ext uri="{BB962C8B-B14F-4D97-AF65-F5344CB8AC3E}">
        <p14:creationId xmlns:p14="http://schemas.microsoft.com/office/powerpoint/2010/main" val="198294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架构图</a:t>
            </a:r>
            <a:r>
              <a:rPr lang="en-US" altLang="zh-CN" sz="4000" dirty="0" smtClean="0">
                <a:solidFill>
                  <a:schemeClr val="accent5">
                    <a:lumMod val="50000"/>
                  </a:schemeClr>
                </a:solidFill>
              </a:rPr>
              <a:t>1</a:t>
            </a:r>
            <a:endParaRPr lang="zh-CN" altLang="en-US" sz="4000" dirty="0">
              <a:solidFill>
                <a:schemeClr val="accent5">
                  <a:lumMod val="50000"/>
                </a:schemeClr>
              </a:solidFill>
            </a:endParaRPr>
          </a:p>
        </p:txBody>
      </p:sp>
      <p:sp>
        <p:nvSpPr>
          <p:cNvPr id="4" name="云形 3"/>
          <p:cNvSpPr/>
          <p:nvPr/>
        </p:nvSpPr>
        <p:spPr>
          <a:xfrm>
            <a:off x="6444208" y="2204864"/>
            <a:ext cx="1512168" cy="936104"/>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Zookeeper</a:t>
            </a:r>
            <a:endParaRPr lang="zh-CN" altLang="en-US" sz="1400" dirty="0">
              <a:solidFill>
                <a:schemeClr val="tx1"/>
              </a:solidFill>
            </a:endParaRPr>
          </a:p>
        </p:txBody>
      </p:sp>
      <p:sp>
        <p:nvSpPr>
          <p:cNvPr id="5" name="圆角矩形 4"/>
          <p:cNvSpPr/>
          <p:nvPr/>
        </p:nvSpPr>
        <p:spPr>
          <a:xfrm>
            <a:off x="1187624" y="1844824"/>
            <a:ext cx="1152128"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dirty="0" smtClean="0">
                <a:solidFill>
                  <a:schemeClr val="tx1"/>
                </a:solidFill>
              </a:rPr>
              <a:t>Producer1</a:t>
            </a:r>
            <a:endParaRPr lang="zh-CN" altLang="en-US" sz="1600" dirty="0">
              <a:solidFill>
                <a:schemeClr val="tx1"/>
              </a:solidFill>
            </a:endParaRPr>
          </a:p>
        </p:txBody>
      </p:sp>
      <p:sp>
        <p:nvSpPr>
          <p:cNvPr id="6" name="圆角矩形 5"/>
          <p:cNvSpPr/>
          <p:nvPr/>
        </p:nvSpPr>
        <p:spPr>
          <a:xfrm>
            <a:off x="2771800" y="1844824"/>
            <a:ext cx="1152128"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dirty="0" smtClean="0">
                <a:solidFill>
                  <a:schemeClr val="tx1"/>
                </a:solidFill>
              </a:rPr>
              <a:t>Producer2</a:t>
            </a:r>
            <a:endParaRPr lang="zh-CN" altLang="en-US" sz="1600" dirty="0">
              <a:solidFill>
                <a:schemeClr val="tx1"/>
              </a:solidFill>
            </a:endParaRPr>
          </a:p>
        </p:txBody>
      </p:sp>
      <p:sp>
        <p:nvSpPr>
          <p:cNvPr id="7" name="圆角矩形 6"/>
          <p:cNvSpPr/>
          <p:nvPr/>
        </p:nvSpPr>
        <p:spPr>
          <a:xfrm>
            <a:off x="4355976" y="1836840"/>
            <a:ext cx="1152128"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dirty="0" smtClean="0">
                <a:solidFill>
                  <a:schemeClr val="tx1"/>
                </a:solidFill>
              </a:rPr>
              <a:t>Producer3</a:t>
            </a:r>
            <a:endParaRPr lang="zh-CN" altLang="en-US" sz="1600" dirty="0">
              <a:solidFill>
                <a:schemeClr val="tx1"/>
              </a:solidFill>
            </a:endParaRPr>
          </a:p>
        </p:txBody>
      </p:sp>
      <p:sp>
        <p:nvSpPr>
          <p:cNvPr id="9" name="圆柱形 8"/>
          <p:cNvSpPr/>
          <p:nvPr/>
        </p:nvSpPr>
        <p:spPr>
          <a:xfrm rot="5400000">
            <a:off x="2897814" y="1502786"/>
            <a:ext cx="1080120" cy="4212468"/>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圆柱形 9"/>
          <p:cNvSpPr/>
          <p:nvPr/>
        </p:nvSpPr>
        <p:spPr>
          <a:xfrm>
            <a:off x="1619672" y="3242123"/>
            <a:ext cx="843488" cy="73379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t>Broker1</a:t>
            </a:r>
            <a:endParaRPr lang="zh-CN" altLang="en-US" sz="1600" dirty="0"/>
          </a:p>
        </p:txBody>
      </p:sp>
      <p:sp>
        <p:nvSpPr>
          <p:cNvPr id="11" name="圆柱形 10"/>
          <p:cNvSpPr/>
          <p:nvPr/>
        </p:nvSpPr>
        <p:spPr>
          <a:xfrm>
            <a:off x="2936424" y="3242122"/>
            <a:ext cx="843488" cy="73379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t>Broker2</a:t>
            </a:r>
            <a:endParaRPr lang="zh-CN" altLang="en-US" sz="1600" dirty="0"/>
          </a:p>
        </p:txBody>
      </p:sp>
      <p:sp>
        <p:nvSpPr>
          <p:cNvPr id="12" name="圆柱形 11"/>
          <p:cNvSpPr/>
          <p:nvPr/>
        </p:nvSpPr>
        <p:spPr>
          <a:xfrm>
            <a:off x="4160560" y="3242123"/>
            <a:ext cx="843488" cy="73379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t>Broker3</a:t>
            </a:r>
            <a:endParaRPr lang="zh-CN" altLang="en-US" sz="1600" dirty="0"/>
          </a:p>
        </p:txBody>
      </p:sp>
      <p:sp>
        <p:nvSpPr>
          <p:cNvPr id="13" name="圆角矩形 12"/>
          <p:cNvSpPr/>
          <p:nvPr/>
        </p:nvSpPr>
        <p:spPr>
          <a:xfrm>
            <a:off x="1043608"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Consumer1</a:t>
            </a:r>
            <a:endParaRPr lang="zh-CN" altLang="en-US" sz="1600" dirty="0">
              <a:solidFill>
                <a:schemeClr val="tx1"/>
              </a:solidFill>
            </a:endParaRPr>
          </a:p>
        </p:txBody>
      </p:sp>
      <p:sp>
        <p:nvSpPr>
          <p:cNvPr id="15" name="圆角矩形 14"/>
          <p:cNvSpPr/>
          <p:nvPr/>
        </p:nvSpPr>
        <p:spPr>
          <a:xfrm>
            <a:off x="2987824"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Consumer2</a:t>
            </a:r>
            <a:endParaRPr lang="zh-CN" altLang="en-US" sz="1600" dirty="0">
              <a:solidFill>
                <a:schemeClr val="tx1"/>
              </a:solidFill>
            </a:endParaRPr>
          </a:p>
        </p:txBody>
      </p:sp>
      <p:sp>
        <p:nvSpPr>
          <p:cNvPr id="16" name="圆角矩形 15"/>
          <p:cNvSpPr/>
          <p:nvPr/>
        </p:nvSpPr>
        <p:spPr>
          <a:xfrm>
            <a:off x="4644008"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Consumer3</a:t>
            </a:r>
            <a:endParaRPr lang="zh-CN" altLang="en-US" sz="1600" dirty="0">
              <a:solidFill>
                <a:schemeClr val="tx1"/>
              </a:solidFill>
            </a:endParaRPr>
          </a:p>
        </p:txBody>
      </p:sp>
      <p:sp>
        <p:nvSpPr>
          <p:cNvPr id="17" name="矩形 16"/>
          <p:cNvSpPr/>
          <p:nvPr/>
        </p:nvSpPr>
        <p:spPr>
          <a:xfrm>
            <a:off x="2843808" y="4581128"/>
            <a:ext cx="3168352" cy="1008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lang="en-US" altLang="zh-CN" sz="1600" smtClean="0"/>
              <a:t> Consumer-group</a:t>
            </a:r>
            <a:endParaRPr lang="zh-CN" altLang="en-US" sz="1600" dirty="0"/>
          </a:p>
        </p:txBody>
      </p:sp>
      <p:cxnSp>
        <p:nvCxnSpPr>
          <p:cNvPr id="19" name="直接箭头连接符 18"/>
          <p:cNvCxnSpPr>
            <a:stCxn id="5" idx="2"/>
            <a:endCxn id="9" idx="2"/>
          </p:cNvCxnSpPr>
          <p:nvPr/>
        </p:nvCxnSpPr>
        <p:spPr>
          <a:xfrm>
            <a:off x="1763688" y="2348880"/>
            <a:ext cx="1674186"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9" idx="2"/>
          </p:cNvCxnSpPr>
          <p:nvPr/>
        </p:nvCxnSpPr>
        <p:spPr>
          <a:xfrm>
            <a:off x="3347864" y="2348880"/>
            <a:ext cx="90010"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2"/>
          </p:cNvCxnSpPr>
          <p:nvPr/>
        </p:nvCxnSpPr>
        <p:spPr>
          <a:xfrm flipH="1">
            <a:off x="3437874" y="2340896"/>
            <a:ext cx="1494166" cy="7280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a:endCxn id="9" idx="4"/>
          </p:cNvCxnSpPr>
          <p:nvPr/>
        </p:nvCxnSpPr>
        <p:spPr>
          <a:xfrm flipV="1">
            <a:off x="1691680" y="4149080"/>
            <a:ext cx="1746194"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0"/>
            <a:endCxn id="9" idx="4"/>
          </p:cNvCxnSpPr>
          <p:nvPr/>
        </p:nvCxnSpPr>
        <p:spPr>
          <a:xfrm flipH="1" flipV="1">
            <a:off x="3437874" y="4149080"/>
            <a:ext cx="198022"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0"/>
            <a:endCxn id="9" idx="4"/>
          </p:cNvCxnSpPr>
          <p:nvPr/>
        </p:nvCxnSpPr>
        <p:spPr>
          <a:xfrm flipH="1" flipV="1">
            <a:off x="3437874" y="4149080"/>
            <a:ext cx="1854206"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10" idx="1"/>
            <a:endCxn id="4" idx="2"/>
          </p:cNvCxnSpPr>
          <p:nvPr/>
        </p:nvCxnSpPr>
        <p:spPr>
          <a:xfrm rot="5400000" flipH="1" flipV="1">
            <a:off x="3960554" y="753779"/>
            <a:ext cx="569207" cy="4407483"/>
          </a:xfrm>
          <a:prstGeom prst="curvedConnector2">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11" idx="1"/>
            <a:endCxn id="4" idx="2"/>
          </p:cNvCxnSpPr>
          <p:nvPr/>
        </p:nvCxnSpPr>
        <p:spPr>
          <a:xfrm rot="5400000" flipH="1" flipV="1">
            <a:off x="4618930" y="1412154"/>
            <a:ext cx="569206" cy="3090731"/>
          </a:xfrm>
          <a:prstGeom prst="curvedConnector2">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12" idx="1"/>
            <a:endCxn id="4" idx="2"/>
          </p:cNvCxnSpPr>
          <p:nvPr/>
        </p:nvCxnSpPr>
        <p:spPr>
          <a:xfrm rot="5400000" flipH="1" flipV="1">
            <a:off x="5230998" y="2024223"/>
            <a:ext cx="569207" cy="1866595"/>
          </a:xfrm>
          <a:prstGeom prst="curvedConnector2">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13" idx="2"/>
            <a:endCxn id="4" idx="1"/>
          </p:cNvCxnSpPr>
          <p:nvPr/>
        </p:nvCxnSpPr>
        <p:spPr>
          <a:xfrm rot="5400000" flipH="1" flipV="1">
            <a:off x="3257355" y="1574296"/>
            <a:ext cx="2377261" cy="5508612"/>
          </a:xfrm>
          <a:prstGeom prst="curvedConnector3">
            <a:avLst>
              <a:gd name="adj1" fmla="val -43673"/>
            </a:avLst>
          </a:prstGeom>
          <a:ln w="1905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15" idx="2"/>
            <a:endCxn id="4" idx="1"/>
          </p:cNvCxnSpPr>
          <p:nvPr/>
        </p:nvCxnSpPr>
        <p:spPr>
          <a:xfrm rot="5400000" flipH="1" flipV="1">
            <a:off x="4229463" y="2546404"/>
            <a:ext cx="2377261" cy="3564396"/>
          </a:xfrm>
          <a:prstGeom prst="curvedConnector3">
            <a:avLst>
              <a:gd name="adj1" fmla="val -34458"/>
            </a:avLst>
          </a:prstGeom>
          <a:ln w="1905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16" idx="2"/>
            <a:endCxn id="4" idx="1"/>
          </p:cNvCxnSpPr>
          <p:nvPr/>
        </p:nvCxnSpPr>
        <p:spPr>
          <a:xfrm rot="5400000" flipH="1" flipV="1">
            <a:off x="5057555" y="3374496"/>
            <a:ext cx="2377261" cy="1908212"/>
          </a:xfrm>
          <a:prstGeom prst="curvedConnector3">
            <a:avLst>
              <a:gd name="adj1" fmla="val -20034"/>
            </a:avLst>
          </a:prstGeom>
          <a:ln w="1905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par>
                                <p:cTn id="11" presetID="6"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circle(in)">
                                      <p:cBhvr>
                                        <p:cTn id="13"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5">
                    <a:lumMod val="50000"/>
                  </a:schemeClr>
                </a:solidFill>
              </a:rPr>
              <a:t>架构图</a:t>
            </a:r>
            <a:r>
              <a:rPr lang="en-US" altLang="zh-CN" dirty="0" smtClean="0">
                <a:solidFill>
                  <a:schemeClr val="accent5">
                    <a:lumMod val="50000"/>
                  </a:schemeClr>
                </a:solidFill>
              </a:rPr>
              <a:t>2</a:t>
            </a:r>
            <a:endParaRPr lang="zh-CN" altLang="en-US" dirty="0">
              <a:solidFill>
                <a:schemeClr val="accent5">
                  <a:lumMod val="50000"/>
                </a:schemeClr>
              </a:solidFill>
            </a:endParaRPr>
          </a:p>
        </p:txBody>
      </p:sp>
      <p:sp>
        <p:nvSpPr>
          <p:cNvPr id="4" name="云形 3"/>
          <p:cNvSpPr/>
          <p:nvPr/>
        </p:nvSpPr>
        <p:spPr>
          <a:xfrm>
            <a:off x="6228184" y="3023717"/>
            <a:ext cx="1651492" cy="981347"/>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Zookeeper</a:t>
            </a:r>
            <a:endParaRPr lang="zh-CN" altLang="en-US" sz="1400" dirty="0">
              <a:solidFill>
                <a:schemeClr val="tx1"/>
              </a:solidFill>
            </a:endParaRPr>
          </a:p>
        </p:txBody>
      </p:sp>
      <p:sp>
        <p:nvSpPr>
          <p:cNvPr id="5" name="圆角矩形 4"/>
          <p:cNvSpPr/>
          <p:nvPr/>
        </p:nvSpPr>
        <p:spPr>
          <a:xfrm>
            <a:off x="1237380" y="1673930"/>
            <a:ext cx="1152128"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dirty="0" smtClean="0">
                <a:solidFill>
                  <a:schemeClr val="tx1"/>
                </a:solidFill>
              </a:rPr>
              <a:t>Producer1</a:t>
            </a:r>
            <a:endParaRPr lang="zh-CN" altLang="en-US" sz="1600" dirty="0">
              <a:solidFill>
                <a:schemeClr val="tx1"/>
              </a:solidFill>
            </a:endParaRPr>
          </a:p>
        </p:txBody>
      </p:sp>
      <p:sp>
        <p:nvSpPr>
          <p:cNvPr id="6" name="圆角矩形 5"/>
          <p:cNvSpPr/>
          <p:nvPr/>
        </p:nvSpPr>
        <p:spPr>
          <a:xfrm>
            <a:off x="3693379" y="1628800"/>
            <a:ext cx="1152128"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dirty="0" smtClean="0">
                <a:solidFill>
                  <a:schemeClr val="tx1"/>
                </a:solidFill>
              </a:rPr>
              <a:t>Producer2</a:t>
            </a:r>
            <a:endParaRPr lang="zh-CN" altLang="en-US" sz="1600" dirty="0">
              <a:solidFill>
                <a:schemeClr val="tx1"/>
              </a:solidFill>
            </a:endParaRPr>
          </a:p>
        </p:txBody>
      </p:sp>
      <p:sp>
        <p:nvSpPr>
          <p:cNvPr id="13" name="圆角矩形 12"/>
          <p:cNvSpPr/>
          <p:nvPr/>
        </p:nvSpPr>
        <p:spPr>
          <a:xfrm>
            <a:off x="755576"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Consumer1</a:t>
            </a:r>
            <a:endParaRPr lang="zh-CN" altLang="en-US" sz="1600" dirty="0">
              <a:solidFill>
                <a:schemeClr val="tx1"/>
              </a:solidFill>
            </a:endParaRPr>
          </a:p>
        </p:txBody>
      </p:sp>
      <p:sp>
        <p:nvSpPr>
          <p:cNvPr id="15" name="圆角矩形 14"/>
          <p:cNvSpPr/>
          <p:nvPr/>
        </p:nvSpPr>
        <p:spPr>
          <a:xfrm>
            <a:off x="2699792"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Consumer2</a:t>
            </a:r>
            <a:endParaRPr lang="zh-CN" altLang="en-US" sz="1600" dirty="0">
              <a:solidFill>
                <a:schemeClr val="tx1"/>
              </a:solidFill>
            </a:endParaRPr>
          </a:p>
        </p:txBody>
      </p:sp>
      <p:sp>
        <p:nvSpPr>
          <p:cNvPr id="16" name="圆角矩形 15"/>
          <p:cNvSpPr/>
          <p:nvPr/>
        </p:nvSpPr>
        <p:spPr>
          <a:xfrm>
            <a:off x="4355976" y="5013176"/>
            <a:ext cx="129614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dirty="0" smtClean="0">
                <a:solidFill>
                  <a:schemeClr val="tx1"/>
                </a:solidFill>
              </a:rPr>
              <a:t>Consumer3</a:t>
            </a:r>
            <a:endParaRPr lang="zh-CN" altLang="en-US" sz="1600" dirty="0">
              <a:solidFill>
                <a:schemeClr val="tx1"/>
              </a:solidFill>
            </a:endParaRPr>
          </a:p>
        </p:txBody>
      </p:sp>
      <p:sp>
        <p:nvSpPr>
          <p:cNvPr id="17" name="矩形 16"/>
          <p:cNvSpPr/>
          <p:nvPr/>
        </p:nvSpPr>
        <p:spPr>
          <a:xfrm>
            <a:off x="2555776" y="4869160"/>
            <a:ext cx="3168352" cy="1008112"/>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r>
              <a:rPr lang="en-US" altLang="zh-CN" sz="1400" dirty="0" smtClean="0"/>
              <a:t>  Consumer-group</a:t>
            </a:r>
            <a:endParaRPr lang="zh-CN" altLang="en-US" sz="1400" dirty="0"/>
          </a:p>
        </p:txBody>
      </p:sp>
      <p:cxnSp>
        <p:nvCxnSpPr>
          <p:cNvPr id="19" name="直接箭头连接符 18"/>
          <p:cNvCxnSpPr>
            <a:stCxn id="5" idx="2"/>
            <a:endCxn id="14" idx="0"/>
          </p:cNvCxnSpPr>
          <p:nvPr/>
        </p:nvCxnSpPr>
        <p:spPr>
          <a:xfrm flipH="1">
            <a:off x="1403648" y="2177986"/>
            <a:ext cx="409796" cy="7458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14" idx="0"/>
          </p:cNvCxnSpPr>
          <p:nvPr/>
        </p:nvCxnSpPr>
        <p:spPr>
          <a:xfrm flipH="1">
            <a:off x="1403648" y="2132856"/>
            <a:ext cx="2865795" cy="7909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a:endCxn id="14" idx="2"/>
          </p:cNvCxnSpPr>
          <p:nvPr/>
        </p:nvCxnSpPr>
        <p:spPr>
          <a:xfrm flipV="1">
            <a:off x="1403648" y="4294868"/>
            <a:ext cx="0" cy="71830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0"/>
            <a:endCxn id="14" idx="2"/>
          </p:cNvCxnSpPr>
          <p:nvPr/>
        </p:nvCxnSpPr>
        <p:spPr>
          <a:xfrm flipH="1" flipV="1">
            <a:off x="1403648" y="4294868"/>
            <a:ext cx="1944216" cy="7183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0"/>
            <a:endCxn id="14" idx="2"/>
          </p:cNvCxnSpPr>
          <p:nvPr/>
        </p:nvCxnSpPr>
        <p:spPr>
          <a:xfrm flipH="1" flipV="1">
            <a:off x="1403648" y="4294868"/>
            <a:ext cx="3600400" cy="7183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14" idx="0"/>
            <a:endCxn id="4" idx="3"/>
          </p:cNvCxnSpPr>
          <p:nvPr/>
        </p:nvCxnSpPr>
        <p:spPr>
          <a:xfrm rot="16200000" flipH="1">
            <a:off x="4150769" y="176665"/>
            <a:ext cx="156040" cy="5650282"/>
          </a:xfrm>
          <a:prstGeom prst="curvedConnector3">
            <a:avLst>
              <a:gd name="adj1" fmla="val -390669"/>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35" idx="0"/>
            <a:endCxn id="4" idx="3"/>
          </p:cNvCxnSpPr>
          <p:nvPr/>
        </p:nvCxnSpPr>
        <p:spPr>
          <a:xfrm rot="16200000" flipH="1">
            <a:off x="5011006" y="1036902"/>
            <a:ext cx="181760" cy="3904088"/>
          </a:xfrm>
          <a:prstGeom prst="curvedConnector3">
            <a:avLst>
              <a:gd name="adj1" fmla="val -199137"/>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41" idx="0"/>
            <a:endCxn id="4" idx="3"/>
          </p:cNvCxnSpPr>
          <p:nvPr/>
        </p:nvCxnSpPr>
        <p:spPr>
          <a:xfrm rot="16200000" flipH="1">
            <a:off x="5864706" y="1890603"/>
            <a:ext cx="156041" cy="2222405"/>
          </a:xfrm>
          <a:prstGeom prst="curvedConnector3">
            <a:avLst>
              <a:gd name="adj1" fmla="val -146500"/>
            </a:avLst>
          </a:prstGeom>
          <a:ln w="19050">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55576" y="2923786"/>
            <a:ext cx="1296144" cy="1371082"/>
            <a:chOff x="1043608" y="3094680"/>
            <a:chExt cx="1296144" cy="1371082"/>
          </a:xfrm>
        </p:grpSpPr>
        <p:sp>
          <p:nvSpPr>
            <p:cNvPr id="14" name="圆角矩形 13"/>
            <p:cNvSpPr/>
            <p:nvPr/>
          </p:nvSpPr>
          <p:spPr>
            <a:xfrm>
              <a:off x="1043608" y="3094680"/>
              <a:ext cx="1296144" cy="13710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1600" dirty="0">
                  <a:solidFill>
                    <a:schemeClr val="tx1"/>
                  </a:solidFill>
                </a:rPr>
                <a:t>Broker1</a:t>
              </a:r>
              <a:endParaRPr lang="zh-CN" altLang="en-US" sz="1600" dirty="0">
                <a:solidFill>
                  <a:schemeClr val="tx1"/>
                </a:solidFill>
              </a:endParaRPr>
            </a:p>
          </p:txBody>
        </p:sp>
        <p:sp>
          <p:nvSpPr>
            <p:cNvPr id="18" name="矩形 17"/>
            <p:cNvSpPr/>
            <p:nvPr/>
          </p:nvSpPr>
          <p:spPr>
            <a:xfrm>
              <a:off x="1187624" y="3501008"/>
              <a:ext cx="1008112" cy="2072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t1-p0-0(L)</a:t>
              </a:r>
              <a:endParaRPr lang="zh-CN" altLang="en-US" sz="1200" dirty="0"/>
            </a:p>
          </p:txBody>
        </p:sp>
        <p:sp>
          <p:nvSpPr>
            <p:cNvPr id="31" name="矩形 30"/>
            <p:cNvSpPr/>
            <p:nvPr/>
          </p:nvSpPr>
          <p:spPr>
            <a:xfrm>
              <a:off x="1187624" y="3797859"/>
              <a:ext cx="1008112" cy="2072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smtClean="0"/>
                <a:t>t1-p0-2(R)</a:t>
              </a:r>
              <a:endParaRPr lang="zh-CN" altLang="en-US" sz="1200" dirty="0"/>
            </a:p>
          </p:txBody>
        </p:sp>
        <p:sp>
          <p:nvSpPr>
            <p:cNvPr id="32" name="矩形 31"/>
            <p:cNvSpPr/>
            <p:nvPr/>
          </p:nvSpPr>
          <p:spPr>
            <a:xfrm>
              <a:off x="1187624" y="4085891"/>
              <a:ext cx="1008112" cy="2072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t1-p2-1(R)</a:t>
              </a:r>
              <a:endParaRPr lang="zh-CN" altLang="en-US" sz="1200" dirty="0"/>
            </a:p>
          </p:txBody>
        </p:sp>
      </p:grpSp>
      <p:grpSp>
        <p:nvGrpSpPr>
          <p:cNvPr id="34" name="组合 33"/>
          <p:cNvGrpSpPr/>
          <p:nvPr/>
        </p:nvGrpSpPr>
        <p:grpSpPr>
          <a:xfrm>
            <a:off x="2501770" y="2898066"/>
            <a:ext cx="1296144" cy="1371082"/>
            <a:chOff x="1043608" y="3094680"/>
            <a:chExt cx="1296144" cy="1371082"/>
          </a:xfrm>
        </p:grpSpPr>
        <p:sp>
          <p:nvSpPr>
            <p:cNvPr id="35" name="圆角矩形 34"/>
            <p:cNvSpPr/>
            <p:nvPr/>
          </p:nvSpPr>
          <p:spPr>
            <a:xfrm>
              <a:off x="1043608" y="3094680"/>
              <a:ext cx="1296144" cy="13710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1600" dirty="0">
                  <a:solidFill>
                    <a:schemeClr val="tx1"/>
                  </a:solidFill>
                </a:rPr>
                <a:t>Broker1</a:t>
              </a:r>
              <a:endParaRPr lang="zh-CN" altLang="en-US" sz="1600" dirty="0">
                <a:solidFill>
                  <a:schemeClr val="tx1"/>
                </a:solidFill>
              </a:endParaRPr>
            </a:p>
          </p:txBody>
        </p:sp>
        <p:sp>
          <p:nvSpPr>
            <p:cNvPr id="36" name="矩形 35"/>
            <p:cNvSpPr/>
            <p:nvPr/>
          </p:nvSpPr>
          <p:spPr>
            <a:xfrm>
              <a:off x="1187624" y="3501008"/>
              <a:ext cx="1008112" cy="2072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t1-p0-1(R)</a:t>
              </a:r>
              <a:endParaRPr lang="zh-CN" altLang="en-US" sz="1200" dirty="0"/>
            </a:p>
          </p:txBody>
        </p:sp>
        <p:sp>
          <p:nvSpPr>
            <p:cNvPr id="38" name="矩形 37"/>
            <p:cNvSpPr/>
            <p:nvPr/>
          </p:nvSpPr>
          <p:spPr>
            <a:xfrm>
              <a:off x="1187624" y="3797859"/>
              <a:ext cx="1008112" cy="2072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smtClean="0"/>
                <a:t>t1-p1-0(L)</a:t>
              </a:r>
              <a:endParaRPr lang="zh-CN" altLang="en-US" sz="1200" dirty="0"/>
            </a:p>
          </p:txBody>
        </p:sp>
        <p:sp>
          <p:nvSpPr>
            <p:cNvPr id="39" name="矩形 38"/>
            <p:cNvSpPr/>
            <p:nvPr/>
          </p:nvSpPr>
          <p:spPr>
            <a:xfrm>
              <a:off x="1187624" y="4085891"/>
              <a:ext cx="1008112" cy="2072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t1-p2-2(R)</a:t>
              </a:r>
              <a:endParaRPr lang="zh-CN" altLang="en-US" sz="1200" dirty="0"/>
            </a:p>
          </p:txBody>
        </p:sp>
      </p:grpSp>
      <p:grpSp>
        <p:nvGrpSpPr>
          <p:cNvPr id="40" name="组合 39"/>
          <p:cNvGrpSpPr/>
          <p:nvPr/>
        </p:nvGrpSpPr>
        <p:grpSpPr>
          <a:xfrm>
            <a:off x="4183453" y="2923785"/>
            <a:ext cx="1296144" cy="1371082"/>
            <a:chOff x="1043608" y="3094680"/>
            <a:chExt cx="1296144" cy="1371082"/>
          </a:xfrm>
        </p:grpSpPr>
        <p:sp>
          <p:nvSpPr>
            <p:cNvPr id="41" name="圆角矩形 40"/>
            <p:cNvSpPr/>
            <p:nvPr/>
          </p:nvSpPr>
          <p:spPr>
            <a:xfrm>
              <a:off x="1043608" y="3094680"/>
              <a:ext cx="1296144" cy="13710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1600" dirty="0">
                  <a:solidFill>
                    <a:schemeClr val="tx1"/>
                  </a:solidFill>
                </a:rPr>
                <a:t>Broker1</a:t>
              </a:r>
              <a:endParaRPr lang="zh-CN" altLang="en-US" sz="1600" dirty="0">
                <a:solidFill>
                  <a:schemeClr val="tx1"/>
                </a:solidFill>
              </a:endParaRPr>
            </a:p>
          </p:txBody>
        </p:sp>
        <p:sp>
          <p:nvSpPr>
            <p:cNvPr id="42" name="矩形 41"/>
            <p:cNvSpPr/>
            <p:nvPr/>
          </p:nvSpPr>
          <p:spPr>
            <a:xfrm>
              <a:off x="1187624" y="3501008"/>
              <a:ext cx="1008112" cy="2072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T1-p0-2(R)</a:t>
              </a:r>
              <a:endParaRPr lang="zh-CN" altLang="en-US" sz="1200" dirty="0"/>
            </a:p>
          </p:txBody>
        </p:sp>
        <p:sp>
          <p:nvSpPr>
            <p:cNvPr id="43" name="矩形 42"/>
            <p:cNvSpPr/>
            <p:nvPr/>
          </p:nvSpPr>
          <p:spPr>
            <a:xfrm>
              <a:off x="1187624" y="3797859"/>
              <a:ext cx="1008112" cy="2072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smtClean="0"/>
                <a:t>t1-p1-1(R)</a:t>
              </a:r>
              <a:endParaRPr lang="zh-CN" altLang="en-US" sz="1200" dirty="0" smtClean="0"/>
            </a:p>
          </p:txBody>
        </p:sp>
        <p:sp>
          <p:nvSpPr>
            <p:cNvPr id="44" name="矩形 43"/>
            <p:cNvSpPr/>
            <p:nvPr/>
          </p:nvSpPr>
          <p:spPr>
            <a:xfrm>
              <a:off x="1187624" y="4085891"/>
              <a:ext cx="1008112" cy="2072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t1-p2-0(L)</a:t>
              </a:r>
              <a:endParaRPr lang="zh-CN" altLang="en-US" sz="1200" dirty="0"/>
            </a:p>
          </p:txBody>
        </p:sp>
      </p:grpSp>
      <p:cxnSp>
        <p:nvCxnSpPr>
          <p:cNvPr id="46" name="直接箭头连接符 45"/>
          <p:cNvCxnSpPr>
            <a:stCxn id="5" idx="2"/>
            <a:endCxn id="35" idx="0"/>
          </p:cNvCxnSpPr>
          <p:nvPr/>
        </p:nvCxnSpPr>
        <p:spPr>
          <a:xfrm>
            <a:off x="1813444" y="2177986"/>
            <a:ext cx="1336398" cy="72008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5" idx="2"/>
            <a:endCxn id="41" idx="0"/>
          </p:cNvCxnSpPr>
          <p:nvPr/>
        </p:nvCxnSpPr>
        <p:spPr>
          <a:xfrm>
            <a:off x="1813444" y="2177986"/>
            <a:ext cx="3018081" cy="74579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 idx="2"/>
            <a:endCxn id="35" idx="0"/>
          </p:cNvCxnSpPr>
          <p:nvPr/>
        </p:nvCxnSpPr>
        <p:spPr>
          <a:xfrm flipH="1">
            <a:off x="3149842" y="2132856"/>
            <a:ext cx="1119601" cy="76521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6" idx="2"/>
            <a:endCxn id="41" idx="0"/>
          </p:cNvCxnSpPr>
          <p:nvPr/>
        </p:nvCxnSpPr>
        <p:spPr>
          <a:xfrm>
            <a:off x="4269443" y="2132856"/>
            <a:ext cx="562082" cy="79092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3" idx="0"/>
            <a:endCxn id="35" idx="2"/>
          </p:cNvCxnSpPr>
          <p:nvPr/>
        </p:nvCxnSpPr>
        <p:spPr>
          <a:xfrm flipV="1">
            <a:off x="1403648" y="4269148"/>
            <a:ext cx="1746194" cy="74402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3" idx="0"/>
            <a:endCxn id="41" idx="2"/>
          </p:cNvCxnSpPr>
          <p:nvPr/>
        </p:nvCxnSpPr>
        <p:spPr>
          <a:xfrm flipV="1">
            <a:off x="1403648" y="4294867"/>
            <a:ext cx="3427877" cy="71830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5" idx="0"/>
            <a:endCxn id="35" idx="2"/>
          </p:cNvCxnSpPr>
          <p:nvPr/>
        </p:nvCxnSpPr>
        <p:spPr>
          <a:xfrm flipH="1" flipV="1">
            <a:off x="3149842" y="4269148"/>
            <a:ext cx="198022" cy="74402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5" idx="0"/>
            <a:endCxn id="41" idx="2"/>
          </p:cNvCxnSpPr>
          <p:nvPr/>
        </p:nvCxnSpPr>
        <p:spPr>
          <a:xfrm flipV="1">
            <a:off x="3347864" y="4294867"/>
            <a:ext cx="1483661" cy="7183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6" idx="0"/>
            <a:endCxn id="35" idx="2"/>
          </p:cNvCxnSpPr>
          <p:nvPr/>
        </p:nvCxnSpPr>
        <p:spPr>
          <a:xfrm flipH="1" flipV="1">
            <a:off x="3149842" y="4269148"/>
            <a:ext cx="1854206" cy="74402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6" idx="0"/>
            <a:endCxn id="41" idx="2"/>
          </p:cNvCxnSpPr>
          <p:nvPr/>
        </p:nvCxnSpPr>
        <p:spPr>
          <a:xfrm flipH="1" flipV="1">
            <a:off x="4831525" y="4294867"/>
            <a:ext cx="172523" cy="7183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6732240" y="4769857"/>
            <a:ext cx="2016224"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solidFill>
                  <a:schemeClr val="accent5">
                    <a:lumMod val="50000"/>
                  </a:schemeClr>
                </a:solidFill>
              </a:rPr>
              <a:t>T:topic</a:t>
            </a:r>
          </a:p>
          <a:p>
            <a:pPr marL="285750" indent="-285750">
              <a:buFont typeface="Arial" panose="020B0604020202020204" pitchFamily="34" charset="0"/>
              <a:buChar char="•"/>
            </a:pPr>
            <a:r>
              <a:rPr lang="en-US" altLang="zh-CN" sz="2000" dirty="0" smtClean="0">
                <a:solidFill>
                  <a:schemeClr val="accent5">
                    <a:lumMod val="50000"/>
                  </a:schemeClr>
                </a:solidFill>
              </a:rPr>
              <a:t>P:partition</a:t>
            </a:r>
          </a:p>
          <a:p>
            <a:pPr marL="285750" indent="-285750">
              <a:buFont typeface="Arial" panose="020B0604020202020204" pitchFamily="34" charset="0"/>
              <a:buChar char="•"/>
            </a:pPr>
            <a:r>
              <a:rPr lang="en-US" altLang="zh-CN" sz="2000" dirty="0" smtClean="0">
                <a:solidFill>
                  <a:schemeClr val="accent5">
                    <a:lumMod val="50000"/>
                  </a:schemeClr>
                </a:solidFill>
              </a:rPr>
              <a:t>L:leader</a:t>
            </a:r>
          </a:p>
          <a:p>
            <a:pPr marL="285750" indent="-285750">
              <a:buFont typeface="Arial" panose="020B0604020202020204" pitchFamily="34" charset="0"/>
              <a:buChar char="•"/>
            </a:pPr>
            <a:r>
              <a:rPr lang="en-US" altLang="zh-CN" sz="2000" dirty="0" smtClean="0">
                <a:solidFill>
                  <a:schemeClr val="accent5">
                    <a:lumMod val="50000"/>
                  </a:schemeClr>
                </a:solidFill>
              </a:rPr>
              <a:t>R:replication</a:t>
            </a:r>
            <a:endParaRPr lang="zh-CN" altLang="en-US" sz="2000" dirty="0">
              <a:solidFill>
                <a:schemeClr val="accent5">
                  <a:lumMod val="50000"/>
                </a:schemeClr>
              </a:solidFill>
            </a:endParaRPr>
          </a:p>
        </p:txBody>
      </p:sp>
    </p:spTree>
    <p:extLst>
      <p:ext uri="{BB962C8B-B14F-4D97-AF65-F5344CB8AC3E}">
        <p14:creationId xmlns:p14="http://schemas.microsoft.com/office/powerpoint/2010/main" val="2430101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生产者</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accent5">
                    <a:lumMod val="50000"/>
                  </a:schemeClr>
                </a:solidFill>
              </a:rPr>
              <a:t>生产者使用方式</a:t>
            </a:r>
            <a:endParaRPr lang="en-US" altLang="zh-CN" dirty="0" smtClean="0">
              <a:solidFill>
                <a:schemeClr val="accent5">
                  <a:lumMod val="50000"/>
                </a:schemeClr>
              </a:solidFill>
            </a:endParaRPr>
          </a:p>
          <a:p>
            <a:r>
              <a:rPr lang="zh-CN" altLang="en-US" dirty="0" smtClean="0">
                <a:solidFill>
                  <a:schemeClr val="accent5">
                    <a:lumMod val="50000"/>
                  </a:schemeClr>
                </a:solidFill>
              </a:rPr>
              <a:t>生产者发送流程</a:t>
            </a:r>
            <a:endParaRPr lang="en-US" altLang="zh-CN" dirty="0" smtClean="0">
              <a:solidFill>
                <a:schemeClr val="accent5">
                  <a:lumMod val="50000"/>
                </a:schemeClr>
              </a:solidFill>
            </a:endParaRPr>
          </a:p>
          <a:p>
            <a:r>
              <a:rPr lang="zh-CN" altLang="en-US" dirty="0" smtClean="0">
                <a:solidFill>
                  <a:schemeClr val="accent5">
                    <a:lumMod val="50000"/>
                  </a:schemeClr>
                </a:solidFill>
              </a:rPr>
              <a:t>生产者负载均衡</a:t>
            </a:r>
            <a:endParaRPr lang="zh-CN" altLang="en-US" dirty="0">
              <a:solidFill>
                <a:schemeClr val="accent5">
                  <a:lumMod val="50000"/>
                </a:schemeClr>
              </a:solidFill>
            </a:endParaRPr>
          </a:p>
        </p:txBody>
      </p:sp>
    </p:spTree>
    <p:extLst>
      <p:ext uri="{BB962C8B-B14F-4D97-AF65-F5344CB8AC3E}">
        <p14:creationId xmlns:p14="http://schemas.microsoft.com/office/powerpoint/2010/main" val="3132521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1080120"/>
          </a:xfrm>
        </p:spPr>
        <p:txBody>
          <a:bodyPr>
            <a:noAutofit/>
          </a:bodyPr>
          <a:lstStyle/>
          <a:p>
            <a:r>
              <a:rPr lang="zh-CN" altLang="en-US" sz="2000" dirty="0" smtClean="0"/>
              <a:t>发送方式</a:t>
            </a:r>
            <a:r>
              <a:rPr lang="en-US" altLang="zh-CN" sz="2000" dirty="0" smtClean="0"/>
              <a:t>(</a:t>
            </a:r>
            <a:r>
              <a:rPr lang="zh-CN" altLang="en-US" sz="2000" dirty="0" smtClean="0"/>
              <a:t>同步、异步</a:t>
            </a:r>
            <a:r>
              <a:rPr lang="en-US" altLang="zh-CN" sz="2000" dirty="0" smtClean="0"/>
              <a:t>)</a:t>
            </a:r>
          </a:p>
          <a:p>
            <a:r>
              <a:rPr lang="zh-CN" altLang="en-US" sz="2000" dirty="0" smtClean="0"/>
              <a:t>确认方式</a:t>
            </a:r>
            <a:r>
              <a:rPr lang="en-US" altLang="zh-CN" sz="2000" dirty="0" smtClean="0"/>
              <a:t>(</a:t>
            </a:r>
            <a:r>
              <a:rPr lang="en-US" altLang="zh-CN" sz="2000" dirty="0" err="1" smtClean="0"/>
              <a:t>acks</a:t>
            </a:r>
            <a:r>
              <a:rPr lang="en-US" altLang="zh-CN" sz="2000" dirty="0" smtClean="0"/>
              <a:t>=0</a:t>
            </a:r>
            <a:r>
              <a:rPr lang="zh-CN" altLang="en-US" sz="2000" dirty="0" smtClean="0"/>
              <a:t>、</a:t>
            </a:r>
            <a:r>
              <a:rPr lang="en-US" altLang="zh-CN" sz="2000" dirty="0" smtClean="0"/>
              <a:t> </a:t>
            </a:r>
            <a:r>
              <a:rPr lang="en-US" altLang="zh-CN" sz="2000" dirty="0" err="1" smtClean="0"/>
              <a:t>acks</a:t>
            </a:r>
            <a:r>
              <a:rPr lang="en-US" altLang="zh-CN" sz="2000" dirty="0" smtClean="0"/>
              <a:t>=1</a:t>
            </a:r>
            <a:r>
              <a:rPr lang="zh-CN" altLang="en-US" sz="2000" dirty="0" smtClean="0"/>
              <a:t>、</a:t>
            </a:r>
            <a:r>
              <a:rPr lang="en-US" altLang="zh-CN" sz="2000" dirty="0" smtClean="0"/>
              <a:t> </a:t>
            </a:r>
            <a:r>
              <a:rPr lang="en-US" altLang="zh-CN" sz="2000" dirty="0" err="1" smtClean="0"/>
              <a:t>acks</a:t>
            </a:r>
            <a:r>
              <a:rPr lang="en-US" altLang="zh-CN" sz="2000" dirty="0" smtClean="0"/>
              <a:t>=all/-1)</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14" y="2236812"/>
            <a:ext cx="824865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标题 1"/>
          <p:cNvSpPr>
            <a:spLocks noGrp="1"/>
          </p:cNvSpPr>
          <p:nvPr>
            <p:ph type="title"/>
          </p:nvPr>
        </p:nvSpPr>
        <p:spPr>
          <a:xfrm>
            <a:off x="457200" y="490662"/>
            <a:ext cx="8229600" cy="634082"/>
          </a:xfrm>
        </p:spPr>
        <p:txBody>
          <a:bodyPr>
            <a:normAutofit fontScale="90000"/>
          </a:bodyPr>
          <a:lstStyle/>
          <a:p>
            <a:r>
              <a:rPr lang="zh-CN" altLang="en-US" dirty="0" smtClean="0">
                <a:solidFill>
                  <a:schemeClr val="accent5">
                    <a:lumMod val="50000"/>
                  </a:schemeClr>
                </a:solidFill>
              </a:rPr>
              <a:t>生产者使用方式</a:t>
            </a:r>
            <a:endParaRPr lang="zh-CN" altLang="en-US" dirty="0">
              <a:solidFill>
                <a:schemeClr val="accent5">
                  <a:lumMod val="50000"/>
                </a:schemeClr>
              </a:solidFill>
            </a:endParaRPr>
          </a:p>
        </p:txBody>
      </p:sp>
    </p:spTree>
    <p:extLst>
      <p:ext uri="{BB962C8B-B14F-4D97-AF65-F5344CB8AC3E}">
        <p14:creationId xmlns:p14="http://schemas.microsoft.com/office/powerpoint/2010/main" val="286482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生产者发送流程</a:t>
            </a:r>
            <a:r>
              <a:rPr lang="en-US" altLang="zh-CN" sz="4000" dirty="0" smtClean="0">
                <a:solidFill>
                  <a:schemeClr val="accent5">
                    <a:lumMod val="50000"/>
                  </a:schemeClr>
                </a:solidFill>
              </a:rPr>
              <a:t>1</a:t>
            </a:r>
            <a:endParaRPr lang="zh-CN" altLang="en-US" sz="4000" dirty="0">
              <a:solidFill>
                <a:schemeClr val="accent5">
                  <a:lumMod val="50000"/>
                </a:schemeClr>
              </a:solidFill>
            </a:endParaRPr>
          </a:p>
        </p:txBody>
      </p:sp>
      <p:grpSp>
        <p:nvGrpSpPr>
          <p:cNvPr id="83" name="组合 82"/>
          <p:cNvGrpSpPr/>
          <p:nvPr/>
        </p:nvGrpSpPr>
        <p:grpSpPr>
          <a:xfrm>
            <a:off x="2267744" y="1556792"/>
            <a:ext cx="4601616" cy="4752528"/>
            <a:chOff x="906488" y="1412776"/>
            <a:chExt cx="4601616" cy="4752528"/>
          </a:xfrm>
        </p:grpSpPr>
        <p:sp>
          <p:nvSpPr>
            <p:cNvPr id="4" name="圆角矩形 3"/>
            <p:cNvSpPr/>
            <p:nvPr/>
          </p:nvSpPr>
          <p:spPr>
            <a:xfrm>
              <a:off x="906488" y="1412776"/>
              <a:ext cx="259228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KafkaProducer.send</a:t>
              </a:r>
              <a:r>
                <a:rPr lang="en-US" altLang="zh-CN" sz="1200" dirty="0" smtClean="0"/>
                <a:t>(</a:t>
              </a:r>
              <a:r>
                <a:rPr lang="en-US" altLang="zh-CN" sz="1200" dirty="0" err="1" smtClean="0"/>
                <a:t>ProducerRecord</a:t>
              </a:r>
              <a:r>
                <a:rPr lang="en-US" altLang="zh-CN" sz="1200" dirty="0" smtClean="0"/>
                <a:t>)</a:t>
              </a:r>
              <a:endParaRPr lang="zh-CN" altLang="en-US" sz="1200" dirty="0"/>
            </a:p>
          </p:txBody>
        </p:sp>
        <p:sp>
          <p:nvSpPr>
            <p:cNvPr id="5" name="圆角矩形 4"/>
            <p:cNvSpPr/>
            <p:nvPr/>
          </p:nvSpPr>
          <p:spPr>
            <a:xfrm>
              <a:off x="1427278" y="1920848"/>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序列化</a:t>
              </a:r>
              <a:r>
                <a:rPr lang="en-US" altLang="zh-CN" sz="1200" dirty="0" smtClean="0"/>
                <a:t>key</a:t>
              </a:r>
              <a:r>
                <a:rPr lang="zh-CN" altLang="en-US" sz="1200" dirty="0" smtClean="0"/>
                <a:t>、</a:t>
              </a:r>
              <a:r>
                <a:rPr lang="en-US" altLang="zh-CN" sz="1200" dirty="0" smtClean="0"/>
                <a:t>value</a:t>
              </a:r>
              <a:endParaRPr lang="zh-CN" altLang="en-US" sz="1200" dirty="0"/>
            </a:p>
          </p:txBody>
        </p:sp>
        <p:sp>
          <p:nvSpPr>
            <p:cNvPr id="6" name="圆角矩形 5"/>
            <p:cNvSpPr/>
            <p:nvPr/>
          </p:nvSpPr>
          <p:spPr>
            <a:xfrm>
              <a:off x="1129408" y="2420888"/>
              <a:ext cx="214644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根据</a:t>
              </a:r>
              <a:r>
                <a:rPr lang="en-US" altLang="zh-CN" sz="1200" dirty="0" smtClean="0"/>
                <a:t>key</a:t>
              </a:r>
              <a:r>
                <a:rPr lang="zh-CN" altLang="en-US" sz="1200" dirty="0" smtClean="0"/>
                <a:t>选择</a:t>
              </a:r>
              <a:r>
                <a:rPr lang="en-US" altLang="zh-CN" sz="1200" dirty="0" smtClean="0"/>
                <a:t>(</a:t>
              </a:r>
              <a:r>
                <a:rPr lang="zh-CN" altLang="en-US" sz="1200" dirty="0" smtClean="0"/>
                <a:t>或轮询</a:t>
              </a:r>
              <a:r>
                <a:rPr lang="en-US" altLang="zh-CN" sz="1200" dirty="0" smtClean="0"/>
                <a:t>)Partition</a:t>
              </a:r>
              <a:endParaRPr lang="zh-CN" altLang="en-US" sz="1200" dirty="0"/>
            </a:p>
          </p:txBody>
        </p:sp>
        <p:sp>
          <p:nvSpPr>
            <p:cNvPr id="7" name="圆角矩形 6"/>
            <p:cNvSpPr/>
            <p:nvPr/>
          </p:nvSpPr>
          <p:spPr>
            <a:xfrm>
              <a:off x="1427278" y="2924944"/>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TopicAndPartition</a:t>
              </a:r>
              <a:endParaRPr lang="zh-CN" altLang="en-US" sz="1200" dirty="0"/>
            </a:p>
          </p:txBody>
        </p:sp>
        <p:sp>
          <p:nvSpPr>
            <p:cNvPr id="8" name="圆角矩形 7"/>
            <p:cNvSpPr/>
            <p:nvPr/>
          </p:nvSpPr>
          <p:spPr>
            <a:xfrm>
              <a:off x="1427278" y="3429000"/>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RecordAccumulator</a:t>
              </a:r>
              <a:endParaRPr lang="zh-CN" altLang="en-US" sz="1200" dirty="0"/>
            </a:p>
          </p:txBody>
        </p:sp>
        <p:sp>
          <p:nvSpPr>
            <p:cNvPr id="10" name="菱形 9"/>
            <p:cNvSpPr/>
            <p:nvPr/>
          </p:nvSpPr>
          <p:spPr>
            <a:xfrm>
              <a:off x="1643251" y="3933056"/>
              <a:ext cx="1118762" cy="748883"/>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a:t>Batch</a:t>
              </a:r>
              <a:r>
                <a:rPr lang="zh-CN" altLang="en-US" sz="1200" dirty="0"/>
                <a:t>满？</a:t>
              </a:r>
            </a:p>
          </p:txBody>
        </p:sp>
        <p:sp>
          <p:nvSpPr>
            <p:cNvPr id="11" name="圆角矩形 10"/>
            <p:cNvSpPr/>
            <p:nvPr/>
          </p:nvSpPr>
          <p:spPr>
            <a:xfrm>
              <a:off x="1427278" y="4869160"/>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新增</a:t>
              </a:r>
              <a:r>
                <a:rPr lang="en-US" altLang="zh-CN" sz="1200" dirty="0" smtClean="0"/>
                <a:t>Batch</a:t>
              </a:r>
              <a:r>
                <a:rPr lang="zh-CN" altLang="en-US" sz="1200" dirty="0" smtClean="0"/>
                <a:t>写入消息</a:t>
              </a:r>
              <a:endParaRPr lang="zh-CN" altLang="en-US" sz="1200" dirty="0"/>
            </a:p>
          </p:txBody>
        </p:sp>
        <p:sp>
          <p:nvSpPr>
            <p:cNvPr id="12" name="圆角矩形 11"/>
            <p:cNvSpPr/>
            <p:nvPr/>
          </p:nvSpPr>
          <p:spPr>
            <a:xfrm>
              <a:off x="3707904" y="4163482"/>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将消息写入</a:t>
              </a:r>
              <a:r>
                <a:rPr lang="en-US" altLang="zh-CN" sz="1200" dirty="0" smtClean="0"/>
                <a:t>Batch</a:t>
              </a:r>
              <a:endParaRPr lang="zh-CN" altLang="en-US" sz="1200" dirty="0"/>
            </a:p>
          </p:txBody>
        </p:sp>
        <p:sp>
          <p:nvSpPr>
            <p:cNvPr id="13" name="圆角矩形 12"/>
            <p:cNvSpPr/>
            <p:nvPr/>
          </p:nvSpPr>
          <p:spPr>
            <a:xfrm>
              <a:off x="1427278" y="5373216"/>
              <a:ext cx="155070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wakeup sender</a:t>
              </a:r>
              <a:endParaRPr lang="zh-CN" altLang="en-US" sz="1200" dirty="0"/>
            </a:p>
          </p:txBody>
        </p:sp>
        <p:cxnSp>
          <p:nvCxnSpPr>
            <p:cNvPr id="15" name="直接箭头连接符 14"/>
            <p:cNvCxnSpPr>
              <a:stCxn id="4" idx="2"/>
              <a:endCxn id="5" idx="0"/>
            </p:cNvCxnSpPr>
            <p:nvPr/>
          </p:nvCxnSpPr>
          <p:spPr>
            <a:xfrm>
              <a:off x="2202632" y="1700808"/>
              <a:ext cx="0" cy="2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2202632" y="2208880"/>
              <a:ext cx="0" cy="21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7" idx="0"/>
            </p:cNvCxnSpPr>
            <p:nvPr/>
          </p:nvCxnSpPr>
          <p:spPr>
            <a:xfrm>
              <a:off x="2202632" y="270892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8" idx="0"/>
            </p:cNvCxnSpPr>
            <p:nvPr/>
          </p:nvCxnSpPr>
          <p:spPr>
            <a:xfrm>
              <a:off x="2202632" y="321297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2"/>
              <a:endCxn id="10" idx="0"/>
            </p:cNvCxnSpPr>
            <p:nvPr/>
          </p:nvCxnSpPr>
          <p:spPr>
            <a:xfrm>
              <a:off x="2202632" y="371703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2"/>
              <a:endCxn id="11" idx="0"/>
            </p:cNvCxnSpPr>
            <p:nvPr/>
          </p:nvCxnSpPr>
          <p:spPr>
            <a:xfrm>
              <a:off x="2202632" y="4681939"/>
              <a:ext cx="0" cy="187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3" idx="0"/>
            </p:cNvCxnSpPr>
            <p:nvPr/>
          </p:nvCxnSpPr>
          <p:spPr>
            <a:xfrm>
              <a:off x="2202632" y="51571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0" idx="3"/>
              <a:endCxn id="12" idx="1"/>
            </p:cNvCxnSpPr>
            <p:nvPr/>
          </p:nvCxnSpPr>
          <p:spPr>
            <a:xfrm>
              <a:off x="2762013" y="4307498"/>
              <a:ext cx="9458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195736" y="2636912"/>
              <a:ext cx="936104" cy="276999"/>
            </a:xfrm>
            <a:prstGeom prst="rect">
              <a:avLst/>
            </a:prstGeom>
            <a:noFill/>
          </p:spPr>
          <p:txBody>
            <a:bodyPr wrap="square" rtlCol="0">
              <a:spAutoFit/>
            </a:bodyPr>
            <a:lstStyle/>
            <a:p>
              <a:r>
                <a:rPr lang="en-US" altLang="zh-CN" sz="1200" dirty="0">
                  <a:solidFill>
                    <a:schemeClr val="dk1"/>
                  </a:solidFill>
                </a:rPr>
                <a:t>append</a:t>
              </a:r>
              <a:endParaRPr lang="zh-CN" altLang="en-US" sz="1200" dirty="0">
                <a:solidFill>
                  <a:schemeClr val="dk1"/>
                </a:solidFill>
              </a:endParaRPr>
            </a:p>
          </p:txBody>
        </p:sp>
        <p:sp>
          <p:nvSpPr>
            <p:cNvPr id="66" name="TextBox 65"/>
            <p:cNvSpPr txBox="1"/>
            <p:nvPr/>
          </p:nvSpPr>
          <p:spPr>
            <a:xfrm>
              <a:off x="2848506" y="4088105"/>
              <a:ext cx="355342" cy="276999"/>
            </a:xfrm>
            <a:prstGeom prst="rect">
              <a:avLst/>
            </a:prstGeom>
            <a:noFill/>
          </p:spPr>
          <p:txBody>
            <a:bodyPr wrap="square" rtlCol="0">
              <a:spAutoFit/>
            </a:bodyPr>
            <a:lstStyle/>
            <a:p>
              <a:r>
                <a:rPr lang="en-US" altLang="zh-CN" sz="1200" dirty="0" smtClean="0">
                  <a:solidFill>
                    <a:schemeClr val="dk1"/>
                  </a:solidFill>
                </a:rPr>
                <a:t>N</a:t>
              </a:r>
              <a:endParaRPr lang="zh-CN" altLang="en-US" sz="1200" dirty="0">
                <a:solidFill>
                  <a:schemeClr val="dk1"/>
                </a:solidFill>
              </a:endParaRPr>
            </a:p>
          </p:txBody>
        </p:sp>
        <p:sp>
          <p:nvSpPr>
            <p:cNvPr id="67" name="TextBox 66"/>
            <p:cNvSpPr txBox="1"/>
            <p:nvPr/>
          </p:nvSpPr>
          <p:spPr>
            <a:xfrm>
              <a:off x="2272442" y="4592161"/>
              <a:ext cx="355342" cy="276999"/>
            </a:xfrm>
            <a:prstGeom prst="rect">
              <a:avLst/>
            </a:prstGeom>
            <a:noFill/>
          </p:spPr>
          <p:txBody>
            <a:bodyPr wrap="square" rtlCol="0">
              <a:spAutoFit/>
            </a:bodyPr>
            <a:lstStyle/>
            <a:p>
              <a:r>
                <a:rPr lang="en-US" altLang="zh-CN" sz="1200" dirty="0" smtClean="0">
                  <a:solidFill>
                    <a:schemeClr val="dk1"/>
                  </a:solidFill>
                </a:rPr>
                <a:t>Y</a:t>
              </a:r>
              <a:endParaRPr lang="zh-CN" altLang="en-US" sz="1200" dirty="0">
                <a:solidFill>
                  <a:schemeClr val="dk1"/>
                </a:solidFill>
              </a:endParaRPr>
            </a:p>
          </p:txBody>
        </p:sp>
        <p:sp>
          <p:nvSpPr>
            <p:cNvPr id="69" name="圆角矩形 68"/>
            <p:cNvSpPr/>
            <p:nvPr/>
          </p:nvSpPr>
          <p:spPr>
            <a:xfrm>
              <a:off x="1266331" y="5877272"/>
              <a:ext cx="1872601"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Future&lt;</a:t>
              </a:r>
              <a:r>
                <a:rPr lang="en-US" altLang="zh-CN" sz="1200" dirty="0" err="1" smtClean="0"/>
                <a:t>RocordMetaData</a:t>
              </a:r>
              <a:r>
                <a:rPr lang="en-US" altLang="zh-CN" sz="1200" dirty="0" smtClean="0"/>
                <a:t>&gt;</a:t>
              </a:r>
              <a:endParaRPr lang="zh-CN" altLang="en-US" sz="1200" dirty="0"/>
            </a:p>
          </p:txBody>
        </p:sp>
        <p:cxnSp>
          <p:nvCxnSpPr>
            <p:cNvPr id="70" name="直接箭头连接符 69"/>
            <p:cNvCxnSpPr>
              <a:stCxn id="13" idx="2"/>
              <a:endCxn id="69" idx="0"/>
            </p:cNvCxnSpPr>
            <p:nvPr/>
          </p:nvCxnSpPr>
          <p:spPr>
            <a:xfrm>
              <a:off x="2202632" y="566124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12" idx="2"/>
              <a:endCxn id="69" idx="3"/>
            </p:cNvCxnSpPr>
            <p:nvPr/>
          </p:nvCxnSpPr>
          <p:spPr>
            <a:xfrm rot="5400000">
              <a:off x="3026208" y="4564238"/>
              <a:ext cx="1569774" cy="13443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3707904" y="2420888"/>
              <a:ext cx="1800200"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获取</a:t>
              </a:r>
              <a:r>
                <a:rPr lang="en-US" altLang="zh-CN" sz="1200" dirty="0" smtClean="0"/>
                <a:t>Broker</a:t>
              </a:r>
              <a:r>
                <a:rPr lang="zh-CN" altLang="en-US" sz="1200" dirty="0" smtClean="0"/>
                <a:t>的</a:t>
              </a:r>
              <a:r>
                <a:rPr lang="en-US" altLang="zh-CN" sz="1200" dirty="0" err="1" smtClean="0"/>
                <a:t>MetaData</a:t>
              </a:r>
              <a:endParaRPr lang="zh-CN" altLang="en-US" sz="1200" dirty="0"/>
            </a:p>
          </p:txBody>
        </p:sp>
        <p:cxnSp>
          <p:nvCxnSpPr>
            <p:cNvPr id="80" name="直接箭头连接符 79"/>
            <p:cNvCxnSpPr>
              <a:stCxn id="6" idx="3"/>
              <a:endCxn id="79" idx="1"/>
            </p:cNvCxnSpPr>
            <p:nvPr/>
          </p:nvCxnSpPr>
          <p:spPr>
            <a:xfrm>
              <a:off x="3275856" y="25649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885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生产者发送流程</a:t>
            </a:r>
            <a:r>
              <a:rPr lang="en-US" altLang="zh-CN" sz="4000" dirty="0" smtClean="0">
                <a:solidFill>
                  <a:schemeClr val="accent5">
                    <a:lumMod val="50000"/>
                  </a:schemeClr>
                </a:solidFill>
              </a:rPr>
              <a:t>2</a:t>
            </a:r>
            <a:endParaRPr lang="zh-CN" altLang="en-US" sz="4000" dirty="0">
              <a:solidFill>
                <a:schemeClr val="accent5">
                  <a:lumMod val="50000"/>
                </a:schemeClr>
              </a:solidFill>
            </a:endParaRPr>
          </a:p>
        </p:txBody>
      </p:sp>
      <p:sp>
        <p:nvSpPr>
          <p:cNvPr id="4" name="TextBox 3"/>
          <p:cNvSpPr txBox="1"/>
          <p:nvPr/>
        </p:nvSpPr>
        <p:spPr>
          <a:xfrm>
            <a:off x="1331640" y="1980709"/>
            <a:ext cx="6120680" cy="800219"/>
          </a:xfrm>
          <a:prstGeom prst="rect">
            <a:avLst/>
          </a:prstGeom>
          <a:noFill/>
        </p:spPr>
        <p:txBody>
          <a:bodyPr wrap="square" rtlCol="0">
            <a:spAutoFit/>
          </a:bodyPr>
          <a:lstStyle/>
          <a:p>
            <a:pPr algn="ctr"/>
            <a:r>
              <a:rPr lang="en-US" altLang="zh-CN" sz="3200" dirty="0" err="1" smtClean="0"/>
              <a:t>RecordAccumulator</a:t>
            </a:r>
            <a:endParaRPr lang="en-US" altLang="zh-CN" sz="3200" dirty="0" smtClean="0"/>
          </a:p>
          <a:p>
            <a:pPr algn="ctr"/>
            <a:r>
              <a:rPr lang="en-US" altLang="zh-CN" sz="1400" dirty="0" err="1" smtClean="0">
                <a:solidFill>
                  <a:schemeClr val="bg1">
                    <a:lumMod val="50000"/>
                  </a:schemeClr>
                </a:solidFill>
              </a:rPr>
              <a:t>batches:ConcurrentMap</a:t>
            </a:r>
            <a:r>
              <a:rPr lang="en-US" altLang="zh-CN" sz="1400" dirty="0" smtClean="0">
                <a:solidFill>
                  <a:schemeClr val="bg1">
                    <a:lumMod val="50000"/>
                  </a:schemeClr>
                </a:solidFill>
              </a:rPr>
              <a:t>&lt;</a:t>
            </a:r>
            <a:r>
              <a:rPr lang="en-US" altLang="zh-CN" sz="1400" dirty="0" err="1" smtClean="0">
                <a:solidFill>
                  <a:schemeClr val="bg1">
                    <a:lumMod val="50000"/>
                  </a:schemeClr>
                </a:solidFill>
              </a:rPr>
              <a:t>TopicPartition</a:t>
            </a:r>
            <a:r>
              <a:rPr lang="en-US" altLang="zh-CN" sz="1400" dirty="0" smtClean="0">
                <a:solidFill>
                  <a:schemeClr val="bg1">
                    <a:lumMod val="50000"/>
                  </a:schemeClr>
                </a:solidFill>
              </a:rPr>
              <a:t>, </a:t>
            </a:r>
            <a:r>
              <a:rPr lang="en-US" altLang="zh-CN" sz="1400" dirty="0" err="1" smtClean="0">
                <a:solidFill>
                  <a:schemeClr val="bg1">
                    <a:lumMod val="50000"/>
                  </a:schemeClr>
                </a:solidFill>
              </a:rPr>
              <a:t>Deque</a:t>
            </a:r>
            <a:r>
              <a:rPr lang="en-US" altLang="zh-CN" sz="1400" dirty="0" smtClean="0">
                <a:solidFill>
                  <a:schemeClr val="bg1">
                    <a:lumMod val="50000"/>
                  </a:schemeClr>
                </a:solidFill>
              </a:rPr>
              <a:t>&lt;</a:t>
            </a:r>
            <a:r>
              <a:rPr lang="en-US" altLang="zh-CN" sz="1400" dirty="0" err="1" smtClean="0">
                <a:solidFill>
                  <a:schemeClr val="bg1">
                    <a:lumMod val="50000"/>
                  </a:schemeClr>
                </a:solidFill>
              </a:rPr>
              <a:t>RecordBatch</a:t>
            </a:r>
            <a:r>
              <a:rPr lang="en-US" altLang="zh-CN" sz="1400" dirty="0" smtClean="0">
                <a:solidFill>
                  <a:schemeClr val="bg1">
                    <a:lumMod val="50000"/>
                  </a:schemeClr>
                </a:solidFill>
              </a:rPr>
              <a:t>&gt;&gt;</a:t>
            </a:r>
            <a:endParaRPr lang="zh-CN" altLang="en-US" sz="1400" dirty="0">
              <a:solidFill>
                <a:schemeClr val="bg1">
                  <a:lumMod val="50000"/>
                </a:schemeClr>
              </a:solidFill>
            </a:endParaRPr>
          </a:p>
        </p:txBody>
      </p:sp>
      <p:sp>
        <p:nvSpPr>
          <p:cNvPr id="5" name="圆角矩形 4"/>
          <p:cNvSpPr/>
          <p:nvPr/>
        </p:nvSpPr>
        <p:spPr>
          <a:xfrm>
            <a:off x="1763688" y="2996952"/>
            <a:ext cx="172819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TopicPartition1</a:t>
            </a:r>
            <a:endParaRPr lang="zh-CN" altLang="en-US" dirty="0"/>
          </a:p>
        </p:txBody>
      </p:sp>
      <p:sp>
        <p:nvSpPr>
          <p:cNvPr id="6" name="圆角矩形 5"/>
          <p:cNvSpPr/>
          <p:nvPr/>
        </p:nvSpPr>
        <p:spPr>
          <a:xfrm>
            <a:off x="683568" y="4005064"/>
            <a:ext cx="3888432" cy="1152128"/>
          </a:xfrm>
          <a:prstGeom prst="roundRect">
            <a:avLst/>
          </a:prstGeom>
          <a:effectLst>
            <a:outerShdw blurRad="40000" dist="20000" dir="5400000" rotWithShape="0">
              <a:srgbClr val="000000">
                <a:alpha val="38000"/>
              </a:srgbClr>
            </a:outerShdw>
            <a:softEdge rad="31750"/>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dirty="0" err="1" smtClean="0"/>
              <a:t>ArrayDeque</a:t>
            </a:r>
            <a:endParaRPr lang="zh-CN" altLang="en-US" dirty="0"/>
          </a:p>
        </p:txBody>
      </p:sp>
      <p:grpSp>
        <p:nvGrpSpPr>
          <p:cNvPr id="12" name="组合 11"/>
          <p:cNvGrpSpPr/>
          <p:nvPr/>
        </p:nvGrpSpPr>
        <p:grpSpPr>
          <a:xfrm>
            <a:off x="791580" y="4416524"/>
            <a:ext cx="1836204" cy="648072"/>
            <a:chOff x="1439652" y="4416524"/>
            <a:chExt cx="1836204" cy="648072"/>
          </a:xfrm>
        </p:grpSpPr>
        <p:sp>
          <p:nvSpPr>
            <p:cNvPr id="7" name="矩形 6"/>
            <p:cNvSpPr/>
            <p:nvPr/>
          </p:nvSpPr>
          <p:spPr>
            <a:xfrm>
              <a:off x="1439652" y="4416524"/>
              <a:ext cx="1836204"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sz="1200" dirty="0" err="1" smtClean="0"/>
                <a:t>RecordBatch</a:t>
              </a:r>
              <a:endParaRPr lang="zh-CN" altLang="en-US" sz="1200" dirty="0"/>
            </a:p>
          </p:txBody>
        </p:sp>
        <p:sp>
          <p:nvSpPr>
            <p:cNvPr id="8" name="矩形 7"/>
            <p:cNvSpPr/>
            <p:nvPr/>
          </p:nvSpPr>
          <p:spPr>
            <a:xfrm>
              <a:off x="1475656"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9" name="矩形 8"/>
            <p:cNvSpPr/>
            <p:nvPr/>
          </p:nvSpPr>
          <p:spPr>
            <a:xfrm>
              <a:off x="1907704"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10" name="矩形 9"/>
            <p:cNvSpPr/>
            <p:nvPr/>
          </p:nvSpPr>
          <p:spPr>
            <a:xfrm>
              <a:off x="2339752"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11" name="矩形 10"/>
            <p:cNvSpPr/>
            <p:nvPr/>
          </p:nvSpPr>
          <p:spPr>
            <a:xfrm>
              <a:off x="2771848"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grpSp>
      <p:grpSp>
        <p:nvGrpSpPr>
          <p:cNvPr id="13" name="组合 12"/>
          <p:cNvGrpSpPr/>
          <p:nvPr/>
        </p:nvGrpSpPr>
        <p:grpSpPr>
          <a:xfrm>
            <a:off x="2663788" y="4416524"/>
            <a:ext cx="1836204" cy="648072"/>
            <a:chOff x="1439652" y="4416524"/>
            <a:chExt cx="1836204" cy="648072"/>
          </a:xfrm>
        </p:grpSpPr>
        <p:sp>
          <p:nvSpPr>
            <p:cNvPr id="14" name="矩形 13"/>
            <p:cNvSpPr/>
            <p:nvPr/>
          </p:nvSpPr>
          <p:spPr>
            <a:xfrm>
              <a:off x="1439652" y="4416524"/>
              <a:ext cx="1836204"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sz="1200" dirty="0" err="1" smtClean="0"/>
                <a:t>RecordBatch</a:t>
              </a:r>
              <a:endParaRPr lang="zh-CN" altLang="en-US" sz="1200" dirty="0"/>
            </a:p>
          </p:txBody>
        </p:sp>
        <p:sp>
          <p:nvSpPr>
            <p:cNvPr id="15" name="矩形 14"/>
            <p:cNvSpPr/>
            <p:nvPr/>
          </p:nvSpPr>
          <p:spPr>
            <a:xfrm>
              <a:off x="1475656"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16" name="矩形 15"/>
            <p:cNvSpPr/>
            <p:nvPr/>
          </p:nvSpPr>
          <p:spPr>
            <a:xfrm>
              <a:off x="1907704"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17" name="矩形 16"/>
            <p:cNvSpPr/>
            <p:nvPr/>
          </p:nvSpPr>
          <p:spPr>
            <a:xfrm>
              <a:off x="2339752"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18" name="矩形 17"/>
            <p:cNvSpPr/>
            <p:nvPr/>
          </p:nvSpPr>
          <p:spPr>
            <a:xfrm>
              <a:off x="2771848" y="4653136"/>
              <a:ext cx="432000" cy="36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100" dirty="0" err="1" smtClean="0"/>
                <a:t>msg</a:t>
              </a:r>
              <a:endParaRPr lang="zh-CN" altLang="en-US" sz="1100" dirty="0"/>
            </a:p>
          </p:txBody>
        </p:sp>
      </p:grpSp>
      <p:cxnSp>
        <p:nvCxnSpPr>
          <p:cNvPr id="20" name="直接箭头连接符 19"/>
          <p:cNvCxnSpPr>
            <a:stCxn id="5" idx="2"/>
            <a:endCxn id="6" idx="0"/>
          </p:cNvCxnSpPr>
          <p:nvPr/>
        </p:nvCxnSpPr>
        <p:spPr>
          <a:xfrm>
            <a:off x="2627784" y="3429000"/>
            <a:ext cx="0" cy="5760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5796136" y="2996952"/>
            <a:ext cx="172819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TopicPartition2</a:t>
            </a:r>
            <a:endParaRPr lang="zh-CN" altLang="en-US" dirty="0"/>
          </a:p>
        </p:txBody>
      </p:sp>
      <p:sp>
        <p:nvSpPr>
          <p:cNvPr id="37" name="圆角矩形 36"/>
          <p:cNvSpPr/>
          <p:nvPr/>
        </p:nvSpPr>
        <p:spPr>
          <a:xfrm>
            <a:off x="4716016" y="4005064"/>
            <a:ext cx="3888432" cy="1152128"/>
          </a:xfrm>
          <a:prstGeom prst="roundRect">
            <a:avLst/>
          </a:prstGeom>
          <a:effectLst>
            <a:outerShdw blurRad="40000" dist="20000" dir="5400000" rotWithShape="0">
              <a:srgbClr val="000000">
                <a:alpha val="38000"/>
              </a:srgbClr>
            </a:outerShdw>
            <a:softEdge rad="31750"/>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dirty="0" err="1" smtClean="0"/>
              <a:t>ArrayDeque</a:t>
            </a:r>
            <a:endParaRPr lang="zh-CN" altLang="en-US" dirty="0"/>
          </a:p>
        </p:txBody>
      </p:sp>
      <p:grpSp>
        <p:nvGrpSpPr>
          <p:cNvPr id="38" name="组合 37"/>
          <p:cNvGrpSpPr/>
          <p:nvPr/>
        </p:nvGrpSpPr>
        <p:grpSpPr>
          <a:xfrm>
            <a:off x="4824028" y="4416524"/>
            <a:ext cx="1836204" cy="648072"/>
            <a:chOff x="1439652" y="4416524"/>
            <a:chExt cx="1836204" cy="648072"/>
          </a:xfrm>
        </p:grpSpPr>
        <p:sp>
          <p:nvSpPr>
            <p:cNvPr id="39" name="矩形 38"/>
            <p:cNvSpPr/>
            <p:nvPr/>
          </p:nvSpPr>
          <p:spPr>
            <a:xfrm>
              <a:off x="1439652" y="4416524"/>
              <a:ext cx="1836204"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sz="1200" dirty="0" err="1" smtClean="0"/>
                <a:t>RecordBatch</a:t>
              </a:r>
              <a:endParaRPr lang="zh-CN" altLang="en-US" sz="1200" dirty="0"/>
            </a:p>
          </p:txBody>
        </p:sp>
        <p:sp>
          <p:nvSpPr>
            <p:cNvPr id="40" name="矩形 39"/>
            <p:cNvSpPr/>
            <p:nvPr/>
          </p:nvSpPr>
          <p:spPr>
            <a:xfrm>
              <a:off x="1475656"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41" name="矩形 40"/>
            <p:cNvSpPr/>
            <p:nvPr/>
          </p:nvSpPr>
          <p:spPr>
            <a:xfrm>
              <a:off x="1907704"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42" name="矩形 41"/>
            <p:cNvSpPr/>
            <p:nvPr/>
          </p:nvSpPr>
          <p:spPr>
            <a:xfrm>
              <a:off x="2339752"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sp>
          <p:nvSpPr>
            <p:cNvPr id="43" name="矩形 42"/>
            <p:cNvSpPr/>
            <p:nvPr/>
          </p:nvSpPr>
          <p:spPr>
            <a:xfrm>
              <a:off x="2771848" y="4653136"/>
              <a:ext cx="432000"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err="1" smtClean="0"/>
                <a:t>msg</a:t>
              </a:r>
              <a:endParaRPr lang="zh-CN" altLang="en-US" sz="1100" dirty="0"/>
            </a:p>
          </p:txBody>
        </p:sp>
      </p:grpSp>
      <p:grpSp>
        <p:nvGrpSpPr>
          <p:cNvPr id="44" name="组合 43"/>
          <p:cNvGrpSpPr/>
          <p:nvPr/>
        </p:nvGrpSpPr>
        <p:grpSpPr>
          <a:xfrm>
            <a:off x="6696236" y="4416524"/>
            <a:ext cx="1836204" cy="648072"/>
            <a:chOff x="1439652" y="4416524"/>
            <a:chExt cx="1836204" cy="648072"/>
          </a:xfrm>
        </p:grpSpPr>
        <p:sp>
          <p:nvSpPr>
            <p:cNvPr id="45" name="矩形 44"/>
            <p:cNvSpPr/>
            <p:nvPr/>
          </p:nvSpPr>
          <p:spPr>
            <a:xfrm>
              <a:off x="1439652" y="4416524"/>
              <a:ext cx="1836204"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sz="1200" dirty="0" err="1" smtClean="0"/>
                <a:t>RecordBatch</a:t>
              </a:r>
              <a:endParaRPr lang="zh-CN" altLang="en-US" sz="1200" dirty="0"/>
            </a:p>
          </p:txBody>
        </p:sp>
        <p:sp>
          <p:nvSpPr>
            <p:cNvPr id="49" name="矩形 48"/>
            <p:cNvSpPr/>
            <p:nvPr/>
          </p:nvSpPr>
          <p:spPr>
            <a:xfrm>
              <a:off x="1475656" y="4653136"/>
              <a:ext cx="432000" cy="36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100" dirty="0" err="1" smtClean="0"/>
                <a:t>msg</a:t>
              </a:r>
              <a:endParaRPr lang="zh-CN" altLang="en-US" sz="1100" dirty="0"/>
            </a:p>
          </p:txBody>
        </p:sp>
      </p:grpSp>
      <p:cxnSp>
        <p:nvCxnSpPr>
          <p:cNvPr id="50" name="直接箭头连接符 49"/>
          <p:cNvCxnSpPr>
            <a:stCxn id="36" idx="2"/>
            <a:endCxn id="37" idx="0"/>
          </p:cNvCxnSpPr>
          <p:nvPr/>
        </p:nvCxnSpPr>
        <p:spPr>
          <a:xfrm>
            <a:off x="6660232" y="3429000"/>
            <a:ext cx="0" cy="5760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27584" y="5157192"/>
            <a:ext cx="1800200" cy="307777"/>
          </a:xfrm>
          <a:prstGeom prst="rect">
            <a:avLst/>
          </a:prstGeom>
          <a:noFill/>
        </p:spPr>
        <p:txBody>
          <a:bodyPr wrap="square" rtlCol="0">
            <a:spAutoFit/>
          </a:bodyPr>
          <a:lstStyle/>
          <a:p>
            <a:pPr algn="ctr"/>
            <a:r>
              <a:rPr lang="zh-CN" altLang="en-US" sz="1400" dirty="0" smtClean="0">
                <a:solidFill>
                  <a:schemeClr val="bg1">
                    <a:lumMod val="50000"/>
                  </a:schemeClr>
                </a:solidFill>
              </a:rPr>
              <a:t>一个内存块</a:t>
            </a:r>
            <a:endParaRPr lang="zh-CN" altLang="en-US" sz="1400" dirty="0">
              <a:solidFill>
                <a:schemeClr val="bg1">
                  <a:lumMod val="50000"/>
                </a:schemeClr>
              </a:solidFill>
            </a:endParaRPr>
          </a:p>
        </p:txBody>
      </p:sp>
    </p:spTree>
    <p:extLst>
      <p:ext uri="{BB962C8B-B14F-4D97-AF65-F5344CB8AC3E}">
        <p14:creationId xmlns:p14="http://schemas.microsoft.com/office/powerpoint/2010/main" val="3704403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5">
                    <a:lumMod val="50000"/>
                  </a:schemeClr>
                </a:solidFill>
              </a:rPr>
              <a:t>生产者负载均衡</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836354"/>
            <a:ext cx="54663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775" y="1772816"/>
            <a:ext cx="1512167"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9" name="表格 18"/>
          <p:cNvGraphicFramePr>
            <a:graphicFrameLocks noGrp="1"/>
          </p:cNvGraphicFramePr>
          <p:nvPr>
            <p:extLst>
              <p:ext uri="{D42A27DB-BD31-4B8C-83A1-F6EECF244321}">
                <p14:modId xmlns:p14="http://schemas.microsoft.com/office/powerpoint/2010/main" val="3415518377"/>
              </p:ext>
            </p:extLst>
          </p:nvPr>
        </p:nvGraphicFramePr>
        <p:xfrm>
          <a:off x="2958390" y="5229200"/>
          <a:ext cx="3322320" cy="365760"/>
        </p:xfrm>
        <a:graphic>
          <a:graphicData uri="http://schemas.openxmlformats.org/drawingml/2006/table">
            <a:tbl>
              <a:tblPr firstRow="1" bandRow="1">
                <a:tableStyleId>{5C22544A-7EE6-4342-B048-85BDC9FD1C3A}</a:tableStyleId>
              </a:tblPr>
              <a:tblGrid>
                <a:gridCol w="830580"/>
                <a:gridCol w="830580"/>
                <a:gridCol w="830580"/>
                <a:gridCol w="830580"/>
              </a:tblGrid>
              <a:tr h="14401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2435758201"/>
              </p:ext>
            </p:extLst>
          </p:nvPr>
        </p:nvGraphicFramePr>
        <p:xfrm>
          <a:off x="2958390" y="4437112"/>
          <a:ext cx="3322320" cy="365760"/>
        </p:xfrm>
        <a:graphic>
          <a:graphicData uri="http://schemas.openxmlformats.org/drawingml/2006/table">
            <a:tbl>
              <a:tblPr firstRow="1" bandRow="1">
                <a:tableStyleId>{5C22544A-7EE6-4342-B048-85BDC9FD1C3A}</a:tableStyleId>
              </a:tblPr>
              <a:tblGrid>
                <a:gridCol w="830580"/>
                <a:gridCol w="830580"/>
                <a:gridCol w="830580"/>
                <a:gridCol w="830580"/>
              </a:tblGrid>
              <a:tr h="14401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1416704282"/>
              </p:ext>
            </p:extLst>
          </p:nvPr>
        </p:nvGraphicFramePr>
        <p:xfrm>
          <a:off x="2958390" y="3639304"/>
          <a:ext cx="3322320" cy="365760"/>
        </p:xfrm>
        <a:graphic>
          <a:graphicData uri="http://schemas.openxmlformats.org/drawingml/2006/table">
            <a:tbl>
              <a:tblPr firstRow="1" bandRow="1">
                <a:tableStyleId>{5C22544A-7EE6-4342-B048-85BDC9FD1C3A}</a:tableStyleId>
              </a:tblPr>
              <a:tblGrid>
                <a:gridCol w="830580"/>
                <a:gridCol w="830580"/>
                <a:gridCol w="830580"/>
                <a:gridCol w="830580"/>
              </a:tblGrid>
              <a:tr h="14401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2945614807"/>
              </p:ext>
            </p:extLst>
          </p:nvPr>
        </p:nvGraphicFramePr>
        <p:xfrm>
          <a:off x="2958390" y="2847216"/>
          <a:ext cx="3322320" cy="365760"/>
        </p:xfrm>
        <a:graphic>
          <a:graphicData uri="http://schemas.openxmlformats.org/drawingml/2006/table">
            <a:tbl>
              <a:tblPr firstRow="1" bandRow="1">
                <a:tableStyleId>{5C22544A-7EE6-4342-B048-85BDC9FD1C3A}</a:tableStyleId>
              </a:tblPr>
              <a:tblGrid>
                <a:gridCol w="830580"/>
                <a:gridCol w="830580"/>
                <a:gridCol w="830580"/>
                <a:gridCol w="830580"/>
              </a:tblGrid>
              <a:tr h="14401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3894606377"/>
              </p:ext>
            </p:extLst>
          </p:nvPr>
        </p:nvGraphicFramePr>
        <p:xfrm>
          <a:off x="2958390" y="2055128"/>
          <a:ext cx="3322320" cy="365760"/>
        </p:xfrm>
        <a:graphic>
          <a:graphicData uri="http://schemas.openxmlformats.org/drawingml/2006/table">
            <a:tbl>
              <a:tblPr firstRow="1" bandRow="1">
                <a:tableStyleId>{5C22544A-7EE6-4342-B048-85BDC9FD1C3A}</a:tableStyleId>
              </a:tblPr>
              <a:tblGrid>
                <a:gridCol w="830580"/>
                <a:gridCol w="830580"/>
                <a:gridCol w="830580"/>
                <a:gridCol w="830580"/>
              </a:tblGrid>
              <a:tr h="14401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3" name="直接箭头连接符 22"/>
          <p:cNvCxnSpPr>
            <a:endCxn id="63" idx="1"/>
          </p:cNvCxnSpPr>
          <p:nvPr/>
        </p:nvCxnSpPr>
        <p:spPr>
          <a:xfrm flipV="1">
            <a:off x="1544227" y="2238008"/>
            <a:ext cx="1414163" cy="10469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62" idx="1"/>
          </p:cNvCxnSpPr>
          <p:nvPr/>
        </p:nvCxnSpPr>
        <p:spPr>
          <a:xfrm flipV="1">
            <a:off x="1544227" y="3030096"/>
            <a:ext cx="1414163" cy="254888"/>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61" idx="1"/>
          </p:cNvCxnSpPr>
          <p:nvPr/>
        </p:nvCxnSpPr>
        <p:spPr>
          <a:xfrm>
            <a:off x="1544227" y="3284984"/>
            <a:ext cx="1414163" cy="537200"/>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60" idx="1"/>
          </p:cNvCxnSpPr>
          <p:nvPr/>
        </p:nvCxnSpPr>
        <p:spPr>
          <a:xfrm>
            <a:off x="1544227" y="3284984"/>
            <a:ext cx="1414163" cy="1335008"/>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19" idx="1"/>
          </p:cNvCxnSpPr>
          <p:nvPr/>
        </p:nvCxnSpPr>
        <p:spPr>
          <a:xfrm>
            <a:off x="1544227" y="3284984"/>
            <a:ext cx="1414163" cy="2127096"/>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966502" y="1844824"/>
            <a:ext cx="936104" cy="276999"/>
          </a:xfrm>
          <a:prstGeom prst="rect">
            <a:avLst/>
          </a:prstGeom>
          <a:noFill/>
        </p:spPr>
        <p:txBody>
          <a:bodyPr wrap="square" rtlCol="0">
            <a:spAutoFit/>
          </a:bodyPr>
          <a:lstStyle/>
          <a:p>
            <a:r>
              <a:rPr lang="en-US" altLang="zh-CN" sz="1200" dirty="0" smtClean="0">
                <a:solidFill>
                  <a:schemeClr val="dk1"/>
                </a:solidFill>
              </a:rPr>
              <a:t>Partition_0</a:t>
            </a:r>
            <a:endParaRPr lang="zh-CN" altLang="en-US" sz="1200" dirty="0">
              <a:solidFill>
                <a:schemeClr val="dk1"/>
              </a:solidFill>
            </a:endParaRPr>
          </a:p>
        </p:txBody>
      </p:sp>
      <p:sp>
        <p:nvSpPr>
          <p:cNvPr id="70" name="TextBox 69"/>
          <p:cNvSpPr txBox="1"/>
          <p:nvPr/>
        </p:nvSpPr>
        <p:spPr>
          <a:xfrm>
            <a:off x="3953740" y="2636912"/>
            <a:ext cx="936104" cy="276999"/>
          </a:xfrm>
          <a:prstGeom prst="rect">
            <a:avLst/>
          </a:prstGeom>
          <a:noFill/>
        </p:spPr>
        <p:txBody>
          <a:bodyPr wrap="square" rtlCol="0">
            <a:spAutoFit/>
          </a:bodyPr>
          <a:lstStyle/>
          <a:p>
            <a:r>
              <a:rPr lang="en-US" altLang="zh-CN" sz="1200" dirty="0" smtClean="0">
                <a:solidFill>
                  <a:schemeClr val="dk1"/>
                </a:solidFill>
              </a:rPr>
              <a:t>Partition_1</a:t>
            </a:r>
            <a:endParaRPr lang="zh-CN" altLang="en-US" sz="1200" dirty="0">
              <a:solidFill>
                <a:schemeClr val="dk1"/>
              </a:solidFill>
            </a:endParaRPr>
          </a:p>
        </p:txBody>
      </p:sp>
      <p:sp>
        <p:nvSpPr>
          <p:cNvPr id="71" name="TextBox 70"/>
          <p:cNvSpPr txBox="1"/>
          <p:nvPr/>
        </p:nvSpPr>
        <p:spPr>
          <a:xfrm>
            <a:off x="3953740" y="3415084"/>
            <a:ext cx="936104" cy="276999"/>
          </a:xfrm>
          <a:prstGeom prst="rect">
            <a:avLst/>
          </a:prstGeom>
          <a:noFill/>
        </p:spPr>
        <p:txBody>
          <a:bodyPr wrap="square" rtlCol="0">
            <a:spAutoFit/>
          </a:bodyPr>
          <a:lstStyle/>
          <a:p>
            <a:r>
              <a:rPr lang="en-US" altLang="zh-CN" sz="1200" dirty="0" smtClean="0">
                <a:solidFill>
                  <a:schemeClr val="dk1"/>
                </a:solidFill>
              </a:rPr>
              <a:t>Partition_2</a:t>
            </a:r>
            <a:endParaRPr lang="zh-CN" altLang="en-US" sz="1200" dirty="0">
              <a:solidFill>
                <a:schemeClr val="dk1"/>
              </a:solidFill>
            </a:endParaRPr>
          </a:p>
        </p:txBody>
      </p:sp>
      <p:sp>
        <p:nvSpPr>
          <p:cNvPr id="72" name="TextBox 71"/>
          <p:cNvSpPr txBox="1"/>
          <p:nvPr/>
        </p:nvSpPr>
        <p:spPr>
          <a:xfrm>
            <a:off x="3966502" y="4221088"/>
            <a:ext cx="936104" cy="276999"/>
          </a:xfrm>
          <a:prstGeom prst="rect">
            <a:avLst/>
          </a:prstGeom>
          <a:noFill/>
        </p:spPr>
        <p:txBody>
          <a:bodyPr wrap="square" rtlCol="0">
            <a:spAutoFit/>
          </a:bodyPr>
          <a:lstStyle/>
          <a:p>
            <a:r>
              <a:rPr lang="en-US" altLang="zh-CN" sz="1200" dirty="0" smtClean="0">
                <a:solidFill>
                  <a:schemeClr val="dk1"/>
                </a:solidFill>
              </a:rPr>
              <a:t>Partition_3</a:t>
            </a:r>
            <a:endParaRPr lang="zh-CN" altLang="en-US" sz="1200" dirty="0">
              <a:solidFill>
                <a:schemeClr val="dk1"/>
              </a:solidFill>
            </a:endParaRPr>
          </a:p>
        </p:txBody>
      </p:sp>
      <p:sp>
        <p:nvSpPr>
          <p:cNvPr id="73" name="TextBox 72"/>
          <p:cNvSpPr txBox="1"/>
          <p:nvPr/>
        </p:nvSpPr>
        <p:spPr>
          <a:xfrm>
            <a:off x="3966502" y="5024209"/>
            <a:ext cx="936104" cy="276999"/>
          </a:xfrm>
          <a:prstGeom prst="rect">
            <a:avLst/>
          </a:prstGeom>
          <a:noFill/>
        </p:spPr>
        <p:txBody>
          <a:bodyPr wrap="square" rtlCol="0">
            <a:spAutoFit/>
          </a:bodyPr>
          <a:lstStyle/>
          <a:p>
            <a:r>
              <a:rPr lang="en-US" altLang="zh-CN" sz="1200" dirty="0" smtClean="0">
                <a:solidFill>
                  <a:schemeClr val="dk1"/>
                </a:solidFill>
              </a:rPr>
              <a:t>Partition_4</a:t>
            </a:r>
            <a:endParaRPr lang="zh-CN" altLang="en-US" sz="1200" dirty="0">
              <a:solidFill>
                <a:schemeClr val="dk1"/>
              </a:solidFill>
            </a:endParaRPr>
          </a:p>
        </p:txBody>
      </p:sp>
    </p:spTree>
    <p:extLst>
      <p:ext uri="{BB962C8B-B14F-4D97-AF65-F5344CB8AC3E}">
        <p14:creationId xmlns:p14="http://schemas.microsoft.com/office/powerpoint/2010/main" val="47950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服务端</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5">
                    <a:lumMod val="50000"/>
                  </a:schemeClr>
                </a:solidFill>
              </a:rPr>
              <a:t>服务端模块结构</a:t>
            </a:r>
            <a:endParaRPr lang="en-US" altLang="zh-CN" dirty="0" smtClean="0">
              <a:solidFill>
                <a:schemeClr val="accent5">
                  <a:lumMod val="50000"/>
                </a:schemeClr>
              </a:solidFill>
            </a:endParaRPr>
          </a:p>
          <a:p>
            <a:r>
              <a:rPr lang="en-US" altLang="zh-CN" dirty="0" smtClean="0">
                <a:solidFill>
                  <a:schemeClr val="accent5">
                    <a:lumMod val="50000"/>
                  </a:schemeClr>
                </a:solidFill>
              </a:rPr>
              <a:t>ZK</a:t>
            </a:r>
            <a:r>
              <a:rPr lang="zh-CN" altLang="en-US" dirty="0" smtClean="0">
                <a:solidFill>
                  <a:schemeClr val="accent5">
                    <a:lumMod val="50000"/>
                  </a:schemeClr>
                </a:solidFill>
              </a:rPr>
              <a:t>目录结构</a:t>
            </a:r>
            <a:endParaRPr lang="en-US" altLang="zh-CN" dirty="0" smtClean="0">
              <a:solidFill>
                <a:schemeClr val="accent5">
                  <a:lumMod val="50000"/>
                </a:schemeClr>
              </a:solidFill>
            </a:endParaRPr>
          </a:p>
          <a:p>
            <a:r>
              <a:rPr lang="zh-CN" altLang="en-US" dirty="0" smtClean="0">
                <a:solidFill>
                  <a:schemeClr val="accent5">
                    <a:lumMod val="50000"/>
                  </a:schemeClr>
                </a:solidFill>
              </a:rPr>
              <a:t>控制器</a:t>
            </a:r>
            <a:r>
              <a:rPr lang="en-US" altLang="zh-CN" dirty="0" smtClean="0">
                <a:solidFill>
                  <a:schemeClr val="accent5">
                    <a:lumMod val="50000"/>
                  </a:schemeClr>
                </a:solidFill>
              </a:rPr>
              <a:t>(Controller)</a:t>
            </a:r>
          </a:p>
          <a:p>
            <a:r>
              <a:rPr lang="zh-CN" altLang="en-US" dirty="0">
                <a:solidFill>
                  <a:schemeClr val="accent5">
                    <a:lumMod val="50000"/>
                  </a:schemeClr>
                </a:solidFill>
              </a:rPr>
              <a:t>消息的持久化与</a:t>
            </a:r>
            <a:r>
              <a:rPr lang="zh-CN" altLang="en-US" dirty="0" smtClean="0">
                <a:solidFill>
                  <a:schemeClr val="accent5">
                    <a:lumMod val="50000"/>
                  </a:schemeClr>
                </a:solidFill>
              </a:rPr>
              <a:t>复制</a:t>
            </a:r>
            <a:endParaRPr lang="en-US" altLang="zh-CN" dirty="0" smtClean="0">
              <a:solidFill>
                <a:schemeClr val="accent5">
                  <a:lumMod val="50000"/>
                </a:schemeClr>
              </a:solidFill>
            </a:endParaRPr>
          </a:p>
          <a:p>
            <a:r>
              <a:rPr lang="zh-CN" altLang="en-US" dirty="0" smtClean="0">
                <a:solidFill>
                  <a:schemeClr val="accent5">
                    <a:lumMod val="50000"/>
                  </a:schemeClr>
                </a:solidFill>
              </a:rPr>
              <a:t>协调器</a:t>
            </a:r>
            <a:r>
              <a:rPr lang="en-US" altLang="zh-CN" dirty="0" smtClean="0">
                <a:solidFill>
                  <a:schemeClr val="accent5">
                    <a:lumMod val="50000"/>
                  </a:schemeClr>
                </a:solidFill>
              </a:rPr>
              <a:t>(Coordinator)</a:t>
            </a:r>
            <a:endParaRPr lang="zh-CN" altLang="en-US" dirty="0">
              <a:solidFill>
                <a:schemeClr val="accent5">
                  <a:lumMod val="50000"/>
                </a:schemeClr>
              </a:solidFill>
            </a:endParaRPr>
          </a:p>
        </p:txBody>
      </p:sp>
    </p:spTree>
    <p:extLst>
      <p:ext uri="{BB962C8B-B14F-4D97-AF65-F5344CB8AC3E}">
        <p14:creationId xmlns:p14="http://schemas.microsoft.com/office/powerpoint/2010/main" val="422706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服务端</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5">
                    <a:lumMod val="50000"/>
                  </a:schemeClr>
                </a:solidFill>
              </a:rPr>
              <a:t>服务端模块结构</a:t>
            </a:r>
            <a:endParaRPr lang="en-US" altLang="zh-CN" dirty="0" smtClean="0">
              <a:solidFill>
                <a:schemeClr val="accent5">
                  <a:lumMod val="50000"/>
                </a:schemeClr>
              </a:solidFill>
            </a:endParaRPr>
          </a:p>
          <a:p>
            <a:r>
              <a:rPr lang="en-US" altLang="zh-CN" dirty="0" smtClean="0">
                <a:solidFill>
                  <a:schemeClr val="accent5">
                    <a:lumMod val="50000"/>
                  </a:schemeClr>
                </a:solidFill>
              </a:rPr>
              <a:t>ZK</a:t>
            </a:r>
            <a:r>
              <a:rPr lang="zh-CN" altLang="en-US" dirty="0" smtClean="0">
                <a:solidFill>
                  <a:schemeClr val="accent5">
                    <a:lumMod val="50000"/>
                  </a:schemeClr>
                </a:solidFill>
              </a:rPr>
              <a:t>目录结构</a:t>
            </a:r>
            <a:endParaRPr lang="en-US" altLang="zh-CN" dirty="0" smtClean="0">
              <a:solidFill>
                <a:schemeClr val="accent5">
                  <a:lumMod val="50000"/>
                </a:schemeClr>
              </a:solidFill>
            </a:endParaRPr>
          </a:p>
          <a:p>
            <a:r>
              <a:rPr lang="zh-CN" altLang="en-US" dirty="0" smtClean="0">
                <a:solidFill>
                  <a:schemeClr val="accent5">
                    <a:lumMod val="50000"/>
                  </a:schemeClr>
                </a:solidFill>
              </a:rPr>
              <a:t>控制器</a:t>
            </a:r>
            <a:r>
              <a:rPr lang="en-US" altLang="zh-CN" dirty="0" smtClean="0">
                <a:solidFill>
                  <a:schemeClr val="accent5">
                    <a:lumMod val="50000"/>
                  </a:schemeClr>
                </a:solidFill>
              </a:rPr>
              <a:t>(Controller)</a:t>
            </a:r>
          </a:p>
          <a:p>
            <a:r>
              <a:rPr lang="zh-CN" altLang="en-US" dirty="0" smtClean="0">
                <a:solidFill>
                  <a:schemeClr val="accent5">
                    <a:lumMod val="50000"/>
                  </a:schemeClr>
                </a:solidFill>
              </a:rPr>
              <a:t>协调器</a:t>
            </a:r>
            <a:r>
              <a:rPr lang="en-US" altLang="zh-CN" dirty="0" smtClean="0">
                <a:solidFill>
                  <a:schemeClr val="accent5">
                    <a:lumMod val="50000"/>
                  </a:schemeClr>
                </a:solidFill>
              </a:rPr>
              <a:t>(Coordinator)</a:t>
            </a:r>
            <a:endParaRPr lang="zh-CN" altLang="en-US" dirty="0">
              <a:solidFill>
                <a:schemeClr val="accent5">
                  <a:lumMod val="50000"/>
                </a:schemeClr>
              </a:solidFill>
            </a:endParaRPr>
          </a:p>
        </p:txBody>
      </p:sp>
    </p:spTree>
    <p:extLst>
      <p:ext uri="{BB962C8B-B14F-4D97-AF65-F5344CB8AC3E}">
        <p14:creationId xmlns:p14="http://schemas.microsoft.com/office/powerpoint/2010/main" val="145933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rgbClr val="002060"/>
                </a:solidFill>
              </a:rPr>
              <a:t>服务端模块结构</a:t>
            </a:r>
            <a:endParaRPr lang="zh-CN" altLang="en-US" sz="4000" dirty="0">
              <a:solidFill>
                <a:srgbClr val="002060"/>
              </a:solidFill>
            </a:endParaRPr>
          </a:p>
        </p:txBody>
      </p:sp>
      <p:sp>
        <p:nvSpPr>
          <p:cNvPr id="4" name="圆角矩形 3"/>
          <p:cNvSpPr/>
          <p:nvPr/>
        </p:nvSpPr>
        <p:spPr>
          <a:xfrm>
            <a:off x="979984" y="2271936"/>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Acceptor Thread</a:t>
            </a:r>
            <a:endParaRPr lang="zh-CN" altLang="en-US" sz="1200" dirty="0"/>
          </a:p>
        </p:txBody>
      </p:sp>
      <p:sp>
        <p:nvSpPr>
          <p:cNvPr id="5" name="圆角矩形 4"/>
          <p:cNvSpPr/>
          <p:nvPr/>
        </p:nvSpPr>
        <p:spPr>
          <a:xfrm>
            <a:off x="979984" y="2712368"/>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Processor Thread</a:t>
            </a:r>
            <a:endParaRPr lang="zh-CN" altLang="en-US" sz="1200" dirty="0"/>
          </a:p>
        </p:txBody>
      </p:sp>
      <p:sp>
        <p:nvSpPr>
          <p:cNvPr id="6" name="圆角矩形 5"/>
          <p:cNvSpPr/>
          <p:nvPr/>
        </p:nvSpPr>
        <p:spPr>
          <a:xfrm>
            <a:off x="979984" y="3152800"/>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Processor Thread</a:t>
            </a:r>
            <a:endParaRPr lang="zh-CN" altLang="en-US" sz="1200" dirty="0"/>
          </a:p>
        </p:txBody>
      </p:sp>
      <p:sp>
        <p:nvSpPr>
          <p:cNvPr id="7" name="圆角矩形 6"/>
          <p:cNvSpPr/>
          <p:nvPr/>
        </p:nvSpPr>
        <p:spPr>
          <a:xfrm>
            <a:off x="979984" y="3856112"/>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Processor Thread</a:t>
            </a:r>
            <a:endParaRPr lang="zh-CN" altLang="en-US" sz="1200" dirty="0"/>
          </a:p>
        </p:txBody>
      </p:sp>
      <p:sp>
        <p:nvSpPr>
          <p:cNvPr id="12" name="圆角矩形 11"/>
          <p:cNvSpPr/>
          <p:nvPr/>
        </p:nvSpPr>
        <p:spPr>
          <a:xfrm>
            <a:off x="3644280" y="2271936"/>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API Thread</a:t>
            </a:r>
            <a:endParaRPr lang="zh-CN" altLang="en-US" sz="1200" dirty="0"/>
          </a:p>
        </p:txBody>
      </p:sp>
      <p:sp>
        <p:nvSpPr>
          <p:cNvPr id="13" name="圆角矩形 12"/>
          <p:cNvSpPr/>
          <p:nvPr/>
        </p:nvSpPr>
        <p:spPr>
          <a:xfrm>
            <a:off x="3644280" y="2712368"/>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API Thread</a:t>
            </a:r>
            <a:endParaRPr lang="zh-CN" altLang="en-US" sz="1200" dirty="0"/>
          </a:p>
        </p:txBody>
      </p:sp>
      <p:sp>
        <p:nvSpPr>
          <p:cNvPr id="14" name="圆角矩形 13"/>
          <p:cNvSpPr/>
          <p:nvPr/>
        </p:nvSpPr>
        <p:spPr>
          <a:xfrm>
            <a:off x="3644280" y="3152800"/>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API Thread</a:t>
            </a:r>
            <a:endParaRPr lang="zh-CN" altLang="en-US" sz="1200" dirty="0"/>
          </a:p>
        </p:txBody>
      </p:sp>
      <p:sp>
        <p:nvSpPr>
          <p:cNvPr id="15" name="圆角矩形 14"/>
          <p:cNvSpPr/>
          <p:nvPr/>
        </p:nvSpPr>
        <p:spPr>
          <a:xfrm>
            <a:off x="3644280" y="3717032"/>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API Thread</a:t>
            </a:r>
            <a:endParaRPr lang="zh-CN" altLang="en-US" sz="1200" dirty="0"/>
          </a:p>
        </p:txBody>
      </p:sp>
      <p:sp>
        <p:nvSpPr>
          <p:cNvPr id="16" name="圆角矩形 15"/>
          <p:cNvSpPr/>
          <p:nvPr/>
        </p:nvSpPr>
        <p:spPr>
          <a:xfrm>
            <a:off x="3824300" y="4241786"/>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Request Purgatory</a:t>
            </a:r>
            <a:endParaRPr lang="zh-CN" altLang="en-US" sz="1200" dirty="0"/>
          </a:p>
        </p:txBody>
      </p:sp>
      <p:sp>
        <p:nvSpPr>
          <p:cNvPr id="17" name="圆角矩形 16"/>
          <p:cNvSpPr/>
          <p:nvPr/>
        </p:nvSpPr>
        <p:spPr>
          <a:xfrm>
            <a:off x="3203848" y="5054575"/>
            <a:ext cx="100811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Replica</a:t>
            </a:r>
          </a:p>
          <a:p>
            <a:pPr algn="ctr"/>
            <a:r>
              <a:rPr lang="en-US" altLang="zh-CN" sz="1200" dirty="0" smtClean="0"/>
              <a:t>Manager</a:t>
            </a:r>
            <a:endParaRPr lang="zh-CN" altLang="en-US" sz="1200" dirty="0"/>
          </a:p>
        </p:txBody>
      </p:sp>
      <p:sp>
        <p:nvSpPr>
          <p:cNvPr id="20" name="圆角矩形 19"/>
          <p:cNvSpPr/>
          <p:nvPr/>
        </p:nvSpPr>
        <p:spPr>
          <a:xfrm>
            <a:off x="4687984" y="5198591"/>
            <a:ext cx="100811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tLang="zh-CN" sz="1200" dirty="0" smtClean="0"/>
          </a:p>
        </p:txBody>
      </p:sp>
      <p:sp>
        <p:nvSpPr>
          <p:cNvPr id="19" name="圆角矩形 18"/>
          <p:cNvSpPr/>
          <p:nvPr/>
        </p:nvSpPr>
        <p:spPr>
          <a:xfrm>
            <a:off x="4615976" y="5126583"/>
            <a:ext cx="100811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tLang="zh-CN" sz="1200" dirty="0" smtClean="0"/>
          </a:p>
        </p:txBody>
      </p:sp>
      <p:sp>
        <p:nvSpPr>
          <p:cNvPr id="18" name="圆角矩形 17"/>
          <p:cNvSpPr/>
          <p:nvPr/>
        </p:nvSpPr>
        <p:spPr>
          <a:xfrm>
            <a:off x="4519982" y="5054575"/>
            <a:ext cx="100811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t>Replication</a:t>
            </a:r>
          </a:p>
          <a:p>
            <a:pPr algn="ctr"/>
            <a:r>
              <a:rPr lang="en-US" altLang="zh-CN" sz="1200" dirty="0" smtClean="0"/>
              <a:t>Threads</a:t>
            </a:r>
            <a:endParaRPr lang="zh-CN" altLang="en-US" sz="1200" dirty="0"/>
          </a:p>
        </p:txBody>
      </p:sp>
      <p:sp>
        <p:nvSpPr>
          <p:cNvPr id="21" name="圆角矩形 20"/>
          <p:cNvSpPr/>
          <p:nvPr/>
        </p:nvSpPr>
        <p:spPr>
          <a:xfrm>
            <a:off x="6084168" y="5054575"/>
            <a:ext cx="100811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Replication</a:t>
            </a:r>
          </a:p>
          <a:p>
            <a:pPr algn="ctr"/>
            <a:r>
              <a:rPr lang="en-US" altLang="zh-CN" sz="1200" dirty="0" smtClean="0"/>
              <a:t>Controller</a:t>
            </a:r>
            <a:endParaRPr lang="zh-CN" altLang="en-US" sz="1200" dirty="0"/>
          </a:p>
        </p:txBody>
      </p:sp>
      <p:sp>
        <p:nvSpPr>
          <p:cNvPr id="22" name="圆角矩形 21"/>
          <p:cNvSpPr/>
          <p:nvPr/>
        </p:nvSpPr>
        <p:spPr>
          <a:xfrm>
            <a:off x="5436096" y="2928392"/>
            <a:ext cx="71169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Log</a:t>
            </a:r>
          </a:p>
          <a:p>
            <a:pPr algn="ctr"/>
            <a:r>
              <a:rPr lang="en-US" altLang="zh-CN" sz="1000" dirty="0"/>
              <a:t>Manager</a:t>
            </a:r>
            <a:endParaRPr lang="zh-CN" altLang="en-US" sz="1000" dirty="0"/>
          </a:p>
        </p:txBody>
      </p:sp>
      <p:sp>
        <p:nvSpPr>
          <p:cNvPr id="23" name="圆角矩形 22"/>
          <p:cNvSpPr/>
          <p:nvPr/>
        </p:nvSpPr>
        <p:spPr>
          <a:xfrm>
            <a:off x="6444208" y="2343944"/>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Partition Log</a:t>
            </a:r>
            <a:endParaRPr lang="zh-CN" altLang="en-US" sz="1200" dirty="0"/>
          </a:p>
        </p:txBody>
      </p:sp>
      <p:sp>
        <p:nvSpPr>
          <p:cNvPr id="24" name="圆角矩形 23"/>
          <p:cNvSpPr/>
          <p:nvPr/>
        </p:nvSpPr>
        <p:spPr>
          <a:xfrm>
            <a:off x="6444208" y="2784376"/>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Partition Log</a:t>
            </a:r>
            <a:endParaRPr lang="zh-CN" altLang="en-US" sz="1200" dirty="0"/>
          </a:p>
        </p:txBody>
      </p:sp>
      <p:sp>
        <p:nvSpPr>
          <p:cNvPr id="25" name="圆角矩形 24"/>
          <p:cNvSpPr/>
          <p:nvPr/>
        </p:nvSpPr>
        <p:spPr>
          <a:xfrm>
            <a:off x="6444208" y="3711327"/>
            <a:ext cx="136815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Partition Log</a:t>
            </a:r>
            <a:endParaRPr lang="zh-CN" altLang="en-US" sz="1200" dirty="0"/>
          </a:p>
        </p:txBody>
      </p:sp>
      <p:sp>
        <p:nvSpPr>
          <p:cNvPr id="26" name="圆角矩形 25"/>
          <p:cNvSpPr/>
          <p:nvPr/>
        </p:nvSpPr>
        <p:spPr>
          <a:xfrm>
            <a:off x="8036768" y="2343944"/>
            <a:ext cx="279648" cy="1631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smtClean="0"/>
              <a:t>FS</a:t>
            </a:r>
            <a:endParaRPr lang="zh-CN" altLang="en-US" sz="1200" dirty="0"/>
          </a:p>
        </p:txBody>
      </p:sp>
      <p:sp>
        <p:nvSpPr>
          <p:cNvPr id="27" name="TextBox 26"/>
          <p:cNvSpPr txBox="1"/>
          <p:nvPr/>
        </p:nvSpPr>
        <p:spPr>
          <a:xfrm>
            <a:off x="6948264" y="3208040"/>
            <a:ext cx="400110" cy="433772"/>
          </a:xfrm>
          <a:prstGeom prst="rect">
            <a:avLst/>
          </a:prstGeom>
          <a:noFill/>
        </p:spPr>
        <p:txBody>
          <a:bodyPr vert="eaVert" wrap="square" rtlCol="0">
            <a:spAutoFit/>
          </a:bodyPr>
          <a:lstStyle/>
          <a:p>
            <a:r>
              <a:rPr lang="en-US" altLang="zh-CN" sz="1400" dirty="0" smtClean="0"/>
              <a:t>. . .</a:t>
            </a:r>
          </a:p>
        </p:txBody>
      </p:sp>
      <p:cxnSp>
        <p:nvCxnSpPr>
          <p:cNvPr id="29" name="直接箭头连接符 28"/>
          <p:cNvCxnSpPr>
            <a:endCxn id="4" idx="1"/>
          </p:cNvCxnSpPr>
          <p:nvPr/>
        </p:nvCxnSpPr>
        <p:spPr>
          <a:xfrm>
            <a:off x="331912" y="2127920"/>
            <a:ext cx="648072" cy="288032"/>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31912" y="2657872"/>
            <a:ext cx="648072" cy="198512"/>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31912" y="2863627"/>
            <a:ext cx="648072" cy="0"/>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31912" y="2892680"/>
            <a:ext cx="648072" cy="170494"/>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15978" y="3494348"/>
            <a:ext cx="400110" cy="433772"/>
          </a:xfrm>
          <a:prstGeom prst="rect">
            <a:avLst/>
          </a:prstGeom>
          <a:noFill/>
        </p:spPr>
        <p:txBody>
          <a:bodyPr vert="eaVert" wrap="square" rtlCol="0">
            <a:spAutoFit/>
          </a:bodyPr>
          <a:lstStyle/>
          <a:p>
            <a:r>
              <a:rPr lang="en-US" altLang="zh-CN" sz="1400" dirty="0" smtClean="0"/>
              <a:t>. . .</a:t>
            </a:r>
          </a:p>
        </p:txBody>
      </p:sp>
      <p:sp>
        <p:nvSpPr>
          <p:cNvPr id="39" name="TextBox 38"/>
          <p:cNvSpPr txBox="1"/>
          <p:nvPr/>
        </p:nvSpPr>
        <p:spPr>
          <a:xfrm>
            <a:off x="4148336" y="3429000"/>
            <a:ext cx="400110" cy="433772"/>
          </a:xfrm>
          <a:prstGeom prst="rect">
            <a:avLst/>
          </a:prstGeom>
          <a:noFill/>
        </p:spPr>
        <p:txBody>
          <a:bodyPr vert="eaVert" wrap="square" rtlCol="0">
            <a:spAutoFit/>
          </a:bodyPr>
          <a:lstStyle/>
          <a:p>
            <a:r>
              <a:rPr lang="en-US" altLang="zh-CN" sz="1400" dirty="0" smtClean="0"/>
              <a:t>. . .</a:t>
            </a:r>
          </a:p>
        </p:txBody>
      </p:sp>
      <p:cxnSp>
        <p:nvCxnSpPr>
          <p:cNvPr id="40" name="直接箭头连接符 39"/>
          <p:cNvCxnSpPr/>
          <p:nvPr/>
        </p:nvCxnSpPr>
        <p:spPr>
          <a:xfrm>
            <a:off x="331912" y="3208040"/>
            <a:ext cx="648072" cy="52215"/>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331912" y="3275300"/>
            <a:ext cx="648072" cy="219048"/>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31912" y="3810850"/>
            <a:ext cx="648072" cy="198512"/>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31912" y="4016605"/>
            <a:ext cx="648072" cy="0"/>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331912" y="4045658"/>
            <a:ext cx="648072" cy="170494"/>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5893" y="2415952"/>
            <a:ext cx="400110" cy="1647800"/>
          </a:xfrm>
          <a:prstGeom prst="rect">
            <a:avLst/>
          </a:prstGeom>
          <a:noFill/>
        </p:spPr>
        <p:txBody>
          <a:bodyPr vert="vert270" wrap="square" rtlCol="0" anchor="b">
            <a:spAutoFit/>
          </a:bodyPr>
          <a:lstStyle/>
          <a:p>
            <a:r>
              <a:rPr lang="en-US" altLang="zh-CN" sz="1400" dirty="0" smtClean="0"/>
              <a:t>Client Connections</a:t>
            </a:r>
          </a:p>
        </p:txBody>
      </p:sp>
      <p:cxnSp>
        <p:nvCxnSpPr>
          <p:cNvPr id="51" name="曲线连接符 50"/>
          <p:cNvCxnSpPr>
            <a:stCxn id="4" idx="3"/>
            <a:endCxn id="5" idx="3"/>
          </p:cNvCxnSpPr>
          <p:nvPr/>
        </p:nvCxnSpPr>
        <p:spPr>
          <a:xfrm>
            <a:off x="2348136" y="2415952"/>
            <a:ext cx="12700" cy="440432"/>
          </a:xfrm>
          <a:prstGeom prst="curvedConnector3">
            <a:avLst>
              <a:gd name="adj1" fmla="val 1080000"/>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 idx="3"/>
            <a:endCxn id="9" idx="3"/>
          </p:cNvCxnSpPr>
          <p:nvPr/>
        </p:nvCxnSpPr>
        <p:spPr>
          <a:xfrm>
            <a:off x="2348136" y="2856384"/>
            <a:ext cx="266328" cy="265559"/>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6" idx="3"/>
            <a:endCxn id="9" idx="3"/>
          </p:cNvCxnSpPr>
          <p:nvPr/>
        </p:nvCxnSpPr>
        <p:spPr>
          <a:xfrm flipV="1">
            <a:off x="2348136" y="3121943"/>
            <a:ext cx="266328" cy="174873"/>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 idx="3"/>
          </p:cNvCxnSpPr>
          <p:nvPr/>
        </p:nvCxnSpPr>
        <p:spPr>
          <a:xfrm flipV="1">
            <a:off x="2348136" y="3152800"/>
            <a:ext cx="266328" cy="847328"/>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9" idx="1"/>
            <a:endCxn id="12" idx="1"/>
          </p:cNvCxnSpPr>
          <p:nvPr/>
        </p:nvCxnSpPr>
        <p:spPr>
          <a:xfrm flipV="1">
            <a:off x="3410744" y="2415952"/>
            <a:ext cx="233536" cy="705991"/>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9" idx="1"/>
            <a:endCxn id="13" idx="1"/>
          </p:cNvCxnSpPr>
          <p:nvPr/>
        </p:nvCxnSpPr>
        <p:spPr>
          <a:xfrm flipV="1">
            <a:off x="3410744" y="2856384"/>
            <a:ext cx="233536" cy="265559"/>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 idx="1"/>
            <a:endCxn id="14" idx="1"/>
          </p:cNvCxnSpPr>
          <p:nvPr/>
        </p:nvCxnSpPr>
        <p:spPr>
          <a:xfrm>
            <a:off x="3410744" y="3121943"/>
            <a:ext cx="233536" cy="174873"/>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9" idx="1"/>
            <a:endCxn id="15" idx="1"/>
          </p:cNvCxnSpPr>
          <p:nvPr/>
        </p:nvCxnSpPr>
        <p:spPr>
          <a:xfrm>
            <a:off x="3410744" y="3121943"/>
            <a:ext cx="233536" cy="739105"/>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2" idx="3"/>
            <a:endCxn id="22" idx="1"/>
          </p:cNvCxnSpPr>
          <p:nvPr/>
        </p:nvCxnSpPr>
        <p:spPr>
          <a:xfrm>
            <a:off x="5012432" y="2415952"/>
            <a:ext cx="423664" cy="728464"/>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3" idx="3"/>
            <a:endCxn id="22" idx="1"/>
          </p:cNvCxnSpPr>
          <p:nvPr/>
        </p:nvCxnSpPr>
        <p:spPr>
          <a:xfrm>
            <a:off x="5012432" y="2856384"/>
            <a:ext cx="423664" cy="288032"/>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4" idx="3"/>
            <a:endCxn id="22" idx="1"/>
          </p:cNvCxnSpPr>
          <p:nvPr/>
        </p:nvCxnSpPr>
        <p:spPr>
          <a:xfrm flipV="1">
            <a:off x="5012432" y="3144416"/>
            <a:ext cx="423664" cy="152400"/>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3"/>
            <a:endCxn id="22" idx="1"/>
          </p:cNvCxnSpPr>
          <p:nvPr/>
        </p:nvCxnSpPr>
        <p:spPr>
          <a:xfrm flipV="1">
            <a:off x="5012432" y="3144416"/>
            <a:ext cx="423664" cy="716632"/>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22" idx="3"/>
            <a:endCxn id="23" idx="1"/>
          </p:cNvCxnSpPr>
          <p:nvPr/>
        </p:nvCxnSpPr>
        <p:spPr>
          <a:xfrm flipV="1">
            <a:off x="6147792" y="2487960"/>
            <a:ext cx="296416" cy="656456"/>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22" idx="3"/>
            <a:endCxn id="24" idx="1"/>
          </p:cNvCxnSpPr>
          <p:nvPr/>
        </p:nvCxnSpPr>
        <p:spPr>
          <a:xfrm flipV="1">
            <a:off x="6147792" y="2928392"/>
            <a:ext cx="296416" cy="216024"/>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22" idx="3"/>
            <a:endCxn id="25" idx="1"/>
          </p:cNvCxnSpPr>
          <p:nvPr/>
        </p:nvCxnSpPr>
        <p:spPr>
          <a:xfrm>
            <a:off x="6147792" y="3144416"/>
            <a:ext cx="296416" cy="710927"/>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15" idx="1"/>
            <a:endCxn id="17" idx="0"/>
          </p:cNvCxnSpPr>
          <p:nvPr/>
        </p:nvCxnSpPr>
        <p:spPr>
          <a:xfrm rot="10800000" flipH="1" flipV="1">
            <a:off x="3644280" y="3861047"/>
            <a:ext cx="63624" cy="1193527"/>
          </a:xfrm>
          <a:prstGeom prst="curvedConnector4">
            <a:avLst>
              <a:gd name="adj1" fmla="val -329357"/>
              <a:gd name="adj2" fmla="val 80772"/>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17" idx="3"/>
            <a:endCxn id="18" idx="1"/>
          </p:cNvCxnSpPr>
          <p:nvPr/>
        </p:nvCxnSpPr>
        <p:spPr>
          <a:xfrm>
            <a:off x="4211960" y="5270599"/>
            <a:ext cx="308022" cy="0"/>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20" idx="2"/>
          </p:cNvCxnSpPr>
          <p:nvPr/>
        </p:nvCxnSpPr>
        <p:spPr>
          <a:xfrm>
            <a:off x="5192040" y="5630639"/>
            <a:ext cx="393601" cy="365968"/>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21" idx="2"/>
            <a:endCxn id="115" idx="0"/>
          </p:cNvCxnSpPr>
          <p:nvPr/>
        </p:nvCxnSpPr>
        <p:spPr>
          <a:xfrm>
            <a:off x="6588224" y="5486623"/>
            <a:ext cx="628198" cy="509984"/>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16367" y="5996607"/>
            <a:ext cx="400110" cy="307777"/>
          </a:xfrm>
          <a:prstGeom prst="rect">
            <a:avLst/>
          </a:prstGeom>
          <a:noFill/>
        </p:spPr>
        <p:txBody>
          <a:bodyPr vert="horz" wrap="square" rtlCol="0">
            <a:spAutoFit/>
          </a:bodyPr>
          <a:lstStyle/>
          <a:p>
            <a:r>
              <a:rPr lang="en-US" altLang="zh-CN" sz="1400" dirty="0" smtClean="0"/>
              <a:t>ZK</a:t>
            </a:r>
          </a:p>
        </p:txBody>
      </p:sp>
      <p:sp>
        <p:nvSpPr>
          <p:cNvPr id="117" name="TextBox 116"/>
          <p:cNvSpPr txBox="1"/>
          <p:nvPr/>
        </p:nvSpPr>
        <p:spPr>
          <a:xfrm>
            <a:off x="5364088" y="5990679"/>
            <a:ext cx="1256165" cy="307777"/>
          </a:xfrm>
          <a:prstGeom prst="rect">
            <a:avLst/>
          </a:prstGeom>
          <a:noFill/>
        </p:spPr>
        <p:txBody>
          <a:bodyPr vert="horz" wrap="square" rtlCol="0">
            <a:spAutoFit/>
          </a:bodyPr>
          <a:lstStyle/>
          <a:p>
            <a:r>
              <a:rPr lang="en-US" altLang="zh-CN" sz="1400" dirty="0" smtClean="0"/>
              <a:t>Kafka brokers</a:t>
            </a:r>
          </a:p>
        </p:txBody>
      </p:sp>
      <p:cxnSp>
        <p:nvCxnSpPr>
          <p:cNvPr id="119" name="直接箭头连接符 118"/>
          <p:cNvCxnSpPr>
            <a:stCxn id="21" idx="2"/>
          </p:cNvCxnSpPr>
          <p:nvPr/>
        </p:nvCxnSpPr>
        <p:spPr>
          <a:xfrm flipH="1">
            <a:off x="5787752" y="5486623"/>
            <a:ext cx="800472" cy="504056"/>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419872" y="5990679"/>
            <a:ext cx="400110" cy="307777"/>
          </a:xfrm>
          <a:prstGeom prst="rect">
            <a:avLst/>
          </a:prstGeom>
          <a:noFill/>
        </p:spPr>
        <p:txBody>
          <a:bodyPr vert="horz" wrap="square" rtlCol="0">
            <a:spAutoFit/>
          </a:bodyPr>
          <a:lstStyle/>
          <a:p>
            <a:r>
              <a:rPr lang="en-US" altLang="zh-CN" sz="1400" dirty="0" smtClean="0"/>
              <a:t>ZK</a:t>
            </a:r>
          </a:p>
        </p:txBody>
      </p:sp>
      <p:cxnSp>
        <p:nvCxnSpPr>
          <p:cNvPr id="124" name="直接箭头连接符 123"/>
          <p:cNvCxnSpPr>
            <a:stCxn id="17" idx="2"/>
            <a:endCxn id="122" idx="0"/>
          </p:cNvCxnSpPr>
          <p:nvPr/>
        </p:nvCxnSpPr>
        <p:spPr>
          <a:xfrm flipH="1">
            <a:off x="3619927" y="5486623"/>
            <a:ext cx="87977" cy="504056"/>
          </a:xfrm>
          <a:prstGeom prst="straightConnector1">
            <a:avLst/>
          </a:prstGeom>
          <a:ln w="12700">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9" name="矩形 168"/>
          <p:cNvSpPr/>
          <p:nvPr/>
        </p:nvSpPr>
        <p:spPr>
          <a:xfrm>
            <a:off x="874309" y="1916832"/>
            <a:ext cx="2156601" cy="2443336"/>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smtClean="0">
                <a:solidFill>
                  <a:schemeClr val="tx1"/>
                </a:solidFill>
              </a:rPr>
              <a:t>Network Layer</a:t>
            </a:r>
            <a:endParaRPr lang="zh-CN" altLang="en-US" sz="1200" dirty="0">
              <a:solidFill>
                <a:schemeClr val="tx1"/>
              </a:solidFill>
            </a:endParaRPr>
          </a:p>
        </p:txBody>
      </p:sp>
      <p:sp>
        <p:nvSpPr>
          <p:cNvPr id="170" name="矩形 169"/>
          <p:cNvSpPr/>
          <p:nvPr/>
        </p:nvSpPr>
        <p:spPr>
          <a:xfrm>
            <a:off x="3030910" y="1916832"/>
            <a:ext cx="2285156" cy="287538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smtClean="0">
                <a:solidFill>
                  <a:schemeClr val="tx1"/>
                </a:solidFill>
              </a:rPr>
              <a:t>API Layer</a:t>
            </a:r>
            <a:endParaRPr lang="zh-CN" altLang="en-US" sz="1200" dirty="0">
              <a:solidFill>
                <a:schemeClr val="tx1"/>
              </a:solidFill>
            </a:endParaRPr>
          </a:p>
        </p:txBody>
      </p:sp>
      <p:sp>
        <p:nvSpPr>
          <p:cNvPr id="171" name="矩形 170"/>
          <p:cNvSpPr/>
          <p:nvPr/>
        </p:nvSpPr>
        <p:spPr>
          <a:xfrm>
            <a:off x="5316066" y="1916832"/>
            <a:ext cx="3216374" cy="287538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smtClean="0">
                <a:solidFill>
                  <a:schemeClr val="tx1"/>
                </a:solidFill>
              </a:rPr>
              <a:t>Log Subsystem</a:t>
            </a:r>
            <a:endParaRPr lang="zh-CN" altLang="en-US" sz="1200" dirty="0">
              <a:solidFill>
                <a:schemeClr val="tx1"/>
              </a:solidFill>
            </a:endParaRPr>
          </a:p>
        </p:txBody>
      </p:sp>
      <p:sp>
        <p:nvSpPr>
          <p:cNvPr id="172" name="矩形 171"/>
          <p:cNvSpPr/>
          <p:nvPr/>
        </p:nvSpPr>
        <p:spPr>
          <a:xfrm>
            <a:off x="3030910" y="4792216"/>
            <a:ext cx="5501530" cy="90010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altLang="zh-CN" sz="1200" dirty="0">
                <a:solidFill>
                  <a:schemeClr val="tx1"/>
                </a:solidFill>
              </a:rPr>
              <a:t>Replication Subsystem</a:t>
            </a:r>
            <a:endParaRPr lang="zh-CN" altLang="en-US" sz="1200" dirty="0">
              <a:solidFill>
                <a:schemeClr val="tx1"/>
              </a:solidFill>
            </a:endParaRPr>
          </a:p>
        </p:txBody>
      </p:sp>
      <p:cxnSp>
        <p:nvCxnSpPr>
          <p:cNvPr id="176" name="曲线连接符 175"/>
          <p:cNvCxnSpPr>
            <a:stCxn id="4" idx="3"/>
            <a:endCxn id="6" idx="3"/>
          </p:cNvCxnSpPr>
          <p:nvPr/>
        </p:nvCxnSpPr>
        <p:spPr>
          <a:xfrm>
            <a:off x="2348136" y="2415952"/>
            <a:ext cx="12700" cy="880864"/>
          </a:xfrm>
          <a:prstGeom prst="curvedConnector3">
            <a:avLst>
              <a:gd name="adj1" fmla="val 1740000"/>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9" name="曲线连接符 178"/>
          <p:cNvCxnSpPr>
            <a:stCxn id="4" idx="3"/>
            <a:endCxn id="7" idx="3"/>
          </p:cNvCxnSpPr>
          <p:nvPr/>
        </p:nvCxnSpPr>
        <p:spPr>
          <a:xfrm>
            <a:off x="2348136" y="2415952"/>
            <a:ext cx="12700" cy="1584176"/>
          </a:xfrm>
          <a:prstGeom prst="curvedConnector3">
            <a:avLst>
              <a:gd name="adj1" fmla="val 2940000"/>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柱形 8"/>
          <p:cNvSpPr/>
          <p:nvPr/>
        </p:nvSpPr>
        <p:spPr>
          <a:xfrm rot="5400000">
            <a:off x="2868588" y="2723803"/>
            <a:ext cx="288032" cy="796280"/>
          </a:xfrm>
          <a:prstGeom prst="can">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altLang="zh-CN" sz="1000" dirty="0" smtClean="0"/>
              <a:t>Request Channel</a:t>
            </a:r>
            <a:endParaRPr lang="zh-CN" altLang="en-US" sz="1000" dirty="0"/>
          </a:p>
        </p:txBody>
      </p:sp>
      <p:cxnSp>
        <p:nvCxnSpPr>
          <p:cNvPr id="221" name="直接箭头连接符 220"/>
          <p:cNvCxnSpPr>
            <a:stCxn id="16" idx="0"/>
            <a:endCxn id="15" idx="2"/>
          </p:cNvCxnSpPr>
          <p:nvPr/>
        </p:nvCxnSpPr>
        <p:spPr>
          <a:xfrm flipV="1">
            <a:off x="4328356" y="4005064"/>
            <a:ext cx="0" cy="236722"/>
          </a:xfrm>
          <a:prstGeom prst="straightConnector1">
            <a:avLst/>
          </a:prstGeom>
          <a:ln w="12700">
            <a:solidFill>
              <a:schemeClr val="bg2">
                <a:lumMod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4859062" y="5675123"/>
            <a:ext cx="937074" cy="246221"/>
          </a:xfrm>
          <a:prstGeom prst="rect">
            <a:avLst/>
          </a:prstGeom>
          <a:noFill/>
        </p:spPr>
        <p:txBody>
          <a:bodyPr wrap="square" rtlCol="0">
            <a:spAutoFit/>
          </a:bodyPr>
          <a:lstStyle/>
          <a:p>
            <a:pPr algn="ctr"/>
            <a:r>
              <a:rPr lang="en-US" altLang="zh-CN" sz="1000" dirty="0" smtClean="0">
                <a:solidFill>
                  <a:srgbClr val="00B050"/>
                </a:solidFill>
              </a:rPr>
              <a:t>Kafka log </a:t>
            </a:r>
            <a:r>
              <a:rPr lang="en-US" altLang="zh-CN" sz="1000" dirty="0" err="1" smtClean="0">
                <a:solidFill>
                  <a:srgbClr val="00B050"/>
                </a:solidFill>
              </a:rPr>
              <a:t>repl</a:t>
            </a:r>
            <a:endParaRPr lang="zh-CN" altLang="en-US" sz="1000" dirty="0">
              <a:solidFill>
                <a:srgbClr val="00B050"/>
              </a:solidFill>
            </a:endParaRPr>
          </a:p>
        </p:txBody>
      </p:sp>
      <p:sp>
        <p:nvSpPr>
          <p:cNvPr id="233" name="TextBox 232"/>
          <p:cNvSpPr txBox="1"/>
          <p:nvPr/>
        </p:nvSpPr>
        <p:spPr>
          <a:xfrm>
            <a:off x="5773376" y="5517232"/>
            <a:ext cx="886856" cy="400110"/>
          </a:xfrm>
          <a:prstGeom prst="rect">
            <a:avLst/>
          </a:prstGeom>
          <a:noFill/>
        </p:spPr>
        <p:txBody>
          <a:bodyPr wrap="square" rtlCol="0">
            <a:spAutoFit/>
          </a:bodyPr>
          <a:lstStyle/>
          <a:p>
            <a:pPr algn="ctr"/>
            <a:r>
              <a:rPr lang="en-US" altLang="zh-CN" sz="1000" dirty="0" smtClean="0">
                <a:solidFill>
                  <a:srgbClr val="00B050"/>
                </a:solidFill>
              </a:rPr>
              <a:t>Leadership changes</a:t>
            </a:r>
            <a:endParaRPr lang="zh-CN" altLang="en-US" sz="1000" dirty="0">
              <a:solidFill>
                <a:srgbClr val="00B050"/>
              </a:solidFill>
            </a:endParaRPr>
          </a:p>
        </p:txBody>
      </p:sp>
      <p:sp>
        <p:nvSpPr>
          <p:cNvPr id="234" name="TextBox 233"/>
          <p:cNvSpPr txBox="1"/>
          <p:nvPr/>
        </p:nvSpPr>
        <p:spPr>
          <a:xfrm>
            <a:off x="3019762" y="4243724"/>
            <a:ext cx="800220" cy="400110"/>
          </a:xfrm>
          <a:prstGeom prst="rect">
            <a:avLst/>
          </a:prstGeom>
          <a:noFill/>
        </p:spPr>
        <p:txBody>
          <a:bodyPr wrap="square" rtlCol="0">
            <a:spAutoFit/>
          </a:bodyPr>
          <a:lstStyle/>
          <a:p>
            <a:pPr algn="ctr"/>
            <a:r>
              <a:rPr lang="en-US" altLang="zh-CN" sz="1000" dirty="0" smtClean="0">
                <a:solidFill>
                  <a:srgbClr val="00B050"/>
                </a:solidFill>
              </a:rPr>
              <a:t>Replication</a:t>
            </a:r>
          </a:p>
          <a:p>
            <a:pPr algn="ctr"/>
            <a:r>
              <a:rPr lang="en-US" altLang="zh-CN" sz="1000" dirty="0" smtClean="0">
                <a:solidFill>
                  <a:srgbClr val="00B050"/>
                </a:solidFill>
              </a:rPr>
              <a:t>info</a:t>
            </a:r>
            <a:endParaRPr lang="zh-CN" altLang="en-US" sz="1000" dirty="0">
              <a:solidFill>
                <a:srgbClr val="00B050"/>
              </a:solidFill>
            </a:endParaRPr>
          </a:p>
        </p:txBody>
      </p:sp>
      <p:sp>
        <p:nvSpPr>
          <p:cNvPr id="235" name="圆角矩形 234"/>
          <p:cNvSpPr/>
          <p:nvPr/>
        </p:nvSpPr>
        <p:spPr>
          <a:xfrm>
            <a:off x="7380312" y="5054574"/>
            <a:ext cx="100811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Consumer</a:t>
            </a:r>
          </a:p>
          <a:p>
            <a:pPr algn="ctr"/>
            <a:r>
              <a:rPr lang="en-US" altLang="zh-CN" sz="1200" dirty="0" smtClean="0"/>
              <a:t>Coordinator</a:t>
            </a:r>
            <a:endParaRPr lang="zh-CN" altLang="en-US" sz="1200" dirty="0"/>
          </a:p>
        </p:txBody>
      </p:sp>
    </p:spTree>
    <p:extLst>
      <p:ext uri="{BB962C8B-B14F-4D97-AF65-F5344CB8AC3E}">
        <p14:creationId xmlns:p14="http://schemas.microsoft.com/office/powerpoint/2010/main" val="571765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消息中间件</a:t>
            </a:r>
            <a:endParaRPr lang="en-US" altLang="zh-CN" sz="2800" dirty="0" smtClean="0"/>
          </a:p>
          <a:p>
            <a:r>
              <a:rPr lang="en-US" altLang="zh-CN" sz="2800" dirty="0" smtClean="0"/>
              <a:t>Kafka</a:t>
            </a:r>
            <a:r>
              <a:rPr lang="zh-CN" altLang="en-US" sz="2800" dirty="0" smtClean="0"/>
              <a:t>介绍</a:t>
            </a:r>
            <a:endParaRPr lang="en-US" altLang="zh-CN" sz="2800" dirty="0" smtClean="0"/>
          </a:p>
          <a:p>
            <a:r>
              <a:rPr lang="en-US" altLang="zh-CN" sz="2800" dirty="0" smtClean="0"/>
              <a:t>Kafka</a:t>
            </a:r>
            <a:r>
              <a:rPr lang="zh-CN" altLang="en-US" sz="2800" dirty="0" smtClean="0"/>
              <a:t>架构</a:t>
            </a:r>
            <a:endParaRPr lang="en-US" altLang="zh-CN" sz="2800" dirty="0" smtClean="0"/>
          </a:p>
          <a:p>
            <a:r>
              <a:rPr lang="zh-CN" altLang="en-US" sz="2800" dirty="0" smtClean="0"/>
              <a:t>生产者</a:t>
            </a:r>
            <a:r>
              <a:rPr lang="en-US" altLang="zh-CN" sz="2800" dirty="0" smtClean="0"/>
              <a:t>(Producer)</a:t>
            </a:r>
          </a:p>
          <a:p>
            <a:r>
              <a:rPr lang="zh-CN" altLang="en-US" sz="2800" dirty="0" smtClean="0"/>
              <a:t>服务端</a:t>
            </a:r>
            <a:r>
              <a:rPr lang="en-US" altLang="zh-CN" sz="2800" dirty="0" smtClean="0"/>
              <a:t>(Broker)</a:t>
            </a:r>
          </a:p>
          <a:p>
            <a:r>
              <a:rPr lang="zh-CN" altLang="en-US" sz="2800" dirty="0" smtClean="0"/>
              <a:t>消费者</a:t>
            </a:r>
            <a:r>
              <a:rPr lang="en-US" altLang="zh-CN" sz="2800" smtClean="0"/>
              <a:t>(Consumer</a:t>
            </a:r>
            <a:r>
              <a:rPr lang="en-US" altLang="zh-CN" sz="2800" dirty="0" smtClean="0"/>
              <a:t>)</a:t>
            </a:r>
          </a:p>
          <a:p>
            <a:r>
              <a:rPr lang="zh-CN" altLang="en-US" sz="2800" dirty="0" smtClean="0"/>
              <a:t>性</a:t>
            </a:r>
            <a:r>
              <a:rPr lang="zh-CN" altLang="en-US" sz="2800" dirty="0"/>
              <a:t>能</a:t>
            </a:r>
            <a:endParaRPr lang="en-US" altLang="zh-CN" sz="2800" dirty="0" smtClean="0"/>
          </a:p>
          <a:p>
            <a:r>
              <a:rPr lang="zh-CN" altLang="en-US" sz="2800" dirty="0" smtClean="0"/>
              <a:t>监控</a:t>
            </a:r>
            <a:endParaRPr lang="en-US" altLang="zh-CN" sz="2800" dirty="0" smtClean="0"/>
          </a:p>
        </p:txBody>
      </p:sp>
    </p:spTree>
    <p:extLst>
      <p:ext uri="{BB962C8B-B14F-4D97-AF65-F5344CB8AC3E}">
        <p14:creationId xmlns:p14="http://schemas.microsoft.com/office/powerpoint/2010/main" val="935265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Zk</a:t>
            </a:r>
            <a:r>
              <a:rPr lang="zh-CN" altLang="en-US" dirty="0" smtClean="0"/>
              <a:t>目录结</a:t>
            </a:r>
            <a:r>
              <a:rPr lang="zh-CN" altLang="en-US" dirty="0"/>
              <a:t>构</a:t>
            </a:r>
          </a:p>
        </p:txBody>
      </p:sp>
      <p:sp>
        <p:nvSpPr>
          <p:cNvPr id="4" name="椭圆 3"/>
          <p:cNvSpPr/>
          <p:nvPr/>
        </p:nvSpPr>
        <p:spPr>
          <a:xfrm>
            <a:off x="3787363" y="1556792"/>
            <a:ext cx="1512168" cy="50405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Kafka</a:t>
            </a:r>
            <a:endParaRPr lang="zh-CN" altLang="en-US" dirty="0"/>
          </a:p>
        </p:txBody>
      </p:sp>
      <p:sp>
        <p:nvSpPr>
          <p:cNvPr id="5" name="椭圆 4"/>
          <p:cNvSpPr/>
          <p:nvPr/>
        </p:nvSpPr>
        <p:spPr>
          <a:xfrm>
            <a:off x="1423675" y="2445271"/>
            <a:ext cx="1152128"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t>consumes</a:t>
            </a:r>
            <a:endParaRPr lang="zh-CN" altLang="en-US" sz="1200" dirty="0"/>
          </a:p>
        </p:txBody>
      </p:sp>
      <p:sp>
        <p:nvSpPr>
          <p:cNvPr id="6" name="椭圆 5"/>
          <p:cNvSpPr/>
          <p:nvPr/>
        </p:nvSpPr>
        <p:spPr>
          <a:xfrm>
            <a:off x="2720960"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admin</a:t>
            </a:r>
            <a:endParaRPr lang="zh-CN" altLang="en-US" sz="1200" dirty="0"/>
          </a:p>
        </p:txBody>
      </p:sp>
      <p:sp>
        <p:nvSpPr>
          <p:cNvPr id="7" name="椭圆 6"/>
          <p:cNvSpPr/>
          <p:nvPr/>
        </p:nvSpPr>
        <p:spPr>
          <a:xfrm>
            <a:off x="3727931"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err="1" smtClean="0"/>
              <a:t>config</a:t>
            </a:r>
            <a:endParaRPr lang="zh-CN" altLang="en-US" sz="1200" dirty="0"/>
          </a:p>
        </p:txBody>
      </p:sp>
      <p:sp>
        <p:nvSpPr>
          <p:cNvPr id="8" name="椭圆 7"/>
          <p:cNvSpPr/>
          <p:nvPr/>
        </p:nvSpPr>
        <p:spPr>
          <a:xfrm>
            <a:off x="4728800" y="2445271"/>
            <a:ext cx="1159371"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controller</a:t>
            </a:r>
            <a:endParaRPr lang="zh-CN" altLang="en-US" sz="1200" dirty="0"/>
          </a:p>
        </p:txBody>
      </p:sp>
      <p:sp>
        <p:nvSpPr>
          <p:cNvPr id="9" name="椭圆 8"/>
          <p:cNvSpPr/>
          <p:nvPr/>
        </p:nvSpPr>
        <p:spPr>
          <a:xfrm>
            <a:off x="5960179"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brokers</a:t>
            </a:r>
            <a:endParaRPr lang="zh-CN" altLang="en-US" sz="1200" dirty="0"/>
          </a:p>
        </p:txBody>
      </p:sp>
      <p:sp>
        <p:nvSpPr>
          <p:cNvPr id="10" name="椭圆 9"/>
          <p:cNvSpPr/>
          <p:nvPr/>
        </p:nvSpPr>
        <p:spPr>
          <a:xfrm>
            <a:off x="6968291" y="2420888"/>
            <a:ext cx="1152128"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controller-epoch</a:t>
            </a:r>
            <a:endParaRPr lang="zh-CN" altLang="en-US" sz="1200" dirty="0"/>
          </a:p>
        </p:txBody>
      </p:sp>
      <p:sp>
        <p:nvSpPr>
          <p:cNvPr id="11" name="椭圆 10"/>
          <p:cNvSpPr/>
          <p:nvPr/>
        </p:nvSpPr>
        <p:spPr>
          <a:xfrm>
            <a:off x="899592" y="3165351"/>
            <a:ext cx="1152128" cy="3832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a:t>groups</a:t>
            </a:r>
            <a:endParaRPr lang="zh-CN" altLang="en-US" sz="1000" dirty="0"/>
          </a:p>
        </p:txBody>
      </p:sp>
      <p:sp>
        <p:nvSpPr>
          <p:cNvPr id="12" name="椭圆 11"/>
          <p:cNvSpPr/>
          <p:nvPr/>
        </p:nvSpPr>
        <p:spPr>
          <a:xfrm>
            <a:off x="2771800" y="3071137"/>
            <a:ext cx="792088"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err="1" smtClean="0"/>
              <a:t>reassign_partitions</a:t>
            </a:r>
            <a:endParaRPr lang="zh-CN" altLang="en-US" sz="1000" dirty="0"/>
          </a:p>
        </p:txBody>
      </p:sp>
      <p:sp>
        <p:nvSpPr>
          <p:cNvPr id="13" name="椭圆 12"/>
          <p:cNvSpPr/>
          <p:nvPr/>
        </p:nvSpPr>
        <p:spPr>
          <a:xfrm>
            <a:off x="5887052" y="3224597"/>
            <a:ext cx="792088" cy="49243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topics</a:t>
            </a:r>
            <a:endParaRPr lang="zh-CN" altLang="en-US" sz="1000" dirty="0"/>
          </a:p>
        </p:txBody>
      </p:sp>
      <p:sp>
        <p:nvSpPr>
          <p:cNvPr id="15" name="圆角矩形 14"/>
          <p:cNvSpPr/>
          <p:nvPr/>
        </p:nvSpPr>
        <p:spPr>
          <a:xfrm>
            <a:off x="5562108" y="400506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topic-0</a:t>
            </a:r>
            <a:endParaRPr lang="zh-CN" altLang="en-US" sz="1000" dirty="0">
              <a:solidFill>
                <a:schemeClr val="dk1"/>
              </a:solidFill>
            </a:endParaRPr>
          </a:p>
        </p:txBody>
      </p:sp>
      <p:sp>
        <p:nvSpPr>
          <p:cNvPr id="16" name="圆角矩形 15"/>
          <p:cNvSpPr/>
          <p:nvPr/>
        </p:nvSpPr>
        <p:spPr>
          <a:xfrm>
            <a:off x="6417946" y="400506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topic-x</a:t>
            </a:r>
            <a:endParaRPr lang="zh-CN" altLang="en-US" sz="1000" dirty="0">
              <a:solidFill>
                <a:schemeClr val="dk1"/>
              </a:solidFill>
            </a:endParaRPr>
          </a:p>
        </p:txBody>
      </p:sp>
      <p:sp>
        <p:nvSpPr>
          <p:cNvPr id="17" name="圆角矩形 16"/>
          <p:cNvSpPr/>
          <p:nvPr/>
        </p:nvSpPr>
        <p:spPr>
          <a:xfrm>
            <a:off x="5401289" y="4509120"/>
            <a:ext cx="720080"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t>partitions</a:t>
            </a:r>
            <a:endParaRPr lang="zh-CN" altLang="en-US" sz="1000" dirty="0">
              <a:solidFill>
                <a:schemeClr val="dk1"/>
              </a:solidFill>
            </a:endParaRPr>
          </a:p>
        </p:txBody>
      </p:sp>
      <p:sp>
        <p:nvSpPr>
          <p:cNvPr id="20" name="椭圆 19"/>
          <p:cNvSpPr/>
          <p:nvPr/>
        </p:nvSpPr>
        <p:spPr>
          <a:xfrm>
            <a:off x="7139738" y="3260600"/>
            <a:ext cx="476625" cy="4204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ids</a:t>
            </a:r>
            <a:endParaRPr lang="zh-CN" altLang="en-US" sz="1000" dirty="0"/>
          </a:p>
        </p:txBody>
      </p:sp>
      <p:sp>
        <p:nvSpPr>
          <p:cNvPr id="21" name="圆角矩形 20"/>
          <p:cNvSpPr/>
          <p:nvPr/>
        </p:nvSpPr>
        <p:spPr>
          <a:xfrm>
            <a:off x="7388319" y="400506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1</a:t>
            </a:r>
            <a:endParaRPr lang="zh-CN" altLang="en-US" sz="1000" dirty="0">
              <a:solidFill>
                <a:schemeClr val="dk1"/>
              </a:solidFill>
            </a:endParaRPr>
          </a:p>
        </p:txBody>
      </p:sp>
      <p:sp>
        <p:nvSpPr>
          <p:cNvPr id="22" name="圆角矩形 21"/>
          <p:cNvSpPr/>
          <p:nvPr/>
        </p:nvSpPr>
        <p:spPr>
          <a:xfrm>
            <a:off x="7976403" y="400506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n</a:t>
            </a:r>
            <a:endParaRPr lang="zh-CN" altLang="en-US" sz="1000" dirty="0">
              <a:solidFill>
                <a:schemeClr val="dk1"/>
              </a:solidFill>
            </a:endParaRPr>
          </a:p>
        </p:txBody>
      </p:sp>
      <p:sp>
        <p:nvSpPr>
          <p:cNvPr id="23" name="椭圆 22"/>
          <p:cNvSpPr/>
          <p:nvPr/>
        </p:nvSpPr>
        <p:spPr>
          <a:xfrm>
            <a:off x="3635896" y="3068960"/>
            <a:ext cx="792088"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delete-topic</a:t>
            </a:r>
            <a:endParaRPr lang="zh-CN" altLang="en-US" sz="1000" dirty="0" smtClean="0"/>
          </a:p>
        </p:txBody>
      </p:sp>
      <p:sp>
        <p:nvSpPr>
          <p:cNvPr id="25" name="椭圆 24"/>
          <p:cNvSpPr/>
          <p:nvPr/>
        </p:nvSpPr>
        <p:spPr>
          <a:xfrm>
            <a:off x="107504" y="3933057"/>
            <a:ext cx="540060" cy="24621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dirty="0"/>
              <a:t>ids</a:t>
            </a:r>
            <a:endParaRPr lang="zh-CN" altLang="en-US" sz="1000" dirty="0"/>
          </a:p>
        </p:txBody>
      </p:sp>
      <p:sp>
        <p:nvSpPr>
          <p:cNvPr id="26" name="椭圆 25"/>
          <p:cNvSpPr/>
          <p:nvPr/>
        </p:nvSpPr>
        <p:spPr>
          <a:xfrm>
            <a:off x="683568" y="3933056"/>
            <a:ext cx="702078" cy="2462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offset</a:t>
            </a:r>
            <a:endParaRPr lang="zh-CN" altLang="en-US" sz="1000" dirty="0"/>
          </a:p>
        </p:txBody>
      </p:sp>
      <p:sp>
        <p:nvSpPr>
          <p:cNvPr id="27" name="椭圆 26"/>
          <p:cNvSpPr/>
          <p:nvPr/>
        </p:nvSpPr>
        <p:spPr>
          <a:xfrm>
            <a:off x="1475656" y="3941440"/>
            <a:ext cx="837710" cy="23783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a:t>owners</a:t>
            </a:r>
            <a:endParaRPr lang="zh-CN" altLang="en-US" sz="1000" dirty="0"/>
          </a:p>
        </p:txBody>
      </p:sp>
      <p:cxnSp>
        <p:nvCxnSpPr>
          <p:cNvPr id="29" name="直接箭头连接符 28"/>
          <p:cNvCxnSpPr>
            <a:stCxn id="4" idx="3"/>
            <a:endCxn id="6" idx="0"/>
          </p:cNvCxnSpPr>
          <p:nvPr/>
        </p:nvCxnSpPr>
        <p:spPr>
          <a:xfrm flipH="1">
            <a:off x="3188442" y="1987031"/>
            <a:ext cx="820373" cy="458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6" idx="4"/>
            <a:endCxn id="12" idx="0"/>
          </p:cNvCxnSpPr>
          <p:nvPr/>
        </p:nvCxnSpPr>
        <p:spPr>
          <a:xfrm flipH="1">
            <a:off x="3167844" y="2828553"/>
            <a:ext cx="20598" cy="2425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5"/>
            <a:endCxn id="23" idx="0"/>
          </p:cNvCxnSpPr>
          <p:nvPr/>
        </p:nvCxnSpPr>
        <p:spPr>
          <a:xfrm>
            <a:off x="3519001" y="2772423"/>
            <a:ext cx="512939" cy="2965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4"/>
            <a:endCxn id="11" idx="0"/>
          </p:cNvCxnSpPr>
          <p:nvPr/>
        </p:nvCxnSpPr>
        <p:spPr>
          <a:xfrm flipH="1">
            <a:off x="1475656" y="2828553"/>
            <a:ext cx="524083" cy="33679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930232"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topic-0</a:t>
            </a:r>
            <a:endParaRPr lang="zh-CN" altLang="en-US" sz="1000" dirty="0"/>
          </a:p>
        </p:txBody>
      </p:sp>
      <p:sp>
        <p:nvSpPr>
          <p:cNvPr id="44" name="圆角矩形 43"/>
          <p:cNvSpPr/>
          <p:nvPr/>
        </p:nvSpPr>
        <p:spPr>
          <a:xfrm>
            <a:off x="1606494"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topic-x</a:t>
            </a:r>
            <a:endParaRPr lang="zh-CN" altLang="en-US" sz="1000" dirty="0"/>
          </a:p>
        </p:txBody>
      </p:sp>
      <p:sp>
        <p:nvSpPr>
          <p:cNvPr id="45" name="圆角矩形 44"/>
          <p:cNvSpPr/>
          <p:nvPr/>
        </p:nvSpPr>
        <p:spPr>
          <a:xfrm>
            <a:off x="2326574"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topic-x</a:t>
            </a:r>
            <a:endParaRPr lang="zh-CN" altLang="en-US" sz="1000" dirty="0"/>
          </a:p>
        </p:txBody>
      </p:sp>
      <p:sp>
        <p:nvSpPr>
          <p:cNvPr id="46" name="椭圆 45"/>
          <p:cNvSpPr/>
          <p:nvPr/>
        </p:nvSpPr>
        <p:spPr>
          <a:xfrm>
            <a:off x="35496" y="4460119"/>
            <a:ext cx="837710" cy="33603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dirty="0" err="1" smtClean="0"/>
              <a:t>cousumerId</a:t>
            </a:r>
            <a:endParaRPr lang="zh-CN" altLang="en-US" sz="1000" dirty="0"/>
          </a:p>
        </p:txBody>
      </p:sp>
      <p:sp>
        <p:nvSpPr>
          <p:cNvPr id="47" name="圆角矩形 46"/>
          <p:cNvSpPr/>
          <p:nvPr/>
        </p:nvSpPr>
        <p:spPr>
          <a:xfrm>
            <a:off x="1102069" y="51872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48" name="圆角矩形 47"/>
          <p:cNvSpPr/>
          <p:nvPr/>
        </p:nvSpPr>
        <p:spPr>
          <a:xfrm>
            <a:off x="1533569" y="51872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1" name="TextBox 50"/>
          <p:cNvSpPr txBox="1"/>
          <p:nvPr/>
        </p:nvSpPr>
        <p:spPr>
          <a:xfrm>
            <a:off x="1331856" y="5164018"/>
            <a:ext cx="290464" cy="276999"/>
          </a:xfrm>
          <a:prstGeom prst="rect">
            <a:avLst/>
          </a:prstGeom>
          <a:noFill/>
        </p:spPr>
        <p:txBody>
          <a:bodyPr wrap="none" rtlCol="0">
            <a:spAutoFit/>
          </a:bodyPr>
          <a:lstStyle/>
          <a:p>
            <a:r>
              <a:rPr lang="en-US" altLang="zh-CN" sz="1200" dirty="0" smtClean="0"/>
              <a:t>…</a:t>
            </a:r>
            <a:endParaRPr lang="zh-CN" altLang="en-US" sz="1200" dirty="0"/>
          </a:p>
        </p:txBody>
      </p:sp>
      <p:sp>
        <p:nvSpPr>
          <p:cNvPr id="52" name="圆角矩形 51"/>
          <p:cNvSpPr/>
          <p:nvPr/>
        </p:nvSpPr>
        <p:spPr>
          <a:xfrm>
            <a:off x="5281476" y="508518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53" name="圆角矩形 52"/>
          <p:cNvSpPr/>
          <p:nvPr/>
        </p:nvSpPr>
        <p:spPr>
          <a:xfrm>
            <a:off x="5987461" y="508518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4" name="TextBox 53"/>
          <p:cNvSpPr txBox="1"/>
          <p:nvPr/>
        </p:nvSpPr>
        <p:spPr>
          <a:xfrm>
            <a:off x="5641732" y="5061912"/>
            <a:ext cx="290464" cy="276999"/>
          </a:xfrm>
          <a:prstGeom prst="rect">
            <a:avLst/>
          </a:prstGeom>
          <a:noFill/>
        </p:spPr>
        <p:txBody>
          <a:bodyPr wrap="none" rtlCol="0">
            <a:spAutoFit/>
          </a:bodyPr>
          <a:lstStyle/>
          <a:p>
            <a:r>
              <a:rPr lang="en-US" altLang="zh-CN" sz="1200" dirty="0" smtClean="0"/>
              <a:t>…</a:t>
            </a:r>
            <a:endParaRPr lang="zh-CN" altLang="en-US" sz="1200" dirty="0"/>
          </a:p>
        </p:txBody>
      </p:sp>
      <p:sp>
        <p:nvSpPr>
          <p:cNvPr id="55" name="圆角矩形 54"/>
          <p:cNvSpPr/>
          <p:nvPr/>
        </p:nvSpPr>
        <p:spPr>
          <a:xfrm>
            <a:off x="2382988" y="52005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56" name="圆角矩形 55"/>
          <p:cNvSpPr/>
          <p:nvPr/>
        </p:nvSpPr>
        <p:spPr>
          <a:xfrm>
            <a:off x="2814488" y="52005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7" name="TextBox 56"/>
          <p:cNvSpPr txBox="1"/>
          <p:nvPr/>
        </p:nvSpPr>
        <p:spPr>
          <a:xfrm>
            <a:off x="2612775" y="5177318"/>
            <a:ext cx="290464" cy="276999"/>
          </a:xfrm>
          <a:prstGeom prst="rect">
            <a:avLst/>
          </a:prstGeom>
          <a:noFill/>
        </p:spPr>
        <p:txBody>
          <a:bodyPr wrap="none" rtlCol="0">
            <a:spAutoFit/>
          </a:bodyPr>
          <a:lstStyle/>
          <a:p>
            <a:r>
              <a:rPr lang="en-US" altLang="zh-CN" sz="1200" dirty="0" smtClean="0"/>
              <a:t>…</a:t>
            </a:r>
            <a:endParaRPr lang="zh-CN" altLang="en-US" sz="1200" dirty="0"/>
          </a:p>
        </p:txBody>
      </p:sp>
      <p:cxnSp>
        <p:nvCxnSpPr>
          <p:cNvPr id="59" name="直接箭头连接符 58"/>
          <p:cNvCxnSpPr>
            <a:stCxn id="4" idx="2"/>
            <a:endCxn id="5" idx="0"/>
          </p:cNvCxnSpPr>
          <p:nvPr/>
        </p:nvCxnSpPr>
        <p:spPr>
          <a:xfrm flipH="1">
            <a:off x="1999739" y="1808820"/>
            <a:ext cx="1787624" cy="6364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 idx="4"/>
            <a:endCxn id="7" idx="0"/>
          </p:cNvCxnSpPr>
          <p:nvPr/>
        </p:nvCxnSpPr>
        <p:spPr>
          <a:xfrm flipH="1">
            <a:off x="4195413" y="2060848"/>
            <a:ext cx="348034" cy="3844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 idx="4"/>
            <a:endCxn id="8" idx="0"/>
          </p:cNvCxnSpPr>
          <p:nvPr/>
        </p:nvCxnSpPr>
        <p:spPr>
          <a:xfrm>
            <a:off x="4543447" y="2060848"/>
            <a:ext cx="765039" cy="3844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 idx="5"/>
            <a:endCxn id="9" idx="0"/>
          </p:cNvCxnSpPr>
          <p:nvPr/>
        </p:nvCxnSpPr>
        <p:spPr>
          <a:xfrm>
            <a:off x="5078079" y="1987031"/>
            <a:ext cx="1349582" cy="458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 idx="6"/>
            <a:endCxn id="10" idx="0"/>
          </p:cNvCxnSpPr>
          <p:nvPr/>
        </p:nvCxnSpPr>
        <p:spPr>
          <a:xfrm>
            <a:off x="5299531" y="1808820"/>
            <a:ext cx="2244824" cy="6120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918490" y="2875002"/>
            <a:ext cx="829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a:t>存储集群中控制器选举的次数</a:t>
            </a:r>
          </a:p>
        </p:txBody>
      </p:sp>
      <p:cxnSp>
        <p:nvCxnSpPr>
          <p:cNvPr id="75" name="直接箭头连接符 74"/>
          <p:cNvCxnSpPr>
            <a:stCxn id="9" idx="4"/>
            <a:endCxn id="13" idx="0"/>
          </p:cNvCxnSpPr>
          <p:nvPr/>
        </p:nvCxnSpPr>
        <p:spPr>
          <a:xfrm flipH="1">
            <a:off x="6283096" y="2828553"/>
            <a:ext cx="144565" cy="3960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 idx="5"/>
            <a:endCxn id="20" idx="0"/>
          </p:cNvCxnSpPr>
          <p:nvPr/>
        </p:nvCxnSpPr>
        <p:spPr>
          <a:xfrm>
            <a:off x="6758220" y="2772423"/>
            <a:ext cx="619831" cy="48817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20" idx="4"/>
            <a:endCxn id="21" idx="0"/>
          </p:cNvCxnSpPr>
          <p:nvPr/>
        </p:nvCxnSpPr>
        <p:spPr>
          <a:xfrm>
            <a:off x="7378051" y="3681028"/>
            <a:ext cx="161332" cy="3240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0" idx="5"/>
            <a:endCxn id="22" idx="0"/>
          </p:cNvCxnSpPr>
          <p:nvPr/>
        </p:nvCxnSpPr>
        <p:spPr>
          <a:xfrm>
            <a:off x="7546563" y="3619458"/>
            <a:ext cx="580904" cy="3856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389588" y="4293096"/>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临时</a:t>
            </a:r>
            <a:r>
              <a:rPr lang="en-US" altLang="zh-CN" dirty="0" err="1" smtClean="0"/>
              <a:t>Znode</a:t>
            </a:r>
            <a:r>
              <a:rPr lang="zh-CN" altLang="en-US" dirty="0" smtClean="0"/>
              <a:t>，同一</a:t>
            </a:r>
            <a:r>
              <a:rPr lang="en-US" altLang="zh-CN" dirty="0" err="1" smtClean="0"/>
              <a:t>kafka</a:t>
            </a:r>
            <a:r>
              <a:rPr lang="zh-CN" altLang="en-US" dirty="0" smtClean="0"/>
              <a:t>集群</a:t>
            </a:r>
            <a:r>
              <a:rPr lang="en-US" altLang="zh-CN" dirty="0" smtClean="0"/>
              <a:t>broker</a:t>
            </a:r>
            <a:r>
              <a:rPr lang="zh-CN" altLang="en-US" dirty="0" smtClean="0"/>
              <a:t>的唯一编号</a:t>
            </a:r>
            <a:endParaRPr lang="zh-CN" altLang="en-US" dirty="0"/>
          </a:p>
        </p:txBody>
      </p:sp>
      <p:sp>
        <p:nvSpPr>
          <p:cNvPr id="94" name="圆角矩形 93"/>
          <p:cNvSpPr/>
          <p:nvPr/>
        </p:nvSpPr>
        <p:spPr>
          <a:xfrm>
            <a:off x="6437925" y="4509120"/>
            <a:ext cx="720080"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t>… … …</a:t>
            </a:r>
            <a:endParaRPr lang="zh-CN" altLang="en-US" sz="1000" dirty="0">
              <a:solidFill>
                <a:schemeClr val="dk1"/>
              </a:solidFill>
            </a:endParaRPr>
          </a:p>
        </p:txBody>
      </p:sp>
      <p:sp>
        <p:nvSpPr>
          <p:cNvPr id="95" name="圆角矩形 94"/>
          <p:cNvSpPr/>
          <p:nvPr/>
        </p:nvSpPr>
        <p:spPr>
          <a:xfrm>
            <a:off x="5182186" y="5589240"/>
            <a:ext cx="50400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00" dirty="0" smtClean="0"/>
              <a:t>state</a:t>
            </a:r>
            <a:endParaRPr lang="zh-CN" altLang="en-US" sz="1000" dirty="0">
              <a:solidFill>
                <a:schemeClr val="dk1"/>
              </a:solidFill>
            </a:endParaRPr>
          </a:p>
        </p:txBody>
      </p:sp>
      <p:sp>
        <p:nvSpPr>
          <p:cNvPr id="97" name="圆角矩形 96"/>
          <p:cNvSpPr/>
          <p:nvPr/>
        </p:nvSpPr>
        <p:spPr>
          <a:xfrm>
            <a:off x="5929604" y="5589240"/>
            <a:ext cx="50400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00" dirty="0" smtClean="0"/>
              <a:t>state</a:t>
            </a:r>
            <a:endParaRPr lang="zh-CN" altLang="en-US" sz="1000" dirty="0">
              <a:solidFill>
                <a:schemeClr val="dk1"/>
              </a:solidFill>
            </a:endParaRPr>
          </a:p>
        </p:txBody>
      </p:sp>
      <p:sp>
        <p:nvSpPr>
          <p:cNvPr id="98" name="TextBox 97"/>
          <p:cNvSpPr txBox="1"/>
          <p:nvPr/>
        </p:nvSpPr>
        <p:spPr>
          <a:xfrm>
            <a:off x="6433604" y="5611306"/>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持久</a:t>
            </a:r>
            <a:r>
              <a:rPr lang="en-US" altLang="zh-CN" dirty="0" err="1" smtClean="0"/>
              <a:t>Znode</a:t>
            </a:r>
            <a:r>
              <a:rPr lang="zh-CN" altLang="en-US" dirty="0" smtClean="0"/>
              <a:t>，存储分区的</a:t>
            </a:r>
            <a:r>
              <a:rPr lang="en-US" altLang="zh-CN" dirty="0" smtClean="0"/>
              <a:t>Leader</a:t>
            </a:r>
            <a:r>
              <a:rPr lang="zh-CN" altLang="en-US" dirty="0" smtClean="0"/>
              <a:t>信息</a:t>
            </a:r>
            <a:r>
              <a:rPr lang="en-US" altLang="zh-CN" dirty="0" smtClean="0"/>
              <a:t>(</a:t>
            </a:r>
            <a:r>
              <a:rPr lang="zh-CN" altLang="en-US" dirty="0" smtClean="0"/>
              <a:t>包括选举次数</a:t>
            </a:r>
            <a:r>
              <a:rPr lang="en-US" altLang="zh-CN" dirty="0" smtClean="0"/>
              <a:t>)</a:t>
            </a:r>
            <a:r>
              <a:rPr lang="zh-CN" altLang="en-US" dirty="0" smtClean="0"/>
              <a:t>、</a:t>
            </a:r>
            <a:r>
              <a:rPr lang="en-US" altLang="zh-CN" dirty="0" smtClean="0"/>
              <a:t>IRS</a:t>
            </a:r>
            <a:r>
              <a:rPr lang="zh-CN" altLang="en-US" dirty="0" smtClean="0"/>
              <a:t>信息</a:t>
            </a:r>
            <a:endParaRPr lang="zh-CN" altLang="en-US" dirty="0"/>
          </a:p>
        </p:txBody>
      </p:sp>
      <p:sp>
        <p:nvSpPr>
          <p:cNvPr id="99" name="TextBox 98"/>
          <p:cNvSpPr txBox="1"/>
          <p:nvPr/>
        </p:nvSpPr>
        <p:spPr>
          <a:xfrm>
            <a:off x="2501652" y="5517232"/>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a:t>
            </a:r>
            <a:r>
              <a:rPr lang="zh-CN" altLang="en-US" dirty="0"/>
              <a:t>时</a:t>
            </a:r>
            <a:r>
              <a:rPr lang="en-US" altLang="zh-CN" dirty="0" err="1" smtClean="0"/>
              <a:t>Znode</a:t>
            </a:r>
            <a:r>
              <a:rPr lang="zh-CN" altLang="en-US" dirty="0" smtClean="0"/>
              <a:t>，标示哪个分区被哪个消费者消费</a:t>
            </a:r>
            <a:endParaRPr lang="zh-CN" altLang="en-US" dirty="0"/>
          </a:p>
        </p:txBody>
      </p:sp>
      <p:sp>
        <p:nvSpPr>
          <p:cNvPr id="100" name="TextBox 99"/>
          <p:cNvSpPr txBox="1"/>
          <p:nvPr/>
        </p:nvSpPr>
        <p:spPr>
          <a:xfrm>
            <a:off x="971600" y="5517232"/>
            <a:ext cx="1267372"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持久</a:t>
            </a:r>
            <a:r>
              <a:rPr lang="en-US" altLang="zh-CN" dirty="0" err="1" smtClean="0"/>
              <a:t>Znode</a:t>
            </a:r>
            <a:r>
              <a:rPr lang="zh-CN" altLang="en-US" dirty="0" smtClean="0"/>
              <a:t>，标示该分区被消费</a:t>
            </a:r>
            <a:r>
              <a:rPr lang="en-US" altLang="zh-CN" dirty="0" smtClean="0"/>
              <a:t>group</a:t>
            </a:r>
            <a:r>
              <a:rPr lang="zh-CN" altLang="en-US" dirty="0" smtClean="0"/>
              <a:t>消费到哪里</a:t>
            </a:r>
            <a:r>
              <a:rPr lang="en-US" altLang="zh-CN" dirty="0" smtClean="0"/>
              <a:t>(offset)</a:t>
            </a:r>
            <a:endParaRPr lang="zh-CN" altLang="en-US" dirty="0"/>
          </a:p>
        </p:txBody>
      </p:sp>
      <p:sp>
        <p:nvSpPr>
          <p:cNvPr id="101" name="TextBox 100"/>
          <p:cNvSpPr txBox="1"/>
          <p:nvPr/>
        </p:nvSpPr>
        <p:spPr>
          <a:xfrm>
            <a:off x="-25353" y="4941168"/>
            <a:ext cx="1175091"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a:t>
            </a:r>
            <a:r>
              <a:rPr lang="zh-CN" altLang="en-US" dirty="0"/>
              <a:t>时</a:t>
            </a:r>
            <a:r>
              <a:rPr lang="en-US" altLang="zh-CN" dirty="0" err="1" smtClean="0"/>
              <a:t>Znode</a:t>
            </a:r>
            <a:r>
              <a:rPr lang="zh-CN" altLang="en-US" dirty="0" smtClean="0"/>
              <a:t>，每创建一个</a:t>
            </a:r>
            <a:r>
              <a:rPr lang="en-US" altLang="zh-CN" dirty="0" smtClean="0"/>
              <a:t>consume</a:t>
            </a:r>
            <a:r>
              <a:rPr lang="zh-CN" altLang="en-US" dirty="0" smtClean="0"/>
              <a:t>实例都会在</a:t>
            </a:r>
            <a:r>
              <a:rPr lang="en-US" altLang="zh-CN" dirty="0" smtClean="0"/>
              <a:t>ids</a:t>
            </a:r>
            <a:r>
              <a:rPr lang="zh-CN" altLang="en-US" dirty="0" smtClean="0"/>
              <a:t>目录下创建一个此节点</a:t>
            </a:r>
            <a:endParaRPr lang="zh-CN" altLang="en-US" dirty="0"/>
          </a:p>
        </p:txBody>
      </p:sp>
      <p:sp>
        <p:nvSpPr>
          <p:cNvPr id="102" name="圆角矩形 101"/>
          <p:cNvSpPr/>
          <p:nvPr/>
        </p:nvSpPr>
        <p:spPr>
          <a:xfrm>
            <a:off x="3859164" y="4149080"/>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topic-0</a:t>
            </a:r>
            <a:endParaRPr lang="zh-CN" altLang="en-US" sz="1000" dirty="0">
              <a:solidFill>
                <a:schemeClr val="dk1"/>
              </a:solidFill>
            </a:endParaRPr>
          </a:p>
        </p:txBody>
      </p:sp>
      <p:sp>
        <p:nvSpPr>
          <p:cNvPr id="103" name="圆角矩形 102"/>
          <p:cNvSpPr/>
          <p:nvPr/>
        </p:nvSpPr>
        <p:spPr>
          <a:xfrm>
            <a:off x="4615818" y="377278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topic-x</a:t>
            </a:r>
            <a:endParaRPr lang="zh-CN" altLang="en-US" sz="1000" dirty="0">
              <a:solidFill>
                <a:schemeClr val="dk1"/>
              </a:solidFill>
            </a:endParaRPr>
          </a:p>
        </p:txBody>
      </p:sp>
      <p:cxnSp>
        <p:nvCxnSpPr>
          <p:cNvPr id="104" name="直接箭头连接符 103"/>
          <p:cNvCxnSpPr>
            <a:stCxn id="23" idx="5"/>
            <a:endCxn id="103" idx="1"/>
          </p:cNvCxnSpPr>
          <p:nvPr/>
        </p:nvCxnSpPr>
        <p:spPr>
          <a:xfrm>
            <a:off x="4311985" y="3622124"/>
            <a:ext cx="303833" cy="29467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23" idx="4"/>
            <a:endCxn id="102" idx="0"/>
          </p:cNvCxnSpPr>
          <p:nvPr/>
        </p:nvCxnSpPr>
        <p:spPr>
          <a:xfrm>
            <a:off x="4031940" y="3717032"/>
            <a:ext cx="12935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1" idx="4"/>
            <a:endCxn id="27" idx="0"/>
          </p:cNvCxnSpPr>
          <p:nvPr/>
        </p:nvCxnSpPr>
        <p:spPr>
          <a:xfrm>
            <a:off x="1475656" y="3548633"/>
            <a:ext cx="418855" cy="39280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27" idx="5"/>
            <a:endCxn id="45" idx="0"/>
          </p:cNvCxnSpPr>
          <p:nvPr/>
        </p:nvCxnSpPr>
        <p:spPr>
          <a:xfrm>
            <a:off x="2190686" y="4144444"/>
            <a:ext cx="438015" cy="31835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26" idx="5"/>
            <a:endCxn id="44" idx="0"/>
          </p:cNvCxnSpPr>
          <p:nvPr/>
        </p:nvCxnSpPr>
        <p:spPr>
          <a:xfrm>
            <a:off x="1282829" y="4143216"/>
            <a:ext cx="625792" cy="319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26" idx="4"/>
            <a:endCxn id="43" idx="0"/>
          </p:cNvCxnSpPr>
          <p:nvPr/>
        </p:nvCxnSpPr>
        <p:spPr>
          <a:xfrm>
            <a:off x="1034607" y="4179274"/>
            <a:ext cx="197752" cy="2835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25" idx="4"/>
            <a:endCxn id="46" idx="0"/>
          </p:cNvCxnSpPr>
          <p:nvPr/>
        </p:nvCxnSpPr>
        <p:spPr>
          <a:xfrm>
            <a:off x="377534" y="4179275"/>
            <a:ext cx="76817" cy="2808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43" idx="2"/>
            <a:endCxn id="47" idx="0"/>
          </p:cNvCxnSpPr>
          <p:nvPr/>
        </p:nvCxnSpPr>
        <p:spPr>
          <a:xfrm>
            <a:off x="1232359" y="4750835"/>
            <a:ext cx="20774" cy="4364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43" idx="2"/>
            <a:endCxn id="48" idx="0"/>
          </p:cNvCxnSpPr>
          <p:nvPr/>
        </p:nvCxnSpPr>
        <p:spPr>
          <a:xfrm>
            <a:off x="1232359" y="4750835"/>
            <a:ext cx="452274" cy="4364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45" idx="2"/>
            <a:endCxn id="55" idx="0"/>
          </p:cNvCxnSpPr>
          <p:nvPr/>
        </p:nvCxnSpPr>
        <p:spPr>
          <a:xfrm flipH="1">
            <a:off x="2534052" y="4750835"/>
            <a:ext cx="94649" cy="4497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45" idx="2"/>
            <a:endCxn id="56" idx="0"/>
          </p:cNvCxnSpPr>
          <p:nvPr/>
        </p:nvCxnSpPr>
        <p:spPr>
          <a:xfrm>
            <a:off x="2628701" y="4750835"/>
            <a:ext cx="336851" cy="4497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 idx="3"/>
            <a:endCxn id="15" idx="0"/>
          </p:cNvCxnSpPr>
          <p:nvPr/>
        </p:nvCxnSpPr>
        <p:spPr>
          <a:xfrm flipH="1">
            <a:off x="5864235" y="3644917"/>
            <a:ext cx="138816" cy="3601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3" idx="5"/>
            <a:endCxn id="16" idx="0"/>
          </p:cNvCxnSpPr>
          <p:nvPr/>
        </p:nvCxnSpPr>
        <p:spPr>
          <a:xfrm>
            <a:off x="6563141" y="3644917"/>
            <a:ext cx="156932" cy="3601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5" idx="2"/>
            <a:endCxn id="17" idx="0"/>
          </p:cNvCxnSpPr>
          <p:nvPr/>
        </p:nvCxnSpPr>
        <p:spPr>
          <a:xfrm flipH="1">
            <a:off x="5761329" y="4293096"/>
            <a:ext cx="102906"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6" idx="2"/>
            <a:endCxn id="94" idx="0"/>
          </p:cNvCxnSpPr>
          <p:nvPr/>
        </p:nvCxnSpPr>
        <p:spPr>
          <a:xfrm>
            <a:off x="6720073" y="4293096"/>
            <a:ext cx="77892"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7" idx="2"/>
            <a:endCxn id="52" idx="0"/>
          </p:cNvCxnSpPr>
          <p:nvPr/>
        </p:nvCxnSpPr>
        <p:spPr>
          <a:xfrm flipH="1">
            <a:off x="5432540" y="4797152"/>
            <a:ext cx="328789" cy="288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7" idx="2"/>
            <a:endCxn id="53" idx="0"/>
          </p:cNvCxnSpPr>
          <p:nvPr/>
        </p:nvCxnSpPr>
        <p:spPr>
          <a:xfrm>
            <a:off x="5761329" y="4797152"/>
            <a:ext cx="377196" cy="288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52" idx="2"/>
            <a:endCxn id="95" idx="0"/>
          </p:cNvCxnSpPr>
          <p:nvPr/>
        </p:nvCxnSpPr>
        <p:spPr>
          <a:xfrm>
            <a:off x="5432540" y="5373216"/>
            <a:ext cx="1646"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53" idx="2"/>
            <a:endCxn id="97" idx="0"/>
          </p:cNvCxnSpPr>
          <p:nvPr/>
        </p:nvCxnSpPr>
        <p:spPr>
          <a:xfrm>
            <a:off x="6138525" y="5373216"/>
            <a:ext cx="43079"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1" idx="3"/>
            <a:endCxn id="26" idx="0"/>
          </p:cNvCxnSpPr>
          <p:nvPr/>
        </p:nvCxnSpPr>
        <p:spPr>
          <a:xfrm flipH="1">
            <a:off x="1034607" y="3492503"/>
            <a:ext cx="33710" cy="4405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1" idx="2"/>
            <a:endCxn id="25" idx="0"/>
          </p:cNvCxnSpPr>
          <p:nvPr/>
        </p:nvCxnSpPr>
        <p:spPr>
          <a:xfrm flipH="1">
            <a:off x="377534" y="3356992"/>
            <a:ext cx="522058" cy="5760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829234" y="2852936"/>
            <a:ext cx="100102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临时</a:t>
            </a:r>
            <a:r>
              <a:rPr lang="en-US" altLang="zh-CN" dirty="0" err="1" smtClean="0"/>
              <a:t>Znode</a:t>
            </a:r>
            <a:r>
              <a:rPr lang="zh-CN" altLang="en-US" dirty="0" smtClean="0"/>
              <a:t>，存储控制器的</a:t>
            </a:r>
            <a:r>
              <a:rPr lang="en-US" altLang="zh-CN" dirty="0" smtClean="0"/>
              <a:t>Broker</a:t>
            </a:r>
            <a:r>
              <a:rPr lang="zh-CN" altLang="en-US" dirty="0" smtClean="0"/>
              <a:t>信</a:t>
            </a:r>
            <a:r>
              <a:rPr lang="zh-CN" altLang="en-US" dirty="0"/>
              <a:t>息</a:t>
            </a:r>
          </a:p>
        </p:txBody>
      </p:sp>
      <p:sp>
        <p:nvSpPr>
          <p:cNvPr id="182" name="椭圆 181"/>
          <p:cNvSpPr/>
          <p:nvPr/>
        </p:nvSpPr>
        <p:spPr>
          <a:xfrm>
            <a:off x="2411760" y="3941898"/>
            <a:ext cx="1162765" cy="2373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coordinator</a:t>
            </a:r>
            <a:endParaRPr lang="zh-CN" altLang="en-US" sz="1000" dirty="0"/>
          </a:p>
        </p:txBody>
      </p:sp>
      <p:cxnSp>
        <p:nvCxnSpPr>
          <p:cNvPr id="183" name="直接箭头连接符 182"/>
          <p:cNvCxnSpPr>
            <a:stCxn id="11" idx="5"/>
            <a:endCxn id="182" idx="0"/>
          </p:cNvCxnSpPr>
          <p:nvPr/>
        </p:nvCxnSpPr>
        <p:spPr>
          <a:xfrm>
            <a:off x="1882995" y="3492503"/>
            <a:ext cx="1110148" cy="4493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9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solidFill>
                  <a:schemeClr val="accent5">
                    <a:lumMod val="50000"/>
                  </a:schemeClr>
                </a:solidFill>
              </a:rPr>
              <a:t>Zk</a:t>
            </a:r>
            <a:r>
              <a:rPr lang="zh-CN" altLang="en-US" sz="4000" dirty="0" smtClean="0">
                <a:solidFill>
                  <a:schemeClr val="accent5">
                    <a:lumMod val="50000"/>
                  </a:schemeClr>
                </a:solidFill>
              </a:rPr>
              <a:t>目录结</a:t>
            </a:r>
            <a:r>
              <a:rPr lang="zh-CN" altLang="en-US" sz="4000" dirty="0">
                <a:solidFill>
                  <a:schemeClr val="accent5">
                    <a:lumMod val="50000"/>
                  </a:schemeClr>
                </a:solidFill>
              </a:rPr>
              <a:t>构</a:t>
            </a:r>
          </a:p>
        </p:txBody>
      </p:sp>
      <p:sp>
        <p:nvSpPr>
          <p:cNvPr id="4" name="椭圆 3"/>
          <p:cNvSpPr/>
          <p:nvPr/>
        </p:nvSpPr>
        <p:spPr>
          <a:xfrm>
            <a:off x="3787363" y="1556792"/>
            <a:ext cx="1512168" cy="50405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Kafka</a:t>
            </a:r>
            <a:endParaRPr lang="zh-CN" altLang="en-US" dirty="0"/>
          </a:p>
        </p:txBody>
      </p:sp>
      <p:sp>
        <p:nvSpPr>
          <p:cNvPr id="5" name="椭圆 4"/>
          <p:cNvSpPr/>
          <p:nvPr/>
        </p:nvSpPr>
        <p:spPr>
          <a:xfrm>
            <a:off x="1331640" y="2445271"/>
            <a:ext cx="1219594"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consumers</a:t>
            </a:r>
            <a:endParaRPr lang="zh-CN" altLang="en-US" sz="1200" dirty="0"/>
          </a:p>
        </p:txBody>
      </p:sp>
      <p:sp>
        <p:nvSpPr>
          <p:cNvPr id="6" name="椭圆 5"/>
          <p:cNvSpPr/>
          <p:nvPr/>
        </p:nvSpPr>
        <p:spPr>
          <a:xfrm>
            <a:off x="2700933"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admin</a:t>
            </a:r>
            <a:endParaRPr lang="zh-CN" altLang="en-US" sz="1200" dirty="0"/>
          </a:p>
        </p:txBody>
      </p:sp>
      <p:sp>
        <p:nvSpPr>
          <p:cNvPr id="7" name="椭圆 6"/>
          <p:cNvSpPr/>
          <p:nvPr/>
        </p:nvSpPr>
        <p:spPr>
          <a:xfrm>
            <a:off x="3727931"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err="1" smtClean="0"/>
              <a:t>config</a:t>
            </a:r>
            <a:endParaRPr lang="zh-CN" altLang="en-US" sz="1200" dirty="0"/>
          </a:p>
        </p:txBody>
      </p:sp>
      <p:sp>
        <p:nvSpPr>
          <p:cNvPr id="8" name="椭圆 7"/>
          <p:cNvSpPr/>
          <p:nvPr/>
        </p:nvSpPr>
        <p:spPr>
          <a:xfrm>
            <a:off x="4728800" y="2445271"/>
            <a:ext cx="1159371"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controller</a:t>
            </a:r>
            <a:endParaRPr lang="zh-CN" altLang="en-US" sz="1200" dirty="0"/>
          </a:p>
        </p:txBody>
      </p:sp>
      <p:sp>
        <p:nvSpPr>
          <p:cNvPr id="9" name="椭圆 8"/>
          <p:cNvSpPr/>
          <p:nvPr/>
        </p:nvSpPr>
        <p:spPr>
          <a:xfrm>
            <a:off x="5960179" y="2445271"/>
            <a:ext cx="934963" cy="38328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brokers</a:t>
            </a:r>
            <a:endParaRPr lang="zh-CN" altLang="en-US" sz="1200" dirty="0"/>
          </a:p>
        </p:txBody>
      </p:sp>
      <p:sp>
        <p:nvSpPr>
          <p:cNvPr id="10" name="椭圆 9"/>
          <p:cNvSpPr/>
          <p:nvPr/>
        </p:nvSpPr>
        <p:spPr>
          <a:xfrm>
            <a:off x="6968291" y="2420888"/>
            <a:ext cx="1152128"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controller-epoch</a:t>
            </a:r>
            <a:endParaRPr lang="zh-CN" altLang="en-US" sz="1200" dirty="0"/>
          </a:p>
        </p:txBody>
      </p:sp>
      <p:sp>
        <p:nvSpPr>
          <p:cNvPr id="11" name="椭圆 10"/>
          <p:cNvSpPr/>
          <p:nvPr/>
        </p:nvSpPr>
        <p:spPr>
          <a:xfrm>
            <a:off x="899592" y="3165351"/>
            <a:ext cx="1152128" cy="38328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dirty="0"/>
              <a:t>groups</a:t>
            </a:r>
            <a:endParaRPr lang="zh-CN" altLang="en-US" sz="1000" dirty="0"/>
          </a:p>
        </p:txBody>
      </p:sp>
      <p:sp>
        <p:nvSpPr>
          <p:cNvPr id="12" name="椭圆 11"/>
          <p:cNvSpPr/>
          <p:nvPr/>
        </p:nvSpPr>
        <p:spPr>
          <a:xfrm>
            <a:off x="2555776" y="3071137"/>
            <a:ext cx="792088"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err="1" smtClean="0"/>
              <a:t>reassign_partitions</a:t>
            </a:r>
            <a:endParaRPr lang="zh-CN" altLang="en-US" sz="1000" dirty="0"/>
          </a:p>
        </p:txBody>
      </p:sp>
      <p:sp>
        <p:nvSpPr>
          <p:cNvPr id="13" name="椭圆 12"/>
          <p:cNvSpPr/>
          <p:nvPr/>
        </p:nvSpPr>
        <p:spPr>
          <a:xfrm>
            <a:off x="5887052" y="3224597"/>
            <a:ext cx="792088" cy="49243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topics</a:t>
            </a:r>
            <a:endParaRPr lang="zh-CN" altLang="en-US" sz="1000" dirty="0"/>
          </a:p>
        </p:txBody>
      </p:sp>
      <p:sp>
        <p:nvSpPr>
          <p:cNvPr id="15" name="圆角矩形 14"/>
          <p:cNvSpPr/>
          <p:nvPr/>
        </p:nvSpPr>
        <p:spPr>
          <a:xfrm>
            <a:off x="5562108" y="400506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topic-0</a:t>
            </a:r>
            <a:endParaRPr lang="zh-CN" altLang="en-US" sz="1000" dirty="0">
              <a:solidFill>
                <a:schemeClr val="dk1"/>
              </a:solidFill>
            </a:endParaRPr>
          </a:p>
        </p:txBody>
      </p:sp>
      <p:sp>
        <p:nvSpPr>
          <p:cNvPr id="16" name="圆角矩形 15"/>
          <p:cNvSpPr/>
          <p:nvPr/>
        </p:nvSpPr>
        <p:spPr>
          <a:xfrm>
            <a:off x="6417946" y="400506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topic-x</a:t>
            </a:r>
            <a:endParaRPr lang="zh-CN" altLang="en-US" sz="1000" dirty="0">
              <a:solidFill>
                <a:schemeClr val="dk1"/>
              </a:solidFill>
            </a:endParaRPr>
          </a:p>
        </p:txBody>
      </p:sp>
      <p:sp>
        <p:nvSpPr>
          <p:cNvPr id="17" name="圆角矩形 16"/>
          <p:cNvSpPr/>
          <p:nvPr/>
        </p:nvSpPr>
        <p:spPr>
          <a:xfrm>
            <a:off x="5401289" y="4509120"/>
            <a:ext cx="720080"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t>partitions</a:t>
            </a:r>
            <a:endParaRPr lang="zh-CN" altLang="en-US" sz="1000" dirty="0">
              <a:solidFill>
                <a:schemeClr val="dk1"/>
              </a:solidFill>
            </a:endParaRPr>
          </a:p>
        </p:txBody>
      </p:sp>
      <p:sp>
        <p:nvSpPr>
          <p:cNvPr id="20" name="椭圆 19"/>
          <p:cNvSpPr/>
          <p:nvPr/>
        </p:nvSpPr>
        <p:spPr>
          <a:xfrm>
            <a:off x="7139738" y="3260600"/>
            <a:ext cx="476625" cy="4204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ids</a:t>
            </a:r>
            <a:endParaRPr lang="zh-CN" altLang="en-US" sz="1000" dirty="0"/>
          </a:p>
        </p:txBody>
      </p:sp>
      <p:sp>
        <p:nvSpPr>
          <p:cNvPr id="21" name="圆角矩形 20"/>
          <p:cNvSpPr/>
          <p:nvPr/>
        </p:nvSpPr>
        <p:spPr>
          <a:xfrm>
            <a:off x="7388319" y="400506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1</a:t>
            </a:r>
            <a:endParaRPr lang="zh-CN" altLang="en-US" sz="1000" dirty="0">
              <a:solidFill>
                <a:schemeClr val="dk1"/>
              </a:solidFill>
            </a:endParaRPr>
          </a:p>
        </p:txBody>
      </p:sp>
      <p:sp>
        <p:nvSpPr>
          <p:cNvPr id="22" name="圆角矩形 21"/>
          <p:cNvSpPr/>
          <p:nvPr/>
        </p:nvSpPr>
        <p:spPr>
          <a:xfrm>
            <a:off x="7976403" y="400506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n</a:t>
            </a:r>
            <a:endParaRPr lang="zh-CN" altLang="en-US" sz="1000" dirty="0">
              <a:solidFill>
                <a:schemeClr val="dk1"/>
              </a:solidFill>
            </a:endParaRPr>
          </a:p>
        </p:txBody>
      </p:sp>
      <p:sp>
        <p:nvSpPr>
          <p:cNvPr id="23" name="椭圆 22"/>
          <p:cNvSpPr/>
          <p:nvPr/>
        </p:nvSpPr>
        <p:spPr>
          <a:xfrm>
            <a:off x="3491880" y="3068960"/>
            <a:ext cx="792088"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00" dirty="0" smtClean="0"/>
              <a:t>delete-topic</a:t>
            </a:r>
            <a:endParaRPr lang="zh-CN" altLang="en-US" sz="1000" dirty="0" smtClean="0"/>
          </a:p>
        </p:txBody>
      </p:sp>
      <p:sp>
        <p:nvSpPr>
          <p:cNvPr id="26" name="椭圆 25"/>
          <p:cNvSpPr/>
          <p:nvPr/>
        </p:nvSpPr>
        <p:spPr>
          <a:xfrm>
            <a:off x="323528" y="3933056"/>
            <a:ext cx="702078" cy="2462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offset</a:t>
            </a:r>
            <a:endParaRPr lang="zh-CN" altLang="en-US" sz="1000" dirty="0"/>
          </a:p>
        </p:txBody>
      </p:sp>
      <p:sp>
        <p:nvSpPr>
          <p:cNvPr id="27" name="椭圆 26"/>
          <p:cNvSpPr/>
          <p:nvPr/>
        </p:nvSpPr>
        <p:spPr>
          <a:xfrm>
            <a:off x="1547664" y="3941440"/>
            <a:ext cx="837710" cy="23783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a:t>owners</a:t>
            </a:r>
            <a:endParaRPr lang="zh-CN" altLang="en-US" sz="1000" dirty="0"/>
          </a:p>
        </p:txBody>
      </p:sp>
      <p:cxnSp>
        <p:nvCxnSpPr>
          <p:cNvPr id="29" name="直接箭头连接符 28"/>
          <p:cNvCxnSpPr>
            <a:stCxn id="4" idx="3"/>
            <a:endCxn id="6" idx="0"/>
          </p:cNvCxnSpPr>
          <p:nvPr/>
        </p:nvCxnSpPr>
        <p:spPr>
          <a:xfrm flipH="1">
            <a:off x="3168415" y="1987031"/>
            <a:ext cx="840400" cy="458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6" idx="4"/>
            <a:endCxn id="12" idx="0"/>
          </p:cNvCxnSpPr>
          <p:nvPr/>
        </p:nvCxnSpPr>
        <p:spPr>
          <a:xfrm flipH="1">
            <a:off x="2951820" y="2828553"/>
            <a:ext cx="216595" cy="2425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5"/>
            <a:endCxn id="23" idx="0"/>
          </p:cNvCxnSpPr>
          <p:nvPr/>
        </p:nvCxnSpPr>
        <p:spPr>
          <a:xfrm>
            <a:off x="3498974" y="2772423"/>
            <a:ext cx="388950" cy="2965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4"/>
            <a:endCxn id="11" idx="0"/>
          </p:cNvCxnSpPr>
          <p:nvPr/>
        </p:nvCxnSpPr>
        <p:spPr>
          <a:xfrm flipH="1">
            <a:off x="1475656" y="2828553"/>
            <a:ext cx="465781" cy="33679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323528"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topic-0</a:t>
            </a:r>
            <a:endParaRPr lang="zh-CN" altLang="en-US" sz="1000" dirty="0"/>
          </a:p>
        </p:txBody>
      </p:sp>
      <p:sp>
        <p:nvSpPr>
          <p:cNvPr id="44" name="圆角矩形 43"/>
          <p:cNvSpPr/>
          <p:nvPr/>
        </p:nvSpPr>
        <p:spPr>
          <a:xfrm>
            <a:off x="1059708"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topic-x</a:t>
            </a:r>
            <a:endParaRPr lang="zh-CN" altLang="en-US" sz="1000" dirty="0"/>
          </a:p>
        </p:txBody>
      </p:sp>
      <p:sp>
        <p:nvSpPr>
          <p:cNvPr id="45" name="圆角矩形 44"/>
          <p:cNvSpPr/>
          <p:nvPr/>
        </p:nvSpPr>
        <p:spPr>
          <a:xfrm>
            <a:off x="2211836" y="4462803"/>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a:t>topic-x</a:t>
            </a:r>
            <a:endParaRPr lang="zh-CN" altLang="en-US" sz="1000" dirty="0"/>
          </a:p>
        </p:txBody>
      </p:sp>
      <p:sp>
        <p:nvSpPr>
          <p:cNvPr id="47" name="圆角矩形 46"/>
          <p:cNvSpPr/>
          <p:nvPr/>
        </p:nvSpPr>
        <p:spPr>
          <a:xfrm>
            <a:off x="309981" y="51872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48" name="圆角矩形 47"/>
          <p:cNvSpPr/>
          <p:nvPr/>
        </p:nvSpPr>
        <p:spPr>
          <a:xfrm>
            <a:off x="741481" y="51872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1" name="TextBox 50"/>
          <p:cNvSpPr txBox="1"/>
          <p:nvPr/>
        </p:nvSpPr>
        <p:spPr>
          <a:xfrm>
            <a:off x="539768" y="5164018"/>
            <a:ext cx="290464" cy="276999"/>
          </a:xfrm>
          <a:prstGeom prst="rect">
            <a:avLst/>
          </a:prstGeom>
          <a:noFill/>
        </p:spPr>
        <p:txBody>
          <a:bodyPr wrap="none" rtlCol="0">
            <a:spAutoFit/>
          </a:bodyPr>
          <a:lstStyle/>
          <a:p>
            <a:r>
              <a:rPr lang="en-US" altLang="zh-CN" sz="1200" dirty="0" smtClean="0"/>
              <a:t>…</a:t>
            </a:r>
            <a:endParaRPr lang="zh-CN" altLang="en-US" sz="1200" dirty="0"/>
          </a:p>
        </p:txBody>
      </p:sp>
      <p:sp>
        <p:nvSpPr>
          <p:cNvPr id="52" name="圆角矩形 51"/>
          <p:cNvSpPr/>
          <p:nvPr/>
        </p:nvSpPr>
        <p:spPr>
          <a:xfrm>
            <a:off x="5281476" y="508518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53" name="圆角矩形 52"/>
          <p:cNvSpPr/>
          <p:nvPr/>
        </p:nvSpPr>
        <p:spPr>
          <a:xfrm>
            <a:off x="5987461" y="5085184"/>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4" name="TextBox 53"/>
          <p:cNvSpPr txBox="1"/>
          <p:nvPr/>
        </p:nvSpPr>
        <p:spPr>
          <a:xfrm>
            <a:off x="5641732" y="5061912"/>
            <a:ext cx="290464" cy="276999"/>
          </a:xfrm>
          <a:prstGeom prst="rect">
            <a:avLst/>
          </a:prstGeom>
          <a:noFill/>
        </p:spPr>
        <p:txBody>
          <a:bodyPr wrap="none" rtlCol="0">
            <a:spAutoFit/>
          </a:bodyPr>
          <a:lstStyle/>
          <a:p>
            <a:r>
              <a:rPr lang="en-US" altLang="zh-CN" sz="1200" dirty="0" smtClean="0"/>
              <a:t>…</a:t>
            </a:r>
            <a:endParaRPr lang="zh-CN" altLang="en-US" sz="1200" dirty="0"/>
          </a:p>
        </p:txBody>
      </p:sp>
      <p:sp>
        <p:nvSpPr>
          <p:cNvPr id="55" name="圆角矩形 54"/>
          <p:cNvSpPr/>
          <p:nvPr/>
        </p:nvSpPr>
        <p:spPr>
          <a:xfrm>
            <a:off x="2268250" y="52005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0</a:t>
            </a:r>
            <a:endParaRPr lang="zh-CN" altLang="en-US" sz="1000" dirty="0">
              <a:solidFill>
                <a:schemeClr val="dk1"/>
              </a:solidFill>
            </a:endParaRPr>
          </a:p>
        </p:txBody>
      </p:sp>
      <p:sp>
        <p:nvSpPr>
          <p:cNvPr id="56" name="圆角矩形 55"/>
          <p:cNvSpPr/>
          <p:nvPr/>
        </p:nvSpPr>
        <p:spPr>
          <a:xfrm>
            <a:off x="2699750" y="5200590"/>
            <a:ext cx="302127" cy="2880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solidFill>
                  <a:schemeClr val="dk1"/>
                </a:solidFill>
              </a:rPr>
              <a:t>n</a:t>
            </a:r>
            <a:endParaRPr lang="zh-CN" altLang="en-US" sz="1000" dirty="0">
              <a:solidFill>
                <a:schemeClr val="dk1"/>
              </a:solidFill>
            </a:endParaRPr>
          </a:p>
        </p:txBody>
      </p:sp>
      <p:sp>
        <p:nvSpPr>
          <p:cNvPr id="57" name="TextBox 56"/>
          <p:cNvSpPr txBox="1"/>
          <p:nvPr/>
        </p:nvSpPr>
        <p:spPr>
          <a:xfrm>
            <a:off x="2498037" y="5177318"/>
            <a:ext cx="290464" cy="276999"/>
          </a:xfrm>
          <a:prstGeom prst="rect">
            <a:avLst/>
          </a:prstGeom>
          <a:noFill/>
        </p:spPr>
        <p:txBody>
          <a:bodyPr wrap="none" rtlCol="0">
            <a:spAutoFit/>
          </a:bodyPr>
          <a:lstStyle/>
          <a:p>
            <a:r>
              <a:rPr lang="en-US" altLang="zh-CN" sz="1200" dirty="0" smtClean="0"/>
              <a:t>…</a:t>
            </a:r>
            <a:endParaRPr lang="zh-CN" altLang="en-US" sz="1200" dirty="0"/>
          </a:p>
        </p:txBody>
      </p:sp>
      <p:cxnSp>
        <p:nvCxnSpPr>
          <p:cNvPr id="59" name="直接箭头连接符 58"/>
          <p:cNvCxnSpPr>
            <a:stCxn id="4" idx="2"/>
            <a:endCxn id="5" idx="0"/>
          </p:cNvCxnSpPr>
          <p:nvPr/>
        </p:nvCxnSpPr>
        <p:spPr>
          <a:xfrm flipH="1">
            <a:off x="1941437" y="1808820"/>
            <a:ext cx="1845926" cy="6364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 idx="4"/>
            <a:endCxn id="7" idx="0"/>
          </p:cNvCxnSpPr>
          <p:nvPr/>
        </p:nvCxnSpPr>
        <p:spPr>
          <a:xfrm flipH="1">
            <a:off x="4195413" y="2060848"/>
            <a:ext cx="348034" cy="3844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 idx="4"/>
            <a:endCxn id="8" idx="0"/>
          </p:cNvCxnSpPr>
          <p:nvPr/>
        </p:nvCxnSpPr>
        <p:spPr>
          <a:xfrm>
            <a:off x="4543447" y="2060848"/>
            <a:ext cx="765039" cy="3844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 idx="5"/>
            <a:endCxn id="9" idx="0"/>
          </p:cNvCxnSpPr>
          <p:nvPr/>
        </p:nvCxnSpPr>
        <p:spPr>
          <a:xfrm>
            <a:off x="5078079" y="1987031"/>
            <a:ext cx="1349582" cy="458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 idx="6"/>
            <a:endCxn id="10" idx="0"/>
          </p:cNvCxnSpPr>
          <p:nvPr/>
        </p:nvCxnSpPr>
        <p:spPr>
          <a:xfrm>
            <a:off x="5299531" y="1808820"/>
            <a:ext cx="2244824" cy="6120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918490" y="2708920"/>
            <a:ext cx="829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a:t>存储集群中控制器选举的次数</a:t>
            </a:r>
          </a:p>
        </p:txBody>
      </p:sp>
      <p:cxnSp>
        <p:nvCxnSpPr>
          <p:cNvPr id="75" name="直接箭头连接符 74"/>
          <p:cNvCxnSpPr>
            <a:stCxn id="9" idx="4"/>
            <a:endCxn id="13" idx="0"/>
          </p:cNvCxnSpPr>
          <p:nvPr/>
        </p:nvCxnSpPr>
        <p:spPr>
          <a:xfrm flipH="1">
            <a:off x="6283096" y="2828553"/>
            <a:ext cx="144565" cy="3960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 idx="5"/>
            <a:endCxn id="20" idx="0"/>
          </p:cNvCxnSpPr>
          <p:nvPr/>
        </p:nvCxnSpPr>
        <p:spPr>
          <a:xfrm>
            <a:off x="6758220" y="2772423"/>
            <a:ext cx="619831" cy="48817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20" idx="4"/>
            <a:endCxn id="21" idx="0"/>
          </p:cNvCxnSpPr>
          <p:nvPr/>
        </p:nvCxnSpPr>
        <p:spPr>
          <a:xfrm>
            <a:off x="7378051" y="3681028"/>
            <a:ext cx="161332" cy="3240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0" idx="5"/>
            <a:endCxn id="22" idx="0"/>
          </p:cNvCxnSpPr>
          <p:nvPr/>
        </p:nvCxnSpPr>
        <p:spPr>
          <a:xfrm>
            <a:off x="7546563" y="3619458"/>
            <a:ext cx="580904" cy="3856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389588" y="4243154"/>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临时</a:t>
            </a:r>
            <a:r>
              <a:rPr lang="en-US" altLang="zh-CN" dirty="0" err="1" smtClean="0"/>
              <a:t>Znode</a:t>
            </a:r>
            <a:r>
              <a:rPr lang="zh-CN" altLang="en-US" dirty="0" smtClean="0"/>
              <a:t>，同一</a:t>
            </a:r>
            <a:r>
              <a:rPr lang="en-US" altLang="zh-CN" dirty="0" err="1" smtClean="0"/>
              <a:t>kafka</a:t>
            </a:r>
            <a:r>
              <a:rPr lang="zh-CN" altLang="en-US" dirty="0" smtClean="0"/>
              <a:t>集群</a:t>
            </a:r>
            <a:r>
              <a:rPr lang="en-US" altLang="zh-CN" dirty="0" smtClean="0"/>
              <a:t>broker</a:t>
            </a:r>
            <a:r>
              <a:rPr lang="zh-CN" altLang="en-US" dirty="0" smtClean="0"/>
              <a:t>的唯一编号</a:t>
            </a:r>
            <a:endParaRPr lang="zh-CN" altLang="en-US" dirty="0"/>
          </a:p>
        </p:txBody>
      </p:sp>
      <p:sp>
        <p:nvSpPr>
          <p:cNvPr id="94" name="圆角矩形 93"/>
          <p:cNvSpPr/>
          <p:nvPr/>
        </p:nvSpPr>
        <p:spPr>
          <a:xfrm>
            <a:off x="6437925" y="4509120"/>
            <a:ext cx="720080"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t>… … …</a:t>
            </a:r>
            <a:endParaRPr lang="zh-CN" altLang="en-US" sz="1000" dirty="0">
              <a:solidFill>
                <a:schemeClr val="dk1"/>
              </a:solidFill>
            </a:endParaRPr>
          </a:p>
        </p:txBody>
      </p:sp>
      <p:sp>
        <p:nvSpPr>
          <p:cNvPr id="95" name="圆角矩形 94"/>
          <p:cNvSpPr/>
          <p:nvPr/>
        </p:nvSpPr>
        <p:spPr>
          <a:xfrm>
            <a:off x="5182186" y="5589240"/>
            <a:ext cx="50400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00" dirty="0" smtClean="0"/>
              <a:t>state</a:t>
            </a:r>
            <a:endParaRPr lang="zh-CN" altLang="en-US" sz="1000" dirty="0">
              <a:solidFill>
                <a:schemeClr val="dk1"/>
              </a:solidFill>
            </a:endParaRPr>
          </a:p>
        </p:txBody>
      </p:sp>
      <p:sp>
        <p:nvSpPr>
          <p:cNvPr id="97" name="圆角矩形 96"/>
          <p:cNvSpPr/>
          <p:nvPr/>
        </p:nvSpPr>
        <p:spPr>
          <a:xfrm>
            <a:off x="5929604" y="5589240"/>
            <a:ext cx="50400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00" dirty="0" smtClean="0"/>
              <a:t>state</a:t>
            </a:r>
            <a:endParaRPr lang="zh-CN" altLang="en-US" sz="1000" dirty="0">
              <a:solidFill>
                <a:schemeClr val="dk1"/>
              </a:solidFill>
            </a:endParaRPr>
          </a:p>
        </p:txBody>
      </p:sp>
      <p:sp>
        <p:nvSpPr>
          <p:cNvPr id="98" name="TextBox 97"/>
          <p:cNvSpPr txBox="1"/>
          <p:nvPr/>
        </p:nvSpPr>
        <p:spPr>
          <a:xfrm>
            <a:off x="6347354" y="5611306"/>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持久</a:t>
            </a:r>
            <a:r>
              <a:rPr lang="en-US" altLang="zh-CN" dirty="0" err="1" smtClean="0"/>
              <a:t>Znode</a:t>
            </a:r>
            <a:r>
              <a:rPr lang="zh-CN" altLang="en-US" dirty="0" smtClean="0"/>
              <a:t>，存储分区的</a:t>
            </a:r>
            <a:r>
              <a:rPr lang="en-US" altLang="zh-CN" dirty="0" smtClean="0"/>
              <a:t>Leader</a:t>
            </a:r>
            <a:r>
              <a:rPr lang="zh-CN" altLang="en-US" dirty="0" smtClean="0"/>
              <a:t>信息</a:t>
            </a:r>
            <a:r>
              <a:rPr lang="en-US" altLang="zh-CN" dirty="0" smtClean="0"/>
              <a:t>(</a:t>
            </a:r>
            <a:r>
              <a:rPr lang="zh-CN" altLang="en-US" dirty="0" smtClean="0"/>
              <a:t>包括选举次数</a:t>
            </a:r>
            <a:r>
              <a:rPr lang="en-US" altLang="zh-CN" dirty="0" smtClean="0"/>
              <a:t>)</a:t>
            </a:r>
            <a:r>
              <a:rPr lang="zh-CN" altLang="en-US" dirty="0" smtClean="0"/>
              <a:t>、</a:t>
            </a:r>
            <a:r>
              <a:rPr lang="en-US" altLang="zh-CN" dirty="0" smtClean="0"/>
              <a:t>IRS</a:t>
            </a:r>
            <a:r>
              <a:rPr lang="zh-CN" altLang="en-US" dirty="0" smtClean="0"/>
              <a:t>信息</a:t>
            </a:r>
            <a:endParaRPr lang="zh-CN" altLang="en-US" dirty="0"/>
          </a:p>
        </p:txBody>
      </p:sp>
      <p:sp>
        <p:nvSpPr>
          <p:cNvPr id="99" name="TextBox 98"/>
          <p:cNvSpPr txBox="1"/>
          <p:nvPr/>
        </p:nvSpPr>
        <p:spPr>
          <a:xfrm>
            <a:off x="2386914" y="5445224"/>
            <a:ext cx="117697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持久</a:t>
            </a:r>
            <a:r>
              <a:rPr lang="en-US" altLang="zh-CN" dirty="0" err="1" smtClean="0"/>
              <a:t>Znode</a:t>
            </a:r>
            <a:r>
              <a:rPr lang="zh-CN" altLang="en-US" dirty="0" smtClean="0"/>
              <a:t>，标示哪个分区被哪个消费者消费</a:t>
            </a:r>
            <a:endParaRPr lang="zh-CN" altLang="en-US" dirty="0"/>
          </a:p>
        </p:txBody>
      </p:sp>
      <p:sp>
        <p:nvSpPr>
          <p:cNvPr id="100" name="TextBox 99"/>
          <p:cNvSpPr txBox="1"/>
          <p:nvPr/>
        </p:nvSpPr>
        <p:spPr>
          <a:xfrm>
            <a:off x="208284" y="5445224"/>
            <a:ext cx="1267372"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持久</a:t>
            </a:r>
            <a:r>
              <a:rPr lang="en-US" altLang="zh-CN" dirty="0" err="1" smtClean="0"/>
              <a:t>Znode</a:t>
            </a:r>
            <a:r>
              <a:rPr lang="zh-CN" altLang="en-US" dirty="0" smtClean="0"/>
              <a:t>，标示该分区被消费</a:t>
            </a:r>
            <a:r>
              <a:rPr lang="en-US" altLang="zh-CN" dirty="0" smtClean="0"/>
              <a:t>group</a:t>
            </a:r>
            <a:r>
              <a:rPr lang="zh-CN" altLang="en-US" dirty="0" smtClean="0"/>
              <a:t>消费到哪里</a:t>
            </a:r>
            <a:r>
              <a:rPr lang="en-US" altLang="zh-CN" dirty="0" smtClean="0"/>
              <a:t>(offset)</a:t>
            </a:r>
            <a:endParaRPr lang="zh-CN" altLang="en-US" dirty="0"/>
          </a:p>
        </p:txBody>
      </p:sp>
      <p:sp>
        <p:nvSpPr>
          <p:cNvPr id="102" name="圆角矩形 101"/>
          <p:cNvSpPr/>
          <p:nvPr/>
        </p:nvSpPr>
        <p:spPr>
          <a:xfrm>
            <a:off x="3751722" y="4149080"/>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topic-0</a:t>
            </a:r>
            <a:endParaRPr lang="zh-CN" altLang="en-US" sz="1000" dirty="0">
              <a:solidFill>
                <a:schemeClr val="dk1"/>
              </a:solidFill>
            </a:endParaRPr>
          </a:p>
        </p:txBody>
      </p:sp>
      <p:sp>
        <p:nvSpPr>
          <p:cNvPr id="103" name="圆角矩形 102"/>
          <p:cNvSpPr/>
          <p:nvPr/>
        </p:nvSpPr>
        <p:spPr>
          <a:xfrm>
            <a:off x="4615818" y="3772784"/>
            <a:ext cx="604254" cy="2880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smtClean="0">
                <a:solidFill>
                  <a:schemeClr val="dk1"/>
                </a:solidFill>
              </a:rPr>
              <a:t>topic-x</a:t>
            </a:r>
            <a:endParaRPr lang="zh-CN" altLang="en-US" sz="1000" dirty="0">
              <a:solidFill>
                <a:schemeClr val="dk1"/>
              </a:solidFill>
            </a:endParaRPr>
          </a:p>
        </p:txBody>
      </p:sp>
      <p:cxnSp>
        <p:nvCxnSpPr>
          <p:cNvPr id="104" name="直接箭头连接符 103"/>
          <p:cNvCxnSpPr>
            <a:stCxn id="23" idx="5"/>
            <a:endCxn id="103" idx="1"/>
          </p:cNvCxnSpPr>
          <p:nvPr/>
        </p:nvCxnSpPr>
        <p:spPr>
          <a:xfrm>
            <a:off x="4167969" y="3622124"/>
            <a:ext cx="447849" cy="29467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23" idx="4"/>
            <a:endCxn id="102" idx="0"/>
          </p:cNvCxnSpPr>
          <p:nvPr/>
        </p:nvCxnSpPr>
        <p:spPr>
          <a:xfrm>
            <a:off x="3887924" y="3717032"/>
            <a:ext cx="165925"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1" idx="4"/>
            <a:endCxn id="27" idx="0"/>
          </p:cNvCxnSpPr>
          <p:nvPr/>
        </p:nvCxnSpPr>
        <p:spPr>
          <a:xfrm>
            <a:off x="1475656" y="3548633"/>
            <a:ext cx="490863" cy="39280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27" idx="5"/>
            <a:endCxn id="45" idx="0"/>
          </p:cNvCxnSpPr>
          <p:nvPr/>
        </p:nvCxnSpPr>
        <p:spPr>
          <a:xfrm>
            <a:off x="2262694" y="4144444"/>
            <a:ext cx="251269" cy="31835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26" idx="5"/>
            <a:endCxn id="44" idx="0"/>
          </p:cNvCxnSpPr>
          <p:nvPr/>
        </p:nvCxnSpPr>
        <p:spPr>
          <a:xfrm>
            <a:off x="922789" y="4143216"/>
            <a:ext cx="439046" cy="319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26" idx="4"/>
            <a:endCxn id="43" idx="0"/>
          </p:cNvCxnSpPr>
          <p:nvPr/>
        </p:nvCxnSpPr>
        <p:spPr>
          <a:xfrm flipH="1">
            <a:off x="625655" y="4179274"/>
            <a:ext cx="48912" cy="2835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43" idx="2"/>
            <a:endCxn id="47" idx="0"/>
          </p:cNvCxnSpPr>
          <p:nvPr/>
        </p:nvCxnSpPr>
        <p:spPr>
          <a:xfrm flipH="1">
            <a:off x="461045" y="4750835"/>
            <a:ext cx="164610" cy="4364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43" idx="2"/>
            <a:endCxn id="48" idx="0"/>
          </p:cNvCxnSpPr>
          <p:nvPr/>
        </p:nvCxnSpPr>
        <p:spPr>
          <a:xfrm>
            <a:off x="625655" y="4750835"/>
            <a:ext cx="266890" cy="4364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45" idx="2"/>
            <a:endCxn id="55" idx="0"/>
          </p:cNvCxnSpPr>
          <p:nvPr/>
        </p:nvCxnSpPr>
        <p:spPr>
          <a:xfrm flipH="1">
            <a:off x="2419314" y="4750835"/>
            <a:ext cx="94649" cy="4497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45" idx="2"/>
            <a:endCxn id="56" idx="0"/>
          </p:cNvCxnSpPr>
          <p:nvPr/>
        </p:nvCxnSpPr>
        <p:spPr>
          <a:xfrm>
            <a:off x="2513963" y="4750835"/>
            <a:ext cx="336851" cy="4497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 idx="3"/>
            <a:endCxn id="15" idx="0"/>
          </p:cNvCxnSpPr>
          <p:nvPr/>
        </p:nvCxnSpPr>
        <p:spPr>
          <a:xfrm flipH="1">
            <a:off x="5864235" y="3644917"/>
            <a:ext cx="138816" cy="3601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3" idx="5"/>
            <a:endCxn id="16" idx="0"/>
          </p:cNvCxnSpPr>
          <p:nvPr/>
        </p:nvCxnSpPr>
        <p:spPr>
          <a:xfrm>
            <a:off x="6563141" y="3644917"/>
            <a:ext cx="156932" cy="3601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5" idx="2"/>
            <a:endCxn id="17" idx="0"/>
          </p:cNvCxnSpPr>
          <p:nvPr/>
        </p:nvCxnSpPr>
        <p:spPr>
          <a:xfrm flipH="1">
            <a:off x="5761329" y="4293096"/>
            <a:ext cx="102906"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6" idx="2"/>
            <a:endCxn id="94" idx="0"/>
          </p:cNvCxnSpPr>
          <p:nvPr/>
        </p:nvCxnSpPr>
        <p:spPr>
          <a:xfrm>
            <a:off x="6720073" y="4293096"/>
            <a:ext cx="77892"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7" idx="2"/>
            <a:endCxn id="52" idx="0"/>
          </p:cNvCxnSpPr>
          <p:nvPr/>
        </p:nvCxnSpPr>
        <p:spPr>
          <a:xfrm flipH="1">
            <a:off x="5432540" y="4797152"/>
            <a:ext cx="328789" cy="288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7" idx="2"/>
            <a:endCxn id="53" idx="0"/>
          </p:cNvCxnSpPr>
          <p:nvPr/>
        </p:nvCxnSpPr>
        <p:spPr>
          <a:xfrm>
            <a:off x="5761329" y="4797152"/>
            <a:ext cx="377196" cy="288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52" idx="2"/>
            <a:endCxn id="95" idx="0"/>
          </p:cNvCxnSpPr>
          <p:nvPr/>
        </p:nvCxnSpPr>
        <p:spPr>
          <a:xfrm>
            <a:off x="5432540" y="5373216"/>
            <a:ext cx="1646"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53" idx="2"/>
            <a:endCxn id="97" idx="0"/>
          </p:cNvCxnSpPr>
          <p:nvPr/>
        </p:nvCxnSpPr>
        <p:spPr>
          <a:xfrm>
            <a:off x="6138525" y="5373216"/>
            <a:ext cx="43079" cy="2160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1" idx="3"/>
            <a:endCxn id="26" idx="0"/>
          </p:cNvCxnSpPr>
          <p:nvPr/>
        </p:nvCxnSpPr>
        <p:spPr>
          <a:xfrm flipH="1">
            <a:off x="674567" y="3492503"/>
            <a:ext cx="393750" cy="4405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829234" y="2802994"/>
            <a:ext cx="1001024" cy="55399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dirty="0" smtClean="0"/>
              <a:t>临时</a:t>
            </a:r>
            <a:r>
              <a:rPr lang="en-US" altLang="zh-CN" dirty="0" err="1" smtClean="0"/>
              <a:t>Znode</a:t>
            </a:r>
            <a:r>
              <a:rPr lang="zh-CN" altLang="en-US" dirty="0" smtClean="0"/>
              <a:t>，存储控制器的</a:t>
            </a:r>
            <a:r>
              <a:rPr lang="en-US" altLang="zh-CN" dirty="0" smtClean="0"/>
              <a:t>Broker</a:t>
            </a:r>
            <a:r>
              <a:rPr lang="zh-CN" altLang="en-US" dirty="0" smtClean="0"/>
              <a:t>信</a:t>
            </a:r>
            <a:r>
              <a:rPr lang="zh-CN" altLang="en-US" dirty="0"/>
              <a:t>息</a:t>
            </a:r>
          </a:p>
        </p:txBody>
      </p:sp>
    </p:spTree>
    <p:extLst>
      <p:ext uri="{BB962C8B-B14F-4D97-AF65-F5344CB8AC3E}">
        <p14:creationId xmlns:p14="http://schemas.microsoft.com/office/powerpoint/2010/main" val="3877567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schemeClr val="accent5">
                    <a:lumMod val="50000"/>
                  </a:schemeClr>
                </a:solidFill>
              </a:rPr>
              <a:t>Controller</a:t>
            </a:r>
            <a:endParaRPr lang="zh-CN" altLang="en-US" sz="4000" dirty="0">
              <a:solidFill>
                <a:schemeClr val="accent5">
                  <a:lumMod val="50000"/>
                </a:schemeClr>
              </a:solidFill>
            </a:endParaRPr>
          </a:p>
        </p:txBody>
      </p:sp>
      <p:sp>
        <p:nvSpPr>
          <p:cNvPr id="11" name="内容占位符 10"/>
          <p:cNvSpPr>
            <a:spLocks noGrp="1"/>
          </p:cNvSpPr>
          <p:nvPr>
            <p:ph idx="1"/>
          </p:nvPr>
        </p:nvSpPr>
        <p:spPr/>
        <p:txBody>
          <a:bodyPr/>
          <a:lstStyle/>
          <a:p>
            <a:r>
              <a:rPr lang="en-US" altLang="zh-CN" dirty="0" smtClean="0">
                <a:solidFill>
                  <a:srgbClr val="0070C0"/>
                </a:solidFill>
              </a:rPr>
              <a:t>Controller</a:t>
            </a:r>
            <a:r>
              <a:rPr lang="zh-CN" altLang="en-US" dirty="0" smtClean="0">
                <a:solidFill>
                  <a:srgbClr val="0070C0"/>
                </a:solidFill>
              </a:rPr>
              <a:t>介绍</a:t>
            </a:r>
            <a:endParaRPr lang="en-US" altLang="zh-CN" dirty="0" smtClean="0">
              <a:solidFill>
                <a:srgbClr val="0070C0"/>
              </a:solidFill>
            </a:endParaRPr>
          </a:p>
          <a:p>
            <a:r>
              <a:rPr lang="zh-CN" altLang="en-US" dirty="0" smtClean="0">
                <a:solidFill>
                  <a:srgbClr val="0070C0"/>
                </a:solidFill>
              </a:rPr>
              <a:t>启动流</a:t>
            </a:r>
            <a:r>
              <a:rPr lang="zh-CN" altLang="en-US" dirty="0">
                <a:solidFill>
                  <a:srgbClr val="0070C0"/>
                </a:solidFill>
              </a:rPr>
              <a:t>程</a:t>
            </a:r>
            <a:endParaRPr lang="en-US" altLang="zh-CN" dirty="0" smtClean="0">
              <a:solidFill>
                <a:srgbClr val="0070C0"/>
              </a:solidFill>
            </a:endParaRPr>
          </a:p>
          <a:p>
            <a:r>
              <a:rPr lang="zh-CN" altLang="en-US" dirty="0" smtClean="0">
                <a:solidFill>
                  <a:srgbClr val="0070C0"/>
                </a:solidFill>
              </a:rPr>
              <a:t>创建</a:t>
            </a:r>
            <a:r>
              <a:rPr lang="en-US" altLang="zh-CN" dirty="0" smtClean="0">
                <a:solidFill>
                  <a:srgbClr val="0070C0"/>
                </a:solidFill>
              </a:rPr>
              <a:t>Topic</a:t>
            </a:r>
          </a:p>
          <a:p>
            <a:r>
              <a:rPr lang="en-US" altLang="zh-CN" dirty="0" smtClean="0">
                <a:solidFill>
                  <a:srgbClr val="0070C0"/>
                </a:solidFill>
              </a:rPr>
              <a:t>Broker</a:t>
            </a:r>
            <a:r>
              <a:rPr lang="zh-CN" altLang="en-US" dirty="0" smtClean="0">
                <a:solidFill>
                  <a:srgbClr val="0070C0"/>
                </a:solidFill>
              </a:rPr>
              <a:t>宕机</a:t>
            </a:r>
            <a:endParaRPr lang="en-US" altLang="zh-CN" dirty="0" smtClean="0">
              <a:solidFill>
                <a:srgbClr val="0070C0"/>
              </a:solidFill>
            </a:endParaRPr>
          </a:p>
          <a:p>
            <a:endParaRPr lang="zh-CN" altLang="en-US" dirty="0"/>
          </a:p>
        </p:txBody>
      </p:sp>
    </p:spTree>
    <p:extLst>
      <p:ext uri="{BB962C8B-B14F-4D97-AF65-F5344CB8AC3E}">
        <p14:creationId xmlns:p14="http://schemas.microsoft.com/office/powerpoint/2010/main" val="138152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Controller</a:t>
            </a:r>
            <a:r>
              <a:rPr lang="zh-CN" altLang="en-US" sz="4000" dirty="0" smtClean="0">
                <a:solidFill>
                  <a:srgbClr val="0070C0"/>
                </a:solidFill>
              </a:rPr>
              <a:t>介绍</a:t>
            </a:r>
            <a:endParaRPr lang="zh-CN" altLang="en-US" dirty="0">
              <a:solidFill>
                <a:srgbClr val="0070C0"/>
              </a:solidFill>
            </a:endParaRPr>
          </a:p>
        </p:txBody>
      </p:sp>
      <p:sp>
        <p:nvSpPr>
          <p:cNvPr id="3" name="内容占位符 2"/>
          <p:cNvSpPr>
            <a:spLocks noGrp="1"/>
          </p:cNvSpPr>
          <p:nvPr>
            <p:ph idx="1"/>
          </p:nvPr>
        </p:nvSpPr>
        <p:spPr>
          <a:xfrm>
            <a:off x="457200" y="1484784"/>
            <a:ext cx="8229600" cy="5040560"/>
          </a:xfrm>
        </p:spPr>
        <p:txBody>
          <a:bodyPr>
            <a:normAutofit/>
          </a:bodyPr>
          <a:lstStyle/>
          <a:p>
            <a:pPr marL="0" indent="0">
              <a:buNone/>
            </a:pPr>
            <a:r>
              <a:rPr lang="en-US" altLang="zh-CN" sz="2800" dirty="0"/>
              <a:t>Controller</a:t>
            </a:r>
            <a:r>
              <a:rPr lang="zh-CN" altLang="en-US" sz="2800" dirty="0"/>
              <a:t>是</a:t>
            </a:r>
            <a:r>
              <a:rPr lang="zh-CN" altLang="en-US" sz="2800" dirty="0" smtClean="0"/>
              <a:t>为了</a:t>
            </a:r>
            <a:r>
              <a:rPr lang="en-US" altLang="zh-CN" sz="2800" dirty="0" smtClean="0"/>
              <a:t>replica</a:t>
            </a:r>
            <a:r>
              <a:rPr lang="zh-CN" altLang="en-US" sz="2800" dirty="0"/>
              <a:t>机制而创建的</a:t>
            </a:r>
            <a:r>
              <a:rPr lang="zh-CN" altLang="en-US" sz="2800" dirty="0" smtClean="0"/>
              <a:t>，负责</a:t>
            </a:r>
            <a:r>
              <a:rPr lang="en-US" altLang="zh-CN" sz="2800" dirty="0" smtClean="0"/>
              <a:t>: </a:t>
            </a:r>
          </a:p>
          <a:p>
            <a:r>
              <a:rPr lang="en-US" altLang="zh-CN" sz="2800" dirty="0" smtClean="0"/>
              <a:t>Partition</a:t>
            </a:r>
            <a:r>
              <a:rPr lang="zh-CN" altLang="en-US" sz="2800" dirty="0" smtClean="0"/>
              <a:t>的</a:t>
            </a:r>
            <a:r>
              <a:rPr lang="en-US" altLang="zh-CN" sz="2800" dirty="0" smtClean="0"/>
              <a:t>Leader</a:t>
            </a:r>
            <a:r>
              <a:rPr lang="zh-CN" altLang="en-US" sz="2800" dirty="0" smtClean="0"/>
              <a:t>选举</a:t>
            </a:r>
            <a:endParaRPr lang="en-US" altLang="zh-CN" sz="2800" dirty="0" smtClean="0"/>
          </a:p>
          <a:p>
            <a:r>
              <a:rPr lang="zh-CN" altLang="en-US" sz="2800" dirty="0" smtClean="0"/>
              <a:t>增删</a:t>
            </a:r>
            <a:r>
              <a:rPr lang="en-US" altLang="zh-CN" sz="2800" dirty="0"/>
              <a:t>Topic</a:t>
            </a:r>
          </a:p>
          <a:p>
            <a:r>
              <a:rPr lang="en-US" altLang="zh-CN" sz="2800" dirty="0"/>
              <a:t>Replica</a:t>
            </a:r>
            <a:r>
              <a:rPr lang="zh-CN" altLang="en-US" sz="2800" dirty="0"/>
              <a:t>的重新分配</a:t>
            </a:r>
          </a:p>
        </p:txBody>
      </p:sp>
    </p:spTree>
    <p:extLst>
      <p:ext uri="{BB962C8B-B14F-4D97-AF65-F5344CB8AC3E}">
        <p14:creationId xmlns:p14="http://schemas.microsoft.com/office/powerpoint/2010/main" val="1525009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latin typeface="+mn-ea"/>
              </a:rPr>
              <a:t>Controller</a:t>
            </a:r>
            <a:r>
              <a:rPr lang="zh-CN" altLang="en-US" sz="4000" dirty="0" smtClean="0">
                <a:solidFill>
                  <a:srgbClr val="0070C0"/>
                </a:solidFill>
              </a:rPr>
              <a:t>启动流程</a:t>
            </a:r>
            <a:endParaRPr lang="en-US" altLang="zh-CN" sz="4000" dirty="0" smtClean="0">
              <a:solidFill>
                <a:srgbClr val="0070C0"/>
              </a:solidFill>
            </a:endParaRPr>
          </a:p>
        </p:txBody>
      </p:sp>
      <p:sp>
        <p:nvSpPr>
          <p:cNvPr id="4" name="椭圆 3"/>
          <p:cNvSpPr/>
          <p:nvPr/>
        </p:nvSpPr>
        <p:spPr>
          <a:xfrm>
            <a:off x="3246748" y="1624435"/>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圆角矩形 4"/>
          <p:cNvSpPr/>
          <p:nvPr/>
        </p:nvSpPr>
        <p:spPr>
          <a:xfrm>
            <a:off x="2742692" y="2170317"/>
            <a:ext cx="1224136"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a:t>
            </a:r>
            <a:r>
              <a:rPr lang="zh-CN" altLang="en-US" sz="1200" dirty="0" smtClean="0"/>
              <a:t>启动</a:t>
            </a:r>
            <a:endParaRPr lang="zh-CN" altLang="en-US" sz="1200" dirty="0"/>
          </a:p>
        </p:txBody>
      </p:sp>
      <p:sp>
        <p:nvSpPr>
          <p:cNvPr id="6" name="菱形 5"/>
          <p:cNvSpPr/>
          <p:nvPr/>
        </p:nvSpPr>
        <p:spPr>
          <a:xfrm>
            <a:off x="2795379" y="2765530"/>
            <a:ext cx="1118762" cy="659105"/>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err="1" smtClean="0"/>
              <a:t>Ctr</a:t>
            </a:r>
            <a:r>
              <a:rPr lang="zh-CN" altLang="en-US" sz="1200" dirty="0" smtClean="0"/>
              <a:t>节点存在</a:t>
            </a:r>
            <a:endParaRPr lang="zh-CN" altLang="en-US" sz="1200" dirty="0"/>
          </a:p>
        </p:txBody>
      </p:sp>
      <p:cxnSp>
        <p:nvCxnSpPr>
          <p:cNvPr id="7" name="直接箭头连接符 6"/>
          <p:cNvCxnSpPr>
            <a:stCxn id="6" idx="2"/>
            <a:endCxn id="14" idx="0"/>
          </p:cNvCxnSpPr>
          <p:nvPr/>
        </p:nvCxnSpPr>
        <p:spPr>
          <a:xfrm>
            <a:off x="3354760" y="3424635"/>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3"/>
            <a:endCxn id="24" idx="1"/>
          </p:cNvCxnSpPr>
          <p:nvPr/>
        </p:nvCxnSpPr>
        <p:spPr>
          <a:xfrm flipV="1">
            <a:off x="3914141" y="3095082"/>
            <a:ext cx="87848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00634" y="2837538"/>
            <a:ext cx="355342" cy="276999"/>
          </a:xfrm>
          <a:prstGeom prst="rect">
            <a:avLst/>
          </a:prstGeom>
          <a:noFill/>
        </p:spPr>
        <p:txBody>
          <a:bodyPr wrap="square" rtlCol="0">
            <a:spAutoFit/>
          </a:bodyPr>
          <a:lstStyle/>
          <a:p>
            <a:r>
              <a:rPr lang="en-US" altLang="zh-CN" sz="1200" dirty="0" smtClean="0">
                <a:solidFill>
                  <a:schemeClr val="dk1"/>
                </a:solidFill>
              </a:rPr>
              <a:t>N</a:t>
            </a:r>
            <a:endParaRPr lang="zh-CN" altLang="en-US" sz="1200" dirty="0">
              <a:solidFill>
                <a:schemeClr val="dk1"/>
              </a:solidFill>
            </a:endParaRPr>
          </a:p>
        </p:txBody>
      </p:sp>
      <p:sp>
        <p:nvSpPr>
          <p:cNvPr id="10" name="TextBox 9"/>
          <p:cNvSpPr txBox="1"/>
          <p:nvPr/>
        </p:nvSpPr>
        <p:spPr>
          <a:xfrm>
            <a:off x="3424570" y="3435668"/>
            <a:ext cx="355342" cy="276999"/>
          </a:xfrm>
          <a:prstGeom prst="rect">
            <a:avLst/>
          </a:prstGeom>
          <a:noFill/>
        </p:spPr>
        <p:txBody>
          <a:bodyPr wrap="square" rtlCol="0">
            <a:spAutoFit/>
          </a:bodyPr>
          <a:lstStyle/>
          <a:p>
            <a:r>
              <a:rPr lang="en-US" altLang="zh-CN" sz="1200" dirty="0" smtClean="0">
                <a:solidFill>
                  <a:schemeClr val="dk1"/>
                </a:solidFill>
              </a:rPr>
              <a:t>Y</a:t>
            </a:r>
            <a:endParaRPr lang="zh-CN" altLang="en-US" sz="1200" dirty="0">
              <a:solidFill>
                <a:schemeClr val="dk1"/>
              </a:solidFill>
            </a:endParaRPr>
          </a:p>
        </p:txBody>
      </p:sp>
      <p:sp>
        <p:nvSpPr>
          <p:cNvPr id="14" name="圆角矩形 13"/>
          <p:cNvSpPr/>
          <p:nvPr/>
        </p:nvSpPr>
        <p:spPr>
          <a:xfrm>
            <a:off x="2742692" y="3784675"/>
            <a:ext cx="1224136"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监听此节点</a:t>
            </a:r>
            <a:endParaRPr lang="zh-CN" altLang="en-US" sz="1200" dirty="0"/>
          </a:p>
        </p:txBody>
      </p:sp>
      <p:cxnSp>
        <p:nvCxnSpPr>
          <p:cNvPr id="17" name="直接箭头连接符 16"/>
          <p:cNvCxnSpPr>
            <a:stCxn id="4" idx="4"/>
            <a:endCxn id="5" idx="0"/>
          </p:cNvCxnSpPr>
          <p:nvPr/>
        </p:nvCxnSpPr>
        <p:spPr>
          <a:xfrm>
            <a:off x="3354760" y="1840459"/>
            <a:ext cx="0" cy="3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2"/>
            <a:endCxn id="6" idx="0"/>
          </p:cNvCxnSpPr>
          <p:nvPr/>
        </p:nvCxnSpPr>
        <p:spPr>
          <a:xfrm>
            <a:off x="3354760" y="2458349"/>
            <a:ext cx="0" cy="307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742692" y="4504755"/>
            <a:ext cx="1224136"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成为</a:t>
            </a:r>
            <a:r>
              <a:rPr lang="en-US" altLang="zh-CN" sz="1200" dirty="0" smtClean="0"/>
              <a:t>Follower</a:t>
            </a:r>
            <a:endParaRPr lang="zh-CN" altLang="en-US" sz="1200" dirty="0"/>
          </a:p>
        </p:txBody>
      </p:sp>
      <p:sp>
        <p:nvSpPr>
          <p:cNvPr id="24" name="圆角矩形 23"/>
          <p:cNvSpPr/>
          <p:nvPr/>
        </p:nvSpPr>
        <p:spPr>
          <a:xfrm>
            <a:off x="4792628" y="2951066"/>
            <a:ext cx="136354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尝试创建</a:t>
            </a:r>
            <a:r>
              <a:rPr lang="en-US" altLang="zh-CN" sz="1200" dirty="0" err="1" smtClean="0"/>
              <a:t>Ctr</a:t>
            </a:r>
            <a:r>
              <a:rPr lang="zh-CN" altLang="en-US" sz="1200" dirty="0" smtClean="0"/>
              <a:t>节点</a:t>
            </a:r>
            <a:endParaRPr lang="zh-CN" altLang="en-US" sz="1200" dirty="0"/>
          </a:p>
        </p:txBody>
      </p:sp>
      <p:sp>
        <p:nvSpPr>
          <p:cNvPr id="28" name="菱形 27"/>
          <p:cNvSpPr/>
          <p:nvPr/>
        </p:nvSpPr>
        <p:spPr>
          <a:xfrm>
            <a:off x="4915021" y="3599137"/>
            <a:ext cx="1118762" cy="659105"/>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创建成</a:t>
            </a:r>
            <a:r>
              <a:rPr lang="zh-CN" altLang="en-US" sz="1200" dirty="0"/>
              <a:t>功</a:t>
            </a:r>
          </a:p>
        </p:txBody>
      </p:sp>
      <p:cxnSp>
        <p:nvCxnSpPr>
          <p:cNvPr id="29" name="直接箭头连接符 28"/>
          <p:cNvCxnSpPr>
            <a:stCxn id="28" idx="2"/>
            <a:endCxn id="39" idx="0"/>
          </p:cNvCxnSpPr>
          <p:nvPr/>
        </p:nvCxnSpPr>
        <p:spPr>
          <a:xfrm>
            <a:off x="5474402" y="4258242"/>
            <a:ext cx="0" cy="25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1"/>
            <a:endCxn id="14" idx="3"/>
          </p:cNvCxnSpPr>
          <p:nvPr/>
        </p:nvCxnSpPr>
        <p:spPr>
          <a:xfrm flipH="1">
            <a:off x="3966828" y="3928690"/>
            <a:ext cx="94819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51675" y="3561025"/>
            <a:ext cx="355342" cy="276999"/>
          </a:xfrm>
          <a:prstGeom prst="rect">
            <a:avLst/>
          </a:prstGeom>
          <a:noFill/>
        </p:spPr>
        <p:txBody>
          <a:bodyPr wrap="square" rtlCol="0">
            <a:spAutoFit/>
          </a:bodyPr>
          <a:lstStyle/>
          <a:p>
            <a:r>
              <a:rPr lang="en-US" altLang="zh-CN" sz="1200" dirty="0" smtClean="0">
                <a:solidFill>
                  <a:schemeClr val="dk1"/>
                </a:solidFill>
              </a:rPr>
              <a:t>N</a:t>
            </a:r>
            <a:endParaRPr lang="zh-CN" altLang="en-US" sz="1200" dirty="0">
              <a:solidFill>
                <a:schemeClr val="dk1"/>
              </a:solidFill>
            </a:endParaRPr>
          </a:p>
        </p:txBody>
      </p:sp>
      <p:sp>
        <p:nvSpPr>
          <p:cNvPr id="32" name="TextBox 31"/>
          <p:cNvSpPr txBox="1"/>
          <p:nvPr/>
        </p:nvSpPr>
        <p:spPr>
          <a:xfrm>
            <a:off x="5537306" y="4269276"/>
            <a:ext cx="355342" cy="276999"/>
          </a:xfrm>
          <a:prstGeom prst="rect">
            <a:avLst/>
          </a:prstGeom>
          <a:noFill/>
        </p:spPr>
        <p:txBody>
          <a:bodyPr wrap="square" rtlCol="0">
            <a:spAutoFit/>
          </a:bodyPr>
          <a:lstStyle/>
          <a:p>
            <a:r>
              <a:rPr lang="en-US" altLang="zh-CN" sz="1200" dirty="0" smtClean="0">
                <a:solidFill>
                  <a:schemeClr val="dk1"/>
                </a:solidFill>
              </a:rPr>
              <a:t>Y</a:t>
            </a:r>
            <a:endParaRPr lang="zh-CN" altLang="en-US" sz="1200" dirty="0">
              <a:solidFill>
                <a:schemeClr val="dk1"/>
              </a:solidFill>
            </a:endParaRPr>
          </a:p>
        </p:txBody>
      </p:sp>
      <p:cxnSp>
        <p:nvCxnSpPr>
          <p:cNvPr id="33" name="直接箭头连接符 32"/>
          <p:cNvCxnSpPr>
            <a:stCxn id="24" idx="2"/>
            <a:endCxn id="28" idx="0"/>
          </p:cNvCxnSpPr>
          <p:nvPr/>
        </p:nvCxnSpPr>
        <p:spPr>
          <a:xfrm>
            <a:off x="5474402" y="3239098"/>
            <a:ext cx="0" cy="36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4792628" y="4513139"/>
            <a:ext cx="1363548" cy="288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成为</a:t>
            </a:r>
            <a:r>
              <a:rPr lang="en-US" altLang="zh-CN" sz="1200" dirty="0" smtClean="0"/>
              <a:t>Controller</a:t>
            </a:r>
            <a:endParaRPr lang="zh-CN" altLang="en-US" sz="1200" dirty="0"/>
          </a:p>
        </p:txBody>
      </p:sp>
      <p:sp>
        <p:nvSpPr>
          <p:cNvPr id="42" name="椭圆 41"/>
          <p:cNvSpPr/>
          <p:nvPr/>
        </p:nvSpPr>
        <p:spPr>
          <a:xfrm>
            <a:off x="3246748" y="5085184"/>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3" name="椭圆 42"/>
          <p:cNvSpPr/>
          <p:nvPr/>
        </p:nvSpPr>
        <p:spPr>
          <a:xfrm>
            <a:off x="5366390" y="5080819"/>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44" name="直接箭头连接符 43"/>
          <p:cNvCxnSpPr>
            <a:stCxn id="39" idx="2"/>
            <a:endCxn id="43" idx="0"/>
          </p:cNvCxnSpPr>
          <p:nvPr/>
        </p:nvCxnSpPr>
        <p:spPr>
          <a:xfrm>
            <a:off x="5474402" y="4801171"/>
            <a:ext cx="0" cy="27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3" idx="2"/>
            <a:endCxn id="42" idx="0"/>
          </p:cNvCxnSpPr>
          <p:nvPr/>
        </p:nvCxnSpPr>
        <p:spPr>
          <a:xfrm>
            <a:off x="3354760" y="4792787"/>
            <a:ext cx="0" cy="292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4" idx="2"/>
            <a:endCxn id="23" idx="0"/>
          </p:cNvCxnSpPr>
          <p:nvPr/>
        </p:nvCxnSpPr>
        <p:spPr>
          <a:xfrm>
            <a:off x="3354760" y="4072707"/>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4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dirty="0" smtClean="0">
                <a:solidFill>
                  <a:srgbClr val="0070C0"/>
                </a:solidFill>
              </a:rPr>
              <a:t>创建</a:t>
            </a:r>
            <a:r>
              <a:rPr lang="en-US" altLang="zh-CN" sz="4000" dirty="0" smtClean="0">
                <a:solidFill>
                  <a:srgbClr val="0070C0"/>
                </a:solidFill>
              </a:rPr>
              <a:t>Topic</a:t>
            </a:r>
            <a:endParaRPr lang="zh-CN" altLang="en-US" sz="4000" dirty="0">
              <a:solidFill>
                <a:srgbClr val="0070C0"/>
              </a:solidFill>
            </a:endParaRPr>
          </a:p>
        </p:txBody>
      </p:sp>
      <p:sp>
        <p:nvSpPr>
          <p:cNvPr id="28" name="矩形 27"/>
          <p:cNvSpPr/>
          <p:nvPr/>
        </p:nvSpPr>
        <p:spPr>
          <a:xfrm>
            <a:off x="1115616"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Controller</a:t>
            </a:r>
            <a:endParaRPr lang="zh-CN" altLang="en-US" sz="1200" dirty="0"/>
          </a:p>
        </p:txBody>
      </p:sp>
      <p:cxnSp>
        <p:nvCxnSpPr>
          <p:cNvPr id="31" name="直接连接符 30"/>
          <p:cNvCxnSpPr>
            <a:stCxn id="28" idx="2"/>
          </p:cNvCxnSpPr>
          <p:nvPr/>
        </p:nvCxnSpPr>
        <p:spPr>
          <a:xfrm>
            <a:off x="1619672"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83668" y="1809248"/>
            <a:ext cx="72008" cy="4284047"/>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3" name="矩形 32"/>
          <p:cNvSpPr/>
          <p:nvPr/>
        </p:nvSpPr>
        <p:spPr>
          <a:xfrm>
            <a:off x="2627784"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Topic Path</a:t>
            </a:r>
            <a:endParaRPr lang="zh-CN" altLang="en-US" sz="1200" dirty="0"/>
          </a:p>
        </p:txBody>
      </p:sp>
      <p:cxnSp>
        <p:nvCxnSpPr>
          <p:cNvPr id="34" name="直接连接符 33"/>
          <p:cNvCxnSpPr>
            <a:stCxn id="33" idx="2"/>
          </p:cNvCxnSpPr>
          <p:nvPr/>
        </p:nvCxnSpPr>
        <p:spPr>
          <a:xfrm>
            <a:off x="3131840"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95836" y="2060848"/>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矩形 35"/>
          <p:cNvSpPr/>
          <p:nvPr/>
        </p:nvSpPr>
        <p:spPr>
          <a:xfrm>
            <a:off x="3923928"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 Path</a:t>
            </a:r>
            <a:endParaRPr lang="zh-CN" altLang="en-US" sz="1200" dirty="0"/>
          </a:p>
        </p:txBody>
      </p:sp>
      <p:cxnSp>
        <p:nvCxnSpPr>
          <p:cNvPr id="37" name="直接连接符 36"/>
          <p:cNvCxnSpPr>
            <a:stCxn id="36" idx="2"/>
          </p:cNvCxnSpPr>
          <p:nvPr/>
        </p:nvCxnSpPr>
        <p:spPr>
          <a:xfrm>
            <a:off x="4427984"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391980" y="3099157"/>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9" name="矩形 38"/>
          <p:cNvSpPr/>
          <p:nvPr/>
        </p:nvSpPr>
        <p:spPr>
          <a:xfrm>
            <a:off x="5184068" y="1339677"/>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 State</a:t>
            </a:r>
            <a:endParaRPr lang="zh-CN" altLang="en-US" sz="1200" dirty="0"/>
          </a:p>
        </p:txBody>
      </p:sp>
      <p:cxnSp>
        <p:nvCxnSpPr>
          <p:cNvPr id="40" name="直接连接符 39"/>
          <p:cNvCxnSpPr>
            <a:stCxn id="39" idx="2"/>
          </p:cNvCxnSpPr>
          <p:nvPr/>
        </p:nvCxnSpPr>
        <p:spPr>
          <a:xfrm>
            <a:off x="5688124" y="1555701"/>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652120" y="4611325"/>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2" name="矩形 41"/>
          <p:cNvSpPr/>
          <p:nvPr/>
        </p:nvSpPr>
        <p:spPr>
          <a:xfrm>
            <a:off x="6444208" y="1344985"/>
            <a:ext cx="1224136"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Affected Brokers</a:t>
            </a:r>
            <a:endParaRPr lang="zh-CN" altLang="en-US" sz="1200" dirty="0"/>
          </a:p>
        </p:txBody>
      </p:sp>
      <p:cxnSp>
        <p:nvCxnSpPr>
          <p:cNvPr id="43" name="直接连接符 42"/>
          <p:cNvCxnSpPr>
            <a:stCxn id="42" idx="2"/>
          </p:cNvCxnSpPr>
          <p:nvPr/>
        </p:nvCxnSpPr>
        <p:spPr>
          <a:xfrm>
            <a:off x="7056276" y="1561009"/>
            <a:ext cx="0" cy="5035252"/>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020272" y="5385293"/>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49" name="直接箭头连接符 48"/>
          <p:cNvCxnSpPr>
            <a:endCxn id="29" idx="0"/>
          </p:cNvCxnSpPr>
          <p:nvPr/>
        </p:nvCxnSpPr>
        <p:spPr>
          <a:xfrm flipH="1" flipV="1">
            <a:off x="1619672" y="1809248"/>
            <a:ext cx="1512168" cy="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47664" y="1598603"/>
            <a:ext cx="1680268" cy="246221"/>
          </a:xfrm>
          <a:prstGeom prst="rect">
            <a:avLst/>
          </a:prstGeom>
          <a:noFill/>
        </p:spPr>
        <p:txBody>
          <a:bodyPr wrap="none" rtlCol="0">
            <a:spAutoFit/>
          </a:bodyPr>
          <a:lstStyle/>
          <a:p>
            <a:r>
              <a:rPr lang="en-US" altLang="zh-CN" sz="1000" dirty="0" smtClean="0"/>
              <a:t>Watch fired(</a:t>
            </a:r>
            <a:r>
              <a:rPr lang="en-US" altLang="zh-CN" sz="1000" dirty="0"/>
              <a:t>/</a:t>
            </a:r>
            <a:r>
              <a:rPr lang="en-US" altLang="zh-CN" sz="1000" dirty="0" smtClean="0"/>
              <a:t>brokers/topics)</a:t>
            </a:r>
            <a:endParaRPr lang="zh-CN" altLang="en-US" sz="1000" dirty="0"/>
          </a:p>
        </p:txBody>
      </p:sp>
      <p:grpSp>
        <p:nvGrpSpPr>
          <p:cNvPr id="65" name="组合 64"/>
          <p:cNvGrpSpPr/>
          <p:nvPr/>
        </p:nvGrpSpPr>
        <p:grpSpPr>
          <a:xfrm>
            <a:off x="1655676" y="1958643"/>
            <a:ext cx="1440160" cy="246221"/>
            <a:chOff x="1655676" y="1886635"/>
            <a:chExt cx="1440160" cy="246221"/>
          </a:xfrm>
        </p:grpSpPr>
        <p:cxnSp>
          <p:nvCxnSpPr>
            <p:cNvPr id="55" name="直接箭头连接符 54"/>
            <p:cNvCxnSpPr/>
            <p:nvPr/>
          </p:nvCxnSpPr>
          <p:spPr>
            <a:xfrm>
              <a:off x="1655676" y="2060848"/>
              <a:ext cx="14401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123728" y="1886635"/>
              <a:ext cx="445956" cy="246221"/>
            </a:xfrm>
            <a:prstGeom prst="rect">
              <a:avLst/>
            </a:prstGeom>
            <a:noFill/>
          </p:spPr>
          <p:txBody>
            <a:bodyPr wrap="none" rtlCol="0">
              <a:spAutoFit/>
            </a:bodyPr>
            <a:lstStyle/>
            <a:p>
              <a:r>
                <a:rPr lang="en-US" altLang="zh-CN" sz="1000" dirty="0" smtClean="0"/>
                <a:t>Read</a:t>
              </a:r>
              <a:endParaRPr lang="zh-CN" altLang="en-US" sz="1000" dirty="0"/>
            </a:p>
          </p:txBody>
        </p:sp>
      </p:grpSp>
      <p:cxnSp>
        <p:nvCxnSpPr>
          <p:cNvPr id="62" name="直接箭头连接符 61"/>
          <p:cNvCxnSpPr/>
          <p:nvPr/>
        </p:nvCxnSpPr>
        <p:spPr>
          <a:xfrm flipH="1">
            <a:off x="1655676" y="2348880"/>
            <a:ext cx="14401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977249" y="2174667"/>
            <a:ext cx="938077" cy="246221"/>
          </a:xfrm>
          <a:prstGeom prst="rect">
            <a:avLst/>
          </a:prstGeom>
          <a:noFill/>
        </p:spPr>
        <p:txBody>
          <a:bodyPr wrap="none" rtlCol="0">
            <a:spAutoFit/>
          </a:bodyPr>
          <a:lstStyle/>
          <a:p>
            <a:r>
              <a:rPr lang="en-US" altLang="zh-CN" sz="1000" dirty="0" smtClean="0"/>
              <a:t>Created topics</a:t>
            </a:r>
            <a:endParaRPr lang="zh-CN" altLang="en-US" sz="1000" dirty="0"/>
          </a:p>
        </p:txBody>
      </p:sp>
      <p:cxnSp>
        <p:nvCxnSpPr>
          <p:cNvPr id="73" name="曲线连接符 72"/>
          <p:cNvCxnSpPr/>
          <p:nvPr/>
        </p:nvCxnSpPr>
        <p:spPr>
          <a:xfrm>
            <a:off x="1667600" y="3819237"/>
            <a:ext cx="12700" cy="288032"/>
          </a:xfrm>
          <a:prstGeom prst="curvedConnector3">
            <a:avLst>
              <a:gd name="adj1" fmla="val 270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907704" y="3747229"/>
            <a:ext cx="1111202" cy="553998"/>
          </a:xfrm>
          <a:prstGeom prst="rect">
            <a:avLst/>
          </a:prstGeom>
          <a:noFill/>
        </p:spPr>
        <p:txBody>
          <a:bodyPr wrap="none" rtlCol="0">
            <a:spAutoFit/>
          </a:bodyPr>
          <a:lstStyle/>
          <a:p>
            <a:r>
              <a:rPr lang="en-US" altLang="zh-CN" sz="1000" dirty="0" smtClean="0"/>
              <a:t>Set AR as ISR, one</a:t>
            </a:r>
          </a:p>
          <a:p>
            <a:r>
              <a:rPr lang="en-US" altLang="zh-CN" sz="1000" dirty="0" smtClean="0"/>
              <a:t>replica in AR is </a:t>
            </a:r>
          </a:p>
          <a:p>
            <a:r>
              <a:rPr lang="en-US" altLang="zh-CN" sz="1000" dirty="0" smtClean="0"/>
              <a:t>Leader</a:t>
            </a:r>
            <a:endParaRPr lang="zh-CN" altLang="en-US" sz="1000" dirty="0"/>
          </a:p>
        </p:txBody>
      </p:sp>
      <p:grpSp>
        <p:nvGrpSpPr>
          <p:cNvPr id="90" name="组合 89"/>
          <p:cNvGrpSpPr/>
          <p:nvPr/>
        </p:nvGrpSpPr>
        <p:grpSpPr>
          <a:xfrm>
            <a:off x="1655676" y="2996952"/>
            <a:ext cx="2736304" cy="246221"/>
            <a:chOff x="1655676" y="1886635"/>
            <a:chExt cx="1440160" cy="246221"/>
          </a:xfrm>
        </p:grpSpPr>
        <p:cxnSp>
          <p:nvCxnSpPr>
            <p:cNvPr id="91" name="直接箭头连接符 90"/>
            <p:cNvCxnSpPr/>
            <p:nvPr/>
          </p:nvCxnSpPr>
          <p:spPr>
            <a:xfrm>
              <a:off x="1655676" y="2060848"/>
              <a:ext cx="14401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11461" y="1886635"/>
              <a:ext cx="259042" cy="246221"/>
            </a:xfrm>
            <a:prstGeom prst="rect">
              <a:avLst/>
            </a:prstGeom>
            <a:noFill/>
          </p:spPr>
          <p:txBody>
            <a:bodyPr wrap="square" rtlCol="0">
              <a:spAutoFit/>
            </a:bodyPr>
            <a:lstStyle/>
            <a:p>
              <a:r>
                <a:rPr lang="en-US" altLang="zh-CN" sz="1000" dirty="0" smtClean="0"/>
                <a:t>Read</a:t>
              </a:r>
              <a:endParaRPr lang="zh-CN" altLang="en-US" sz="1000" dirty="0"/>
            </a:p>
          </p:txBody>
        </p:sp>
      </p:grpSp>
      <p:cxnSp>
        <p:nvCxnSpPr>
          <p:cNvPr id="93" name="直接箭头连接符 92"/>
          <p:cNvCxnSpPr/>
          <p:nvPr/>
        </p:nvCxnSpPr>
        <p:spPr>
          <a:xfrm flipH="1">
            <a:off x="1655676" y="3387189"/>
            <a:ext cx="27363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409787" y="3212976"/>
            <a:ext cx="1210588" cy="246221"/>
          </a:xfrm>
          <a:prstGeom prst="rect">
            <a:avLst/>
          </a:prstGeom>
          <a:noFill/>
        </p:spPr>
        <p:txBody>
          <a:bodyPr wrap="none" rtlCol="0">
            <a:spAutoFit/>
          </a:bodyPr>
          <a:lstStyle/>
          <a:p>
            <a:r>
              <a:rPr lang="en-US" altLang="zh-CN" sz="1000" dirty="0" smtClean="0"/>
              <a:t>Available broker list</a:t>
            </a:r>
            <a:endParaRPr lang="zh-CN" altLang="en-US" sz="1000" dirty="0"/>
          </a:p>
        </p:txBody>
      </p:sp>
      <p:cxnSp>
        <p:nvCxnSpPr>
          <p:cNvPr id="100" name="直接箭头连接符 99"/>
          <p:cNvCxnSpPr/>
          <p:nvPr/>
        </p:nvCxnSpPr>
        <p:spPr>
          <a:xfrm>
            <a:off x="1655676" y="4670338"/>
            <a:ext cx="399644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729940" y="4488214"/>
            <a:ext cx="1662040" cy="246221"/>
          </a:xfrm>
          <a:prstGeom prst="rect">
            <a:avLst/>
          </a:prstGeom>
          <a:noFill/>
        </p:spPr>
        <p:txBody>
          <a:bodyPr wrap="square" rtlCol="0">
            <a:spAutoFit/>
          </a:bodyPr>
          <a:lstStyle/>
          <a:p>
            <a:r>
              <a:rPr lang="en-US" altLang="zh-CN" sz="1000" dirty="0" smtClean="0"/>
              <a:t>Write new ISR and leader</a:t>
            </a:r>
            <a:endParaRPr lang="zh-CN" altLang="en-US" sz="1000" dirty="0"/>
          </a:p>
        </p:txBody>
      </p:sp>
      <p:cxnSp>
        <p:nvCxnSpPr>
          <p:cNvPr id="102" name="直接箭头连接符 101"/>
          <p:cNvCxnSpPr/>
          <p:nvPr/>
        </p:nvCxnSpPr>
        <p:spPr>
          <a:xfrm flipH="1">
            <a:off x="1680300" y="4899357"/>
            <a:ext cx="397182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1655676" y="5475421"/>
            <a:ext cx="5364596"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765944" y="5259397"/>
            <a:ext cx="3246216" cy="246221"/>
          </a:xfrm>
          <a:prstGeom prst="rect">
            <a:avLst/>
          </a:prstGeom>
          <a:noFill/>
        </p:spPr>
        <p:txBody>
          <a:bodyPr wrap="square" rtlCol="0">
            <a:spAutoFit/>
          </a:bodyPr>
          <a:lstStyle/>
          <a:p>
            <a:r>
              <a:rPr lang="en-US" altLang="zh-CN" sz="1000" dirty="0" smtClean="0"/>
              <a:t>RPC: ISR/leader assignment  (</a:t>
            </a:r>
            <a:r>
              <a:rPr lang="en-US" altLang="zh-CN" sz="1000" dirty="0" err="1" smtClean="0"/>
              <a:t>leaderAndISRRequest</a:t>
            </a:r>
            <a:r>
              <a:rPr lang="en-US" altLang="zh-CN" sz="1000" dirty="0" smtClean="0"/>
              <a:t>)</a:t>
            </a:r>
            <a:endParaRPr lang="zh-CN" altLang="en-US" sz="1000" dirty="0"/>
          </a:p>
        </p:txBody>
      </p:sp>
      <p:cxnSp>
        <p:nvCxnSpPr>
          <p:cNvPr id="111" name="直接箭头连接符 110"/>
          <p:cNvCxnSpPr/>
          <p:nvPr/>
        </p:nvCxnSpPr>
        <p:spPr>
          <a:xfrm flipH="1">
            <a:off x="1680300" y="5691445"/>
            <a:ext cx="5339973"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365866" y="5475421"/>
            <a:ext cx="1566174" cy="246221"/>
          </a:xfrm>
          <a:prstGeom prst="rect">
            <a:avLst/>
          </a:prstGeom>
          <a:noFill/>
        </p:spPr>
        <p:txBody>
          <a:bodyPr wrap="square" rtlCol="0">
            <a:spAutoFit/>
          </a:bodyPr>
          <a:lstStyle/>
          <a:p>
            <a:r>
              <a:rPr lang="en-US" altLang="zh-CN" sz="1000" dirty="0" err="1" smtClean="0"/>
              <a:t>leaderAndISRResponse</a:t>
            </a:r>
            <a:endParaRPr lang="zh-CN" altLang="en-US" sz="1000" dirty="0"/>
          </a:p>
        </p:txBody>
      </p:sp>
      <p:sp>
        <p:nvSpPr>
          <p:cNvPr id="138" name="TextBox 137"/>
          <p:cNvSpPr txBox="1"/>
          <p:nvPr/>
        </p:nvSpPr>
        <p:spPr>
          <a:xfrm>
            <a:off x="7308304" y="2204864"/>
            <a:ext cx="1512168" cy="461665"/>
          </a:xfrm>
          <a:prstGeom prst="rect">
            <a:avLst/>
          </a:prstGeom>
          <a:noFill/>
        </p:spPr>
        <p:txBody>
          <a:bodyPr wrap="square" rtlCol="0">
            <a:spAutoFit/>
          </a:bodyPr>
          <a:lstStyle/>
          <a:p>
            <a:r>
              <a:rPr lang="en-US" altLang="zh-CN" sz="1200" dirty="0"/>
              <a:t>AR: assigned </a:t>
            </a:r>
            <a:r>
              <a:rPr lang="en-US" altLang="zh-CN" sz="1200" dirty="0" smtClean="0"/>
              <a:t>replicas</a:t>
            </a:r>
          </a:p>
          <a:p>
            <a:r>
              <a:rPr lang="en-US" altLang="zh-CN" sz="1200" dirty="0" smtClean="0"/>
              <a:t>ISR</a:t>
            </a:r>
            <a:r>
              <a:rPr lang="en-US" altLang="zh-CN" sz="1200" dirty="0"/>
              <a:t>: in-sync replicas</a:t>
            </a:r>
            <a:endParaRPr lang="zh-CN" altLang="en-US" sz="1200" dirty="0"/>
          </a:p>
        </p:txBody>
      </p:sp>
    </p:spTree>
    <p:extLst>
      <p:ext uri="{BB962C8B-B14F-4D97-AF65-F5344CB8AC3E}">
        <p14:creationId xmlns:p14="http://schemas.microsoft.com/office/powerpoint/2010/main" val="3055751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Broker</a:t>
            </a:r>
            <a:r>
              <a:rPr lang="zh-CN" altLang="en-US" sz="4000" dirty="0" smtClean="0">
                <a:solidFill>
                  <a:srgbClr val="0070C0"/>
                </a:solidFill>
              </a:rPr>
              <a:t>宕机</a:t>
            </a:r>
            <a:endParaRPr lang="zh-CN" altLang="en-US" sz="4000" dirty="0">
              <a:solidFill>
                <a:srgbClr val="0070C0"/>
              </a:solidFill>
            </a:endParaRPr>
          </a:p>
        </p:txBody>
      </p:sp>
      <p:sp>
        <p:nvSpPr>
          <p:cNvPr id="4" name="矩形 3"/>
          <p:cNvSpPr/>
          <p:nvPr/>
        </p:nvSpPr>
        <p:spPr>
          <a:xfrm>
            <a:off x="1115616"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Controller</a:t>
            </a:r>
            <a:endParaRPr lang="zh-CN" altLang="en-US" sz="1200" dirty="0"/>
          </a:p>
        </p:txBody>
      </p:sp>
      <p:cxnSp>
        <p:nvCxnSpPr>
          <p:cNvPr id="5" name="直接连接符 4"/>
          <p:cNvCxnSpPr>
            <a:stCxn id="4" idx="2"/>
          </p:cNvCxnSpPr>
          <p:nvPr/>
        </p:nvCxnSpPr>
        <p:spPr>
          <a:xfrm>
            <a:off x="1619672"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583668" y="2025272"/>
            <a:ext cx="72008" cy="370798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9" name="直接箭头连接符 18"/>
          <p:cNvCxnSpPr>
            <a:endCxn id="6" idx="0"/>
          </p:cNvCxnSpPr>
          <p:nvPr/>
        </p:nvCxnSpPr>
        <p:spPr>
          <a:xfrm flipH="1" flipV="1">
            <a:off x="1619672" y="2025272"/>
            <a:ext cx="1764196" cy="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03852" y="1844823"/>
            <a:ext cx="1544012" cy="246221"/>
          </a:xfrm>
          <a:prstGeom prst="rect">
            <a:avLst/>
          </a:prstGeom>
          <a:noFill/>
        </p:spPr>
        <p:txBody>
          <a:bodyPr wrap="none" rtlCol="0">
            <a:spAutoFit/>
          </a:bodyPr>
          <a:lstStyle/>
          <a:p>
            <a:r>
              <a:rPr lang="en-US" altLang="zh-CN" sz="1000" dirty="0" smtClean="0"/>
              <a:t>Watch fired (</a:t>
            </a:r>
            <a:r>
              <a:rPr lang="en-US" altLang="zh-CN" sz="1000" dirty="0"/>
              <a:t>/brokers/ids</a:t>
            </a:r>
            <a:r>
              <a:rPr lang="en-US" altLang="zh-CN" sz="1000" dirty="0" smtClean="0"/>
              <a:t>)</a:t>
            </a:r>
            <a:endParaRPr lang="zh-CN" altLang="en-US" sz="1000" dirty="0"/>
          </a:p>
        </p:txBody>
      </p:sp>
      <p:cxnSp>
        <p:nvCxnSpPr>
          <p:cNvPr id="26" name="曲线连接符 25"/>
          <p:cNvCxnSpPr/>
          <p:nvPr/>
        </p:nvCxnSpPr>
        <p:spPr>
          <a:xfrm>
            <a:off x="1667600" y="3459196"/>
            <a:ext cx="12700" cy="288032"/>
          </a:xfrm>
          <a:prstGeom prst="curvedConnector3">
            <a:avLst>
              <a:gd name="adj1" fmla="val 270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07704" y="3387188"/>
            <a:ext cx="1111202" cy="553998"/>
          </a:xfrm>
          <a:prstGeom prst="rect">
            <a:avLst/>
          </a:prstGeom>
          <a:noFill/>
        </p:spPr>
        <p:txBody>
          <a:bodyPr wrap="none" rtlCol="0">
            <a:spAutoFit/>
          </a:bodyPr>
          <a:lstStyle/>
          <a:p>
            <a:r>
              <a:rPr lang="en-US" altLang="zh-CN" sz="1000" dirty="0" smtClean="0"/>
              <a:t>Set AR as ISR, one</a:t>
            </a:r>
          </a:p>
          <a:p>
            <a:r>
              <a:rPr lang="en-US" altLang="zh-CN" sz="1000" dirty="0" smtClean="0"/>
              <a:t>replica in AR is </a:t>
            </a:r>
          </a:p>
          <a:p>
            <a:r>
              <a:rPr lang="en-US" altLang="zh-CN" sz="1000" dirty="0" smtClean="0"/>
              <a:t>Leader</a:t>
            </a:r>
            <a:endParaRPr lang="zh-CN" altLang="en-US" sz="1000" dirty="0"/>
          </a:p>
        </p:txBody>
      </p:sp>
      <p:sp>
        <p:nvSpPr>
          <p:cNvPr id="30" name="TextBox 29"/>
          <p:cNvSpPr txBox="1"/>
          <p:nvPr/>
        </p:nvSpPr>
        <p:spPr>
          <a:xfrm>
            <a:off x="2209584" y="2564904"/>
            <a:ext cx="492180" cy="246221"/>
          </a:xfrm>
          <a:prstGeom prst="rect">
            <a:avLst/>
          </a:prstGeom>
          <a:noFill/>
        </p:spPr>
        <p:txBody>
          <a:bodyPr wrap="square" rtlCol="0">
            <a:spAutoFit/>
          </a:bodyPr>
          <a:lstStyle/>
          <a:p>
            <a:r>
              <a:rPr lang="en-US" altLang="zh-CN" sz="1000" dirty="0" smtClean="0"/>
              <a:t>Read</a:t>
            </a:r>
            <a:endParaRPr lang="zh-CN" altLang="en-US" sz="1000" dirty="0"/>
          </a:p>
        </p:txBody>
      </p:sp>
      <p:sp>
        <p:nvSpPr>
          <p:cNvPr id="10" name="矩形 9"/>
          <p:cNvSpPr/>
          <p:nvPr/>
        </p:nvSpPr>
        <p:spPr>
          <a:xfrm>
            <a:off x="2879812"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 Path</a:t>
            </a:r>
            <a:endParaRPr lang="zh-CN" altLang="en-US" sz="1200" dirty="0"/>
          </a:p>
        </p:txBody>
      </p:sp>
      <p:cxnSp>
        <p:nvCxnSpPr>
          <p:cNvPr id="11" name="直接连接符 10"/>
          <p:cNvCxnSpPr>
            <a:stCxn id="10" idx="2"/>
          </p:cNvCxnSpPr>
          <p:nvPr/>
        </p:nvCxnSpPr>
        <p:spPr>
          <a:xfrm>
            <a:off x="3383868"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347864" y="2667109"/>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9" name="直接箭头连接符 28"/>
          <p:cNvCxnSpPr/>
          <p:nvPr/>
        </p:nvCxnSpPr>
        <p:spPr>
          <a:xfrm>
            <a:off x="1673950" y="2739117"/>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1655676" y="295514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2780928"/>
            <a:ext cx="1210588" cy="246221"/>
          </a:xfrm>
          <a:prstGeom prst="rect">
            <a:avLst/>
          </a:prstGeom>
          <a:noFill/>
        </p:spPr>
        <p:txBody>
          <a:bodyPr wrap="none" rtlCol="0">
            <a:spAutoFit/>
          </a:bodyPr>
          <a:lstStyle/>
          <a:p>
            <a:r>
              <a:rPr lang="en-US" altLang="zh-CN" sz="1000" dirty="0" smtClean="0"/>
              <a:t>Available broker list</a:t>
            </a:r>
            <a:endParaRPr lang="zh-CN" altLang="en-US" sz="1000" dirty="0"/>
          </a:p>
        </p:txBody>
      </p:sp>
      <p:sp>
        <p:nvSpPr>
          <p:cNvPr id="34" name="TextBox 33"/>
          <p:cNvSpPr txBox="1"/>
          <p:nvPr/>
        </p:nvSpPr>
        <p:spPr>
          <a:xfrm>
            <a:off x="2729940" y="4128173"/>
            <a:ext cx="1662040" cy="246221"/>
          </a:xfrm>
          <a:prstGeom prst="rect">
            <a:avLst/>
          </a:prstGeom>
          <a:noFill/>
        </p:spPr>
        <p:txBody>
          <a:bodyPr wrap="square" rtlCol="0">
            <a:spAutoFit/>
          </a:bodyPr>
          <a:lstStyle/>
          <a:p>
            <a:r>
              <a:rPr lang="en-US" altLang="zh-CN" sz="1000" dirty="0" smtClean="0"/>
              <a:t>Write new ISR and leader</a:t>
            </a:r>
            <a:endParaRPr lang="zh-CN" altLang="en-US" sz="1000" dirty="0"/>
          </a:p>
        </p:txBody>
      </p:sp>
      <p:sp>
        <p:nvSpPr>
          <p:cNvPr id="13" name="矩形 12"/>
          <p:cNvSpPr/>
          <p:nvPr/>
        </p:nvSpPr>
        <p:spPr>
          <a:xfrm>
            <a:off x="4644008" y="1339677"/>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 State</a:t>
            </a:r>
            <a:endParaRPr lang="zh-CN" altLang="en-US" sz="1200" dirty="0"/>
          </a:p>
        </p:txBody>
      </p:sp>
      <p:cxnSp>
        <p:nvCxnSpPr>
          <p:cNvPr id="14" name="直接连接符 13"/>
          <p:cNvCxnSpPr>
            <a:stCxn id="13" idx="2"/>
          </p:cNvCxnSpPr>
          <p:nvPr/>
        </p:nvCxnSpPr>
        <p:spPr>
          <a:xfrm>
            <a:off x="5148064" y="1555701"/>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112060" y="4251284"/>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3" name="直接箭头连接符 32"/>
          <p:cNvCxnSpPr/>
          <p:nvPr/>
        </p:nvCxnSpPr>
        <p:spPr>
          <a:xfrm>
            <a:off x="1667600" y="4310297"/>
            <a:ext cx="34444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1655676" y="4539316"/>
            <a:ext cx="345638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65944" y="4899356"/>
            <a:ext cx="3246216" cy="246221"/>
          </a:xfrm>
          <a:prstGeom prst="rect">
            <a:avLst/>
          </a:prstGeom>
          <a:noFill/>
        </p:spPr>
        <p:txBody>
          <a:bodyPr wrap="square" rtlCol="0">
            <a:spAutoFit/>
          </a:bodyPr>
          <a:lstStyle/>
          <a:p>
            <a:r>
              <a:rPr lang="en-US" altLang="zh-CN" sz="1000" dirty="0" smtClean="0"/>
              <a:t>RPC: ISR/leader assignment  (</a:t>
            </a:r>
            <a:r>
              <a:rPr lang="en-US" altLang="zh-CN" sz="1000" dirty="0" err="1" smtClean="0"/>
              <a:t>leaderAndISRRequest</a:t>
            </a:r>
            <a:r>
              <a:rPr lang="en-US" altLang="zh-CN" sz="1000" dirty="0" smtClean="0"/>
              <a:t>)</a:t>
            </a:r>
            <a:endParaRPr lang="zh-CN" altLang="en-US" sz="1000" dirty="0"/>
          </a:p>
        </p:txBody>
      </p:sp>
      <p:sp>
        <p:nvSpPr>
          <p:cNvPr id="16" name="矩形 15"/>
          <p:cNvSpPr/>
          <p:nvPr/>
        </p:nvSpPr>
        <p:spPr>
          <a:xfrm>
            <a:off x="6336196" y="1344985"/>
            <a:ext cx="1224136"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Affected Brokers</a:t>
            </a:r>
            <a:endParaRPr lang="zh-CN" altLang="en-US" sz="1200" dirty="0"/>
          </a:p>
        </p:txBody>
      </p:sp>
      <p:cxnSp>
        <p:nvCxnSpPr>
          <p:cNvPr id="17" name="直接连接符 16"/>
          <p:cNvCxnSpPr>
            <a:stCxn id="16" idx="2"/>
          </p:cNvCxnSpPr>
          <p:nvPr/>
        </p:nvCxnSpPr>
        <p:spPr>
          <a:xfrm>
            <a:off x="6948264" y="1561009"/>
            <a:ext cx="0" cy="5035252"/>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12260" y="5025252"/>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6" name="直接箭头连接符 35"/>
          <p:cNvCxnSpPr/>
          <p:nvPr/>
        </p:nvCxnSpPr>
        <p:spPr>
          <a:xfrm>
            <a:off x="1673950" y="5115380"/>
            <a:ext cx="523831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667600" y="5331404"/>
            <a:ext cx="5244662"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365866" y="5115380"/>
            <a:ext cx="1566174" cy="246221"/>
          </a:xfrm>
          <a:prstGeom prst="rect">
            <a:avLst/>
          </a:prstGeom>
          <a:noFill/>
        </p:spPr>
        <p:txBody>
          <a:bodyPr wrap="square" rtlCol="0">
            <a:spAutoFit/>
          </a:bodyPr>
          <a:lstStyle/>
          <a:p>
            <a:r>
              <a:rPr lang="en-US" altLang="zh-CN" sz="1000" dirty="0" err="1" smtClean="0"/>
              <a:t>leaderAndISRResponse</a:t>
            </a:r>
            <a:endParaRPr lang="zh-CN" altLang="en-US" sz="1000" dirty="0"/>
          </a:p>
        </p:txBody>
      </p:sp>
      <p:sp>
        <p:nvSpPr>
          <p:cNvPr id="40" name="TextBox 39"/>
          <p:cNvSpPr txBox="1"/>
          <p:nvPr/>
        </p:nvSpPr>
        <p:spPr>
          <a:xfrm>
            <a:off x="7236296" y="2132856"/>
            <a:ext cx="1512168" cy="461665"/>
          </a:xfrm>
          <a:prstGeom prst="rect">
            <a:avLst/>
          </a:prstGeom>
          <a:noFill/>
        </p:spPr>
        <p:txBody>
          <a:bodyPr wrap="square" rtlCol="0">
            <a:spAutoFit/>
          </a:bodyPr>
          <a:lstStyle/>
          <a:p>
            <a:r>
              <a:rPr lang="en-US" altLang="zh-CN" sz="1200" dirty="0"/>
              <a:t>AR: assigned </a:t>
            </a:r>
            <a:r>
              <a:rPr lang="en-US" altLang="zh-CN" sz="1200" dirty="0" smtClean="0"/>
              <a:t>replicas</a:t>
            </a:r>
          </a:p>
          <a:p>
            <a:r>
              <a:rPr lang="en-US" altLang="zh-CN" sz="1200" dirty="0" smtClean="0"/>
              <a:t>ISR</a:t>
            </a:r>
            <a:r>
              <a:rPr lang="en-US" altLang="zh-CN" sz="1200" dirty="0"/>
              <a:t>: in-sync replicas</a:t>
            </a:r>
            <a:endParaRPr lang="zh-CN" altLang="en-US" sz="1200" dirty="0"/>
          </a:p>
        </p:txBody>
      </p:sp>
    </p:spTree>
    <p:extLst>
      <p:ext uri="{BB962C8B-B14F-4D97-AF65-F5344CB8AC3E}">
        <p14:creationId xmlns:p14="http://schemas.microsoft.com/office/powerpoint/2010/main" val="1707507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accent5">
                    <a:lumMod val="50000"/>
                  </a:schemeClr>
                </a:solidFill>
              </a:rPr>
              <a:t>消息的持久化与复制</a:t>
            </a:r>
            <a:endParaRPr lang="en-US" altLang="zh-CN" sz="4000" dirty="0" smtClean="0">
              <a:solidFill>
                <a:schemeClr val="accent5">
                  <a:lumMod val="50000"/>
                </a:schemeClr>
              </a:solidFill>
            </a:endParaRPr>
          </a:p>
        </p:txBody>
      </p:sp>
      <p:sp>
        <p:nvSpPr>
          <p:cNvPr id="11" name="内容占位符 10"/>
          <p:cNvSpPr>
            <a:spLocks noGrp="1"/>
          </p:cNvSpPr>
          <p:nvPr>
            <p:ph idx="1"/>
          </p:nvPr>
        </p:nvSpPr>
        <p:spPr/>
        <p:txBody>
          <a:bodyPr/>
          <a:lstStyle/>
          <a:p>
            <a:r>
              <a:rPr lang="en-US" altLang="zh-CN" dirty="0" smtClean="0">
                <a:solidFill>
                  <a:srgbClr val="0070C0"/>
                </a:solidFill>
              </a:rPr>
              <a:t>Kafka</a:t>
            </a:r>
            <a:r>
              <a:rPr lang="zh-CN" altLang="en-US" dirty="0" smtClean="0">
                <a:solidFill>
                  <a:srgbClr val="0070C0"/>
                </a:solidFill>
              </a:rPr>
              <a:t>日</a:t>
            </a:r>
            <a:r>
              <a:rPr lang="zh-CN" altLang="en-US" dirty="0">
                <a:solidFill>
                  <a:srgbClr val="0070C0"/>
                </a:solidFill>
              </a:rPr>
              <a:t>志</a:t>
            </a:r>
            <a:r>
              <a:rPr lang="zh-CN" altLang="en-US" dirty="0" smtClean="0">
                <a:solidFill>
                  <a:srgbClr val="0070C0"/>
                </a:solidFill>
              </a:rPr>
              <a:t>介绍</a:t>
            </a:r>
            <a:endParaRPr lang="en-US" altLang="zh-CN" dirty="0" smtClean="0">
              <a:solidFill>
                <a:srgbClr val="0070C0"/>
              </a:solidFill>
            </a:endParaRPr>
          </a:p>
          <a:p>
            <a:r>
              <a:rPr lang="en-US" altLang="zh-CN" dirty="0" smtClean="0">
                <a:solidFill>
                  <a:srgbClr val="0070C0"/>
                </a:solidFill>
              </a:rPr>
              <a:t>Replication</a:t>
            </a:r>
            <a:r>
              <a:rPr lang="zh-CN" altLang="en-US" dirty="0" smtClean="0">
                <a:solidFill>
                  <a:srgbClr val="0070C0"/>
                </a:solidFill>
              </a:rPr>
              <a:t>介绍</a:t>
            </a:r>
            <a:endParaRPr lang="en-US" altLang="zh-CN" dirty="0" smtClean="0">
              <a:solidFill>
                <a:srgbClr val="0070C0"/>
              </a:solidFill>
            </a:endParaRPr>
          </a:p>
          <a:p>
            <a:endParaRPr lang="zh-CN" altLang="en-US" dirty="0"/>
          </a:p>
        </p:txBody>
      </p:sp>
    </p:spTree>
    <p:extLst>
      <p:ext uri="{BB962C8B-B14F-4D97-AF65-F5344CB8AC3E}">
        <p14:creationId xmlns:p14="http://schemas.microsoft.com/office/powerpoint/2010/main" val="2413985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Kafka</a:t>
            </a:r>
            <a:r>
              <a:rPr lang="zh-CN" altLang="en-US" sz="4000" dirty="0" smtClean="0">
                <a:solidFill>
                  <a:srgbClr val="0070C0"/>
                </a:solidFill>
              </a:rPr>
              <a:t>日志介绍</a:t>
            </a:r>
            <a:r>
              <a:rPr lang="en-US" altLang="zh-CN" sz="4000" dirty="0" smtClean="0">
                <a:solidFill>
                  <a:srgbClr val="0070C0"/>
                </a:solidFill>
              </a:rPr>
              <a:t>1</a:t>
            </a:r>
          </a:p>
        </p:txBody>
      </p:sp>
      <p:sp>
        <p:nvSpPr>
          <p:cNvPr id="3" name="内容占位符 2"/>
          <p:cNvSpPr>
            <a:spLocks noGrp="1"/>
          </p:cNvSpPr>
          <p:nvPr>
            <p:ph idx="1"/>
          </p:nvPr>
        </p:nvSpPr>
        <p:spPr>
          <a:xfrm>
            <a:off x="457200" y="1600201"/>
            <a:ext cx="8229600" cy="748680"/>
          </a:xfrm>
        </p:spPr>
        <p:txBody>
          <a:bodyPr>
            <a:normAutofit/>
          </a:bodyPr>
          <a:lstStyle/>
          <a:p>
            <a:pPr marL="0" indent="0">
              <a:buNone/>
            </a:pPr>
            <a:r>
              <a:rPr lang="en-US" altLang="zh-CN" sz="3000" dirty="0" smtClean="0"/>
              <a:t>Kafka</a:t>
            </a:r>
            <a:r>
              <a:rPr lang="zh-CN" altLang="en-US" sz="3000" dirty="0" smtClean="0"/>
              <a:t>的消息都存储在日志系统中</a:t>
            </a:r>
            <a:endParaRPr lang="zh-CN" altLang="en-US" dirty="0"/>
          </a:p>
        </p:txBody>
      </p:sp>
      <p:sp>
        <p:nvSpPr>
          <p:cNvPr id="5" name="内容占位符 2"/>
          <p:cNvSpPr txBox="1">
            <a:spLocks/>
          </p:cNvSpPr>
          <p:nvPr/>
        </p:nvSpPr>
        <p:spPr>
          <a:xfrm>
            <a:off x="467544" y="2204864"/>
            <a:ext cx="8229600" cy="24482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a:t>假如</a:t>
            </a:r>
            <a:r>
              <a:rPr lang="en-US" altLang="zh-CN" sz="2800" dirty="0" err="1"/>
              <a:t>kafka</a:t>
            </a:r>
            <a:r>
              <a:rPr lang="zh-CN" altLang="en-US" sz="2800" dirty="0"/>
              <a:t>集群中只有一个</a:t>
            </a:r>
            <a:r>
              <a:rPr lang="en-US" altLang="zh-CN" sz="2800" dirty="0"/>
              <a:t>broker</a:t>
            </a:r>
            <a:r>
              <a:rPr lang="zh-CN" altLang="en-US" sz="2800" dirty="0"/>
              <a:t>，数据文件目录为</a:t>
            </a:r>
            <a:r>
              <a:rPr lang="en-US" altLang="zh-CN" sz="2800" dirty="0"/>
              <a:t>message-folder</a:t>
            </a:r>
            <a:r>
              <a:rPr lang="zh-CN" altLang="en-US" sz="2800" dirty="0"/>
              <a:t>，</a:t>
            </a:r>
            <a:r>
              <a:rPr lang="zh-CN" altLang="en-US" sz="2800" dirty="0" smtClean="0"/>
              <a:t>例如创建</a:t>
            </a:r>
            <a:r>
              <a:rPr lang="zh-CN" altLang="en-US" sz="2800" dirty="0"/>
              <a:t>一个</a:t>
            </a:r>
            <a:r>
              <a:rPr lang="en-US" altLang="zh-CN" sz="2800" dirty="0"/>
              <a:t>topic</a:t>
            </a:r>
            <a:r>
              <a:rPr lang="zh-CN" altLang="en-US" sz="2800" dirty="0"/>
              <a:t>名称为：</a:t>
            </a:r>
            <a:r>
              <a:rPr lang="en-US" altLang="zh-CN" sz="2800" dirty="0" err="1"/>
              <a:t>report_push</a:t>
            </a:r>
            <a:r>
              <a:rPr lang="en-US" altLang="zh-CN" sz="2800" dirty="0"/>
              <a:t>,  </a:t>
            </a:r>
            <a:r>
              <a:rPr lang="en-US" altLang="zh-CN" sz="2800" dirty="0" smtClean="0"/>
              <a:t>partitions=4</a:t>
            </a:r>
            <a:r>
              <a:rPr lang="zh-CN" altLang="en-US" sz="2800" dirty="0" smtClean="0"/>
              <a:t>，则存储</a:t>
            </a:r>
            <a:r>
              <a:rPr lang="zh-CN" altLang="en-US" sz="2800" dirty="0"/>
              <a:t>路径和目录规则为：</a:t>
            </a:r>
          </a:p>
          <a:p>
            <a:pPr marL="0" indent="0">
              <a:buNone/>
            </a:pPr>
            <a:r>
              <a:rPr lang="en-US" altLang="zh-CN" sz="2800" dirty="0"/>
              <a:t>xxx/message-folder</a:t>
            </a:r>
          </a:p>
          <a:p>
            <a:pPr marL="0" indent="0">
              <a:buNone/>
            </a:pPr>
            <a:r>
              <a:rPr lang="en-US" altLang="zh-CN" sz="2800" dirty="0"/>
              <a:t>                              |--report_push-0</a:t>
            </a:r>
          </a:p>
          <a:p>
            <a:pPr marL="0" indent="0">
              <a:buNone/>
            </a:pPr>
            <a:r>
              <a:rPr lang="en-US" altLang="zh-CN" sz="2800" dirty="0"/>
              <a:t>                              |--report_push-1</a:t>
            </a:r>
          </a:p>
          <a:p>
            <a:pPr marL="0" indent="0">
              <a:buNone/>
            </a:pPr>
            <a:r>
              <a:rPr lang="en-US" altLang="zh-CN" sz="2800" dirty="0"/>
              <a:t>                              |--report_push-2</a:t>
            </a:r>
          </a:p>
          <a:p>
            <a:pPr marL="0" indent="0">
              <a:buNone/>
            </a:pPr>
            <a:r>
              <a:rPr lang="en-US" altLang="zh-CN" sz="2800" dirty="0"/>
              <a:t>                              |--report_push-3</a:t>
            </a:r>
          </a:p>
        </p:txBody>
      </p:sp>
    </p:spTree>
    <p:extLst>
      <p:ext uri="{BB962C8B-B14F-4D97-AF65-F5344CB8AC3E}">
        <p14:creationId xmlns:p14="http://schemas.microsoft.com/office/powerpoint/2010/main" val="1462505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Kafka</a:t>
            </a:r>
            <a:r>
              <a:rPr lang="zh-CN" altLang="en-US" sz="4000" dirty="0" smtClean="0">
                <a:solidFill>
                  <a:srgbClr val="0070C0"/>
                </a:solidFill>
              </a:rPr>
              <a:t>日志介绍</a:t>
            </a:r>
            <a:r>
              <a:rPr lang="en-US" altLang="zh-CN" sz="4000" dirty="0" smtClean="0">
                <a:solidFill>
                  <a:srgbClr val="0070C0"/>
                </a:solidFill>
              </a:rPr>
              <a:t>2</a:t>
            </a:r>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1012" y="1499394"/>
            <a:ext cx="818197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433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消息中间件</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什么是消息中间件</a:t>
            </a:r>
            <a:endParaRPr lang="en-US" altLang="zh-CN" sz="2800" dirty="0" smtClean="0"/>
          </a:p>
          <a:p>
            <a:r>
              <a:rPr lang="zh-CN" altLang="en-US" sz="2800" dirty="0" smtClean="0"/>
              <a:t>为什么使用消息中间件</a:t>
            </a:r>
            <a:endParaRPr lang="en-US" altLang="zh-CN" sz="2800" dirty="0" smtClean="0"/>
          </a:p>
          <a:p>
            <a:r>
              <a:rPr lang="zh-CN" altLang="en-US" sz="2800" dirty="0" smtClean="0"/>
              <a:t>常用的消息中间件</a:t>
            </a:r>
            <a:endParaRPr lang="en-US" altLang="zh-CN" sz="2800" dirty="0" smtClean="0"/>
          </a:p>
          <a:p>
            <a:r>
              <a:rPr lang="zh-CN" altLang="en-US" sz="2800" dirty="0" smtClean="0"/>
              <a:t>消息的基本通信模式</a:t>
            </a:r>
            <a:endParaRPr lang="en-US" altLang="zh-CN" sz="2800" dirty="0" smtClean="0"/>
          </a:p>
          <a:p>
            <a:pPr lvl="1"/>
            <a:r>
              <a:rPr lang="zh-CN" altLang="en-US" sz="2400" dirty="0" smtClean="0">
                <a:solidFill>
                  <a:srgbClr val="002060"/>
                </a:solidFill>
              </a:rPr>
              <a:t>发布</a:t>
            </a:r>
            <a:r>
              <a:rPr lang="en-US" altLang="zh-CN" sz="2400" dirty="0" smtClean="0">
                <a:solidFill>
                  <a:srgbClr val="002060"/>
                </a:solidFill>
              </a:rPr>
              <a:t>/</a:t>
            </a:r>
            <a:r>
              <a:rPr lang="zh-CN" altLang="en-US" sz="2400" dirty="0" smtClean="0">
                <a:solidFill>
                  <a:srgbClr val="002060"/>
                </a:solidFill>
              </a:rPr>
              <a:t>订阅模式</a:t>
            </a:r>
            <a:r>
              <a:rPr lang="en-US" altLang="zh-CN" sz="2400" dirty="0" smtClean="0">
                <a:solidFill>
                  <a:srgbClr val="002060"/>
                </a:solidFill>
              </a:rPr>
              <a:t>(publish-subscribe)</a:t>
            </a:r>
          </a:p>
          <a:p>
            <a:pPr lvl="1"/>
            <a:r>
              <a:rPr lang="zh-CN" altLang="en-US" sz="2400" dirty="0" smtClean="0">
                <a:solidFill>
                  <a:srgbClr val="002060"/>
                </a:solidFill>
              </a:rPr>
              <a:t>点对点模式</a:t>
            </a:r>
            <a:r>
              <a:rPr lang="en-US" altLang="zh-CN" sz="2400" dirty="0" smtClean="0">
                <a:solidFill>
                  <a:srgbClr val="002060"/>
                </a:solidFill>
              </a:rPr>
              <a:t>(P2P)</a:t>
            </a:r>
            <a:endParaRPr lang="zh-CN" altLang="en-US" sz="2400" dirty="0" smtClean="0">
              <a:solidFill>
                <a:srgbClr val="002060"/>
              </a:solidFill>
            </a:endParaRPr>
          </a:p>
          <a:p>
            <a:pPr marL="0" indent="0">
              <a:buNone/>
            </a:pPr>
            <a:endParaRPr lang="en-US" altLang="zh-CN" sz="2800" dirty="0" smtClean="0"/>
          </a:p>
          <a:p>
            <a:endParaRPr lang="zh-CN" altLang="en-US" sz="2800" dirty="0"/>
          </a:p>
        </p:txBody>
      </p:sp>
    </p:spTree>
    <p:extLst>
      <p:ext uri="{BB962C8B-B14F-4D97-AF65-F5344CB8AC3E}">
        <p14:creationId xmlns:p14="http://schemas.microsoft.com/office/powerpoint/2010/main" val="3496428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rgbClr val="0070C0"/>
                </a:solidFill>
              </a:rPr>
              <a:t>Replication</a:t>
            </a:r>
            <a:r>
              <a:rPr lang="zh-CN" altLang="en-US" sz="4000" dirty="0">
                <a:solidFill>
                  <a:srgbClr val="0070C0"/>
                </a:solidFill>
              </a:rPr>
              <a:t>介绍</a:t>
            </a:r>
            <a:endParaRPr lang="en-US" altLang="zh-CN" sz="4000" dirty="0">
              <a:solidFill>
                <a:srgbClr val="0070C0"/>
              </a:solidFill>
            </a:endParaRPr>
          </a:p>
        </p:txBody>
      </p:sp>
      <p:sp>
        <p:nvSpPr>
          <p:cNvPr id="4" name="内容占位符 10"/>
          <p:cNvSpPr>
            <a:spLocks noGrp="1"/>
          </p:cNvSpPr>
          <p:nvPr>
            <p:ph idx="1"/>
          </p:nvPr>
        </p:nvSpPr>
        <p:spPr>
          <a:xfrm>
            <a:off x="457200" y="1600201"/>
            <a:ext cx="8229600" cy="1252735"/>
          </a:xfrm>
        </p:spPr>
        <p:txBody>
          <a:bodyPr>
            <a:normAutofit/>
          </a:bodyPr>
          <a:lstStyle/>
          <a:p>
            <a:pPr marL="0" indent="0">
              <a:buNone/>
            </a:pPr>
            <a:r>
              <a:rPr lang="zh-CN" altLang="en-US" sz="2400" dirty="0"/>
              <a:t>每个</a:t>
            </a:r>
            <a:r>
              <a:rPr lang="en-US" altLang="zh-CN" sz="2400" dirty="0"/>
              <a:t>Partition</a:t>
            </a:r>
            <a:r>
              <a:rPr lang="zh-CN" altLang="en-US" sz="2400" dirty="0"/>
              <a:t>都可以有多个</a:t>
            </a:r>
            <a:r>
              <a:rPr lang="en-US" altLang="zh-CN" sz="2400" dirty="0" smtClean="0"/>
              <a:t>Replication</a:t>
            </a:r>
            <a:r>
              <a:rPr lang="zh-CN" altLang="en-US" sz="2400" dirty="0" smtClean="0"/>
              <a:t>，由 </a:t>
            </a:r>
            <a:r>
              <a:rPr lang="en-US" altLang="zh-CN" sz="2400" dirty="0" smtClean="0"/>
              <a:t>Leader</a:t>
            </a:r>
            <a:r>
              <a:rPr lang="zh-CN" altLang="en-US" sz="2400" dirty="0"/>
              <a:t>副本负责读写</a:t>
            </a:r>
            <a:r>
              <a:rPr lang="en-US" altLang="zh-CN" sz="2400" dirty="0"/>
              <a:t>, Follower</a:t>
            </a:r>
            <a:r>
              <a:rPr lang="zh-CN" altLang="en-US" sz="2400" dirty="0"/>
              <a:t>副本负责从</a:t>
            </a:r>
            <a:r>
              <a:rPr lang="en-US" altLang="zh-CN" sz="2400" dirty="0"/>
              <a:t>Leader</a:t>
            </a:r>
            <a:r>
              <a:rPr lang="zh-CN" altLang="en-US" sz="2400" dirty="0"/>
              <a:t>拉取</a:t>
            </a:r>
            <a:r>
              <a:rPr lang="zh-CN" altLang="en-US" sz="2400" dirty="0" smtClean="0"/>
              <a:t>数据</a:t>
            </a:r>
            <a:endParaRPr lang="zh-CN"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407" y="2852936"/>
            <a:ext cx="53911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04248" y="5661248"/>
            <a:ext cx="2160240" cy="646331"/>
          </a:xfrm>
          <a:prstGeom prst="rect">
            <a:avLst/>
          </a:prstGeom>
          <a:noFill/>
        </p:spPr>
        <p:txBody>
          <a:bodyPr wrap="square" rtlCol="0">
            <a:spAutoFit/>
          </a:bodyPr>
          <a:lstStyle/>
          <a:p>
            <a:r>
              <a:rPr lang="en-US" altLang="zh-CN" dirty="0" smtClean="0"/>
              <a:t>HW: </a:t>
            </a:r>
            <a:r>
              <a:rPr lang="en-US" altLang="zh-CN" dirty="0" err="1" smtClean="0"/>
              <a:t>HighWatermark</a:t>
            </a:r>
            <a:endParaRPr lang="en-US" altLang="zh-CN" dirty="0" smtClean="0"/>
          </a:p>
          <a:p>
            <a:r>
              <a:rPr lang="en-US" altLang="zh-CN" dirty="0" smtClean="0"/>
              <a:t>LEO: </a:t>
            </a:r>
            <a:r>
              <a:rPr lang="en-US" altLang="zh-CN" dirty="0" err="1" smtClean="0"/>
              <a:t>LogEndOffset</a:t>
            </a:r>
            <a:endParaRPr lang="zh-CN" altLang="en-US" dirty="0"/>
          </a:p>
        </p:txBody>
      </p:sp>
    </p:spTree>
    <p:extLst>
      <p:ext uri="{BB962C8B-B14F-4D97-AF65-F5344CB8AC3E}">
        <p14:creationId xmlns:p14="http://schemas.microsoft.com/office/powerpoint/2010/main" val="378587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u="sng" dirty="0" smtClean="0">
                <a:solidFill>
                  <a:srgbClr val="0070C0"/>
                </a:solidFill>
                <a:effectLst>
                  <a:outerShdw blurRad="38100" dist="38100" dir="2700000" algn="tl">
                    <a:srgbClr val="000000">
                      <a:alpha val="43137"/>
                    </a:srgbClr>
                  </a:outerShdw>
                </a:effectLst>
              </a:rPr>
              <a:t>I</a:t>
            </a:r>
            <a:r>
              <a:rPr lang="en-US" altLang="zh-CN" sz="4000" dirty="0" smtClean="0">
                <a:solidFill>
                  <a:schemeClr val="accent1">
                    <a:lumMod val="60000"/>
                    <a:lumOff val="40000"/>
                  </a:schemeClr>
                </a:solidFill>
              </a:rPr>
              <a:t>n-</a:t>
            </a:r>
            <a:r>
              <a:rPr lang="en-US" altLang="zh-CN" sz="4000" b="1" u="sng" dirty="0" smtClean="0">
                <a:solidFill>
                  <a:srgbClr val="0070C0"/>
                </a:solidFill>
                <a:effectLst>
                  <a:outerShdw blurRad="38100" dist="38100" dir="2700000" algn="tl">
                    <a:srgbClr val="000000">
                      <a:alpha val="43137"/>
                    </a:srgbClr>
                  </a:outerShdw>
                </a:effectLst>
              </a:rPr>
              <a:t>S</a:t>
            </a:r>
            <a:r>
              <a:rPr lang="en-US" altLang="zh-CN" sz="4000" dirty="0" smtClean="0">
                <a:solidFill>
                  <a:schemeClr val="accent1">
                    <a:lumMod val="60000"/>
                    <a:lumOff val="40000"/>
                  </a:schemeClr>
                </a:solidFill>
              </a:rPr>
              <a:t>ync</a:t>
            </a:r>
            <a:r>
              <a:rPr lang="en-US" altLang="zh-CN" sz="4000" dirty="0" smtClean="0">
                <a:solidFill>
                  <a:srgbClr val="0070C0"/>
                </a:solidFill>
              </a:rPr>
              <a:t> </a:t>
            </a:r>
            <a:r>
              <a:rPr lang="en-US" altLang="zh-CN" sz="4000" b="1" u="sng" dirty="0" smtClean="0">
                <a:solidFill>
                  <a:srgbClr val="0070C0"/>
                </a:solidFill>
                <a:effectLst>
                  <a:outerShdw blurRad="38100" dist="38100" dir="2700000" algn="tl">
                    <a:srgbClr val="000000">
                      <a:alpha val="43137"/>
                    </a:srgbClr>
                  </a:outerShdw>
                </a:effectLst>
              </a:rPr>
              <a:t>R</a:t>
            </a:r>
            <a:r>
              <a:rPr lang="en-US" altLang="zh-CN" sz="4000" dirty="0" smtClean="0">
                <a:solidFill>
                  <a:schemeClr val="accent1">
                    <a:lumMod val="60000"/>
                    <a:lumOff val="40000"/>
                  </a:schemeClr>
                </a:solidFill>
              </a:rPr>
              <a:t>eplicas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64" y="1412776"/>
            <a:ext cx="7492652" cy="516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877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accent5">
                    <a:lumMod val="50000"/>
                  </a:schemeClr>
                </a:solidFill>
              </a:rPr>
              <a:t>Coordinator</a:t>
            </a:r>
            <a:endParaRPr lang="zh-CN" altLang="en-US" sz="4000" dirty="0">
              <a:solidFill>
                <a:schemeClr val="accent5">
                  <a:lumMod val="50000"/>
                </a:schemeClr>
              </a:solidFill>
            </a:endParaRPr>
          </a:p>
        </p:txBody>
      </p:sp>
      <p:sp>
        <p:nvSpPr>
          <p:cNvPr id="4" name="内容占位符 3"/>
          <p:cNvSpPr>
            <a:spLocks noGrp="1"/>
          </p:cNvSpPr>
          <p:nvPr>
            <p:ph idx="1"/>
          </p:nvPr>
        </p:nvSpPr>
        <p:spPr/>
        <p:txBody>
          <a:bodyPr>
            <a:normAutofit/>
          </a:bodyPr>
          <a:lstStyle/>
          <a:p>
            <a:r>
              <a:rPr lang="en-US" altLang="zh-CN" dirty="0" smtClean="0">
                <a:solidFill>
                  <a:srgbClr val="0070C0"/>
                </a:solidFill>
              </a:rPr>
              <a:t>Coordinator</a:t>
            </a:r>
            <a:r>
              <a:rPr lang="zh-CN" altLang="en-US" dirty="0" smtClean="0">
                <a:solidFill>
                  <a:srgbClr val="0070C0"/>
                </a:solidFill>
              </a:rPr>
              <a:t>介绍</a:t>
            </a:r>
            <a:endParaRPr lang="en-US" altLang="zh-CN" dirty="0" smtClean="0">
              <a:solidFill>
                <a:srgbClr val="0070C0"/>
              </a:solidFill>
            </a:endParaRPr>
          </a:p>
          <a:p>
            <a:r>
              <a:rPr lang="en-US" altLang="zh-CN" dirty="0" smtClean="0">
                <a:solidFill>
                  <a:srgbClr val="0070C0"/>
                </a:solidFill>
              </a:rPr>
              <a:t>Coordinator</a:t>
            </a:r>
            <a:r>
              <a:rPr lang="zh-CN" altLang="en-US" dirty="0" smtClean="0">
                <a:solidFill>
                  <a:srgbClr val="0070C0"/>
                </a:solidFill>
              </a:rPr>
              <a:t>状态图</a:t>
            </a:r>
            <a:endParaRPr lang="en-US" altLang="zh-CN" dirty="0" smtClean="0">
              <a:solidFill>
                <a:srgbClr val="0070C0"/>
              </a:solidFill>
            </a:endParaRPr>
          </a:p>
          <a:p>
            <a:r>
              <a:rPr lang="en-US" altLang="zh-CN" dirty="0" smtClean="0">
                <a:solidFill>
                  <a:srgbClr val="0070C0"/>
                </a:solidFill>
              </a:rPr>
              <a:t>Consumer</a:t>
            </a:r>
            <a:r>
              <a:rPr lang="zh-CN" altLang="en-US" dirty="0" smtClean="0">
                <a:solidFill>
                  <a:srgbClr val="0070C0"/>
                </a:solidFill>
              </a:rPr>
              <a:t>负载均衡</a:t>
            </a:r>
            <a:endParaRPr lang="en-US" altLang="zh-CN" dirty="0" smtClean="0">
              <a:solidFill>
                <a:srgbClr val="0070C0"/>
              </a:solidFill>
            </a:endParaRPr>
          </a:p>
        </p:txBody>
      </p:sp>
    </p:spTree>
    <p:extLst>
      <p:ext uri="{BB962C8B-B14F-4D97-AF65-F5344CB8AC3E}">
        <p14:creationId xmlns:p14="http://schemas.microsoft.com/office/powerpoint/2010/main" val="3646947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Coordinator</a:t>
            </a:r>
            <a:r>
              <a:rPr lang="zh-CN" altLang="en-US" sz="4000" dirty="0" smtClean="0">
                <a:solidFill>
                  <a:srgbClr val="0070C0"/>
                </a:solidFill>
              </a:rPr>
              <a:t>介绍</a:t>
            </a:r>
            <a:endParaRPr lang="zh-CN" altLang="en-US" sz="4000" dirty="0">
              <a:solidFill>
                <a:srgbClr val="00B050"/>
              </a:solidFill>
            </a:endParaRPr>
          </a:p>
        </p:txBody>
      </p:sp>
      <p:sp>
        <p:nvSpPr>
          <p:cNvPr id="4" name="内容占位符 3"/>
          <p:cNvSpPr>
            <a:spLocks noGrp="1"/>
          </p:cNvSpPr>
          <p:nvPr>
            <p:ph idx="1"/>
          </p:nvPr>
        </p:nvSpPr>
        <p:spPr/>
        <p:txBody>
          <a:bodyPr>
            <a:normAutofit/>
          </a:bodyPr>
          <a:lstStyle/>
          <a:p>
            <a:pPr marL="0" indent="0">
              <a:lnSpc>
                <a:spcPct val="80000"/>
              </a:lnSpc>
              <a:buFont typeface="Arial" panose="020B0604020202020204" pitchFamily="34" charset="0"/>
              <a:buNone/>
            </a:pPr>
            <a:r>
              <a:rPr lang="zh-CN" altLang="en-US" sz="2800" dirty="0" smtClean="0"/>
              <a:t>主要</a:t>
            </a:r>
            <a:r>
              <a:rPr lang="zh-CN" altLang="en-US" sz="2800" dirty="0"/>
              <a:t>职责是管理</a:t>
            </a:r>
            <a:r>
              <a:rPr lang="en-US" altLang="zh-CN" sz="2800" dirty="0"/>
              <a:t>Consumer</a:t>
            </a:r>
            <a:r>
              <a:rPr lang="zh-CN" altLang="en-US" sz="2800" dirty="0"/>
              <a:t>的负载</a:t>
            </a:r>
            <a:r>
              <a:rPr lang="zh-CN" altLang="en-US" sz="2800" dirty="0" smtClean="0"/>
              <a:t>均衡</a:t>
            </a:r>
            <a:r>
              <a:rPr lang="en-US" altLang="zh-CN" sz="2800" dirty="0" smtClean="0"/>
              <a:t>: </a:t>
            </a:r>
          </a:p>
          <a:p>
            <a:pPr>
              <a:lnSpc>
                <a:spcPct val="80000"/>
              </a:lnSpc>
            </a:pPr>
            <a:r>
              <a:rPr lang="zh-CN" altLang="en-US" sz="2800" dirty="0" smtClean="0"/>
              <a:t>给</a:t>
            </a:r>
            <a:r>
              <a:rPr lang="en-US" altLang="zh-CN" sz="2800" dirty="0" smtClean="0"/>
              <a:t>Consumer</a:t>
            </a:r>
            <a:r>
              <a:rPr lang="zh-CN" altLang="en-US" sz="2800" dirty="0" smtClean="0"/>
              <a:t>分配</a:t>
            </a:r>
            <a:r>
              <a:rPr lang="en-US" altLang="zh-CN" sz="2800" dirty="0" smtClean="0"/>
              <a:t>Partition</a:t>
            </a:r>
          </a:p>
          <a:p>
            <a:pPr>
              <a:lnSpc>
                <a:spcPct val="80000"/>
              </a:lnSpc>
            </a:pPr>
            <a:r>
              <a:rPr lang="en-US" altLang="zh-CN" sz="2800" dirty="0" smtClean="0"/>
              <a:t>Consumer</a:t>
            </a:r>
            <a:r>
              <a:rPr lang="zh-CN" altLang="en-US" sz="2800" dirty="0" smtClean="0"/>
              <a:t>故障检测</a:t>
            </a:r>
            <a:endParaRPr lang="en-US" altLang="zh-CN" sz="2800" dirty="0" smtClean="0"/>
          </a:p>
          <a:p>
            <a:pPr>
              <a:lnSpc>
                <a:spcPct val="80000"/>
              </a:lnSpc>
            </a:pPr>
            <a:r>
              <a:rPr lang="en-US" altLang="zh-CN" sz="2800" dirty="0" smtClean="0"/>
              <a:t>Consumer</a:t>
            </a:r>
            <a:r>
              <a:rPr lang="zh-CN" altLang="en-US" sz="2800" dirty="0" smtClean="0"/>
              <a:t>再分配</a:t>
            </a:r>
            <a:endParaRPr lang="zh-CN" altLang="en-US" sz="2800" dirty="0"/>
          </a:p>
        </p:txBody>
      </p:sp>
    </p:spTree>
    <p:extLst>
      <p:ext uri="{BB962C8B-B14F-4D97-AF65-F5344CB8AC3E}">
        <p14:creationId xmlns:p14="http://schemas.microsoft.com/office/powerpoint/2010/main" val="3808202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Coordinator</a:t>
            </a:r>
            <a:r>
              <a:rPr lang="zh-CN" altLang="en-US" sz="4000" dirty="0" smtClean="0">
                <a:solidFill>
                  <a:srgbClr val="0070C0"/>
                </a:solidFill>
              </a:rPr>
              <a:t>状态图</a:t>
            </a:r>
            <a:endParaRPr lang="zh-CN" altLang="en-US" sz="4000" dirty="0">
              <a:solidFill>
                <a:srgbClr val="0070C0"/>
              </a:solidFill>
            </a:endParaRPr>
          </a:p>
        </p:txBody>
      </p:sp>
      <p:sp>
        <p:nvSpPr>
          <p:cNvPr id="3" name="椭圆 2"/>
          <p:cNvSpPr/>
          <p:nvPr/>
        </p:nvSpPr>
        <p:spPr>
          <a:xfrm>
            <a:off x="683568" y="3137272"/>
            <a:ext cx="1080120" cy="64541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t>Down</a:t>
            </a:r>
            <a:endParaRPr lang="zh-CN" altLang="en-US" sz="1200" dirty="0"/>
          </a:p>
        </p:txBody>
      </p:sp>
      <p:sp>
        <p:nvSpPr>
          <p:cNvPr id="5" name="椭圆 4"/>
          <p:cNvSpPr/>
          <p:nvPr/>
        </p:nvSpPr>
        <p:spPr>
          <a:xfrm>
            <a:off x="2204120" y="3137272"/>
            <a:ext cx="1080120"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Catch up</a:t>
            </a:r>
            <a:endParaRPr lang="zh-CN" altLang="en-US" sz="1200" dirty="0"/>
          </a:p>
        </p:txBody>
      </p:sp>
      <p:sp>
        <p:nvSpPr>
          <p:cNvPr id="6" name="椭圆 5"/>
          <p:cNvSpPr/>
          <p:nvPr/>
        </p:nvSpPr>
        <p:spPr>
          <a:xfrm>
            <a:off x="3693840" y="3137272"/>
            <a:ext cx="1080120" cy="64541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Ready</a:t>
            </a:r>
            <a:endParaRPr lang="zh-CN" altLang="en-US" sz="1200" dirty="0"/>
          </a:p>
        </p:txBody>
      </p:sp>
      <p:sp>
        <p:nvSpPr>
          <p:cNvPr id="7" name="椭圆 6"/>
          <p:cNvSpPr/>
          <p:nvPr/>
        </p:nvSpPr>
        <p:spPr>
          <a:xfrm>
            <a:off x="5220072" y="3137272"/>
            <a:ext cx="1080120"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Prepare for rebalance</a:t>
            </a:r>
            <a:endParaRPr lang="zh-CN" altLang="en-US" sz="1000" dirty="0"/>
          </a:p>
        </p:txBody>
      </p:sp>
      <p:sp>
        <p:nvSpPr>
          <p:cNvPr id="8" name="椭圆 7"/>
          <p:cNvSpPr/>
          <p:nvPr/>
        </p:nvSpPr>
        <p:spPr>
          <a:xfrm>
            <a:off x="6804248" y="3139926"/>
            <a:ext cx="1152128"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Rebalancing</a:t>
            </a:r>
            <a:endParaRPr lang="zh-CN" altLang="en-US" sz="1000" dirty="0"/>
          </a:p>
        </p:txBody>
      </p:sp>
      <p:sp>
        <p:nvSpPr>
          <p:cNvPr id="20" name="任意多边形 19"/>
          <p:cNvSpPr/>
          <p:nvPr/>
        </p:nvSpPr>
        <p:spPr>
          <a:xfrm>
            <a:off x="1248916" y="2851099"/>
            <a:ext cx="1362075" cy="304851"/>
          </a:xfrm>
          <a:custGeom>
            <a:avLst/>
            <a:gdLst>
              <a:gd name="connsiteX0" fmla="*/ 0 w 1362075"/>
              <a:gd name="connsiteY0" fmla="*/ 285801 h 304851"/>
              <a:gd name="connsiteX1" fmla="*/ 647700 w 1362075"/>
              <a:gd name="connsiteY1" fmla="*/ 51 h 304851"/>
              <a:gd name="connsiteX2" fmla="*/ 1362075 w 1362075"/>
              <a:gd name="connsiteY2" fmla="*/ 304851 h 304851"/>
            </a:gdLst>
            <a:ahLst/>
            <a:cxnLst>
              <a:cxn ang="0">
                <a:pos x="connsiteX0" y="connsiteY0"/>
              </a:cxn>
              <a:cxn ang="0">
                <a:pos x="connsiteX1" y="connsiteY1"/>
              </a:cxn>
              <a:cxn ang="0">
                <a:pos x="connsiteX2" y="connsiteY2"/>
              </a:cxn>
            </a:cxnLst>
            <a:rect l="l" t="t" r="r" b="b"/>
            <a:pathLst>
              <a:path w="1362075" h="304851">
                <a:moveTo>
                  <a:pt x="0" y="285801"/>
                </a:moveTo>
                <a:cubicBezTo>
                  <a:pt x="210344" y="141338"/>
                  <a:pt x="420688" y="-3124"/>
                  <a:pt x="647700" y="51"/>
                </a:cubicBezTo>
                <a:cubicBezTo>
                  <a:pt x="874712" y="3226"/>
                  <a:pt x="1238250" y="250876"/>
                  <a:pt x="1362075" y="304851"/>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15591" y="3784600"/>
            <a:ext cx="1419225" cy="285763"/>
          </a:xfrm>
          <a:custGeom>
            <a:avLst/>
            <a:gdLst>
              <a:gd name="connsiteX0" fmla="*/ 1419225 w 1419225"/>
              <a:gd name="connsiteY0" fmla="*/ 9525 h 285763"/>
              <a:gd name="connsiteX1" fmla="*/ 952500 w 1419225"/>
              <a:gd name="connsiteY1" fmla="*/ 285750 h 285763"/>
              <a:gd name="connsiteX2" fmla="*/ 0 w 1419225"/>
              <a:gd name="connsiteY2" fmla="*/ 0 h 285763"/>
            </a:gdLst>
            <a:ahLst/>
            <a:cxnLst>
              <a:cxn ang="0">
                <a:pos x="connsiteX0" y="connsiteY0"/>
              </a:cxn>
              <a:cxn ang="0">
                <a:pos x="connsiteX1" y="connsiteY1"/>
              </a:cxn>
              <a:cxn ang="0">
                <a:pos x="connsiteX2" y="connsiteY2"/>
              </a:cxn>
            </a:cxnLst>
            <a:rect l="l" t="t" r="r" b="b"/>
            <a:pathLst>
              <a:path w="1419225" h="285763">
                <a:moveTo>
                  <a:pt x="1419225" y="9525"/>
                </a:moveTo>
                <a:cubicBezTo>
                  <a:pt x="1304131" y="148431"/>
                  <a:pt x="1189037" y="287337"/>
                  <a:pt x="952500" y="285750"/>
                </a:cubicBezTo>
                <a:cubicBezTo>
                  <a:pt x="715963" y="284163"/>
                  <a:pt x="177800" y="7937"/>
                  <a:pt x="0" y="0"/>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877691" y="2917762"/>
            <a:ext cx="1152525" cy="247713"/>
          </a:xfrm>
          <a:custGeom>
            <a:avLst/>
            <a:gdLst>
              <a:gd name="connsiteX0" fmla="*/ 0 w 1152525"/>
              <a:gd name="connsiteY0" fmla="*/ 228663 h 247713"/>
              <a:gd name="connsiteX1" fmla="*/ 542925 w 1152525"/>
              <a:gd name="connsiteY1" fmla="*/ 63 h 247713"/>
              <a:gd name="connsiteX2" fmla="*/ 1152525 w 1152525"/>
              <a:gd name="connsiteY2" fmla="*/ 247713 h 247713"/>
            </a:gdLst>
            <a:ahLst/>
            <a:cxnLst>
              <a:cxn ang="0">
                <a:pos x="connsiteX0" y="connsiteY0"/>
              </a:cxn>
              <a:cxn ang="0">
                <a:pos x="connsiteX1" y="connsiteY1"/>
              </a:cxn>
              <a:cxn ang="0">
                <a:pos x="connsiteX2" y="connsiteY2"/>
              </a:cxn>
            </a:cxnLst>
            <a:rect l="l" t="t" r="r" b="b"/>
            <a:pathLst>
              <a:path w="1152525" h="247713">
                <a:moveTo>
                  <a:pt x="0" y="228663"/>
                </a:moveTo>
                <a:cubicBezTo>
                  <a:pt x="175419" y="112775"/>
                  <a:pt x="350838" y="-3112"/>
                  <a:pt x="542925" y="63"/>
                </a:cubicBezTo>
                <a:cubicBezTo>
                  <a:pt x="735012" y="3238"/>
                  <a:pt x="1093788" y="190563"/>
                  <a:pt x="1152525" y="247713"/>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964730" y="3775075"/>
            <a:ext cx="366846" cy="465707"/>
          </a:xfrm>
          <a:custGeom>
            <a:avLst/>
            <a:gdLst>
              <a:gd name="connsiteX0" fmla="*/ 75011 w 366846"/>
              <a:gd name="connsiteY0" fmla="*/ 0 h 465707"/>
              <a:gd name="connsiteX1" fmla="*/ 17861 w 366846"/>
              <a:gd name="connsiteY1" fmla="*/ 409575 h 465707"/>
              <a:gd name="connsiteX2" fmla="*/ 351236 w 366846"/>
              <a:gd name="connsiteY2" fmla="*/ 419100 h 465707"/>
              <a:gd name="connsiteX3" fmla="*/ 303611 w 366846"/>
              <a:gd name="connsiteY3" fmla="*/ 9525 h 465707"/>
            </a:gdLst>
            <a:ahLst/>
            <a:cxnLst>
              <a:cxn ang="0">
                <a:pos x="connsiteX0" y="connsiteY0"/>
              </a:cxn>
              <a:cxn ang="0">
                <a:pos x="connsiteX1" y="connsiteY1"/>
              </a:cxn>
              <a:cxn ang="0">
                <a:pos x="connsiteX2" y="connsiteY2"/>
              </a:cxn>
              <a:cxn ang="0">
                <a:pos x="connsiteX3" y="connsiteY3"/>
              </a:cxn>
            </a:cxnLst>
            <a:rect l="l" t="t" r="r" b="b"/>
            <a:pathLst>
              <a:path w="366846" h="465707">
                <a:moveTo>
                  <a:pt x="75011" y="0"/>
                </a:moveTo>
                <a:cubicBezTo>
                  <a:pt x="23417" y="169862"/>
                  <a:pt x="-28176" y="339725"/>
                  <a:pt x="17861" y="409575"/>
                </a:cubicBezTo>
                <a:cubicBezTo>
                  <a:pt x="63898" y="479425"/>
                  <a:pt x="303611" y="485775"/>
                  <a:pt x="351236" y="419100"/>
                </a:cubicBezTo>
                <a:cubicBezTo>
                  <a:pt x="398861" y="352425"/>
                  <a:pt x="324249" y="65088"/>
                  <a:pt x="303611" y="952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401691" y="2908300"/>
            <a:ext cx="1257300" cy="238125"/>
          </a:xfrm>
          <a:custGeom>
            <a:avLst/>
            <a:gdLst>
              <a:gd name="connsiteX0" fmla="*/ 0 w 1257300"/>
              <a:gd name="connsiteY0" fmla="*/ 238125 h 238125"/>
              <a:gd name="connsiteX1" fmla="*/ 333375 w 1257300"/>
              <a:gd name="connsiteY1" fmla="*/ 0 h 238125"/>
              <a:gd name="connsiteX2" fmla="*/ 876300 w 1257300"/>
              <a:gd name="connsiteY2" fmla="*/ 0 h 238125"/>
              <a:gd name="connsiteX3" fmla="*/ 1257300 w 1257300"/>
              <a:gd name="connsiteY3" fmla="*/ 238125 h 238125"/>
            </a:gdLst>
            <a:ahLst/>
            <a:cxnLst>
              <a:cxn ang="0">
                <a:pos x="connsiteX0" y="connsiteY0"/>
              </a:cxn>
              <a:cxn ang="0">
                <a:pos x="connsiteX1" y="connsiteY1"/>
              </a:cxn>
              <a:cxn ang="0">
                <a:pos x="connsiteX2" y="connsiteY2"/>
              </a:cxn>
              <a:cxn ang="0">
                <a:pos x="connsiteX3" y="connsiteY3"/>
              </a:cxn>
            </a:cxnLst>
            <a:rect l="l" t="t" r="r" b="b"/>
            <a:pathLst>
              <a:path w="1257300" h="238125">
                <a:moveTo>
                  <a:pt x="0" y="238125"/>
                </a:moveTo>
                <a:cubicBezTo>
                  <a:pt x="93662" y="138906"/>
                  <a:pt x="187325" y="39687"/>
                  <a:pt x="333375" y="0"/>
                </a:cubicBezTo>
                <a:cubicBezTo>
                  <a:pt x="479425" y="-39688"/>
                  <a:pt x="722312" y="-39688"/>
                  <a:pt x="876300" y="0"/>
                </a:cubicBezTo>
                <a:cubicBezTo>
                  <a:pt x="1030288" y="39688"/>
                  <a:pt x="1143794" y="138906"/>
                  <a:pt x="1257300" y="23812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906641" y="2841360"/>
            <a:ext cx="1514475" cy="305065"/>
          </a:xfrm>
          <a:custGeom>
            <a:avLst/>
            <a:gdLst>
              <a:gd name="connsiteX0" fmla="*/ 0 w 1514475"/>
              <a:gd name="connsiteY0" fmla="*/ 295540 h 305065"/>
              <a:gd name="connsiteX1" fmla="*/ 485775 w 1514475"/>
              <a:gd name="connsiteY1" fmla="*/ 28840 h 305065"/>
              <a:gd name="connsiteX2" fmla="*/ 1009650 w 1514475"/>
              <a:gd name="connsiteY2" fmla="*/ 38365 h 305065"/>
              <a:gd name="connsiteX3" fmla="*/ 1514475 w 1514475"/>
              <a:gd name="connsiteY3" fmla="*/ 305065 h 305065"/>
            </a:gdLst>
            <a:ahLst/>
            <a:cxnLst>
              <a:cxn ang="0">
                <a:pos x="connsiteX0" y="connsiteY0"/>
              </a:cxn>
              <a:cxn ang="0">
                <a:pos x="connsiteX1" y="connsiteY1"/>
              </a:cxn>
              <a:cxn ang="0">
                <a:pos x="connsiteX2" y="connsiteY2"/>
              </a:cxn>
              <a:cxn ang="0">
                <a:pos x="connsiteX3" y="connsiteY3"/>
              </a:cxn>
            </a:cxnLst>
            <a:rect l="l" t="t" r="r" b="b"/>
            <a:pathLst>
              <a:path w="1514475" h="305065">
                <a:moveTo>
                  <a:pt x="0" y="295540"/>
                </a:moveTo>
                <a:cubicBezTo>
                  <a:pt x="158750" y="183621"/>
                  <a:pt x="317500" y="71702"/>
                  <a:pt x="485775" y="28840"/>
                </a:cubicBezTo>
                <a:cubicBezTo>
                  <a:pt x="654050" y="-14023"/>
                  <a:pt x="838200" y="-7673"/>
                  <a:pt x="1009650" y="38365"/>
                </a:cubicBezTo>
                <a:cubicBezTo>
                  <a:pt x="1181100" y="84402"/>
                  <a:pt x="1347787" y="194733"/>
                  <a:pt x="1514475" y="30506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5887591" y="3775075"/>
            <a:ext cx="1314450" cy="356658"/>
          </a:xfrm>
          <a:custGeom>
            <a:avLst/>
            <a:gdLst>
              <a:gd name="connsiteX0" fmla="*/ 1314450 w 1314450"/>
              <a:gd name="connsiteY0" fmla="*/ 0 h 356658"/>
              <a:gd name="connsiteX1" fmla="*/ 942975 w 1314450"/>
              <a:gd name="connsiteY1" fmla="*/ 333375 h 356658"/>
              <a:gd name="connsiteX2" fmla="*/ 314325 w 1314450"/>
              <a:gd name="connsiteY2" fmla="*/ 295275 h 356658"/>
              <a:gd name="connsiteX3" fmla="*/ 0 w 1314450"/>
              <a:gd name="connsiteY3" fmla="*/ 28575 h 356658"/>
            </a:gdLst>
            <a:ahLst/>
            <a:cxnLst>
              <a:cxn ang="0">
                <a:pos x="connsiteX0" y="connsiteY0"/>
              </a:cxn>
              <a:cxn ang="0">
                <a:pos x="connsiteX1" y="connsiteY1"/>
              </a:cxn>
              <a:cxn ang="0">
                <a:pos x="connsiteX2" y="connsiteY2"/>
              </a:cxn>
              <a:cxn ang="0">
                <a:pos x="connsiteX3" y="connsiteY3"/>
              </a:cxn>
            </a:cxnLst>
            <a:rect l="l" t="t" r="r" b="b"/>
            <a:pathLst>
              <a:path w="1314450" h="356658">
                <a:moveTo>
                  <a:pt x="1314450" y="0"/>
                </a:moveTo>
                <a:cubicBezTo>
                  <a:pt x="1212056" y="142081"/>
                  <a:pt x="1109663" y="284162"/>
                  <a:pt x="942975" y="333375"/>
                </a:cubicBezTo>
                <a:cubicBezTo>
                  <a:pt x="776287" y="382588"/>
                  <a:pt x="471487" y="346075"/>
                  <a:pt x="314325" y="295275"/>
                </a:cubicBezTo>
                <a:cubicBezTo>
                  <a:pt x="157163" y="244475"/>
                  <a:pt x="78581" y="136525"/>
                  <a:pt x="0" y="2857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468366" y="3765550"/>
            <a:ext cx="3095625" cy="1607666"/>
          </a:xfrm>
          <a:custGeom>
            <a:avLst/>
            <a:gdLst>
              <a:gd name="connsiteX0" fmla="*/ 3095625 w 3095625"/>
              <a:gd name="connsiteY0" fmla="*/ 9525 h 1607666"/>
              <a:gd name="connsiteX1" fmla="*/ 2619375 w 3095625"/>
              <a:gd name="connsiteY1" fmla="*/ 1447800 h 1607666"/>
              <a:gd name="connsiteX2" fmla="*/ 981075 w 3095625"/>
              <a:gd name="connsiteY2" fmla="*/ 1409700 h 1607666"/>
              <a:gd name="connsiteX3" fmla="*/ 0 w 3095625"/>
              <a:gd name="connsiteY3" fmla="*/ 0 h 1607666"/>
            </a:gdLst>
            <a:ahLst/>
            <a:cxnLst>
              <a:cxn ang="0">
                <a:pos x="connsiteX0" y="connsiteY0"/>
              </a:cxn>
              <a:cxn ang="0">
                <a:pos x="connsiteX1" y="connsiteY1"/>
              </a:cxn>
              <a:cxn ang="0">
                <a:pos x="connsiteX2" y="connsiteY2"/>
              </a:cxn>
              <a:cxn ang="0">
                <a:pos x="connsiteX3" y="connsiteY3"/>
              </a:cxn>
            </a:cxnLst>
            <a:rect l="l" t="t" r="r" b="b"/>
            <a:pathLst>
              <a:path w="3095625" h="1607666">
                <a:moveTo>
                  <a:pt x="3095625" y="9525"/>
                </a:moveTo>
                <a:cubicBezTo>
                  <a:pt x="3033712" y="611981"/>
                  <a:pt x="2971800" y="1214437"/>
                  <a:pt x="2619375" y="1447800"/>
                </a:cubicBezTo>
                <a:cubicBezTo>
                  <a:pt x="2266950" y="1681163"/>
                  <a:pt x="1417637" y="1651000"/>
                  <a:pt x="981075" y="1409700"/>
                </a:cubicBezTo>
                <a:cubicBezTo>
                  <a:pt x="544513" y="1168400"/>
                  <a:pt x="272256" y="584200"/>
                  <a:pt x="0" y="0"/>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183053" y="2604878"/>
            <a:ext cx="1351396" cy="276999"/>
          </a:xfrm>
          <a:prstGeom prst="rect">
            <a:avLst/>
          </a:prstGeom>
          <a:noFill/>
        </p:spPr>
        <p:txBody>
          <a:bodyPr wrap="none" rtlCol="0">
            <a:spAutoFit/>
          </a:bodyPr>
          <a:lstStyle/>
          <a:p>
            <a:r>
              <a:rPr lang="en-US" altLang="zh-CN" sz="1200" dirty="0" smtClean="0"/>
              <a:t>Startup or election</a:t>
            </a:r>
            <a:endParaRPr lang="zh-CN" altLang="en-US" sz="1200" dirty="0"/>
          </a:p>
        </p:txBody>
      </p:sp>
      <p:sp>
        <p:nvSpPr>
          <p:cNvPr id="35" name="任意多边形 34"/>
          <p:cNvSpPr/>
          <p:nvPr/>
        </p:nvSpPr>
        <p:spPr>
          <a:xfrm>
            <a:off x="1013842" y="3704853"/>
            <a:ext cx="2828925" cy="799641"/>
          </a:xfrm>
          <a:custGeom>
            <a:avLst/>
            <a:gdLst>
              <a:gd name="connsiteX0" fmla="*/ 2828925 w 2828925"/>
              <a:gd name="connsiteY0" fmla="*/ 0 h 799641"/>
              <a:gd name="connsiteX1" fmla="*/ 2038350 w 2828925"/>
              <a:gd name="connsiteY1" fmla="*/ 781050 h 799641"/>
              <a:gd name="connsiteX2" fmla="*/ 361950 w 2828925"/>
              <a:gd name="connsiteY2" fmla="*/ 514350 h 799641"/>
              <a:gd name="connsiteX3" fmla="*/ 0 w 2828925"/>
              <a:gd name="connsiteY3" fmla="*/ 57150 h 799641"/>
            </a:gdLst>
            <a:ahLst/>
            <a:cxnLst>
              <a:cxn ang="0">
                <a:pos x="connsiteX0" y="connsiteY0"/>
              </a:cxn>
              <a:cxn ang="0">
                <a:pos x="connsiteX1" y="connsiteY1"/>
              </a:cxn>
              <a:cxn ang="0">
                <a:pos x="connsiteX2" y="connsiteY2"/>
              </a:cxn>
              <a:cxn ang="0">
                <a:pos x="connsiteX3" y="connsiteY3"/>
              </a:cxn>
            </a:cxnLst>
            <a:rect l="l" t="t" r="r" b="b"/>
            <a:pathLst>
              <a:path w="2828925" h="799641">
                <a:moveTo>
                  <a:pt x="2828925" y="0"/>
                </a:moveTo>
                <a:cubicBezTo>
                  <a:pt x="2639219" y="347662"/>
                  <a:pt x="2449513" y="695325"/>
                  <a:pt x="2038350" y="781050"/>
                </a:cubicBezTo>
                <a:cubicBezTo>
                  <a:pt x="1627187" y="866775"/>
                  <a:pt x="701675" y="635000"/>
                  <a:pt x="361950" y="514350"/>
                </a:cubicBezTo>
                <a:cubicBezTo>
                  <a:pt x="22225" y="393700"/>
                  <a:pt x="61912" y="103187"/>
                  <a:pt x="0" y="57150"/>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691680" y="3759423"/>
            <a:ext cx="753668" cy="461665"/>
          </a:xfrm>
          <a:prstGeom prst="rect">
            <a:avLst/>
          </a:prstGeom>
          <a:noFill/>
        </p:spPr>
        <p:txBody>
          <a:bodyPr wrap="none" rtlCol="0">
            <a:spAutoFit/>
          </a:bodyPr>
          <a:lstStyle/>
          <a:p>
            <a:r>
              <a:rPr lang="en-US" altLang="zh-CN" sz="1200" dirty="0" smtClean="0"/>
              <a:t>Died or </a:t>
            </a:r>
          </a:p>
          <a:p>
            <a:r>
              <a:rPr lang="en-US" altLang="zh-CN" sz="1200" dirty="0" smtClean="0"/>
              <a:t>demoted</a:t>
            </a:r>
            <a:endParaRPr lang="zh-CN" altLang="en-US" sz="1200" dirty="0"/>
          </a:p>
        </p:txBody>
      </p:sp>
      <p:sp>
        <p:nvSpPr>
          <p:cNvPr id="37" name="TextBox 36"/>
          <p:cNvSpPr txBox="1"/>
          <p:nvPr/>
        </p:nvSpPr>
        <p:spPr>
          <a:xfrm>
            <a:off x="3707904" y="4295899"/>
            <a:ext cx="877356" cy="276999"/>
          </a:xfrm>
          <a:prstGeom prst="rect">
            <a:avLst/>
          </a:prstGeom>
          <a:noFill/>
        </p:spPr>
        <p:txBody>
          <a:bodyPr wrap="none" rtlCol="0">
            <a:spAutoFit/>
          </a:bodyPr>
          <a:lstStyle/>
          <a:p>
            <a:r>
              <a:rPr lang="en-US" altLang="zh-CN" sz="1200" dirty="0" smtClean="0"/>
              <a:t>Heartbeats</a:t>
            </a:r>
            <a:endParaRPr lang="zh-CN" altLang="en-US" sz="1200" dirty="0"/>
          </a:p>
        </p:txBody>
      </p:sp>
      <p:sp>
        <p:nvSpPr>
          <p:cNvPr id="39" name="TextBox 38"/>
          <p:cNvSpPr txBox="1"/>
          <p:nvPr/>
        </p:nvSpPr>
        <p:spPr>
          <a:xfrm>
            <a:off x="3864952" y="1837273"/>
            <a:ext cx="2867288" cy="1015663"/>
          </a:xfrm>
          <a:prstGeom prst="rect">
            <a:avLst/>
          </a:prstGeom>
          <a:noFill/>
        </p:spPr>
        <p:txBody>
          <a:bodyPr wrap="square" rtlCol="0">
            <a:spAutoFit/>
          </a:bodyPr>
          <a:lstStyle/>
          <a:p>
            <a:r>
              <a:rPr lang="en-US" altLang="zh-CN" sz="1200" dirty="0" smtClean="0"/>
              <a:t>No heartbeat from some </a:t>
            </a:r>
            <a:r>
              <a:rPr lang="en-US" altLang="zh-CN" sz="1200" dirty="0" err="1" smtClean="0"/>
              <a:t>cconsumer</a:t>
            </a:r>
            <a:r>
              <a:rPr lang="en-US" altLang="zh-CN" sz="1200" dirty="0" smtClean="0"/>
              <a:t> for</a:t>
            </a:r>
          </a:p>
          <a:p>
            <a:r>
              <a:rPr lang="en-US" altLang="zh-CN" sz="1200" dirty="0" smtClean="0"/>
              <a:t>session.timeout.ms, </a:t>
            </a:r>
          </a:p>
          <a:p>
            <a:r>
              <a:rPr lang="en-US" altLang="zh-CN" sz="1200" dirty="0" err="1" smtClean="0"/>
              <a:t>JoinGroupRequest</a:t>
            </a:r>
            <a:r>
              <a:rPr lang="en-US" altLang="zh-CN" sz="1200" dirty="0" smtClean="0"/>
              <a:t> with know consumer id,</a:t>
            </a:r>
            <a:endParaRPr lang="en-US" altLang="zh-CN" sz="1200" dirty="0"/>
          </a:p>
          <a:p>
            <a:r>
              <a:rPr lang="en-US" altLang="zh-CN" sz="1200" dirty="0" err="1" smtClean="0"/>
              <a:t>JoinGroupRequest</a:t>
            </a:r>
            <a:r>
              <a:rPr lang="en-US" altLang="zh-CN" sz="1200" dirty="0" smtClean="0"/>
              <a:t> with no consumer id,</a:t>
            </a:r>
          </a:p>
          <a:p>
            <a:r>
              <a:rPr lang="en-US" altLang="zh-CN" sz="1200" dirty="0" err="1" smtClean="0"/>
              <a:t>Zk</a:t>
            </a:r>
            <a:r>
              <a:rPr lang="en-US" altLang="zh-CN" sz="1200" dirty="0" smtClean="0"/>
              <a:t> watch for partition changes</a:t>
            </a:r>
          </a:p>
        </p:txBody>
      </p:sp>
      <p:sp>
        <p:nvSpPr>
          <p:cNvPr id="40" name="TextBox 39"/>
          <p:cNvSpPr txBox="1"/>
          <p:nvPr/>
        </p:nvSpPr>
        <p:spPr>
          <a:xfrm>
            <a:off x="7020272" y="2093947"/>
            <a:ext cx="1368152" cy="830997"/>
          </a:xfrm>
          <a:prstGeom prst="rect">
            <a:avLst/>
          </a:prstGeom>
          <a:noFill/>
        </p:spPr>
        <p:txBody>
          <a:bodyPr wrap="square" rtlCol="0">
            <a:spAutoFit/>
          </a:bodyPr>
          <a:lstStyle/>
          <a:p>
            <a:r>
              <a:rPr lang="en-US" altLang="zh-CN" sz="1200" dirty="0" smtClean="0"/>
              <a:t>Received </a:t>
            </a:r>
          </a:p>
          <a:p>
            <a:r>
              <a:rPr lang="en-US" altLang="zh-CN" sz="1200" dirty="0" err="1" smtClean="0"/>
              <a:t>JoinGroupRequest</a:t>
            </a:r>
            <a:endParaRPr lang="en-US" altLang="zh-CN" sz="1200" dirty="0" smtClean="0"/>
          </a:p>
          <a:p>
            <a:r>
              <a:rPr lang="en-US" altLang="zh-CN" sz="1200" dirty="0" smtClean="0"/>
              <a:t>from all current </a:t>
            </a:r>
          </a:p>
          <a:p>
            <a:r>
              <a:rPr lang="en-US" altLang="zh-CN" sz="1200" dirty="0" smtClean="0"/>
              <a:t>consumers</a:t>
            </a:r>
          </a:p>
        </p:txBody>
      </p:sp>
      <p:sp>
        <p:nvSpPr>
          <p:cNvPr id="41" name="TextBox 40"/>
          <p:cNvSpPr txBox="1"/>
          <p:nvPr/>
        </p:nvSpPr>
        <p:spPr>
          <a:xfrm>
            <a:off x="5760131" y="4104673"/>
            <a:ext cx="1620181" cy="1015663"/>
          </a:xfrm>
          <a:prstGeom prst="rect">
            <a:avLst/>
          </a:prstGeom>
          <a:noFill/>
        </p:spPr>
        <p:txBody>
          <a:bodyPr wrap="square" rtlCol="0">
            <a:spAutoFit/>
          </a:bodyPr>
          <a:lstStyle/>
          <a:p>
            <a:r>
              <a:rPr lang="en-US" altLang="zh-CN" sz="1200" dirty="0" err="1" smtClean="0"/>
              <a:t>Dit</a:t>
            </a:r>
            <a:r>
              <a:rPr lang="en-US" altLang="zh-CN" sz="1200" dirty="0" smtClean="0"/>
              <a:t> not receive</a:t>
            </a:r>
          </a:p>
          <a:p>
            <a:r>
              <a:rPr lang="en-US" altLang="zh-CN" sz="1200" dirty="0" err="1" smtClean="0"/>
              <a:t>JoinGroupRequest</a:t>
            </a:r>
            <a:endParaRPr lang="en-US" altLang="zh-CN" sz="1200" dirty="0" smtClean="0"/>
          </a:p>
          <a:p>
            <a:r>
              <a:rPr lang="en-US" altLang="zh-CN" sz="1200" dirty="0" smtClean="0"/>
              <a:t>from some of the</a:t>
            </a:r>
          </a:p>
          <a:p>
            <a:r>
              <a:rPr lang="en-US" altLang="zh-CN" sz="1200" dirty="0" smtClean="0"/>
              <a:t>current consumers for </a:t>
            </a:r>
          </a:p>
          <a:p>
            <a:r>
              <a:rPr lang="en-US" altLang="zh-CN" sz="1200" dirty="0" smtClean="0"/>
              <a:t>session.timeou.ms</a:t>
            </a:r>
          </a:p>
        </p:txBody>
      </p:sp>
      <p:sp>
        <p:nvSpPr>
          <p:cNvPr id="42" name="TextBox 41"/>
          <p:cNvSpPr txBox="1"/>
          <p:nvPr/>
        </p:nvSpPr>
        <p:spPr>
          <a:xfrm>
            <a:off x="1638882" y="4448145"/>
            <a:ext cx="1276934" cy="276999"/>
          </a:xfrm>
          <a:prstGeom prst="rect">
            <a:avLst/>
          </a:prstGeom>
          <a:noFill/>
        </p:spPr>
        <p:txBody>
          <a:bodyPr wrap="square" rtlCol="0">
            <a:spAutoFit/>
          </a:bodyPr>
          <a:lstStyle/>
          <a:p>
            <a:r>
              <a:rPr lang="en-US" altLang="zh-CN" sz="1200" dirty="0" smtClean="0"/>
              <a:t>Died or demoted</a:t>
            </a:r>
            <a:endParaRPr lang="zh-CN" altLang="en-US" sz="1200" dirty="0"/>
          </a:p>
        </p:txBody>
      </p:sp>
    </p:spTree>
    <p:extLst>
      <p:ext uri="{BB962C8B-B14F-4D97-AF65-F5344CB8AC3E}">
        <p14:creationId xmlns:p14="http://schemas.microsoft.com/office/powerpoint/2010/main" val="2776508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B0F0"/>
                </a:solidFill>
              </a:rPr>
              <a:t>Coordinator</a:t>
            </a:r>
            <a:r>
              <a:rPr lang="zh-CN" altLang="en-US" sz="4000" dirty="0" smtClean="0">
                <a:solidFill>
                  <a:srgbClr val="00B0F0"/>
                </a:solidFill>
              </a:rPr>
              <a:t>的</a:t>
            </a:r>
            <a:r>
              <a:rPr lang="en-US" altLang="zh-CN" sz="4000" dirty="0" smtClean="0">
                <a:solidFill>
                  <a:srgbClr val="00B0F0"/>
                </a:solidFill>
              </a:rPr>
              <a:t>Rebalance</a:t>
            </a:r>
            <a:r>
              <a:rPr lang="zh-CN" altLang="en-US" sz="4000" dirty="0" smtClean="0">
                <a:solidFill>
                  <a:srgbClr val="00B0F0"/>
                </a:solidFill>
              </a:rPr>
              <a:t>流程</a:t>
            </a:r>
            <a:endParaRPr lang="zh-CN" altLang="en-US" sz="4000" dirty="0">
              <a:solidFill>
                <a:srgbClr val="00B0F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200800" cy="4781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963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Consumer</a:t>
            </a:r>
            <a:r>
              <a:rPr lang="zh-CN" altLang="en-US" sz="4000" dirty="0" smtClean="0">
                <a:solidFill>
                  <a:srgbClr val="0070C0"/>
                </a:solidFill>
              </a:rPr>
              <a:t>负载均衡</a:t>
            </a:r>
            <a:r>
              <a:rPr lang="en-US" altLang="zh-CN" sz="4000" dirty="0" smtClean="0">
                <a:solidFill>
                  <a:srgbClr val="0070C0"/>
                </a:solidFill>
              </a:rPr>
              <a:t>1</a:t>
            </a:r>
            <a:endParaRPr lang="zh-CN" altLang="en-US" sz="4000" dirty="0">
              <a:solidFill>
                <a:srgbClr val="0070C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22" y="1587426"/>
            <a:ext cx="7729386" cy="4145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013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70C0"/>
                </a:solidFill>
              </a:rPr>
              <a:t>Consumer</a:t>
            </a:r>
            <a:r>
              <a:rPr lang="zh-CN" altLang="en-US" sz="4000" dirty="0" smtClean="0">
                <a:solidFill>
                  <a:srgbClr val="0070C0"/>
                </a:solidFill>
              </a:rPr>
              <a:t>负载均衡</a:t>
            </a:r>
            <a:r>
              <a:rPr lang="en-US" altLang="zh-CN" sz="4000" dirty="0" smtClean="0">
                <a:solidFill>
                  <a:srgbClr val="0070C0"/>
                </a:solidFill>
              </a:rPr>
              <a:t>2</a:t>
            </a:r>
            <a:endParaRPr lang="zh-CN" altLang="en-US" sz="4000" dirty="0">
              <a:solidFill>
                <a:srgbClr val="0070C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844824"/>
            <a:ext cx="57626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878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002060"/>
                </a:solidFill>
              </a:rPr>
              <a:t>消费</a:t>
            </a:r>
            <a:r>
              <a:rPr lang="zh-CN" altLang="en-US" dirty="0">
                <a:solidFill>
                  <a:srgbClr val="002060"/>
                </a:solidFill>
              </a:rPr>
              <a:t>者</a:t>
            </a:r>
          </a:p>
        </p:txBody>
      </p:sp>
      <p:sp>
        <p:nvSpPr>
          <p:cNvPr id="3" name="内容占位符 2"/>
          <p:cNvSpPr>
            <a:spLocks noGrp="1"/>
          </p:cNvSpPr>
          <p:nvPr>
            <p:ph idx="1"/>
          </p:nvPr>
        </p:nvSpPr>
        <p:spPr>
          <a:xfrm>
            <a:off x="457200" y="1600200"/>
            <a:ext cx="8229600" cy="4421088"/>
          </a:xfrm>
        </p:spPr>
        <p:txBody>
          <a:bodyPr>
            <a:normAutofit/>
          </a:bodyPr>
          <a:lstStyle/>
          <a:p>
            <a:r>
              <a:rPr lang="zh-CN" altLang="en-US" dirty="0" smtClean="0">
                <a:solidFill>
                  <a:schemeClr val="accent5">
                    <a:lumMod val="50000"/>
                  </a:schemeClr>
                </a:solidFill>
              </a:rPr>
              <a:t>消息确认</a:t>
            </a:r>
            <a:r>
              <a:rPr lang="en-US" altLang="zh-CN" dirty="0" smtClean="0">
                <a:solidFill>
                  <a:schemeClr val="accent5">
                    <a:lumMod val="50000"/>
                  </a:schemeClr>
                </a:solidFill>
              </a:rPr>
              <a:t>(Offset)</a:t>
            </a:r>
          </a:p>
          <a:p>
            <a:r>
              <a:rPr lang="zh-CN" altLang="en-US" dirty="0" smtClean="0">
                <a:solidFill>
                  <a:schemeClr val="accent5">
                    <a:lumMod val="50000"/>
                  </a:schemeClr>
                </a:solidFill>
              </a:rPr>
              <a:t>消费者使用方式</a:t>
            </a:r>
            <a:endParaRPr lang="en-US" altLang="zh-CN" dirty="0" smtClean="0">
              <a:solidFill>
                <a:schemeClr val="accent5">
                  <a:lumMod val="50000"/>
                </a:schemeClr>
              </a:solidFill>
            </a:endParaRPr>
          </a:p>
          <a:p>
            <a:r>
              <a:rPr lang="zh-CN" altLang="en-US" dirty="0" smtClean="0">
                <a:solidFill>
                  <a:schemeClr val="accent5">
                    <a:lumMod val="50000"/>
                  </a:schemeClr>
                </a:solidFill>
              </a:rPr>
              <a:t>消费者启动流程</a:t>
            </a:r>
            <a:endParaRPr lang="en-US" altLang="zh-CN" dirty="0" smtClean="0">
              <a:solidFill>
                <a:schemeClr val="accent5">
                  <a:lumMod val="50000"/>
                </a:schemeClr>
              </a:solidFill>
            </a:endParaRPr>
          </a:p>
          <a:p>
            <a:pPr marL="0" indent="0">
              <a:buNone/>
            </a:pPr>
            <a:endParaRPr lang="zh-CN" altLang="en-US" dirty="0"/>
          </a:p>
        </p:txBody>
      </p:sp>
    </p:spTree>
    <p:extLst>
      <p:ext uri="{BB962C8B-B14F-4D97-AF65-F5344CB8AC3E}">
        <p14:creationId xmlns:p14="http://schemas.microsoft.com/office/powerpoint/2010/main" val="3752730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rgbClr val="002060"/>
                </a:solidFill>
              </a:rPr>
              <a:t>消息确认</a:t>
            </a:r>
            <a:r>
              <a:rPr lang="en-US" altLang="zh-CN" sz="4000" dirty="0" smtClean="0">
                <a:solidFill>
                  <a:srgbClr val="002060"/>
                </a:solidFill>
              </a:rPr>
              <a:t>(Offset)</a:t>
            </a:r>
            <a:endParaRPr lang="zh-CN" altLang="en-US" sz="4000" dirty="0"/>
          </a:p>
        </p:txBody>
      </p:sp>
      <p:sp>
        <p:nvSpPr>
          <p:cNvPr id="3" name="内容占位符 2"/>
          <p:cNvSpPr>
            <a:spLocks noGrp="1"/>
          </p:cNvSpPr>
          <p:nvPr>
            <p:ph idx="1"/>
          </p:nvPr>
        </p:nvSpPr>
        <p:spPr>
          <a:xfrm>
            <a:off x="467544" y="1484784"/>
            <a:ext cx="8229600" cy="1872208"/>
          </a:xfrm>
        </p:spPr>
        <p:txBody>
          <a:bodyPr>
            <a:normAutofit/>
          </a:bodyPr>
          <a:lstStyle/>
          <a:p>
            <a:pPr marL="0" indent="0">
              <a:buNone/>
            </a:pPr>
            <a:r>
              <a:rPr lang="zh-CN" altLang="en-US" sz="2800" dirty="0" smtClean="0"/>
              <a:t>消费</a:t>
            </a:r>
            <a:r>
              <a:rPr lang="zh-CN" altLang="en-US" sz="2800" dirty="0"/>
              <a:t>端</a:t>
            </a:r>
            <a:r>
              <a:rPr lang="en-US" altLang="zh-CN" sz="2800" dirty="0" smtClean="0"/>
              <a:t>Offset</a:t>
            </a:r>
            <a:r>
              <a:rPr lang="zh-CN" altLang="en-US" sz="2800" dirty="0" smtClean="0"/>
              <a:t>用来标示消息消费到哪个位置</a:t>
            </a:r>
            <a:endParaRPr lang="en-US" altLang="zh-CN" sz="2800" dirty="0" smtClean="0"/>
          </a:p>
          <a:p>
            <a:r>
              <a:rPr lang="en-US" altLang="zh-CN" sz="2400" dirty="0" smtClean="0"/>
              <a:t>Offset</a:t>
            </a:r>
            <a:r>
              <a:rPr lang="zh-CN" altLang="en-US" sz="2400" dirty="0" smtClean="0"/>
              <a:t>存储方式</a:t>
            </a:r>
            <a:r>
              <a:rPr lang="en-US" altLang="zh-CN" sz="2400" dirty="0" smtClean="0"/>
              <a:t>(ZK</a:t>
            </a:r>
            <a:r>
              <a:rPr lang="zh-CN" altLang="en-US" sz="2400" dirty="0" smtClean="0"/>
              <a:t>、</a:t>
            </a:r>
            <a:r>
              <a:rPr lang="en-US" altLang="zh-CN" sz="2400" dirty="0" smtClean="0"/>
              <a:t>Broker</a:t>
            </a:r>
            <a:r>
              <a:rPr lang="zh-CN" altLang="en-US" sz="2400" dirty="0" smtClean="0"/>
              <a:t>、</a:t>
            </a:r>
            <a:r>
              <a:rPr lang="en-US" altLang="zh-CN" sz="2400" dirty="0" smtClean="0"/>
              <a:t>Custom)</a:t>
            </a:r>
          </a:p>
          <a:p>
            <a:r>
              <a:rPr lang="en-US" altLang="zh-CN" sz="2400" dirty="0" smtClean="0"/>
              <a:t>Offset</a:t>
            </a:r>
            <a:r>
              <a:rPr lang="zh-CN" altLang="en-US" sz="2400" dirty="0" smtClean="0"/>
              <a:t>提交方式</a:t>
            </a:r>
            <a:r>
              <a:rPr lang="en-US" altLang="zh-CN" sz="2400" dirty="0" smtClean="0"/>
              <a:t>(</a:t>
            </a:r>
            <a:r>
              <a:rPr lang="en-US" altLang="zh-CN" sz="2400" dirty="0" err="1" smtClean="0"/>
              <a:t>Autocommit</a:t>
            </a:r>
            <a:r>
              <a:rPr lang="zh-CN" altLang="en-US" sz="2400" dirty="0" smtClean="0"/>
              <a:t>、</a:t>
            </a:r>
            <a:r>
              <a:rPr lang="en-US" altLang="zh-CN" sz="2400" dirty="0" smtClean="0"/>
              <a:t>Custom)</a:t>
            </a:r>
            <a:endParaRPr lang="zh-CN" altLang="en-US" sz="2400" dirty="0" smtClean="0">
              <a:solidFill>
                <a:srgbClr val="002060"/>
              </a:solidFill>
            </a:endParaRPr>
          </a:p>
        </p:txBody>
      </p:sp>
      <p:sp>
        <p:nvSpPr>
          <p:cNvPr id="11" name="矩形 10"/>
          <p:cNvSpPr/>
          <p:nvPr/>
        </p:nvSpPr>
        <p:spPr>
          <a:xfrm>
            <a:off x="1115616" y="3356992"/>
            <a:ext cx="6840760" cy="163694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altLang="zh-CN" sz="1200" dirty="0" err="1" smtClean="0"/>
              <a:t>MessageList</a:t>
            </a:r>
            <a:endParaRPr lang="zh-CN" altLang="en-US" sz="1200" dirty="0"/>
          </a:p>
        </p:txBody>
      </p:sp>
      <p:sp>
        <p:nvSpPr>
          <p:cNvPr id="25" name="矩形 24"/>
          <p:cNvSpPr/>
          <p:nvPr/>
        </p:nvSpPr>
        <p:spPr>
          <a:xfrm>
            <a:off x="2639640" y="3840907"/>
            <a:ext cx="1608467" cy="86112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zh-CN" altLang="en-US" sz="1200" dirty="0"/>
          </a:p>
        </p:txBody>
      </p:sp>
      <p:sp>
        <p:nvSpPr>
          <p:cNvPr id="12" name="矩形 11"/>
          <p:cNvSpPr/>
          <p:nvPr/>
        </p:nvSpPr>
        <p:spPr>
          <a:xfrm>
            <a:off x="2106820" y="4029736"/>
            <a:ext cx="540108" cy="48346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100" dirty="0"/>
              <a:t>m1</a:t>
            </a:r>
            <a:endParaRPr lang="zh-CN" altLang="en-US" sz="1100" dirty="0"/>
          </a:p>
        </p:txBody>
      </p:sp>
      <p:sp>
        <p:nvSpPr>
          <p:cNvPr id="13" name="矩形 12"/>
          <p:cNvSpPr/>
          <p:nvPr/>
        </p:nvSpPr>
        <p:spPr>
          <a:xfrm>
            <a:off x="2648372" y="4029736"/>
            <a:ext cx="540108" cy="48346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100" dirty="0" smtClean="0"/>
              <a:t>m2</a:t>
            </a:r>
            <a:endParaRPr lang="zh-CN" altLang="en-US" sz="1100" dirty="0"/>
          </a:p>
        </p:txBody>
      </p:sp>
      <p:sp>
        <p:nvSpPr>
          <p:cNvPr id="14" name="矩形 13"/>
          <p:cNvSpPr/>
          <p:nvPr/>
        </p:nvSpPr>
        <p:spPr>
          <a:xfrm>
            <a:off x="3167892" y="4031083"/>
            <a:ext cx="540108" cy="48346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100" dirty="0" smtClean="0"/>
              <a:t>m3</a:t>
            </a:r>
            <a:endParaRPr lang="zh-CN" altLang="en-US" sz="1100" dirty="0"/>
          </a:p>
        </p:txBody>
      </p:sp>
      <p:sp>
        <p:nvSpPr>
          <p:cNvPr id="15" name="矩形 14"/>
          <p:cNvSpPr/>
          <p:nvPr/>
        </p:nvSpPr>
        <p:spPr>
          <a:xfrm>
            <a:off x="3708000" y="4031083"/>
            <a:ext cx="540108" cy="48346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100" dirty="0"/>
              <a:t>m4</a:t>
            </a:r>
            <a:endParaRPr lang="zh-CN" altLang="en-US" sz="1100" dirty="0"/>
          </a:p>
        </p:txBody>
      </p:sp>
      <p:sp>
        <p:nvSpPr>
          <p:cNvPr id="16" name="矩形 15"/>
          <p:cNvSpPr/>
          <p:nvPr/>
        </p:nvSpPr>
        <p:spPr>
          <a:xfrm>
            <a:off x="4248108" y="4031083"/>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m5</a:t>
            </a:r>
            <a:endParaRPr lang="zh-CN" altLang="en-US" sz="1100" dirty="0"/>
          </a:p>
        </p:txBody>
      </p:sp>
      <p:sp>
        <p:nvSpPr>
          <p:cNvPr id="17" name="矩形 16"/>
          <p:cNvSpPr/>
          <p:nvPr/>
        </p:nvSpPr>
        <p:spPr>
          <a:xfrm>
            <a:off x="4788216" y="4031083"/>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m6</a:t>
            </a:r>
            <a:endParaRPr lang="zh-CN" altLang="en-US" sz="1100" dirty="0"/>
          </a:p>
        </p:txBody>
      </p:sp>
      <p:sp>
        <p:nvSpPr>
          <p:cNvPr id="18" name="矩形 17"/>
          <p:cNvSpPr/>
          <p:nvPr/>
        </p:nvSpPr>
        <p:spPr>
          <a:xfrm>
            <a:off x="5328324" y="4031083"/>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m7</a:t>
            </a:r>
            <a:endParaRPr lang="zh-CN" altLang="en-US" sz="1100" dirty="0"/>
          </a:p>
        </p:txBody>
      </p:sp>
      <p:sp>
        <p:nvSpPr>
          <p:cNvPr id="19" name="矩形 18"/>
          <p:cNvSpPr/>
          <p:nvPr/>
        </p:nvSpPr>
        <p:spPr>
          <a:xfrm>
            <a:off x="5868432" y="4031083"/>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m8</a:t>
            </a:r>
            <a:endParaRPr lang="zh-CN" altLang="en-US" sz="1100" dirty="0"/>
          </a:p>
        </p:txBody>
      </p:sp>
      <p:sp>
        <p:nvSpPr>
          <p:cNvPr id="20" name="矩形 19"/>
          <p:cNvSpPr/>
          <p:nvPr/>
        </p:nvSpPr>
        <p:spPr>
          <a:xfrm>
            <a:off x="6408540" y="4029736"/>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m9</a:t>
            </a:r>
            <a:endParaRPr lang="zh-CN" altLang="en-US" sz="1100" dirty="0"/>
          </a:p>
        </p:txBody>
      </p:sp>
      <p:sp>
        <p:nvSpPr>
          <p:cNvPr id="21" name="矩形 20"/>
          <p:cNvSpPr/>
          <p:nvPr/>
        </p:nvSpPr>
        <p:spPr>
          <a:xfrm>
            <a:off x="1572910" y="4029736"/>
            <a:ext cx="540108" cy="48346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100" dirty="0" smtClean="0"/>
              <a:t>m0</a:t>
            </a:r>
            <a:endParaRPr lang="zh-CN" altLang="en-US" sz="1100" dirty="0"/>
          </a:p>
        </p:txBody>
      </p:sp>
      <p:sp>
        <p:nvSpPr>
          <p:cNvPr id="26" name="矩形 25"/>
          <p:cNvSpPr/>
          <p:nvPr/>
        </p:nvSpPr>
        <p:spPr>
          <a:xfrm>
            <a:off x="6948648" y="4029736"/>
            <a:ext cx="540108" cy="4834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100" dirty="0" smtClean="0"/>
              <a:t>m10</a:t>
            </a:r>
            <a:endParaRPr lang="zh-CN" altLang="en-US" sz="1100" dirty="0"/>
          </a:p>
        </p:txBody>
      </p:sp>
    </p:spTree>
    <p:extLst>
      <p:ext uri="{BB962C8B-B14F-4D97-AF65-F5344CB8AC3E}">
        <p14:creationId xmlns:p14="http://schemas.microsoft.com/office/powerpoint/2010/main" val="1543168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002060"/>
                </a:solidFill>
              </a:rPr>
              <a:t>发布</a:t>
            </a:r>
            <a:r>
              <a:rPr lang="en-US" altLang="zh-CN" sz="3600" dirty="0" smtClean="0">
                <a:solidFill>
                  <a:srgbClr val="002060"/>
                </a:solidFill>
              </a:rPr>
              <a:t>/</a:t>
            </a:r>
            <a:r>
              <a:rPr lang="zh-CN" altLang="en-US" sz="3600" dirty="0" smtClean="0">
                <a:solidFill>
                  <a:srgbClr val="002060"/>
                </a:solidFill>
              </a:rPr>
              <a:t>订阅模式</a:t>
            </a:r>
            <a:r>
              <a:rPr lang="en-US" altLang="zh-CN" sz="3600" dirty="0" smtClean="0">
                <a:solidFill>
                  <a:srgbClr val="002060"/>
                </a:solidFill>
              </a:rPr>
              <a:t>(publish-subscribe)</a:t>
            </a:r>
            <a:endParaRPr lang="zh-CN" altLang="en-US" sz="3600" dirty="0">
              <a:solidFill>
                <a:srgbClr val="00206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12776"/>
            <a:ext cx="7277024"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444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rgbClr val="002060"/>
                </a:solidFill>
              </a:rPr>
              <a:t>消费者使用方式</a:t>
            </a:r>
            <a:endParaRPr lang="en-US" altLang="zh-CN" sz="4000" dirty="0" smtClean="0">
              <a:solidFill>
                <a:srgbClr val="002060"/>
              </a:solidFill>
            </a:endParaRPr>
          </a:p>
        </p:txBody>
      </p:sp>
      <p:sp>
        <p:nvSpPr>
          <p:cNvPr id="3" name="内容占位符 2"/>
          <p:cNvSpPr>
            <a:spLocks noGrp="1"/>
          </p:cNvSpPr>
          <p:nvPr>
            <p:ph idx="1"/>
          </p:nvPr>
        </p:nvSpPr>
        <p:spPr>
          <a:xfrm>
            <a:off x="457200" y="1556792"/>
            <a:ext cx="8229600" cy="1036711"/>
          </a:xfrm>
        </p:spPr>
        <p:txBody>
          <a:bodyPr>
            <a:normAutofit/>
          </a:bodyPr>
          <a:lstStyle/>
          <a:p>
            <a:r>
              <a:rPr lang="en-US" altLang="zh-CN" sz="2400" dirty="0"/>
              <a:t>Offset</a:t>
            </a:r>
            <a:r>
              <a:rPr lang="zh-CN" altLang="en-US" sz="2400" dirty="0" smtClean="0"/>
              <a:t>提交方式</a:t>
            </a:r>
            <a:endParaRPr lang="en-US" altLang="zh-CN" sz="2400" dirty="0" smtClean="0"/>
          </a:p>
          <a:p>
            <a:r>
              <a:rPr lang="en-US" altLang="zh-CN" sz="2400" dirty="0"/>
              <a:t>“</a:t>
            </a:r>
            <a:r>
              <a:rPr lang="en-US" altLang="zh-CN" sz="2400" dirty="0" err="1"/>
              <a:t>fetch.message.max.bytes</a:t>
            </a:r>
            <a:r>
              <a:rPr lang="en-US" altLang="zh-CN" sz="2400" dirty="0"/>
              <a:t>”</a:t>
            </a:r>
            <a:r>
              <a:rPr lang="zh-CN" altLang="en-US" sz="2400" dirty="0"/>
              <a:t>需和服务端参数匹配</a:t>
            </a:r>
            <a:endParaRPr lang="en-US" altLang="zh-CN" sz="2400" dirty="0"/>
          </a:p>
          <a:p>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22" y="2708920"/>
            <a:ext cx="84010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232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Consumer state diagram</a:t>
            </a:r>
            <a:endParaRPr lang="zh-CN" altLang="en-US" dirty="0"/>
          </a:p>
        </p:txBody>
      </p:sp>
      <p:sp>
        <p:nvSpPr>
          <p:cNvPr id="28" name="椭圆 27"/>
          <p:cNvSpPr/>
          <p:nvPr/>
        </p:nvSpPr>
        <p:spPr>
          <a:xfrm>
            <a:off x="323528" y="3137272"/>
            <a:ext cx="1080120" cy="64541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t>Down</a:t>
            </a:r>
            <a:endParaRPr lang="zh-CN" altLang="en-US" sz="1200" dirty="0"/>
          </a:p>
        </p:txBody>
      </p:sp>
      <p:sp>
        <p:nvSpPr>
          <p:cNvPr id="29" name="椭圆 28"/>
          <p:cNvSpPr/>
          <p:nvPr/>
        </p:nvSpPr>
        <p:spPr>
          <a:xfrm>
            <a:off x="1844080" y="3137272"/>
            <a:ext cx="1187030"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Start up &amp; discover </a:t>
            </a:r>
            <a:r>
              <a:rPr lang="en-US" altLang="zh-CN" sz="1200" dirty="0" err="1" smtClean="0"/>
              <a:t>coord</a:t>
            </a:r>
            <a:endParaRPr lang="zh-CN" altLang="en-US" sz="1200" dirty="0"/>
          </a:p>
        </p:txBody>
      </p:sp>
      <p:sp>
        <p:nvSpPr>
          <p:cNvPr id="30" name="椭圆 29"/>
          <p:cNvSpPr/>
          <p:nvPr/>
        </p:nvSpPr>
        <p:spPr>
          <a:xfrm>
            <a:off x="3333800" y="3137272"/>
            <a:ext cx="1080120" cy="64541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smtClean="0"/>
              <a:t>Part of a group</a:t>
            </a:r>
            <a:endParaRPr lang="zh-CN" altLang="en-US" sz="1200" dirty="0"/>
          </a:p>
        </p:txBody>
      </p:sp>
      <p:sp>
        <p:nvSpPr>
          <p:cNvPr id="31" name="椭圆 30"/>
          <p:cNvSpPr/>
          <p:nvPr/>
        </p:nvSpPr>
        <p:spPr>
          <a:xfrm>
            <a:off x="5364088" y="3137272"/>
            <a:ext cx="1152128"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Rediscover coordinator</a:t>
            </a:r>
            <a:endParaRPr lang="zh-CN" altLang="en-US" sz="1000" dirty="0"/>
          </a:p>
        </p:txBody>
      </p:sp>
      <p:sp>
        <p:nvSpPr>
          <p:cNvPr id="32" name="椭圆 31"/>
          <p:cNvSpPr/>
          <p:nvPr/>
        </p:nvSpPr>
        <p:spPr>
          <a:xfrm>
            <a:off x="7740352" y="3139926"/>
            <a:ext cx="1224136" cy="6454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dirty="0" smtClean="0"/>
              <a:t>Stopped consumption</a:t>
            </a:r>
            <a:endParaRPr lang="zh-CN" altLang="en-US" sz="1000" dirty="0"/>
          </a:p>
        </p:txBody>
      </p:sp>
      <p:sp>
        <p:nvSpPr>
          <p:cNvPr id="33" name="任意多边形 32"/>
          <p:cNvSpPr/>
          <p:nvPr/>
        </p:nvSpPr>
        <p:spPr>
          <a:xfrm>
            <a:off x="888876" y="2851099"/>
            <a:ext cx="1362075" cy="304851"/>
          </a:xfrm>
          <a:custGeom>
            <a:avLst/>
            <a:gdLst>
              <a:gd name="connsiteX0" fmla="*/ 0 w 1362075"/>
              <a:gd name="connsiteY0" fmla="*/ 285801 h 304851"/>
              <a:gd name="connsiteX1" fmla="*/ 647700 w 1362075"/>
              <a:gd name="connsiteY1" fmla="*/ 51 h 304851"/>
              <a:gd name="connsiteX2" fmla="*/ 1362075 w 1362075"/>
              <a:gd name="connsiteY2" fmla="*/ 304851 h 304851"/>
            </a:gdLst>
            <a:ahLst/>
            <a:cxnLst>
              <a:cxn ang="0">
                <a:pos x="connsiteX0" y="connsiteY0"/>
              </a:cxn>
              <a:cxn ang="0">
                <a:pos x="connsiteX1" y="connsiteY1"/>
              </a:cxn>
              <a:cxn ang="0">
                <a:pos x="connsiteX2" y="connsiteY2"/>
              </a:cxn>
            </a:cxnLst>
            <a:rect l="l" t="t" r="r" b="b"/>
            <a:pathLst>
              <a:path w="1362075" h="304851">
                <a:moveTo>
                  <a:pt x="0" y="285801"/>
                </a:moveTo>
                <a:cubicBezTo>
                  <a:pt x="210344" y="141338"/>
                  <a:pt x="420688" y="-3124"/>
                  <a:pt x="647700" y="51"/>
                </a:cubicBezTo>
                <a:cubicBezTo>
                  <a:pt x="874712" y="3226"/>
                  <a:pt x="1238250" y="250876"/>
                  <a:pt x="1362075" y="304851"/>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2517651" y="2917762"/>
            <a:ext cx="1152525" cy="247713"/>
          </a:xfrm>
          <a:custGeom>
            <a:avLst/>
            <a:gdLst>
              <a:gd name="connsiteX0" fmla="*/ 0 w 1152525"/>
              <a:gd name="connsiteY0" fmla="*/ 228663 h 247713"/>
              <a:gd name="connsiteX1" fmla="*/ 542925 w 1152525"/>
              <a:gd name="connsiteY1" fmla="*/ 63 h 247713"/>
              <a:gd name="connsiteX2" fmla="*/ 1152525 w 1152525"/>
              <a:gd name="connsiteY2" fmla="*/ 247713 h 247713"/>
            </a:gdLst>
            <a:ahLst/>
            <a:cxnLst>
              <a:cxn ang="0">
                <a:pos x="connsiteX0" y="connsiteY0"/>
              </a:cxn>
              <a:cxn ang="0">
                <a:pos x="connsiteX1" y="connsiteY1"/>
              </a:cxn>
              <a:cxn ang="0">
                <a:pos x="connsiteX2" y="connsiteY2"/>
              </a:cxn>
            </a:cxnLst>
            <a:rect l="l" t="t" r="r" b="b"/>
            <a:pathLst>
              <a:path w="1152525" h="247713">
                <a:moveTo>
                  <a:pt x="0" y="228663"/>
                </a:moveTo>
                <a:cubicBezTo>
                  <a:pt x="175419" y="112775"/>
                  <a:pt x="350838" y="-3112"/>
                  <a:pt x="542925" y="63"/>
                </a:cubicBezTo>
                <a:cubicBezTo>
                  <a:pt x="735012" y="3238"/>
                  <a:pt x="1093788" y="190563"/>
                  <a:pt x="1152525" y="247713"/>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823013" y="2604878"/>
            <a:ext cx="642868" cy="276999"/>
          </a:xfrm>
          <a:prstGeom prst="rect">
            <a:avLst/>
          </a:prstGeom>
          <a:noFill/>
        </p:spPr>
        <p:txBody>
          <a:bodyPr wrap="none" rtlCol="0">
            <a:spAutoFit/>
          </a:bodyPr>
          <a:lstStyle/>
          <a:p>
            <a:r>
              <a:rPr lang="en-US" altLang="zh-CN" sz="1200" dirty="0" smtClean="0"/>
              <a:t>Startup</a:t>
            </a:r>
            <a:endParaRPr lang="zh-CN" altLang="en-US" sz="1200" dirty="0"/>
          </a:p>
        </p:txBody>
      </p:sp>
      <p:sp>
        <p:nvSpPr>
          <p:cNvPr id="43" name="TextBox 42"/>
          <p:cNvSpPr txBox="1"/>
          <p:nvPr/>
        </p:nvSpPr>
        <p:spPr>
          <a:xfrm>
            <a:off x="323528" y="4005064"/>
            <a:ext cx="2362698" cy="461665"/>
          </a:xfrm>
          <a:prstGeom prst="rect">
            <a:avLst/>
          </a:prstGeom>
          <a:noFill/>
        </p:spPr>
        <p:txBody>
          <a:bodyPr wrap="none" rtlCol="0">
            <a:spAutoFit/>
          </a:bodyPr>
          <a:lstStyle/>
          <a:p>
            <a:r>
              <a:rPr lang="en-US" altLang="zh-CN" sz="1200" dirty="0" smtClean="0"/>
              <a:t>Until </a:t>
            </a:r>
            <a:r>
              <a:rPr lang="en-US" altLang="zh-CN" sz="1200" dirty="0" err="1" smtClean="0"/>
              <a:t>ConsumerMetadataResponse</a:t>
            </a:r>
            <a:endParaRPr lang="en-US" altLang="zh-CN" sz="1200" dirty="0"/>
          </a:p>
          <a:p>
            <a:r>
              <a:rPr lang="en-US" altLang="zh-CN" sz="1200" dirty="0" smtClean="0"/>
              <a:t>returns no error code</a:t>
            </a:r>
            <a:endParaRPr lang="zh-CN" altLang="en-US" sz="1200" dirty="0"/>
          </a:p>
        </p:txBody>
      </p:sp>
      <p:sp>
        <p:nvSpPr>
          <p:cNvPr id="44" name="TextBox 43"/>
          <p:cNvSpPr txBox="1"/>
          <p:nvPr/>
        </p:nvSpPr>
        <p:spPr>
          <a:xfrm>
            <a:off x="2517651" y="2299249"/>
            <a:ext cx="956031" cy="646331"/>
          </a:xfrm>
          <a:prstGeom prst="rect">
            <a:avLst/>
          </a:prstGeom>
          <a:noFill/>
        </p:spPr>
        <p:txBody>
          <a:bodyPr wrap="none" rtlCol="0">
            <a:spAutoFit/>
          </a:bodyPr>
          <a:lstStyle/>
          <a:p>
            <a:r>
              <a:rPr lang="en-US" altLang="zh-CN" sz="1200" dirty="0" err="1" smtClean="0"/>
              <a:t>JoinRequest</a:t>
            </a:r>
            <a:endParaRPr lang="en-US" altLang="zh-CN" sz="1200" dirty="0"/>
          </a:p>
          <a:p>
            <a:r>
              <a:rPr lang="en-US" altLang="zh-CN" sz="1200" dirty="0" smtClean="0"/>
              <a:t>with empty</a:t>
            </a:r>
          </a:p>
          <a:p>
            <a:r>
              <a:rPr lang="en-US" altLang="zh-CN" sz="1200" dirty="0" smtClean="0"/>
              <a:t>consumer id</a:t>
            </a:r>
            <a:endParaRPr lang="zh-CN" altLang="en-US" sz="1200" dirty="0"/>
          </a:p>
        </p:txBody>
      </p:sp>
      <p:sp>
        <p:nvSpPr>
          <p:cNvPr id="46" name="TextBox 45"/>
          <p:cNvSpPr txBox="1"/>
          <p:nvPr/>
        </p:nvSpPr>
        <p:spPr>
          <a:xfrm>
            <a:off x="4513024" y="1844824"/>
            <a:ext cx="3155320" cy="461665"/>
          </a:xfrm>
          <a:prstGeom prst="rect">
            <a:avLst/>
          </a:prstGeom>
          <a:noFill/>
        </p:spPr>
        <p:txBody>
          <a:bodyPr wrap="square" rtlCol="0">
            <a:spAutoFit/>
          </a:bodyPr>
          <a:lstStyle/>
          <a:p>
            <a:r>
              <a:rPr lang="en-US" altLang="zh-CN" sz="1200" dirty="0" err="1" smtClean="0"/>
              <a:t>HBResponse</a:t>
            </a:r>
            <a:r>
              <a:rPr lang="en-US" altLang="zh-CN" sz="1200" dirty="0" smtClean="0"/>
              <a:t> returns </a:t>
            </a:r>
            <a:r>
              <a:rPr lang="en-US" altLang="zh-CN" sz="1200" dirty="0" err="1" smtClean="0"/>
              <a:t>IllegalGeneration</a:t>
            </a:r>
            <a:r>
              <a:rPr lang="en-US" altLang="zh-CN" sz="1200" dirty="0" smtClean="0"/>
              <a:t> error,</a:t>
            </a:r>
          </a:p>
          <a:p>
            <a:r>
              <a:rPr lang="en-US" altLang="zh-CN" sz="1200" dirty="0" smtClean="0"/>
              <a:t>user invokes subscribe()</a:t>
            </a:r>
          </a:p>
        </p:txBody>
      </p:sp>
      <p:sp>
        <p:nvSpPr>
          <p:cNvPr id="47" name="TextBox 46"/>
          <p:cNvSpPr txBox="1"/>
          <p:nvPr/>
        </p:nvSpPr>
        <p:spPr>
          <a:xfrm>
            <a:off x="6516216" y="2780928"/>
            <a:ext cx="1368152" cy="830997"/>
          </a:xfrm>
          <a:prstGeom prst="rect">
            <a:avLst/>
          </a:prstGeom>
          <a:noFill/>
        </p:spPr>
        <p:txBody>
          <a:bodyPr wrap="square" rtlCol="0">
            <a:spAutoFit/>
          </a:bodyPr>
          <a:lstStyle/>
          <a:p>
            <a:r>
              <a:rPr lang="en-US" altLang="zh-CN" sz="1200" dirty="0" err="1" smtClean="0"/>
              <a:t>HBResponse</a:t>
            </a:r>
            <a:r>
              <a:rPr lang="en-US" altLang="zh-CN" sz="1200" dirty="0" smtClean="0"/>
              <a:t> returns </a:t>
            </a:r>
            <a:r>
              <a:rPr lang="en-US" altLang="zh-CN" sz="1200" dirty="0" err="1" smtClean="0"/>
              <a:t>IllegalGeneration</a:t>
            </a:r>
            <a:endParaRPr lang="en-US" altLang="zh-CN" sz="1200" dirty="0" smtClean="0"/>
          </a:p>
          <a:p>
            <a:r>
              <a:rPr lang="en-US" altLang="zh-CN" sz="1200" dirty="0" smtClean="0"/>
              <a:t>error</a:t>
            </a:r>
          </a:p>
        </p:txBody>
      </p:sp>
      <p:sp>
        <p:nvSpPr>
          <p:cNvPr id="48" name="TextBox 47"/>
          <p:cNvSpPr txBox="1"/>
          <p:nvPr/>
        </p:nvSpPr>
        <p:spPr>
          <a:xfrm>
            <a:off x="5400091" y="3894147"/>
            <a:ext cx="2412269" cy="830997"/>
          </a:xfrm>
          <a:prstGeom prst="rect">
            <a:avLst/>
          </a:prstGeom>
          <a:noFill/>
        </p:spPr>
        <p:txBody>
          <a:bodyPr wrap="square" rtlCol="0">
            <a:spAutoFit/>
          </a:bodyPr>
          <a:lstStyle/>
          <a:p>
            <a:r>
              <a:rPr lang="en-US" altLang="zh-CN" sz="1200" dirty="0" smtClean="0"/>
              <a:t>Until </a:t>
            </a:r>
            <a:r>
              <a:rPr lang="en-US" altLang="zh-CN" sz="1200" dirty="0" err="1" smtClean="0"/>
              <a:t>ConsumerMetadataResponse</a:t>
            </a:r>
            <a:endParaRPr lang="en-US" altLang="zh-CN" sz="1200" dirty="0" smtClean="0"/>
          </a:p>
          <a:p>
            <a:r>
              <a:rPr lang="en-US" altLang="zh-CN" sz="1200" dirty="0" smtClean="0"/>
              <a:t>returns no error code or </a:t>
            </a:r>
          </a:p>
          <a:p>
            <a:r>
              <a:rPr lang="en-US" altLang="zh-CN" sz="1200" dirty="0" err="1" smtClean="0"/>
              <a:t>HBResponse</a:t>
            </a:r>
            <a:r>
              <a:rPr lang="en-US" altLang="zh-CN" sz="1200" dirty="0" smtClean="0"/>
              <a:t> returns some </a:t>
            </a:r>
            <a:r>
              <a:rPr lang="en-US" altLang="zh-CN" sz="1200" dirty="0" err="1" smtClean="0"/>
              <a:t>orther</a:t>
            </a:r>
            <a:r>
              <a:rPr lang="en-US" altLang="zh-CN" sz="1200" dirty="0" smtClean="0"/>
              <a:t> error code</a:t>
            </a:r>
            <a:endParaRPr lang="zh-CN" altLang="en-US" sz="1200" dirty="0"/>
          </a:p>
        </p:txBody>
      </p:sp>
      <p:sp>
        <p:nvSpPr>
          <p:cNvPr id="50" name="TextBox 49"/>
          <p:cNvSpPr txBox="1"/>
          <p:nvPr/>
        </p:nvSpPr>
        <p:spPr>
          <a:xfrm>
            <a:off x="4211960" y="2564904"/>
            <a:ext cx="2136603" cy="461665"/>
          </a:xfrm>
          <a:prstGeom prst="rect">
            <a:avLst/>
          </a:prstGeom>
          <a:noFill/>
        </p:spPr>
        <p:txBody>
          <a:bodyPr wrap="square" rtlCol="0">
            <a:spAutoFit/>
          </a:bodyPr>
          <a:lstStyle/>
          <a:p>
            <a:r>
              <a:rPr lang="en-US" altLang="zh-CN" sz="1200" dirty="0" smtClean="0"/>
              <a:t>Conn loss, </a:t>
            </a:r>
            <a:r>
              <a:rPr lang="en-US" altLang="zh-CN" sz="1200" dirty="0" err="1" smtClean="0"/>
              <a:t>HBRequset</a:t>
            </a:r>
            <a:r>
              <a:rPr lang="en-US" altLang="zh-CN" sz="1200" dirty="0" smtClean="0"/>
              <a:t> returns </a:t>
            </a:r>
            <a:r>
              <a:rPr lang="en-US" altLang="zh-CN" sz="1200" dirty="0" err="1" smtClean="0"/>
              <a:t>NotCoordinatorForGroup</a:t>
            </a:r>
            <a:r>
              <a:rPr lang="en-US" altLang="zh-CN" sz="1200" dirty="0" smtClean="0"/>
              <a:t> error</a:t>
            </a:r>
          </a:p>
        </p:txBody>
      </p:sp>
      <p:sp>
        <p:nvSpPr>
          <p:cNvPr id="51" name="TextBox 50"/>
          <p:cNvSpPr txBox="1"/>
          <p:nvPr/>
        </p:nvSpPr>
        <p:spPr>
          <a:xfrm>
            <a:off x="5108212" y="4880193"/>
            <a:ext cx="2056076" cy="276999"/>
          </a:xfrm>
          <a:prstGeom prst="rect">
            <a:avLst/>
          </a:prstGeom>
          <a:noFill/>
        </p:spPr>
        <p:txBody>
          <a:bodyPr wrap="none" rtlCol="0">
            <a:spAutoFit/>
          </a:bodyPr>
          <a:lstStyle/>
          <a:p>
            <a:r>
              <a:rPr lang="en-US" altLang="zh-CN" sz="1200" dirty="0" err="1" smtClean="0"/>
              <a:t>JoinRequest</a:t>
            </a:r>
            <a:r>
              <a:rPr lang="en-US" altLang="zh-CN" sz="1200" dirty="0" smtClean="0"/>
              <a:t> with consumer id</a:t>
            </a:r>
            <a:endParaRPr lang="zh-CN" altLang="en-US" sz="1200" dirty="0"/>
          </a:p>
        </p:txBody>
      </p:sp>
      <p:sp>
        <p:nvSpPr>
          <p:cNvPr id="52" name="TextBox 51"/>
          <p:cNvSpPr txBox="1"/>
          <p:nvPr/>
        </p:nvSpPr>
        <p:spPr>
          <a:xfrm>
            <a:off x="4352186" y="5589240"/>
            <a:ext cx="3748206" cy="276999"/>
          </a:xfrm>
          <a:prstGeom prst="rect">
            <a:avLst/>
          </a:prstGeom>
          <a:noFill/>
        </p:spPr>
        <p:txBody>
          <a:bodyPr wrap="none" rtlCol="0">
            <a:spAutoFit/>
          </a:bodyPr>
          <a:lstStyle/>
          <a:p>
            <a:r>
              <a:rPr lang="en-US" altLang="zh-CN" sz="1200" dirty="0" err="1" smtClean="0"/>
              <a:t>JoinGroupResponse</a:t>
            </a:r>
            <a:r>
              <a:rPr lang="en-US" altLang="zh-CN" sz="1200" dirty="0" smtClean="0"/>
              <a:t> returned </a:t>
            </a:r>
            <a:r>
              <a:rPr lang="en-US" altLang="zh-CN" sz="1200" dirty="0" err="1" smtClean="0"/>
              <a:t>UnknownConsumerId</a:t>
            </a:r>
            <a:r>
              <a:rPr lang="en-US" altLang="zh-CN" sz="1200" dirty="0" smtClean="0"/>
              <a:t> error</a:t>
            </a:r>
            <a:endParaRPr lang="zh-CN" altLang="en-US" sz="1200" dirty="0"/>
          </a:p>
        </p:txBody>
      </p:sp>
      <p:sp>
        <p:nvSpPr>
          <p:cNvPr id="54" name="任意多边形 53"/>
          <p:cNvSpPr/>
          <p:nvPr/>
        </p:nvSpPr>
        <p:spPr>
          <a:xfrm>
            <a:off x="1461374" y="3609975"/>
            <a:ext cx="588411" cy="468158"/>
          </a:xfrm>
          <a:custGeom>
            <a:avLst/>
            <a:gdLst>
              <a:gd name="connsiteX0" fmla="*/ 436011 w 588411"/>
              <a:gd name="connsiteY0" fmla="*/ 0 h 468158"/>
              <a:gd name="connsiteX1" fmla="*/ 16911 w 588411"/>
              <a:gd name="connsiteY1" fmla="*/ 95250 h 468158"/>
              <a:gd name="connsiteX2" fmla="*/ 102636 w 588411"/>
              <a:gd name="connsiteY2" fmla="*/ 409575 h 468158"/>
              <a:gd name="connsiteX3" fmla="*/ 293136 w 588411"/>
              <a:gd name="connsiteY3" fmla="*/ 457200 h 468158"/>
              <a:gd name="connsiteX4" fmla="*/ 483636 w 588411"/>
              <a:gd name="connsiteY4" fmla="*/ 276225 h 468158"/>
              <a:gd name="connsiteX5" fmla="*/ 588411 w 588411"/>
              <a:gd name="connsiteY5" fmla="*/ 114300 h 46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411" h="468158">
                <a:moveTo>
                  <a:pt x="436011" y="0"/>
                </a:moveTo>
                <a:cubicBezTo>
                  <a:pt x="254242" y="13494"/>
                  <a:pt x="72473" y="26988"/>
                  <a:pt x="16911" y="95250"/>
                </a:cubicBezTo>
                <a:cubicBezTo>
                  <a:pt x="-38651" y="163512"/>
                  <a:pt x="56599" y="349250"/>
                  <a:pt x="102636" y="409575"/>
                </a:cubicBezTo>
                <a:cubicBezTo>
                  <a:pt x="148673" y="469900"/>
                  <a:pt x="229636" y="479425"/>
                  <a:pt x="293136" y="457200"/>
                </a:cubicBezTo>
                <a:cubicBezTo>
                  <a:pt x="356636" y="434975"/>
                  <a:pt x="434423" y="333375"/>
                  <a:pt x="483636" y="276225"/>
                </a:cubicBezTo>
                <a:cubicBezTo>
                  <a:pt x="532849" y="219075"/>
                  <a:pt x="560630" y="166687"/>
                  <a:pt x="588411" y="114300"/>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8" name="任意多边形 4097"/>
          <p:cNvSpPr/>
          <p:nvPr/>
        </p:nvSpPr>
        <p:spPr>
          <a:xfrm>
            <a:off x="4354835" y="3489062"/>
            <a:ext cx="367085" cy="318026"/>
          </a:xfrm>
          <a:custGeom>
            <a:avLst/>
            <a:gdLst>
              <a:gd name="connsiteX0" fmla="*/ 57150 w 367085"/>
              <a:gd name="connsiteY0" fmla="*/ 25663 h 318026"/>
              <a:gd name="connsiteX1" fmla="*/ 352425 w 367085"/>
              <a:gd name="connsiteY1" fmla="*/ 25663 h 318026"/>
              <a:gd name="connsiteX2" fmla="*/ 304800 w 367085"/>
              <a:gd name="connsiteY2" fmla="*/ 292363 h 318026"/>
              <a:gd name="connsiteX3" fmla="*/ 152400 w 367085"/>
              <a:gd name="connsiteY3" fmla="*/ 292363 h 318026"/>
              <a:gd name="connsiteX4" fmla="*/ 0 w 367085"/>
              <a:gd name="connsiteY4" fmla="*/ 159013 h 31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85" h="318026">
                <a:moveTo>
                  <a:pt x="57150" y="25663"/>
                </a:moveTo>
                <a:cubicBezTo>
                  <a:pt x="184150" y="3438"/>
                  <a:pt x="311150" y="-18787"/>
                  <a:pt x="352425" y="25663"/>
                </a:cubicBezTo>
                <a:cubicBezTo>
                  <a:pt x="393700" y="70113"/>
                  <a:pt x="338137" y="247913"/>
                  <a:pt x="304800" y="292363"/>
                </a:cubicBezTo>
                <a:cubicBezTo>
                  <a:pt x="271463" y="336813"/>
                  <a:pt x="203200" y="314588"/>
                  <a:pt x="152400" y="292363"/>
                </a:cubicBezTo>
                <a:cubicBezTo>
                  <a:pt x="101600" y="270138"/>
                  <a:pt x="50800" y="214575"/>
                  <a:pt x="0" y="159013"/>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72"/>
          <p:cNvSpPr txBox="1"/>
          <p:nvPr/>
        </p:nvSpPr>
        <p:spPr>
          <a:xfrm>
            <a:off x="4644008" y="3533238"/>
            <a:ext cx="364202" cy="276999"/>
          </a:xfrm>
          <a:prstGeom prst="rect">
            <a:avLst/>
          </a:prstGeom>
          <a:noFill/>
        </p:spPr>
        <p:txBody>
          <a:bodyPr wrap="none" rtlCol="0">
            <a:spAutoFit/>
          </a:bodyPr>
          <a:lstStyle/>
          <a:p>
            <a:r>
              <a:rPr lang="en-US" altLang="zh-CN" sz="1200" dirty="0" smtClean="0"/>
              <a:t>HB</a:t>
            </a:r>
            <a:endParaRPr lang="zh-CN" altLang="en-US" sz="1200" dirty="0"/>
          </a:p>
        </p:txBody>
      </p:sp>
      <p:sp>
        <p:nvSpPr>
          <p:cNvPr id="74" name="TextBox 73"/>
          <p:cNvSpPr txBox="1"/>
          <p:nvPr/>
        </p:nvSpPr>
        <p:spPr>
          <a:xfrm>
            <a:off x="4142107" y="3975447"/>
            <a:ext cx="1438005" cy="461665"/>
          </a:xfrm>
          <a:prstGeom prst="rect">
            <a:avLst/>
          </a:prstGeom>
          <a:noFill/>
        </p:spPr>
        <p:txBody>
          <a:bodyPr wrap="square" rtlCol="0">
            <a:spAutoFit/>
          </a:bodyPr>
          <a:lstStyle/>
          <a:p>
            <a:r>
              <a:rPr lang="en-US" altLang="zh-CN" sz="1200" dirty="0" err="1" smtClean="0"/>
              <a:t>HBResponse</a:t>
            </a:r>
            <a:endParaRPr lang="en-US" altLang="zh-CN" sz="1200" dirty="0" smtClean="0"/>
          </a:p>
          <a:p>
            <a:r>
              <a:rPr lang="en-US" altLang="zh-CN" sz="1200" dirty="0" smtClean="0"/>
              <a:t>returns no error</a:t>
            </a:r>
            <a:endParaRPr lang="zh-CN" altLang="en-US" sz="1200" dirty="0"/>
          </a:p>
        </p:txBody>
      </p:sp>
      <p:sp>
        <p:nvSpPr>
          <p:cNvPr id="4111" name="任意多边形 4110"/>
          <p:cNvSpPr/>
          <p:nvPr/>
        </p:nvSpPr>
        <p:spPr>
          <a:xfrm>
            <a:off x="3829050" y="3762375"/>
            <a:ext cx="4295775" cy="1169790"/>
          </a:xfrm>
          <a:custGeom>
            <a:avLst/>
            <a:gdLst>
              <a:gd name="connsiteX0" fmla="*/ 4295775 w 4295775"/>
              <a:gd name="connsiteY0" fmla="*/ 0 h 1169790"/>
              <a:gd name="connsiteX1" fmla="*/ 3228975 w 4295775"/>
              <a:gd name="connsiteY1" fmla="*/ 1047750 h 1169790"/>
              <a:gd name="connsiteX2" fmla="*/ 1323975 w 4295775"/>
              <a:gd name="connsiteY2" fmla="*/ 1114425 h 1169790"/>
              <a:gd name="connsiteX3" fmla="*/ 333375 w 4295775"/>
              <a:gd name="connsiteY3" fmla="*/ 742950 h 1169790"/>
              <a:gd name="connsiteX4" fmla="*/ 0 w 4295775"/>
              <a:gd name="connsiteY4" fmla="*/ 28575 h 1169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775" h="1169790">
                <a:moveTo>
                  <a:pt x="4295775" y="0"/>
                </a:moveTo>
                <a:cubicBezTo>
                  <a:pt x="4010025" y="431006"/>
                  <a:pt x="3724275" y="862012"/>
                  <a:pt x="3228975" y="1047750"/>
                </a:cubicBezTo>
                <a:cubicBezTo>
                  <a:pt x="2733675" y="1233488"/>
                  <a:pt x="1806575" y="1165225"/>
                  <a:pt x="1323975" y="1114425"/>
                </a:cubicBezTo>
                <a:cubicBezTo>
                  <a:pt x="841375" y="1063625"/>
                  <a:pt x="554038" y="923925"/>
                  <a:pt x="333375" y="742950"/>
                </a:cubicBezTo>
                <a:cubicBezTo>
                  <a:pt x="112712" y="561975"/>
                  <a:pt x="56356" y="295275"/>
                  <a:pt x="0" y="2857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2" name="任意多边形 4111"/>
          <p:cNvSpPr/>
          <p:nvPr/>
        </p:nvSpPr>
        <p:spPr>
          <a:xfrm>
            <a:off x="4124325" y="3733800"/>
            <a:ext cx="1495425" cy="257189"/>
          </a:xfrm>
          <a:custGeom>
            <a:avLst/>
            <a:gdLst>
              <a:gd name="connsiteX0" fmla="*/ 1495425 w 1495425"/>
              <a:gd name="connsiteY0" fmla="*/ 0 h 257189"/>
              <a:gd name="connsiteX1" fmla="*/ 771525 w 1495425"/>
              <a:gd name="connsiteY1" fmla="*/ 257175 h 257189"/>
              <a:gd name="connsiteX2" fmla="*/ 0 w 1495425"/>
              <a:gd name="connsiteY2" fmla="*/ 9525 h 257189"/>
            </a:gdLst>
            <a:ahLst/>
            <a:cxnLst>
              <a:cxn ang="0">
                <a:pos x="connsiteX0" y="connsiteY0"/>
              </a:cxn>
              <a:cxn ang="0">
                <a:pos x="connsiteX1" y="connsiteY1"/>
              </a:cxn>
              <a:cxn ang="0">
                <a:pos x="connsiteX2" y="connsiteY2"/>
              </a:cxn>
            </a:cxnLst>
            <a:rect l="l" t="t" r="r" b="b"/>
            <a:pathLst>
              <a:path w="1495425" h="257189">
                <a:moveTo>
                  <a:pt x="1495425" y="0"/>
                </a:moveTo>
                <a:cubicBezTo>
                  <a:pt x="1258093" y="127794"/>
                  <a:pt x="1020762" y="255588"/>
                  <a:pt x="771525" y="257175"/>
                </a:cubicBezTo>
                <a:cubicBezTo>
                  <a:pt x="522288" y="258762"/>
                  <a:pt x="261144" y="134143"/>
                  <a:pt x="0" y="9525"/>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3" name="任意多边形 4112"/>
          <p:cNvSpPr/>
          <p:nvPr/>
        </p:nvSpPr>
        <p:spPr>
          <a:xfrm>
            <a:off x="2571750" y="3790950"/>
            <a:ext cx="5772150" cy="1779027"/>
          </a:xfrm>
          <a:custGeom>
            <a:avLst/>
            <a:gdLst>
              <a:gd name="connsiteX0" fmla="*/ 5772150 w 5772150"/>
              <a:gd name="connsiteY0" fmla="*/ 9525 h 1779027"/>
              <a:gd name="connsiteX1" fmla="*/ 4543425 w 5772150"/>
              <a:gd name="connsiteY1" fmla="*/ 1600200 h 1779027"/>
              <a:gd name="connsiteX2" fmla="*/ 1657350 w 5772150"/>
              <a:gd name="connsiteY2" fmla="*/ 1562100 h 1779027"/>
              <a:gd name="connsiteX3" fmla="*/ 0 w 5772150"/>
              <a:gd name="connsiteY3" fmla="*/ 0 h 1779027"/>
            </a:gdLst>
            <a:ahLst/>
            <a:cxnLst>
              <a:cxn ang="0">
                <a:pos x="connsiteX0" y="connsiteY0"/>
              </a:cxn>
              <a:cxn ang="0">
                <a:pos x="connsiteX1" y="connsiteY1"/>
              </a:cxn>
              <a:cxn ang="0">
                <a:pos x="connsiteX2" y="connsiteY2"/>
              </a:cxn>
              <a:cxn ang="0">
                <a:pos x="connsiteX3" y="connsiteY3"/>
              </a:cxn>
            </a:cxnLst>
            <a:rect l="l" t="t" r="r" b="b"/>
            <a:pathLst>
              <a:path w="5772150" h="1779027">
                <a:moveTo>
                  <a:pt x="5772150" y="9525"/>
                </a:moveTo>
                <a:cubicBezTo>
                  <a:pt x="5500687" y="675481"/>
                  <a:pt x="5229225" y="1341438"/>
                  <a:pt x="4543425" y="1600200"/>
                </a:cubicBezTo>
                <a:cubicBezTo>
                  <a:pt x="3857625" y="1858962"/>
                  <a:pt x="2414587" y="1828800"/>
                  <a:pt x="1657350" y="1562100"/>
                </a:cubicBezTo>
                <a:cubicBezTo>
                  <a:pt x="900113" y="1295400"/>
                  <a:pt x="450056" y="647700"/>
                  <a:pt x="0" y="0"/>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4" name="任意多边形 4113"/>
          <p:cNvSpPr/>
          <p:nvPr/>
        </p:nvSpPr>
        <p:spPr>
          <a:xfrm>
            <a:off x="3981450" y="3000269"/>
            <a:ext cx="1762125" cy="152506"/>
          </a:xfrm>
          <a:custGeom>
            <a:avLst/>
            <a:gdLst>
              <a:gd name="connsiteX0" fmla="*/ 0 w 1762125"/>
              <a:gd name="connsiteY0" fmla="*/ 133456 h 152506"/>
              <a:gd name="connsiteX1" fmla="*/ 847725 w 1762125"/>
              <a:gd name="connsiteY1" fmla="*/ 106 h 152506"/>
              <a:gd name="connsiteX2" fmla="*/ 1762125 w 1762125"/>
              <a:gd name="connsiteY2" fmla="*/ 152506 h 152506"/>
            </a:gdLst>
            <a:ahLst/>
            <a:cxnLst>
              <a:cxn ang="0">
                <a:pos x="connsiteX0" y="connsiteY0"/>
              </a:cxn>
              <a:cxn ang="0">
                <a:pos x="connsiteX1" y="connsiteY1"/>
              </a:cxn>
              <a:cxn ang="0">
                <a:pos x="connsiteX2" y="connsiteY2"/>
              </a:cxn>
            </a:cxnLst>
            <a:rect l="l" t="t" r="r" b="b"/>
            <a:pathLst>
              <a:path w="1762125" h="152506">
                <a:moveTo>
                  <a:pt x="0" y="133456"/>
                </a:moveTo>
                <a:cubicBezTo>
                  <a:pt x="277019" y="65193"/>
                  <a:pt x="554038" y="-3069"/>
                  <a:pt x="847725" y="106"/>
                </a:cubicBezTo>
                <a:cubicBezTo>
                  <a:pt x="1141412" y="3281"/>
                  <a:pt x="1451768" y="77893"/>
                  <a:pt x="1762125" y="152506"/>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6" name="任意多边形 4115"/>
          <p:cNvSpPr/>
          <p:nvPr/>
        </p:nvSpPr>
        <p:spPr>
          <a:xfrm>
            <a:off x="3867150" y="2284428"/>
            <a:ext cx="4324350" cy="868347"/>
          </a:xfrm>
          <a:custGeom>
            <a:avLst/>
            <a:gdLst>
              <a:gd name="connsiteX0" fmla="*/ 0 w 4324350"/>
              <a:gd name="connsiteY0" fmla="*/ 839772 h 868347"/>
              <a:gd name="connsiteX1" fmla="*/ 666750 w 4324350"/>
              <a:gd name="connsiteY1" fmla="*/ 211122 h 868347"/>
              <a:gd name="connsiteX2" fmla="*/ 2105025 w 4324350"/>
              <a:gd name="connsiteY2" fmla="*/ 1572 h 868347"/>
              <a:gd name="connsiteX3" fmla="*/ 3409950 w 4324350"/>
              <a:gd name="connsiteY3" fmla="*/ 296847 h 868347"/>
              <a:gd name="connsiteX4" fmla="*/ 4324350 w 4324350"/>
              <a:gd name="connsiteY4" fmla="*/ 868347 h 86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868347">
                <a:moveTo>
                  <a:pt x="0" y="839772"/>
                </a:moveTo>
                <a:cubicBezTo>
                  <a:pt x="157956" y="595297"/>
                  <a:pt x="315913" y="350822"/>
                  <a:pt x="666750" y="211122"/>
                </a:cubicBezTo>
                <a:cubicBezTo>
                  <a:pt x="1017587" y="71422"/>
                  <a:pt x="1647825" y="-12716"/>
                  <a:pt x="2105025" y="1572"/>
                </a:cubicBezTo>
                <a:cubicBezTo>
                  <a:pt x="2562225" y="15860"/>
                  <a:pt x="3040063" y="152385"/>
                  <a:pt x="3409950" y="296847"/>
                </a:cubicBezTo>
                <a:cubicBezTo>
                  <a:pt x="3779837" y="441309"/>
                  <a:pt x="4052093" y="654828"/>
                  <a:pt x="4324350" y="868347"/>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7" name="任意多边形 4116"/>
          <p:cNvSpPr/>
          <p:nvPr/>
        </p:nvSpPr>
        <p:spPr>
          <a:xfrm>
            <a:off x="6162675" y="2733369"/>
            <a:ext cx="1847850" cy="476556"/>
          </a:xfrm>
          <a:custGeom>
            <a:avLst/>
            <a:gdLst>
              <a:gd name="connsiteX0" fmla="*/ 0 w 1847850"/>
              <a:gd name="connsiteY0" fmla="*/ 419406 h 476556"/>
              <a:gd name="connsiteX1" fmla="*/ 904875 w 1847850"/>
              <a:gd name="connsiteY1" fmla="*/ 306 h 476556"/>
              <a:gd name="connsiteX2" fmla="*/ 1847850 w 1847850"/>
              <a:gd name="connsiteY2" fmla="*/ 476556 h 476556"/>
            </a:gdLst>
            <a:ahLst/>
            <a:cxnLst>
              <a:cxn ang="0">
                <a:pos x="connsiteX0" y="connsiteY0"/>
              </a:cxn>
              <a:cxn ang="0">
                <a:pos x="connsiteX1" y="connsiteY1"/>
              </a:cxn>
              <a:cxn ang="0">
                <a:pos x="connsiteX2" y="connsiteY2"/>
              </a:cxn>
            </a:cxnLst>
            <a:rect l="l" t="t" r="r" b="b"/>
            <a:pathLst>
              <a:path w="1847850" h="476556">
                <a:moveTo>
                  <a:pt x="0" y="419406"/>
                </a:moveTo>
                <a:cubicBezTo>
                  <a:pt x="298450" y="205093"/>
                  <a:pt x="596900" y="-9219"/>
                  <a:pt x="904875" y="306"/>
                </a:cubicBezTo>
                <a:cubicBezTo>
                  <a:pt x="1212850" y="9831"/>
                  <a:pt x="1530350" y="243193"/>
                  <a:pt x="1847850" y="476556"/>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8" name="任意多边形 4117"/>
          <p:cNvSpPr/>
          <p:nvPr/>
        </p:nvSpPr>
        <p:spPr>
          <a:xfrm>
            <a:off x="6286500" y="3628619"/>
            <a:ext cx="599026" cy="350008"/>
          </a:xfrm>
          <a:custGeom>
            <a:avLst/>
            <a:gdLst>
              <a:gd name="connsiteX0" fmla="*/ 142875 w 599026"/>
              <a:gd name="connsiteY0" fmla="*/ 19456 h 350008"/>
              <a:gd name="connsiteX1" fmla="*/ 581025 w 599026"/>
              <a:gd name="connsiteY1" fmla="*/ 28981 h 350008"/>
              <a:gd name="connsiteX2" fmla="*/ 495300 w 599026"/>
              <a:gd name="connsiteY2" fmla="*/ 295681 h 350008"/>
              <a:gd name="connsiteX3" fmla="*/ 314325 w 599026"/>
              <a:gd name="connsiteY3" fmla="*/ 333781 h 350008"/>
              <a:gd name="connsiteX4" fmla="*/ 0 w 599026"/>
              <a:gd name="connsiteY4" fmla="*/ 95656 h 35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026" h="350008">
                <a:moveTo>
                  <a:pt x="142875" y="19456"/>
                </a:moveTo>
                <a:cubicBezTo>
                  <a:pt x="332581" y="1200"/>
                  <a:pt x="522288" y="-17056"/>
                  <a:pt x="581025" y="28981"/>
                </a:cubicBezTo>
                <a:cubicBezTo>
                  <a:pt x="639762" y="75018"/>
                  <a:pt x="539750" y="244881"/>
                  <a:pt x="495300" y="295681"/>
                </a:cubicBezTo>
                <a:cubicBezTo>
                  <a:pt x="450850" y="346481"/>
                  <a:pt x="396875" y="367118"/>
                  <a:pt x="314325" y="333781"/>
                </a:cubicBezTo>
                <a:cubicBezTo>
                  <a:pt x="231775" y="300444"/>
                  <a:pt x="115887" y="198050"/>
                  <a:pt x="0" y="95656"/>
                </a:cubicBezTo>
              </a:path>
            </a:pathLst>
          </a:custGeom>
          <a:noFill/>
          <a:ln w="19050">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627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chemeClr val="accent5">
                    <a:lumMod val="50000"/>
                  </a:schemeClr>
                </a:solidFill>
              </a:rPr>
              <a:t>Consumer</a:t>
            </a:r>
            <a:r>
              <a:rPr lang="zh-CN" altLang="en-US" sz="4000" dirty="0" smtClean="0">
                <a:solidFill>
                  <a:schemeClr val="accent5">
                    <a:lumMod val="50000"/>
                  </a:schemeClr>
                </a:solidFill>
              </a:rPr>
              <a:t>启动流程</a:t>
            </a:r>
            <a:endParaRPr lang="zh-CN" altLang="en-US" sz="4000" dirty="0">
              <a:solidFill>
                <a:schemeClr val="accent5">
                  <a:lumMod val="50000"/>
                </a:schemeClr>
              </a:solidFill>
            </a:endParaRPr>
          </a:p>
        </p:txBody>
      </p:sp>
      <p:sp>
        <p:nvSpPr>
          <p:cNvPr id="4" name="矩形 3"/>
          <p:cNvSpPr/>
          <p:nvPr/>
        </p:nvSpPr>
        <p:spPr>
          <a:xfrm>
            <a:off x="1115616"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Consumer</a:t>
            </a:r>
            <a:endParaRPr lang="zh-CN" altLang="en-US" sz="1200" dirty="0"/>
          </a:p>
        </p:txBody>
      </p:sp>
      <p:cxnSp>
        <p:nvCxnSpPr>
          <p:cNvPr id="5" name="直接连接符 4"/>
          <p:cNvCxnSpPr>
            <a:stCxn id="4" idx="2"/>
          </p:cNvCxnSpPr>
          <p:nvPr/>
        </p:nvCxnSpPr>
        <p:spPr>
          <a:xfrm>
            <a:off x="1619672"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583668" y="1844823"/>
            <a:ext cx="72008" cy="4464497"/>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9" name="直接箭头连接符 18"/>
          <p:cNvCxnSpPr>
            <a:endCxn id="6" idx="0"/>
          </p:cNvCxnSpPr>
          <p:nvPr/>
        </p:nvCxnSpPr>
        <p:spPr>
          <a:xfrm flipH="1">
            <a:off x="1619672" y="1844823"/>
            <a:ext cx="1760448" cy="0"/>
          </a:xfrm>
          <a:prstGeom prst="straightConnector1">
            <a:avLst/>
          </a:prstGeom>
          <a:ln w="12700">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18803" y="1628800"/>
            <a:ext cx="797013" cy="246221"/>
          </a:xfrm>
          <a:prstGeom prst="rect">
            <a:avLst/>
          </a:prstGeom>
          <a:noFill/>
        </p:spPr>
        <p:txBody>
          <a:bodyPr wrap="none" rtlCol="0">
            <a:spAutoFit/>
          </a:bodyPr>
          <a:lstStyle/>
          <a:p>
            <a:r>
              <a:rPr lang="en-US" altLang="zh-CN" sz="1000" dirty="0" smtClean="0"/>
              <a:t>Try connect</a:t>
            </a:r>
            <a:endParaRPr lang="zh-CN" altLang="en-US" sz="1000" dirty="0"/>
          </a:p>
        </p:txBody>
      </p:sp>
      <p:sp>
        <p:nvSpPr>
          <p:cNvPr id="30" name="TextBox 29"/>
          <p:cNvSpPr txBox="1"/>
          <p:nvPr/>
        </p:nvSpPr>
        <p:spPr>
          <a:xfrm>
            <a:off x="1777536" y="2060848"/>
            <a:ext cx="1642336" cy="246221"/>
          </a:xfrm>
          <a:prstGeom prst="rect">
            <a:avLst/>
          </a:prstGeom>
          <a:noFill/>
        </p:spPr>
        <p:txBody>
          <a:bodyPr wrap="square" rtlCol="0">
            <a:spAutoFit/>
          </a:bodyPr>
          <a:lstStyle/>
          <a:p>
            <a:r>
              <a:rPr lang="en-US" altLang="zh-CN" sz="1000" dirty="0" err="1"/>
              <a:t>TopicMetadataRequest</a:t>
            </a:r>
            <a:endParaRPr lang="zh-CN" altLang="en-US" sz="1000" dirty="0"/>
          </a:p>
        </p:txBody>
      </p:sp>
      <p:sp>
        <p:nvSpPr>
          <p:cNvPr id="10" name="矩形 9"/>
          <p:cNvSpPr/>
          <p:nvPr/>
        </p:nvSpPr>
        <p:spPr>
          <a:xfrm>
            <a:off x="2879812" y="1340768"/>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Broker</a:t>
            </a:r>
            <a:endParaRPr lang="zh-CN" altLang="en-US" sz="1200" dirty="0"/>
          </a:p>
        </p:txBody>
      </p:sp>
      <p:cxnSp>
        <p:nvCxnSpPr>
          <p:cNvPr id="11" name="直接连接符 10"/>
          <p:cNvCxnSpPr>
            <a:stCxn id="10" idx="2"/>
          </p:cNvCxnSpPr>
          <p:nvPr/>
        </p:nvCxnSpPr>
        <p:spPr>
          <a:xfrm>
            <a:off x="3383868" y="1556792"/>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347864" y="2193250"/>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9" name="直接箭头连接符 28"/>
          <p:cNvCxnSpPr/>
          <p:nvPr/>
        </p:nvCxnSpPr>
        <p:spPr>
          <a:xfrm>
            <a:off x="1673950" y="2265258"/>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1655676" y="2481282"/>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64427" y="2276872"/>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34" name="TextBox 33"/>
          <p:cNvSpPr txBox="1"/>
          <p:nvPr/>
        </p:nvSpPr>
        <p:spPr>
          <a:xfrm>
            <a:off x="2729940" y="3284984"/>
            <a:ext cx="1662040" cy="246221"/>
          </a:xfrm>
          <a:prstGeom prst="rect">
            <a:avLst/>
          </a:prstGeom>
          <a:noFill/>
        </p:spPr>
        <p:txBody>
          <a:bodyPr wrap="square" rtlCol="0">
            <a:spAutoFit/>
          </a:bodyPr>
          <a:lstStyle/>
          <a:p>
            <a:r>
              <a:rPr lang="en-US" altLang="zh-CN" sz="1000" dirty="0" err="1" smtClean="0"/>
              <a:t>JoinGroupRequest</a:t>
            </a:r>
            <a:r>
              <a:rPr lang="en-US" altLang="zh-CN" sz="1000" dirty="0" smtClean="0"/>
              <a:t> </a:t>
            </a:r>
            <a:endParaRPr lang="zh-CN" altLang="en-US" sz="1000" dirty="0"/>
          </a:p>
        </p:txBody>
      </p:sp>
      <p:sp>
        <p:nvSpPr>
          <p:cNvPr id="13" name="矩形 12"/>
          <p:cNvSpPr/>
          <p:nvPr/>
        </p:nvSpPr>
        <p:spPr>
          <a:xfrm>
            <a:off x="4644008" y="1339677"/>
            <a:ext cx="1008112"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Coordinator</a:t>
            </a:r>
            <a:endParaRPr lang="zh-CN" altLang="en-US" sz="1200" dirty="0"/>
          </a:p>
        </p:txBody>
      </p:sp>
      <p:cxnSp>
        <p:nvCxnSpPr>
          <p:cNvPr id="14" name="直接连接符 13"/>
          <p:cNvCxnSpPr>
            <a:stCxn id="13" idx="2"/>
          </p:cNvCxnSpPr>
          <p:nvPr/>
        </p:nvCxnSpPr>
        <p:spPr>
          <a:xfrm>
            <a:off x="5148064" y="1555701"/>
            <a:ext cx="0" cy="5040560"/>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112060" y="3408095"/>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3" name="直接箭头连接符 32"/>
          <p:cNvCxnSpPr/>
          <p:nvPr/>
        </p:nvCxnSpPr>
        <p:spPr>
          <a:xfrm>
            <a:off x="1667600" y="3467108"/>
            <a:ext cx="34444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1655676" y="3696127"/>
            <a:ext cx="345638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03620" y="5805264"/>
            <a:ext cx="940388" cy="246221"/>
          </a:xfrm>
          <a:prstGeom prst="rect">
            <a:avLst/>
          </a:prstGeom>
          <a:noFill/>
        </p:spPr>
        <p:txBody>
          <a:bodyPr wrap="square" rtlCol="0">
            <a:spAutoFit/>
          </a:bodyPr>
          <a:lstStyle/>
          <a:p>
            <a:r>
              <a:rPr lang="en-US" altLang="zh-CN" sz="1000" dirty="0" err="1" smtClean="0"/>
              <a:t>FetchRequest</a:t>
            </a:r>
            <a:r>
              <a:rPr lang="en-US" altLang="zh-CN" sz="1000" dirty="0" smtClean="0"/>
              <a:t> </a:t>
            </a:r>
            <a:endParaRPr lang="zh-CN" altLang="en-US" sz="1000" dirty="0"/>
          </a:p>
        </p:txBody>
      </p:sp>
      <p:sp>
        <p:nvSpPr>
          <p:cNvPr id="16" name="矩形 15"/>
          <p:cNvSpPr/>
          <p:nvPr/>
        </p:nvSpPr>
        <p:spPr>
          <a:xfrm>
            <a:off x="6336196" y="1344985"/>
            <a:ext cx="1224136"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Partition Leader</a:t>
            </a:r>
            <a:endParaRPr lang="zh-CN" altLang="en-US" sz="1200" dirty="0"/>
          </a:p>
        </p:txBody>
      </p:sp>
      <p:cxnSp>
        <p:nvCxnSpPr>
          <p:cNvPr id="17" name="直接连接符 16"/>
          <p:cNvCxnSpPr>
            <a:stCxn id="16" idx="2"/>
          </p:cNvCxnSpPr>
          <p:nvPr/>
        </p:nvCxnSpPr>
        <p:spPr>
          <a:xfrm>
            <a:off x="6948264" y="1561009"/>
            <a:ext cx="0" cy="5035252"/>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12260" y="5907469"/>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6" name="直接箭头连接符 35"/>
          <p:cNvCxnSpPr/>
          <p:nvPr/>
        </p:nvCxnSpPr>
        <p:spPr>
          <a:xfrm>
            <a:off x="1673950" y="5997597"/>
            <a:ext cx="523831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667600" y="6213621"/>
            <a:ext cx="5244662"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705528" y="2636912"/>
            <a:ext cx="1642336" cy="246221"/>
          </a:xfrm>
          <a:prstGeom prst="rect">
            <a:avLst/>
          </a:prstGeom>
          <a:noFill/>
        </p:spPr>
        <p:txBody>
          <a:bodyPr wrap="square" rtlCol="0">
            <a:spAutoFit/>
          </a:bodyPr>
          <a:lstStyle/>
          <a:p>
            <a:r>
              <a:rPr lang="en-US" altLang="zh-CN" sz="1000" dirty="0" err="1" smtClean="0"/>
              <a:t>GroupCoordinatorRequest</a:t>
            </a:r>
            <a:endParaRPr lang="zh-CN" altLang="en-US" sz="1000" dirty="0"/>
          </a:p>
        </p:txBody>
      </p:sp>
      <p:sp>
        <p:nvSpPr>
          <p:cNvPr id="42" name="矩形 41"/>
          <p:cNvSpPr/>
          <p:nvPr/>
        </p:nvSpPr>
        <p:spPr>
          <a:xfrm>
            <a:off x="3347864" y="2769314"/>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43" name="直接箭头连接符 42"/>
          <p:cNvCxnSpPr/>
          <p:nvPr/>
        </p:nvCxnSpPr>
        <p:spPr>
          <a:xfrm>
            <a:off x="1673950" y="2841322"/>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1655676" y="3057346"/>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064427" y="2852936"/>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46" name="TextBox 45"/>
          <p:cNvSpPr txBox="1"/>
          <p:nvPr/>
        </p:nvSpPr>
        <p:spPr>
          <a:xfrm>
            <a:off x="2930699" y="3501008"/>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52" name="TextBox 51"/>
          <p:cNvSpPr txBox="1"/>
          <p:nvPr/>
        </p:nvSpPr>
        <p:spPr>
          <a:xfrm>
            <a:off x="2726192" y="3933056"/>
            <a:ext cx="1662040" cy="246221"/>
          </a:xfrm>
          <a:prstGeom prst="rect">
            <a:avLst/>
          </a:prstGeom>
          <a:noFill/>
        </p:spPr>
        <p:txBody>
          <a:bodyPr wrap="square" rtlCol="0">
            <a:spAutoFit/>
          </a:bodyPr>
          <a:lstStyle/>
          <a:p>
            <a:r>
              <a:rPr lang="en-US" altLang="zh-CN" sz="1000" dirty="0" err="1" smtClean="0"/>
              <a:t>SyncGroupRequest</a:t>
            </a:r>
            <a:endParaRPr lang="zh-CN" altLang="en-US" sz="1000" dirty="0"/>
          </a:p>
        </p:txBody>
      </p:sp>
      <p:sp>
        <p:nvSpPr>
          <p:cNvPr id="53" name="矩形 52"/>
          <p:cNvSpPr/>
          <p:nvPr/>
        </p:nvSpPr>
        <p:spPr>
          <a:xfrm>
            <a:off x="5108312" y="4093210"/>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54" name="直接箭头连接符 53"/>
          <p:cNvCxnSpPr/>
          <p:nvPr/>
        </p:nvCxnSpPr>
        <p:spPr>
          <a:xfrm>
            <a:off x="1663852" y="4115180"/>
            <a:ext cx="34444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1651928" y="4344199"/>
            <a:ext cx="345638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26951" y="4149080"/>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57" name="TextBox 56"/>
          <p:cNvSpPr txBox="1"/>
          <p:nvPr/>
        </p:nvSpPr>
        <p:spPr>
          <a:xfrm>
            <a:off x="2729940" y="4509120"/>
            <a:ext cx="1662040" cy="246221"/>
          </a:xfrm>
          <a:prstGeom prst="rect">
            <a:avLst/>
          </a:prstGeom>
          <a:noFill/>
        </p:spPr>
        <p:txBody>
          <a:bodyPr wrap="square" rtlCol="0">
            <a:spAutoFit/>
          </a:bodyPr>
          <a:lstStyle/>
          <a:p>
            <a:r>
              <a:rPr lang="en-US" altLang="zh-CN" sz="1000" dirty="0" err="1" smtClean="0"/>
              <a:t>HeartbeatRequest</a:t>
            </a:r>
            <a:r>
              <a:rPr lang="en-US" altLang="zh-CN" sz="1000" dirty="0" smtClean="0"/>
              <a:t> </a:t>
            </a:r>
            <a:endParaRPr lang="zh-CN" altLang="en-US" sz="1000" dirty="0"/>
          </a:p>
        </p:txBody>
      </p:sp>
      <p:sp>
        <p:nvSpPr>
          <p:cNvPr id="58" name="矩形 57"/>
          <p:cNvSpPr/>
          <p:nvPr/>
        </p:nvSpPr>
        <p:spPr>
          <a:xfrm>
            <a:off x="5112060" y="4632231"/>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59" name="直接箭头连接符 58"/>
          <p:cNvCxnSpPr/>
          <p:nvPr/>
        </p:nvCxnSpPr>
        <p:spPr>
          <a:xfrm>
            <a:off x="1667600" y="4691244"/>
            <a:ext cx="34444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1655676" y="4920263"/>
            <a:ext cx="345638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930699" y="4725144"/>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62" name="TextBox 61"/>
          <p:cNvSpPr txBox="1"/>
          <p:nvPr/>
        </p:nvSpPr>
        <p:spPr>
          <a:xfrm>
            <a:off x="2726192" y="5106089"/>
            <a:ext cx="1662040" cy="246221"/>
          </a:xfrm>
          <a:prstGeom prst="rect">
            <a:avLst/>
          </a:prstGeom>
          <a:noFill/>
        </p:spPr>
        <p:txBody>
          <a:bodyPr wrap="square" rtlCol="0">
            <a:spAutoFit/>
          </a:bodyPr>
          <a:lstStyle/>
          <a:p>
            <a:r>
              <a:rPr lang="en-US" altLang="zh-CN" sz="1000" dirty="0" err="1" smtClean="0"/>
              <a:t>OffsetFetchRequest</a:t>
            </a:r>
            <a:r>
              <a:rPr lang="en-US" altLang="zh-CN" sz="1000" dirty="0" smtClean="0"/>
              <a:t> </a:t>
            </a:r>
            <a:endParaRPr lang="zh-CN" altLang="en-US" sz="1000" dirty="0"/>
          </a:p>
        </p:txBody>
      </p:sp>
      <p:sp>
        <p:nvSpPr>
          <p:cNvPr id="63" name="矩形 62"/>
          <p:cNvSpPr/>
          <p:nvPr/>
        </p:nvSpPr>
        <p:spPr>
          <a:xfrm>
            <a:off x="5108312" y="5229200"/>
            <a:ext cx="72008"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4" name="直接箭头连接符 63"/>
          <p:cNvCxnSpPr/>
          <p:nvPr/>
        </p:nvCxnSpPr>
        <p:spPr>
          <a:xfrm>
            <a:off x="1663852" y="5288213"/>
            <a:ext cx="34444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1651928" y="5517232"/>
            <a:ext cx="345638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26951" y="5322113"/>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67" name="TextBox 66"/>
          <p:cNvSpPr txBox="1"/>
          <p:nvPr/>
        </p:nvSpPr>
        <p:spPr>
          <a:xfrm>
            <a:off x="3720611" y="6021288"/>
            <a:ext cx="779381" cy="246221"/>
          </a:xfrm>
          <a:prstGeom prst="rect">
            <a:avLst/>
          </a:prstGeom>
          <a:noFill/>
        </p:spPr>
        <p:txBody>
          <a:bodyPr wrap="none" rtlCol="0">
            <a:spAutoFit/>
          </a:bodyPr>
          <a:lstStyle/>
          <a:p>
            <a:r>
              <a:rPr lang="en-US" altLang="zh-CN" sz="1000" dirty="0" smtClean="0"/>
              <a:t>…Response</a:t>
            </a:r>
            <a:endParaRPr lang="zh-CN" altLang="en-US" sz="1000" dirty="0"/>
          </a:p>
        </p:txBody>
      </p:sp>
      <p:sp>
        <p:nvSpPr>
          <p:cNvPr id="21" name="矩形标注 20"/>
          <p:cNvSpPr/>
          <p:nvPr/>
        </p:nvSpPr>
        <p:spPr>
          <a:xfrm>
            <a:off x="3560960" y="1751910"/>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1.</a:t>
            </a:r>
            <a:r>
              <a:rPr lang="zh-CN" altLang="en-US" sz="900" dirty="0" smtClean="0"/>
              <a:t>连接任意一个</a:t>
            </a:r>
            <a:r>
              <a:rPr lang="en-US" altLang="zh-CN" sz="900" dirty="0" smtClean="0"/>
              <a:t>Broker</a:t>
            </a:r>
            <a:endParaRPr lang="zh-CN" altLang="en-US" sz="900" dirty="0"/>
          </a:p>
        </p:txBody>
      </p:sp>
      <p:sp>
        <p:nvSpPr>
          <p:cNvPr id="68" name="矩形标注 67"/>
          <p:cNvSpPr/>
          <p:nvPr/>
        </p:nvSpPr>
        <p:spPr>
          <a:xfrm>
            <a:off x="3571561" y="2200890"/>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2.</a:t>
            </a:r>
            <a:r>
              <a:rPr lang="zh-CN" altLang="en-US" sz="900" dirty="0" smtClean="0"/>
              <a:t>获取</a:t>
            </a:r>
            <a:r>
              <a:rPr lang="en-US" altLang="zh-CN" sz="900" dirty="0" smtClean="0"/>
              <a:t>Topic</a:t>
            </a:r>
            <a:r>
              <a:rPr lang="zh-CN" altLang="en-US" sz="900" dirty="0" smtClean="0"/>
              <a:t>的</a:t>
            </a:r>
            <a:r>
              <a:rPr lang="en-US" altLang="zh-CN" sz="900" dirty="0" smtClean="0"/>
              <a:t>Metadata</a:t>
            </a:r>
            <a:endParaRPr lang="zh-CN" altLang="en-US" sz="900" dirty="0"/>
          </a:p>
        </p:txBody>
      </p:sp>
      <p:sp>
        <p:nvSpPr>
          <p:cNvPr id="69" name="矩形标注 68"/>
          <p:cNvSpPr/>
          <p:nvPr/>
        </p:nvSpPr>
        <p:spPr>
          <a:xfrm>
            <a:off x="3586419" y="2764668"/>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3.</a:t>
            </a:r>
            <a:r>
              <a:rPr lang="zh-CN" altLang="en-US" sz="900" dirty="0" smtClean="0"/>
              <a:t>获取</a:t>
            </a:r>
            <a:r>
              <a:rPr lang="en-US" altLang="zh-CN" sz="900" dirty="0" smtClean="0"/>
              <a:t>Coordinator</a:t>
            </a:r>
            <a:r>
              <a:rPr lang="zh-CN" altLang="en-US" sz="900" dirty="0" smtClean="0"/>
              <a:t>信息</a:t>
            </a:r>
            <a:endParaRPr lang="zh-CN" altLang="en-US" sz="900" dirty="0"/>
          </a:p>
        </p:txBody>
      </p:sp>
      <p:sp>
        <p:nvSpPr>
          <p:cNvPr id="70" name="矩形标注 69"/>
          <p:cNvSpPr/>
          <p:nvPr/>
        </p:nvSpPr>
        <p:spPr>
          <a:xfrm>
            <a:off x="5364088" y="3413249"/>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900" dirty="0" smtClean="0"/>
              <a:t>4.</a:t>
            </a:r>
            <a:r>
              <a:rPr lang="zh-CN" altLang="en-US" sz="900" dirty="0" smtClean="0"/>
              <a:t>连接到</a:t>
            </a:r>
            <a:r>
              <a:rPr lang="en-US" altLang="zh-CN" sz="900" dirty="0" smtClean="0"/>
              <a:t>Coordinator</a:t>
            </a:r>
            <a:r>
              <a:rPr lang="zh-CN" altLang="en-US" sz="900" dirty="0" smtClean="0"/>
              <a:t>所在的</a:t>
            </a:r>
            <a:r>
              <a:rPr lang="en-US" altLang="zh-CN" sz="900" dirty="0" err="1" smtClean="0"/>
              <a:t>Borker</a:t>
            </a:r>
            <a:endParaRPr lang="zh-CN" altLang="en-US" sz="900" dirty="0"/>
          </a:p>
        </p:txBody>
      </p:sp>
      <p:sp>
        <p:nvSpPr>
          <p:cNvPr id="72" name="矩形标注 71"/>
          <p:cNvSpPr/>
          <p:nvPr/>
        </p:nvSpPr>
        <p:spPr>
          <a:xfrm>
            <a:off x="5355679" y="4056166"/>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900" dirty="0" smtClean="0">
                <a:solidFill>
                  <a:schemeClr val="dk1"/>
                </a:solidFill>
              </a:rPr>
              <a:t>5.</a:t>
            </a:r>
            <a:r>
              <a:rPr lang="zh-CN" altLang="en-US" sz="900" dirty="0" smtClean="0">
                <a:solidFill>
                  <a:schemeClr val="dk1"/>
                </a:solidFill>
              </a:rPr>
              <a:t>同步</a:t>
            </a:r>
            <a:r>
              <a:rPr lang="en-US" altLang="zh-CN" sz="900" dirty="0" err="1">
                <a:solidFill>
                  <a:schemeClr val="dk1"/>
                </a:solidFill>
              </a:rPr>
              <a:t>Rabanlance</a:t>
            </a:r>
            <a:r>
              <a:rPr lang="zh-CN" altLang="en-US" sz="900" dirty="0">
                <a:solidFill>
                  <a:schemeClr val="dk1"/>
                </a:solidFill>
              </a:rPr>
              <a:t>信息</a:t>
            </a:r>
          </a:p>
        </p:txBody>
      </p:sp>
      <p:sp>
        <p:nvSpPr>
          <p:cNvPr id="73" name="矩形标注 72"/>
          <p:cNvSpPr/>
          <p:nvPr/>
        </p:nvSpPr>
        <p:spPr>
          <a:xfrm>
            <a:off x="5364088" y="4636876"/>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900" dirty="0" smtClean="0"/>
              <a:t>6.</a:t>
            </a:r>
            <a:r>
              <a:rPr lang="zh-CN" altLang="en-US" sz="900" dirty="0" smtClean="0"/>
              <a:t>发送心</a:t>
            </a:r>
            <a:r>
              <a:rPr lang="zh-CN" altLang="en-US" sz="900" dirty="0"/>
              <a:t>跳</a:t>
            </a:r>
            <a:r>
              <a:rPr lang="zh-CN" altLang="en-US" sz="900" dirty="0" smtClean="0"/>
              <a:t>到</a:t>
            </a:r>
            <a:r>
              <a:rPr lang="en-US" altLang="zh-CN" sz="900" dirty="0" smtClean="0"/>
              <a:t>Coordinator</a:t>
            </a:r>
            <a:endParaRPr lang="zh-CN" altLang="en-US" sz="900" dirty="0"/>
          </a:p>
        </p:txBody>
      </p:sp>
      <p:sp>
        <p:nvSpPr>
          <p:cNvPr id="74" name="矩形标注 73"/>
          <p:cNvSpPr/>
          <p:nvPr/>
        </p:nvSpPr>
        <p:spPr>
          <a:xfrm>
            <a:off x="5342706" y="5229199"/>
            <a:ext cx="1443088"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900" dirty="0" smtClean="0"/>
              <a:t>7.</a:t>
            </a:r>
            <a:r>
              <a:rPr lang="zh-CN" altLang="en-US" sz="900" dirty="0" smtClean="0"/>
              <a:t>获取分配到的</a:t>
            </a:r>
            <a:r>
              <a:rPr lang="en-US" altLang="zh-CN" sz="900" dirty="0" smtClean="0"/>
              <a:t>Partition</a:t>
            </a:r>
            <a:r>
              <a:rPr lang="zh-CN" altLang="en-US" sz="900" dirty="0" smtClean="0"/>
              <a:t>的消费信息</a:t>
            </a:r>
            <a:endParaRPr lang="zh-CN" altLang="en-US" sz="900" dirty="0"/>
          </a:p>
        </p:txBody>
      </p:sp>
      <p:sp>
        <p:nvSpPr>
          <p:cNvPr id="75" name="矩形标注 74"/>
          <p:cNvSpPr/>
          <p:nvPr/>
        </p:nvSpPr>
        <p:spPr>
          <a:xfrm>
            <a:off x="7092280" y="5936678"/>
            <a:ext cx="721544" cy="236930"/>
          </a:xfrm>
          <a:prstGeom prst="wedgeRectCallout">
            <a:avLst>
              <a:gd name="adj1" fmla="val -61198"/>
              <a:gd name="adj2" fmla="val -14579"/>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900" dirty="0" smtClean="0"/>
              <a:t>拉取消息</a:t>
            </a:r>
            <a:endParaRPr lang="zh-CN" altLang="en-US" sz="900" dirty="0"/>
          </a:p>
        </p:txBody>
      </p:sp>
    </p:spTree>
    <p:extLst>
      <p:ext uri="{BB962C8B-B14F-4D97-AF65-F5344CB8AC3E}">
        <p14:creationId xmlns:p14="http://schemas.microsoft.com/office/powerpoint/2010/main" val="2997269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2060"/>
                </a:solidFill>
              </a:rPr>
              <a:t>性能</a:t>
            </a:r>
            <a:endParaRPr lang="zh-CN" altLang="en-US" dirty="0">
              <a:solidFill>
                <a:srgbClr val="002060"/>
              </a:solidFill>
            </a:endParaRPr>
          </a:p>
        </p:txBody>
      </p:sp>
      <p:sp>
        <p:nvSpPr>
          <p:cNvPr id="3" name="内容占位符 2"/>
          <p:cNvSpPr>
            <a:spLocks noGrp="1"/>
          </p:cNvSpPr>
          <p:nvPr>
            <p:ph idx="1"/>
          </p:nvPr>
        </p:nvSpPr>
        <p:spPr/>
        <p:txBody>
          <a:bodyPr>
            <a:normAutofit/>
          </a:bodyPr>
          <a:lstStyle/>
          <a:p>
            <a:r>
              <a:rPr lang="zh-CN" altLang="en-US" dirty="0" smtClean="0">
                <a:solidFill>
                  <a:schemeClr val="accent5">
                    <a:lumMod val="50000"/>
                  </a:schemeClr>
                </a:solidFill>
              </a:rPr>
              <a:t>其</a:t>
            </a:r>
            <a:r>
              <a:rPr lang="zh-CN" altLang="en-US" dirty="0">
                <a:solidFill>
                  <a:schemeClr val="accent5">
                    <a:lumMod val="50000"/>
                  </a:schemeClr>
                </a:solidFill>
              </a:rPr>
              <a:t>它</a:t>
            </a:r>
            <a:r>
              <a:rPr lang="en-US" altLang="zh-CN" dirty="0" smtClean="0">
                <a:solidFill>
                  <a:schemeClr val="accent5">
                    <a:lumMod val="50000"/>
                  </a:schemeClr>
                </a:solidFill>
              </a:rPr>
              <a:t>MQ</a:t>
            </a:r>
            <a:r>
              <a:rPr lang="zh-CN" altLang="en-US" dirty="0" smtClean="0">
                <a:solidFill>
                  <a:schemeClr val="accent5">
                    <a:lumMod val="50000"/>
                  </a:schemeClr>
                </a:solidFill>
              </a:rPr>
              <a:t>的吞吐量</a:t>
            </a:r>
            <a:endParaRPr lang="en-US" altLang="zh-CN" dirty="0" smtClean="0">
              <a:solidFill>
                <a:schemeClr val="accent5">
                  <a:lumMod val="50000"/>
                </a:schemeClr>
              </a:solidFill>
            </a:endParaRPr>
          </a:p>
          <a:p>
            <a:r>
              <a:rPr lang="zh-CN" altLang="en-US" dirty="0" smtClean="0">
                <a:solidFill>
                  <a:schemeClr val="accent5">
                    <a:lumMod val="50000"/>
                  </a:schemeClr>
                </a:solidFill>
              </a:rPr>
              <a:t>消息大小</a:t>
            </a:r>
            <a:r>
              <a:rPr lang="en-US" altLang="zh-CN" dirty="0" smtClean="0">
                <a:solidFill>
                  <a:schemeClr val="accent5">
                    <a:lumMod val="50000"/>
                  </a:schemeClr>
                </a:solidFill>
              </a:rPr>
              <a:t> </a:t>
            </a:r>
            <a:r>
              <a:rPr lang="en-US" altLang="zh-CN" dirty="0">
                <a:solidFill>
                  <a:schemeClr val="accent5">
                    <a:lumMod val="50000"/>
                  </a:schemeClr>
                </a:solidFill>
              </a:rPr>
              <a:t>VS</a:t>
            </a:r>
            <a:r>
              <a:rPr lang="en-US" altLang="zh-CN" dirty="0" smtClean="0">
                <a:solidFill>
                  <a:schemeClr val="accent5">
                    <a:lumMod val="50000"/>
                  </a:schemeClr>
                </a:solidFill>
              </a:rPr>
              <a:t>.</a:t>
            </a:r>
            <a:r>
              <a:rPr lang="zh-CN" altLang="en-US" dirty="0" smtClean="0">
                <a:solidFill>
                  <a:schemeClr val="accent5">
                    <a:lumMod val="50000"/>
                  </a:schemeClr>
                </a:solidFill>
              </a:rPr>
              <a:t>吞吐量</a:t>
            </a:r>
            <a:endParaRPr lang="en-US" altLang="zh-CN" dirty="0">
              <a:solidFill>
                <a:schemeClr val="accent5">
                  <a:lumMod val="50000"/>
                </a:schemeClr>
              </a:solidFill>
            </a:endParaRPr>
          </a:p>
          <a:p>
            <a:r>
              <a:rPr lang="zh-CN" altLang="en-US" dirty="0" smtClean="0">
                <a:solidFill>
                  <a:schemeClr val="accent5">
                    <a:lumMod val="50000"/>
                  </a:schemeClr>
                </a:solidFill>
              </a:rPr>
              <a:t>副本数量</a:t>
            </a:r>
            <a:r>
              <a:rPr lang="en-US" altLang="zh-CN" dirty="0" smtClean="0">
                <a:solidFill>
                  <a:schemeClr val="accent5">
                    <a:lumMod val="50000"/>
                  </a:schemeClr>
                </a:solidFill>
              </a:rPr>
              <a:t> </a:t>
            </a:r>
            <a:r>
              <a:rPr lang="en-US" altLang="zh-CN" dirty="0">
                <a:solidFill>
                  <a:schemeClr val="accent5">
                    <a:lumMod val="50000"/>
                  </a:schemeClr>
                </a:solidFill>
              </a:rPr>
              <a:t>VS</a:t>
            </a:r>
            <a:r>
              <a:rPr lang="en-US" altLang="zh-CN" dirty="0" smtClean="0">
                <a:solidFill>
                  <a:schemeClr val="accent5">
                    <a:lumMod val="50000"/>
                  </a:schemeClr>
                </a:solidFill>
              </a:rPr>
              <a:t>.</a:t>
            </a:r>
            <a:r>
              <a:rPr lang="zh-CN" altLang="en-US" dirty="0" smtClean="0">
                <a:solidFill>
                  <a:schemeClr val="accent5">
                    <a:lumMod val="50000"/>
                  </a:schemeClr>
                </a:solidFill>
              </a:rPr>
              <a:t>吞吐量</a:t>
            </a:r>
            <a:endParaRPr lang="en-US" altLang="zh-CN" dirty="0" smtClean="0">
              <a:solidFill>
                <a:schemeClr val="accent5">
                  <a:lumMod val="50000"/>
                </a:schemeClr>
              </a:solidFill>
            </a:endParaRPr>
          </a:p>
          <a:p>
            <a:endParaRPr lang="zh-CN" altLang="en-US" sz="2000" dirty="0">
              <a:solidFill>
                <a:schemeClr val="accent5">
                  <a:lumMod val="50000"/>
                </a:schemeClr>
              </a:solidFill>
            </a:endParaRPr>
          </a:p>
        </p:txBody>
      </p:sp>
    </p:spTree>
    <p:extLst>
      <p:ext uri="{BB962C8B-B14F-4D97-AF65-F5344CB8AC3E}">
        <p14:creationId xmlns:p14="http://schemas.microsoft.com/office/powerpoint/2010/main" val="3554689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其它</a:t>
            </a:r>
            <a:r>
              <a:rPr lang="en-US" altLang="zh-CN" sz="4000" dirty="0" smtClean="0">
                <a:solidFill>
                  <a:schemeClr val="accent5">
                    <a:lumMod val="50000"/>
                  </a:schemeClr>
                </a:solidFill>
              </a:rPr>
              <a:t>MQ</a:t>
            </a:r>
            <a:r>
              <a:rPr lang="zh-CN" altLang="en-US" sz="4000" dirty="0" smtClean="0">
                <a:solidFill>
                  <a:schemeClr val="accent5">
                    <a:lumMod val="50000"/>
                  </a:schemeClr>
                </a:solidFill>
              </a:rPr>
              <a:t>的吞吐量</a:t>
            </a:r>
            <a:endParaRPr lang="zh-CN" altLang="en-US" sz="4000" dirty="0">
              <a:solidFill>
                <a:schemeClr val="accent5">
                  <a:lumMod val="50000"/>
                </a:schemeClr>
              </a:solidFill>
            </a:endParaRPr>
          </a:p>
        </p:txBody>
      </p:sp>
      <p:sp>
        <p:nvSpPr>
          <p:cNvPr id="4" name="内容占位符 3"/>
          <p:cNvSpPr>
            <a:spLocks noGrp="1"/>
          </p:cNvSpPr>
          <p:nvPr>
            <p:ph idx="1"/>
          </p:nvPr>
        </p:nvSpPr>
        <p:spPr>
          <a:xfrm>
            <a:off x="457200" y="1384176"/>
            <a:ext cx="8229600" cy="1036712"/>
          </a:xfrm>
        </p:spPr>
        <p:txBody>
          <a:bodyPr>
            <a:normAutofit/>
          </a:bodyPr>
          <a:lstStyle/>
          <a:p>
            <a:r>
              <a:rPr lang="zh-CN" altLang="en-US" sz="1400" dirty="0"/>
              <a:t>显示的是发送和接受的每秒钟的消息数。整个过程共产生</a:t>
            </a:r>
            <a:r>
              <a:rPr lang="en-US" altLang="zh-CN" sz="1400" dirty="0"/>
              <a:t>1</a:t>
            </a:r>
            <a:r>
              <a:rPr lang="zh-CN" altLang="en-US" sz="1400" dirty="0"/>
              <a:t>百万条</a:t>
            </a:r>
            <a:r>
              <a:rPr lang="en-US" altLang="zh-CN" sz="1400" dirty="0"/>
              <a:t>1K</a:t>
            </a:r>
            <a:r>
              <a:rPr lang="zh-CN" altLang="en-US" sz="1400" dirty="0"/>
              <a:t>的消息。测试的执行是在一个</a:t>
            </a:r>
            <a:r>
              <a:rPr lang="en-US" altLang="zh-CN" sz="1400" dirty="0"/>
              <a:t>Windows Vista</a:t>
            </a:r>
            <a:r>
              <a:rPr lang="zh-CN" altLang="en-US" sz="1400" dirty="0"/>
              <a:t>上进行的。</a:t>
            </a:r>
            <a:endParaRPr lang="zh-CN" altLang="en-US"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70112"/>
            <a:ext cx="58388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604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消息大小</a:t>
            </a:r>
            <a:r>
              <a:rPr lang="en-US" altLang="zh-CN" sz="4000" dirty="0" smtClean="0">
                <a:solidFill>
                  <a:schemeClr val="accent5">
                    <a:lumMod val="50000"/>
                  </a:schemeClr>
                </a:solidFill>
              </a:rPr>
              <a:t> VS.</a:t>
            </a:r>
            <a:r>
              <a:rPr lang="zh-CN" altLang="en-US" sz="4000" dirty="0" smtClean="0">
                <a:solidFill>
                  <a:schemeClr val="accent5">
                    <a:lumMod val="50000"/>
                  </a:schemeClr>
                </a:solidFill>
              </a:rPr>
              <a:t>吞吐量</a:t>
            </a:r>
            <a:endParaRPr lang="en-US" altLang="zh-CN" sz="4000" dirty="0">
              <a:solidFill>
                <a:schemeClr val="accent5">
                  <a:lumMod val="50000"/>
                </a:schemeClr>
              </a:solidFill>
            </a:endParaRPr>
          </a:p>
        </p:txBody>
      </p:sp>
      <p:sp>
        <p:nvSpPr>
          <p:cNvPr id="4" name="内容占位符 3"/>
          <p:cNvSpPr>
            <a:spLocks noGrp="1"/>
          </p:cNvSpPr>
          <p:nvPr>
            <p:ph idx="1"/>
          </p:nvPr>
        </p:nvSpPr>
        <p:spPr>
          <a:xfrm>
            <a:off x="457200" y="1384176"/>
            <a:ext cx="8229600" cy="1036712"/>
          </a:xfrm>
        </p:spPr>
        <p:txBody>
          <a:bodyPr>
            <a:normAutofit/>
          </a:bodyPr>
          <a:lstStyle/>
          <a:p>
            <a:r>
              <a:rPr lang="zh-CN" altLang="en-US" sz="1400" dirty="0">
                <a:latin typeface="+mn-ea"/>
              </a:rPr>
              <a:t>实验条件：</a:t>
            </a:r>
            <a:r>
              <a:rPr lang="en-US" altLang="zh-CN" sz="1400" dirty="0">
                <a:latin typeface="+mn-ea"/>
              </a:rPr>
              <a:t>3</a:t>
            </a:r>
            <a:r>
              <a:rPr lang="zh-CN" altLang="en-US" sz="1400" dirty="0">
                <a:latin typeface="+mn-ea"/>
              </a:rPr>
              <a:t>个</a:t>
            </a:r>
            <a:r>
              <a:rPr lang="en-US" altLang="zh-CN" sz="1400" dirty="0">
                <a:latin typeface="+mn-ea"/>
              </a:rPr>
              <a:t>Broker</a:t>
            </a:r>
            <a:r>
              <a:rPr lang="zh-CN" altLang="en-US" sz="1400" dirty="0">
                <a:latin typeface="+mn-ea"/>
              </a:rPr>
              <a:t>，</a:t>
            </a:r>
            <a:r>
              <a:rPr lang="en-US" altLang="zh-CN" sz="1400" dirty="0">
                <a:latin typeface="+mn-ea"/>
              </a:rPr>
              <a:t>1</a:t>
            </a:r>
            <a:r>
              <a:rPr lang="zh-CN" altLang="en-US" sz="1400" dirty="0">
                <a:latin typeface="+mn-ea"/>
              </a:rPr>
              <a:t>个</a:t>
            </a:r>
            <a:r>
              <a:rPr lang="en-US" altLang="zh-CN" sz="1400" dirty="0">
                <a:latin typeface="+mn-ea"/>
              </a:rPr>
              <a:t>Topic</a:t>
            </a:r>
            <a:r>
              <a:rPr lang="zh-CN" altLang="en-US" sz="1400" dirty="0">
                <a:latin typeface="+mn-ea"/>
              </a:rPr>
              <a:t>，</a:t>
            </a:r>
            <a:r>
              <a:rPr lang="en-US" altLang="zh-CN" sz="1400" dirty="0">
                <a:latin typeface="+mn-ea"/>
              </a:rPr>
              <a:t>6</a:t>
            </a:r>
            <a:r>
              <a:rPr lang="zh-CN" altLang="en-US" sz="1400" dirty="0">
                <a:latin typeface="+mn-ea"/>
              </a:rPr>
              <a:t>个</a:t>
            </a:r>
            <a:r>
              <a:rPr lang="en-US" altLang="zh-CN" sz="1400" dirty="0">
                <a:latin typeface="+mn-ea"/>
              </a:rPr>
              <a:t>Partition</a:t>
            </a:r>
            <a:r>
              <a:rPr lang="zh-CN" altLang="en-US" sz="1400" dirty="0">
                <a:latin typeface="+mn-ea"/>
              </a:rPr>
              <a:t>，无</a:t>
            </a:r>
            <a:r>
              <a:rPr lang="en-US" altLang="zh-CN" sz="1400" dirty="0">
                <a:latin typeface="+mn-ea"/>
              </a:rPr>
              <a:t>Replication</a:t>
            </a:r>
            <a:r>
              <a:rPr lang="zh-CN" altLang="en-US" sz="1400" dirty="0">
                <a:latin typeface="+mn-ea"/>
              </a:rPr>
              <a:t>，异步模式，</a:t>
            </a:r>
            <a:r>
              <a:rPr lang="en-US" altLang="zh-CN" sz="1400" dirty="0">
                <a:latin typeface="+mn-ea"/>
              </a:rPr>
              <a:t>3</a:t>
            </a:r>
            <a:r>
              <a:rPr lang="zh-CN" altLang="en-US" sz="1400" dirty="0">
                <a:latin typeface="+mn-ea"/>
              </a:rPr>
              <a:t>个</a:t>
            </a:r>
            <a:r>
              <a:rPr lang="en-US" altLang="zh-CN" sz="1400" dirty="0">
                <a:latin typeface="+mn-ea"/>
              </a:rPr>
              <a:t>Producer</a:t>
            </a:r>
            <a:r>
              <a:rPr lang="zh-CN" altLang="en-US" sz="1400" dirty="0">
                <a:latin typeface="+mn-ea"/>
              </a:rPr>
              <a:t>。</a:t>
            </a:r>
          </a:p>
          <a:p>
            <a:r>
              <a:rPr lang="zh-CN" altLang="en-US" sz="1400" dirty="0">
                <a:latin typeface="+mn-ea"/>
              </a:rPr>
              <a:t>测试项目：分别测试消息长度为</a:t>
            </a:r>
            <a:r>
              <a:rPr lang="en-US" altLang="zh-CN" sz="1400" dirty="0">
                <a:latin typeface="+mn-ea"/>
              </a:rPr>
              <a:t>10</a:t>
            </a:r>
            <a:r>
              <a:rPr lang="zh-CN" altLang="en-US" sz="1400" dirty="0">
                <a:latin typeface="+mn-ea"/>
              </a:rPr>
              <a:t>，</a:t>
            </a:r>
            <a:r>
              <a:rPr lang="en-US" altLang="zh-CN" sz="1400" dirty="0">
                <a:latin typeface="+mn-ea"/>
              </a:rPr>
              <a:t>20</a:t>
            </a:r>
            <a:r>
              <a:rPr lang="zh-CN" altLang="en-US" sz="1400" dirty="0">
                <a:latin typeface="+mn-ea"/>
              </a:rPr>
              <a:t>，</a:t>
            </a:r>
            <a:r>
              <a:rPr lang="en-US" altLang="zh-CN" sz="1400" dirty="0">
                <a:latin typeface="+mn-ea"/>
              </a:rPr>
              <a:t>40</a:t>
            </a:r>
            <a:r>
              <a:rPr lang="zh-CN" altLang="en-US" sz="1400" dirty="0">
                <a:latin typeface="+mn-ea"/>
              </a:rPr>
              <a:t>，</a:t>
            </a:r>
            <a:r>
              <a:rPr lang="en-US" altLang="zh-CN" sz="1400" dirty="0">
                <a:latin typeface="+mn-ea"/>
              </a:rPr>
              <a:t>60</a:t>
            </a:r>
            <a:r>
              <a:rPr lang="zh-CN" altLang="en-US" sz="1400" dirty="0">
                <a:latin typeface="+mn-ea"/>
              </a:rPr>
              <a:t>，</a:t>
            </a:r>
            <a:r>
              <a:rPr lang="en-US" altLang="zh-CN" sz="1400" dirty="0">
                <a:latin typeface="+mn-ea"/>
              </a:rPr>
              <a:t>80</a:t>
            </a:r>
            <a:r>
              <a:rPr lang="zh-CN" altLang="en-US" sz="1400" dirty="0">
                <a:latin typeface="+mn-ea"/>
              </a:rPr>
              <a:t>，</a:t>
            </a:r>
            <a:r>
              <a:rPr lang="en-US" altLang="zh-CN" sz="1400" dirty="0">
                <a:latin typeface="+mn-ea"/>
              </a:rPr>
              <a:t>100</a:t>
            </a:r>
            <a:r>
              <a:rPr lang="zh-CN" altLang="en-US" sz="1400" dirty="0">
                <a:latin typeface="+mn-ea"/>
              </a:rPr>
              <a:t>，</a:t>
            </a:r>
            <a:r>
              <a:rPr lang="en-US" altLang="zh-CN" sz="1400" dirty="0">
                <a:latin typeface="+mn-ea"/>
              </a:rPr>
              <a:t>150</a:t>
            </a:r>
            <a:r>
              <a:rPr lang="zh-CN" altLang="en-US" sz="1400" dirty="0">
                <a:latin typeface="+mn-ea"/>
              </a:rPr>
              <a:t>，</a:t>
            </a:r>
            <a:r>
              <a:rPr lang="en-US" altLang="zh-CN" sz="1400" dirty="0">
                <a:latin typeface="+mn-ea"/>
              </a:rPr>
              <a:t>200</a:t>
            </a:r>
            <a:r>
              <a:rPr lang="zh-CN" altLang="en-US" sz="1400" dirty="0">
                <a:latin typeface="+mn-ea"/>
              </a:rPr>
              <a:t>，</a:t>
            </a:r>
            <a:r>
              <a:rPr lang="en-US" altLang="zh-CN" sz="1400" dirty="0">
                <a:latin typeface="+mn-ea"/>
              </a:rPr>
              <a:t>400</a:t>
            </a:r>
            <a:r>
              <a:rPr lang="zh-CN" altLang="en-US" sz="1400" dirty="0">
                <a:latin typeface="+mn-ea"/>
              </a:rPr>
              <a:t>，</a:t>
            </a:r>
            <a:r>
              <a:rPr lang="en-US" altLang="zh-CN" sz="1400" dirty="0">
                <a:latin typeface="+mn-ea"/>
              </a:rPr>
              <a:t>800</a:t>
            </a:r>
            <a:r>
              <a:rPr lang="zh-CN" altLang="en-US" sz="1400" dirty="0">
                <a:latin typeface="+mn-ea"/>
              </a:rPr>
              <a:t>，</a:t>
            </a:r>
            <a:r>
              <a:rPr lang="en-US" altLang="zh-CN" sz="1400" dirty="0">
                <a:latin typeface="+mn-ea"/>
              </a:rPr>
              <a:t>1000</a:t>
            </a:r>
            <a:r>
              <a:rPr lang="zh-CN" altLang="en-US" sz="1400" dirty="0">
                <a:latin typeface="+mn-ea"/>
              </a:rPr>
              <a:t>，</a:t>
            </a:r>
            <a:r>
              <a:rPr lang="en-US" altLang="zh-CN" sz="1400" dirty="0">
                <a:latin typeface="+mn-ea"/>
              </a:rPr>
              <a:t>2000</a:t>
            </a:r>
            <a:r>
              <a:rPr lang="zh-CN" altLang="en-US" sz="1400" dirty="0">
                <a:latin typeface="+mn-ea"/>
              </a:rPr>
              <a:t>，</a:t>
            </a:r>
            <a:r>
              <a:rPr lang="en-US" altLang="zh-CN" sz="1400" dirty="0">
                <a:latin typeface="+mn-ea"/>
              </a:rPr>
              <a:t>5000</a:t>
            </a:r>
            <a:r>
              <a:rPr lang="zh-CN" altLang="en-US" sz="1400" dirty="0">
                <a:latin typeface="+mn-ea"/>
              </a:rPr>
              <a:t>，</a:t>
            </a:r>
            <a:r>
              <a:rPr lang="en-US" altLang="zh-CN" sz="1400" dirty="0">
                <a:latin typeface="+mn-ea"/>
              </a:rPr>
              <a:t>10000</a:t>
            </a:r>
            <a:r>
              <a:rPr lang="zh-CN" altLang="en-US" sz="1400" dirty="0">
                <a:latin typeface="+mn-ea"/>
              </a:rPr>
              <a:t>字节时的集群总吞吐量。</a:t>
            </a:r>
          </a:p>
          <a:p>
            <a:r>
              <a:rPr lang="zh-CN" altLang="en-US" sz="1400" dirty="0">
                <a:latin typeface="+mn-ea"/>
              </a:rPr>
              <a:t>测试结果：不同消息长度时的集群总吞吐率如下图所示</a:t>
            </a:r>
            <a:r>
              <a:rPr lang="en-US" altLang="zh-CN" sz="1400" dirty="0">
                <a:latin typeface="+mn-ea"/>
              </a:rPr>
              <a:t>:</a:t>
            </a:r>
          </a:p>
          <a:p>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39" y="2420888"/>
            <a:ext cx="6498529" cy="429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252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副本数量</a:t>
            </a:r>
            <a:r>
              <a:rPr lang="en-US" altLang="zh-CN" sz="4000" dirty="0" smtClean="0">
                <a:solidFill>
                  <a:schemeClr val="accent5">
                    <a:lumMod val="50000"/>
                  </a:schemeClr>
                </a:solidFill>
              </a:rPr>
              <a:t> VS.</a:t>
            </a:r>
            <a:r>
              <a:rPr lang="zh-CN" altLang="en-US" sz="4000" dirty="0" smtClean="0">
                <a:solidFill>
                  <a:schemeClr val="accent5">
                    <a:lumMod val="50000"/>
                  </a:schemeClr>
                </a:solidFill>
              </a:rPr>
              <a:t>吞吐量</a:t>
            </a:r>
            <a:endParaRPr lang="en-US" altLang="zh-CN" sz="4000" dirty="0" smtClean="0">
              <a:solidFill>
                <a:schemeClr val="accent5">
                  <a:lumMod val="50000"/>
                </a:schemeClr>
              </a:solidFill>
            </a:endParaRPr>
          </a:p>
        </p:txBody>
      </p:sp>
      <p:sp>
        <p:nvSpPr>
          <p:cNvPr id="3" name="内容占位符 2"/>
          <p:cNvSpPr>
            <a:spLocks noGrp="1"/>
          </p:cNvSpPr>
          <p:nvPr>
            <p:ph idx="1"/>
          </p:nvPr>
        </p:nvSpPr>
        <p:spPr>
          <a:xfrm>
            <a:off x="457200" y="1600201"/>
            <a:ext cx="8229600" cy="1180728"/>
          </a:xfrm>
        </p:spPr>
        <p:txBody>
          <a:bodyPr>
            <a:normAutofit/>
          </a:bodyPr>
          <a:lstStyle/>
          <a:p>
            <a:r>
              <a:rPr lang="zh-CN" altLang="en-US" sz="1400" dirty="0">
                <a:latin typeface="+mn-ea"/>
              </a:rPr>
              <a:t>实验条件：</a:t>
            </a:r>
            <a:r>
              <a:rPr lang="en-US" altLang="zh-CN" sz="1400" dirty="0">
                <a:latin typeface="+mn-ea"/>
              </a:rPr>
              <a:t>3</a:t>
            </a:r>
            <a:r>
              <a:rPr lang="zh-CN" altLang="en-US" sz="1400" dirty="0">
                <a:latin typeface="+mn-ea"/>
              </a:rPr>
              <a:t>个</a:t>
            </a:r>
            <a:r>
              <a:rPr lang="en-US" altLang="zh-CN" sz="1400" dirty="0">
                <a:latin typeface="+mn-ea"/>
              </a:rPr>
              <a:t>Broker</a:t>
            </a:r>
            <a:r>
              <a:rPr lang="zh-CN" altLang="en-US" sz="1400" dirty="0">
                <a:latin typeface="+mn-ea"/>
              </a:rPr>
              <a:t>，</a:t>
            </a:r>
            <a:r>
              <a:rPr lang="en-US" altLang="zh-CN" sz="1400" dirty="0">
                <a:latin typeface="+mn-ea"/>
              </a:rPr>
              <a:t>1</a:t>
            </a:r>
            <a:r>
              <a:rPr lang="zh-CN" altLang="en-US" sz="1400" dirty="0">
                <a:latin typeface="+mn-ea"/>
              </a:rPr>
              <a:t>个</a:t>
            </a:r>
            <a:r>
              <a:rPr lang="en-US" altLang="zh-CN" sz="1400" dirty="0">
                <a:latin typeface="+mn-ea"/>
              </a:rPr>
              <a:t>Topic</a:t>
            </a:r>
            <a:r>
              <a:rPr lang="zh-CN" altLang="en-US" sz="1400" dirty="0">
                <a:latin typeface="+mn-ea"/>
              </a:rPr>
              <a:t>，</a:t>
            </a:r>
            <a:r>
              <a:rPr lang="en-US" altLang="zh-CN" sz="1400" dirty="0">
                <a:latin typeface="+mn-ea"/>
              </a:rPr>
              <a:t>6</a:t>
            </a:r>
            <a:r>
              <a:rPr lang="zh-CN" altLang="en-US" sz="1400" dirty="0">
                <a:latin typeface="+mn-ea"/>
              </a:rPr>
              <a:t>个</a:t>
            </a:r>
            <a:r>
              <a:rPr lang="en-US" altLang="zh-CN" sz="1400" dirty="0">
                <a:latin typeface="+mn-ea"/>
              </a:rPr>
              <a:t>Partition</a:t>
            </a:r>
            <a:r>
              <a:rPr lang="zh-CN" altLang="en-US" sz="1400" dirty="0">
                <a:latin typeface="+mn-ea"/>
              </a:rPr>
              <a:t>，异步模式，</a:t>
            </a:r>
            <a:r>
              <a:rPr lang="en-US" altLang="zh-CN" sz="1400" dirty="0">
                <a:latin typeface="+mn-ea"/>
              </a:rPr>
              <a:t>3</a:t>
            </a:r>
            <a:r>
              <a:rPr lang="zh-CN" altLang="en-US" sz="1400" dirty="0">
                <a:latin typeface="+mn-ea"/>
              </a:rPr>
              <a:t>个</a:t>
            </a:r>
            <a:r>
              <a:rPr lang="en-US" altLang="zh-CN" sz="1400" dirty="0">
                <a:latin typeface="+mn-ea"/>
              </a:rPr>
              <a:t>Producer</a:t>
            </a:r>
            <a:r>
              <a:rPr lang="zh-CN" altLang="en-US" sz="1400" dirty="0">
                <a:latin typeface="+mn-ea"/>
              </a:rPr>
              <a:t>，消息</a:t>
            </a:r>
            <a:r>
              <a:rPr lang="en-US" altLang="zh-CN" sz="1400" dirty="0">
                <a:latin typeface="+mn-ea"/>
              </a:rPr>
              <a:t>Payload</a:t>
            </a:r>
            <a:r>
              <a:rPr lang="zh-CN" altLang="en-US" sz="1400" dirty="0">
                <a:latin typeface="+mn-ea"/>
              </a:rPr>
              <a:t>为</a:t>
            </a:r>
            <a:r>
              <a:rPr lang="en-US" altLang="zh-CN" sz="1400" dirty="0">
                <a:latin typeface="+mn-ea"/>
              </a:rPr>
              <a:t>100</a:t>
            </a:r>
            <a:r>
              <a:rPr lang="zh-CN" altLang="en-US" sz="1400" dirty="0">
                <a:latin typeface="+mn-ea"/>
              </a:rPr>
              <a:t>字节。</a:t>
            </a:r>
          </a:p>
          <a:p>
            <a:r>
              <a:rPr lang="zh-CN" altLang="en-US" sz="1400" dirty="0">
                <a:latin typeface="+mn-ea"/>
              </a:rPr>
              <a:t>测试项目：分别测试</a:t>
            </a:r>
            <a:r>
              <a:rPr lang="en-US" altLang="zh-CN" sz="1400" dirty="0">
                <a:latin typeface="+mn-ea"/>
              </a:rPr>
              <a:t>1</a:t>
            </a:r>
            <a:r>
              <a:rPr lang="zh-CN" altLang="en-US" sz="1400" dirty="0">
                <a:latin typeface="+mn-ea"/>
              </a:rPr>
              <a:t>到</a:t>
            </a:r>
            <a:r>
              <a:rPr lang="en-US" altLang="zh-CN" sz="1400" dirty="0">
                <a:latin typeface="+mn-ea"/>
              </a:rPr>
              <a:t>3</a:t>
            </a:r>
            <a:r>
              <a:rPr lang="zh-CN" altLang="en-US" sz="1400" dirty="0">
                <a:latin typeface="+mn-ea"/>
              </a:rPr>
              <a:t>个</a:t>
            </a:r>
            <a:r>
              <a:rPr lang="en-US" altLang="zh-CN" sz="1400" dirty="0">
                <a:latin typeface="+mn-ea"/>
              </a:rPr>
              <a:t>Replica</a:t>
            </a:r>
            <a:r>
              <a:rPr lang="zh-CN" altLang="en-US" sz="1400" dirty="0">
                <a:latin typeface="+mn-ea"/>
              </a:rPr>
              <a:t>时的吞吐率。</a:t>
            </a:r>
          </a:p>
          <a:p>
            <a:r>
              <a:rPr lang="zh-CN" altLang="en-US" sz="1400" dirty="0">
                <a:latin typeface="+mn-ea"/>
              </a:rPr>
              <a:t>测试结果：如下图所示</a:t>
            </a:r>
            <a:r>
              <a:rPr lang="en-US" altLang="zh-CN" sz="1400" dirty="0">
                <a:latin typeface="+mn-ea"/>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80928"/>
            <a:ext cx="6372200" cy="360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4712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监控</a:t>
            </a:r>
            <a:endParaRPr lang="zh-CN" altLang="en-US" dirty="0"/>
          </a:p>
        </p:txBody>
      </p:sp>
      <p:sp>
        <p:nvSpPr>
          <p:cNvPr id="3" name="内容占位符 2"/>
          <p:cNvSpPr>
            <a:spLocks noGrp="1"/>
          </p:cNvSpPr>
          <p:nvPr>
            <p:ph idx="1"/>
          </p:nvPr>
        </p:nvSpPr>
        <p:spPr>
          <a:xfrm>
            <a:off x="457200" y="1600200"/>
            <a:ext cx="8229600" cy="4565104"/>
          </a:xfrm>
        </p:spPr>
        <p:txBody>
          <a:bodyPr/>
          <a:lstStyle/>
          <a:p>
            <a:pPr marL="0" indent="0">
              <a:buNone/>
            </a:pPr>
            <a:r>
              <a:rPr lang="en-US" altLang="zh-CN" sz="2800" dirty="0" err="1" smtClean="0"/>
              <a:t>KafkaManager</a:t>
            </a:r>
            <a:r>
              <a:rPr lang="zh-CN" altLang="en-US" sz="2800" dirty="0" smtClean="0"/>
              <a:t>是</a:t>
            </a:r>
            <a:r>
              <a:rPr lang="en-US" altLang="zh-CN" sz="2800" dirty="0" smtClean="0"/>
              <a:t>Yahoo</a:t>
            </a:r>
            <a:r>
              <a:rPr lang="zh-CN" altLang="en-US" sz="2800" dirty="0" smtClean="0"/>
              <a:t>开源的一款</a:t>
            </a:r>
            <a:r>
              <a:rPr lang="en-US" altLang="zh-CN" sz="2800" dirty="0" smtClean="0"/>
              <a:t>Kafka</a:t>
            </a:r>
            <a:r>
              <a:rPr lang="zh-CN" altLang="en-US" sz="2800" dirty="0" smtClean="0"/>
              <a:t>集群监控管理工具，功能如下</a:t>
            </a:r>
            <a:r>
              <a:rPr lang="en-US" altLang="zh-CN" sz="2800" dirty="0" smtClean="0"/>
              <a:t>:</a:t>
            </a:r>
          </a:p>
          <a:p>
            <a:r>
              <a:rPr lang="zh-CN" altLang="en-US" sz="2400" dirty="0" smtClean="0"/>
              <a:t>管理复数</a:t>
            </a:r>
            <a:r>
              <a:rPr lang="en-US" altLang="zh-CN" sz="2400" dirty="0" smtClean="0"/>
              <a:t>Kafka</a:t>
            </a:r>
            <a:r>
              <a:rPr lang="zh-CN" altLang="en-US" sz="2400" dirty="0" smtClean="0"/>
              <a:t>集群</a:t>
            </a:r>
            <a:endParaRPr lang="en-US" altLang="zh-CN" sz="2400" dirty="0" smtClean="0"/>
          </a:p>
          <a:p>
            <a:r>
              <a:rPr lang="zh-CN" altLang="en-US" sz="2400" dirty="0" smtClean="0"/>
              <a:t>查看</a:t>
            </a:r>
            <a:r>
              <a:rPr lang="en-US" altLang="zh-CN" sz="2400" dirty="0" smtClean="0"/>
              <a:t>Brokers</a:t>
            </a:r>
            <a:r>
              <a:rPr lang="zh-CN" altLang="en-US" sz="2400" dirty="0" smtClean="0"/>
              <a:t>信息</a:t>
            </a:r>
            <a:endParaRPr lang="en-US" altLang="zh-CN" sz="2400" dirty="0" smtClean="0"/>
          </a:p>
          <a:p>
            <a:r>
              <a:rPr lang="zh-CN" altLang="en-US" sz="2400" dirty="0" smtClean="0"/>
              <a:t>管理</a:t>
            </a:r>
            <a:r>
              <a:rPr lang="en-US" altLang="zh-CN" sz="2400" dirty="0" smtClean="0"/>
              <a:t>Topic(</a:t>
            </a:r>
            <a:r>
              <a:rPr lang="zh-CN" altLang="en-US" sz="2400" dirty="0" smtClean="0"/>
              <a:t>查看、创建、删除</a:t>
            </a:r>
            <a:r>
              <a:rPr lang="en-US" altLang="zh-CN" sz="2400" dirty="0" smtClean="0"/>
              <a:t>)</a:t>
            </a:r>
          </a:p>
          <a:p>
            <a:r>
              <a:rPr lang="zh-CN" altLang="en-US" sz="2400" dirty="0" smtClean="0"/>
              <a:t>管理</a:t>
            </a:r>
            <a:r>
              <a:rPr lang="en-US" altLang="zh-CN" sz="2400" dirty="0" smtClean="0"/>
              <a:t>Partition(</a:t>
            </a:r>
            <a:r>
              <a:rPr lang="zh-CN" altLang="en-US" sz="2400" dirty="0" smtClean="0"/>
              <a:t>查看、添加、再分配</a:t>
            </a:r>
            <a:r>
              <a:rPr lang="en-US" altLang="zh-CN" sz="2400" dirty="0" smtClean="0"/>
              <a:t>)</a:t>
            </a:r>
          </a:p>
          <a:p>
            <a:endParaRPr lang="en-US" altLang="zh-CN" sz="2800"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319406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srgbClr val="0070C0"/>
                </a:solidFill>
              </a:rPr>
              <a:t>Cluster</a:t>
            </a:r>
            <a:endParaRPr lang="zh-CN" altLang="en-US" sz="4000" dirty="0">
              <a:solidFill>
                <a:srgbClr val="0070C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13384"/>
            <a:ext cx="55340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205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srgbClr val="0070C0"/>
                </a:solidFill>
              </a:rPr>
              <a:t>Brokers</a:t>
            </a:r>
            <a:endParaRPr lang="zh-CN" altLang="en-US" sz="4000" dirty="0">
              <a:solidFill>
                <a:srgbClr val="0070C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574093"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503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lvl="1" algn="ctr"/>
            <a:r>
              <a:rPr lang="zh-CN" altLang="en-US" sz="3600" kern="1200" dirty="0">
                <a:solidFill>
                  <a:srgbClr val="002060"/>
                </a:solidFill>
                <a:latin typeface="+mj-lt"/>
                <a:ea typeface="+mj-ea"/>
                <a:cs typeface="+mj-cs"/>
              </a:rPr>
              <a:t>点对点模式</a:t>
            </a:r>
            <a:r>
              <a:rPr lang="en-US" altLang="zh-CN" sz="3600" kern="1200" dirty="0">
                <a:solidFill>
                  <a:srgbClr val="002060"/>
                </a:solidFill>
                <a:latin typeface="+mj-lt"/>
                <a:ea typeface="+mj-ea"/>
                <a:cs typeface="+mj-cs"/>
              </a:rPr>
              <a:t>(P2P)</a:t>
            </a:r>
            <a:endParaRPr lang="zh-CN" altLang="en-US" sz="3600" kern="1200" dirty="0">
              <a:solidFill>
                <a:srgbClr val="002060"/>
              </a:solidFill>
              <a:latin typeface="+mj-lt"/>
              <a:ea typeface="+mj-ea"/>
              <a:cs typeface="+mj-cs"/>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739" y="1322413"/>
            <a:ext cx="7255669"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600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900" dirty="0"/>
              <a:t>Kafka</a:t>
            </a:r>
            <a:r>
              <a:rPr lang="zh-CN" altLang="en-US" sz="4900" dirty="0" smtClean="0"/>
              <a:t>介绍</a:t>
            </a:r>
            <a:endParaRPr lang="zh-CN" altLang="en-US" dirty="0"/>
          </a:p>
        </p:txBody>
      </p:sp>
      <p:sp>
        <p:nvSpPr>
          <p:cNvPr id="3" name="内容占位符 2"/>
          <p:cNvSpPr>
            <a:spLocks noGrp="1"/>
          </p:cNvSpPr>
          <p:nvPr>
            <p:ph idx="1"/>
          </p:nvPr>
        </p:nvSpPr>
        <p:spPr/>
        <p:txBody>
          <a:bodyPr>
            <a:normAutofit/>
          </a:bodyPr>
          <a:lstStyle/>
          <a:p>
            <a:r>
              <a:rPr lang="en-US" altLang="zh-CN" sz="2800" dirty="0"/>
              <a:t>Kafka</a:t>
            </a:r>
            <a:r>
              <a:rPr lang="zh-CN" altLang="en-US" sz="2800" dirty="0"/>
              <a:t>最初是由</a:t>
            </a:r>
            <a:r>
              <a:rPr lang="en-US" altLang="zh-CN" sz="2800" dirty="0" err="1"/>
              <a:t>Linkedin</a:t>
            </a:r>
            <a:r>
              <a:rPr lang="zh-CN" altLang="en-US" sz="2800" dirty="0"/>
              <a:t>公司开发，使用</a:t>
            </a:r>
            <a:r>
              <a:rPr lang="en-US" altLang="zh-CN" sz="2800" dirty="0"/>
              <a:t>Scala</a:t>
            </a:r>
            <a:r>
              <a:rPr lang="zh-CN" altLang="en-US" sz="2800" dirty="0"/>
              <a:t>语言编写，运行于</a:t>
            </a:r>
            <a:r>
              <a:rPr lang="en-US" altLang="zh-CN" sz="2800" dirty="0"/>
              <a:t>JVM</a:t>
            </a:r>
            <a:r>
              <a:rPr lang="zh-CN" altLang="en-US" sz="2800" dirty="0"/>
              <a:t>上，使用</a:t>
            </a:r>
            <a:r>
              <a:rPr lang="en-US" altLang="zh-CN" sz="2800" dirty="0"/>
              <a:t>Zookeeper</a:t>
            </a:r>
            <a:r>
              <a:rPr lang="zh-CN" altLang="en-US" sz="2800" dirty="0"/>
              <a:t>协调管理的一个分布式的消息系统。</a:t>
            </a:r>
            <a:r>
              <a:rPr lang="en-US" altLang="zh-CN" sz="2800" dirty="0" err="1"/>
              <a:t>Linkedin</a:t>
            </a:r>
            <a:r>
              <a:rPr lang="zh-CN" altLang="en-US" sz="2800" dirty="0"/>
              <a:t>在</a:t>
            </a:r>
            <a:r>
              <a:rPr lang="en-US" altLang="zh-CN" sz="2800" dirty="0"/>
              <a:t>2010</a:t>
            </a:r>
            <a:r>
              <a:rPr lang="zh-CN" altLang="en-US" sz="2800" dirty="0"/>
              <a:t>年贡献给了</a:t>
            </a:r>
            <a:r>
              <a:rPr lang="en-US" altLang="zh-CN" sz="2800" dirty="0"/>
              <a:t>Apache</a:t>
            </a:r>
            <a:r>
              <a:rPr lang="zh-CN" altLang="en-US" sz="2800" dirty="0"/>
              <a:t>基金会，成为</a:t>
            </a:r>
            <a:r>
              <a:rPr lang="en-US" altLang="zh-CN" sz="2800" dirty="0"/>
              <a:t>Apache</a:t>
            </a:r>
            <a:r>
              <a:rPr lang="zh-CN" altLang="en-US" sz="2800" dirty="0"/>
              <a:t>的顶级项目。</a:t>
            </a:r>
          </a:p>
        </p:txBody>
      </p:sp>
    </p:spTree>
    <p:extLst>
      <p:ext uri="{BB962C8B-B14F-4D97-AF65-F5344CB8AC3E}">
        <p14:creationId xmlns:p14="http://schemas.microsoft.com/office/powerpoint/2010/main" val="761561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消息持久化的时间</a:t>
            </a:r>
            <a:r>
              <a:rPr lang="zh-CN" altLang="en-US" sz="2800" dirty="0"/>
              <a:t>复杂度为</a:t>
            </a:r>
            <a:r>
              <a:rPr lang="en-US" altLang="zh-CN" sz="2800" dirty="0"/>
              <a:t>O(1</a:t>
            </a:r>
            <a:r>
              <a:rPr lang="en-US" altLang="zh-CN" sz="2800" dirty="0" smtClean="0"/>
              <a:t>)</a:t>
            </a:r>
            <a:r>
              <a:rPr lang="zh-CN" altLang="en-US" sz="2800" dirty="0" smtClean="0"/>
              <a:t> 。</a:t>
            </a:r>
            <a:endParaRPr lang="en-US" altLang="zh-CN" sz="2800" dirty="0"/>
          </a:p>
          <a:p>
            <a:r>
              <a:rPr lang="zh-CN" altLang="en-US" sz="2800" dirty="0"/>
              <a:t>高吞吐率</a:t>
            </a:r>
            <a:r>
              <a:rPr lang="zh-CN" altLang="en-US" sz="2800" dirty="0" smtClean="0"/>
              <a:t>。</a:t>
            </a:r>
            <a:endParaRPr lang="en-US" altLang="zh-CN" sz="2800" dirty="0" smtClean="0"/>
          </a:p>
          <a:p>
            <a:r>
              <a:rPr lang="zh-CN" altLang="en-US" sz="2800" dirty="0" smtClean="0"/>
              <a:t>支持消息分区、保证每个分区内</a:t>
            </a:r>
            <a:r>
              <a:rPr lang="zh-CN" altLang="en-US" sz="2800" dirty="0"/>
              <a:t>的</a:t>
            </a:r>
            <a:r>
              <a:rPr lang="zh-CN" altLang="en-US" sz="2800" dirty="0" smtClean="0"/>
              <a:t>消息有序。</a:t>
            </a:r>
            <a:endParaRPr lang="en-US" altLang="zh-CN" sz="2800" dirty="0" smtClean="0"/>
          </a:p>
          <a:p>
            <a:r>
              <a:rPr lang="en-US" altLang="zh-CN" sz="2800" dirty="0" smtClean="0"/>
              <a:t>Scale </a:t>
            </a:r>
            <a:r>
              <a:rPr lang="en-US" altLang="zh-CN" sz="2800" dirty="0"/>
              <a:t>out</a:t>
            </a:r>
            <a:r>
              <a:rPr lang="zh-CN" altLang="en-US" sz="2800" dirty="0"/>
              <a:t>：支持在线水平扩展。</a:t>
            </a:r>
          </a:p>
        </p:txBody>
      </p:sp>
    </p:spTree>
    <p:extLst>
      <p:ext uri="{BB962C8B-B14F-4D97-AF65-F5344CB8AC3E}">
        <p14:creationId xmlns:p14="http://schemas.microsoft.com/office/powerpoint/2010/main" val="1485049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a:t>
            </a:r>
            <a:r>
              <a:rPr lang="zh-CN" altLang="en-US" dirty="0" smtClean="0"/>
              <a:t>架构</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accent5">
                    <a:lumMod val="50000"/>
                  </a:schemeClr>
                </a:solidFill>
              </a:rPr>
              <a:t>名词介绍</a:t>
            </a:r>
            <a:endParaRPr lang="en-US" altLang="zh-CN" dirty="0" smtClean="0">
              <a:solidFill>
                <a:schemeClr val="accent5">
                  <a:lumMod val="50000"/>
                </a:schemeClr>
              </a:solidFill>
            </a:endParaRPr>
          </a:p>
          <a:p>
            <a:r>
              <a:rPr lang="zh-CN" altLang="en-US" dirty="0" smtClean="0">
                <a:solidFill>
                  <a:schemeClr val="accent5">
                    <a:lumMod val="50000"/>
                  </a:schemeClr>
                </a:solidFill>
              </a:rPr>
              <a:t>架构图</a:t>
            </a:r>
            <a:endParaRPr lang="zh-CN" altLang="en-US" dirty="0">
              <a:solidFill>
                <a:schemeClr val="accent5">
                  <a:lumMod val="50000"/>
                </a:schemeClr>
              </a:solidFill>
            </a:endParaRPr>
          </a:p>
        </p:txBody>
      </p:sp>
    </p:spTree>
    <p:extLst>
      <p:ext uri="{BB962C8B-B14F-4D97-AF65-F5344CB8AC3E}">
        <p14:creationId xmlns:p14="http://schemas.microsoft.com/office/powerpoint/2010/main" val="93100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5">
                    <a:lumMod val="50000"/>
                  </a:schemeClr>
                </a:solidFill>
              </a:rPr>
              <a:t>名词介绍</a:t>
            </a:r>
            <a:endParaRPr lang="zh-CN" altLang="en-US" sz="4000" dirty="0">
              <a:solidFill>
                <a:schemeClr val="accent5">
                  <a:lumMod val="50000"/>
                </a:schemeClr>
              </a:solidFill>
            </a:endParaRPr>
          </a:p>
        </p:txBody>
      </p:sp>
      <p:sp>
        <p:nvSpPr>
          <p:cNvPr id="3" name="内容占位符 2"/>
          <p:cNvSpPr>
            <a:spLocks noGrp="1"/>
          </p:cNvSpPr>
          <p:nvPr>
            <p:ph idx="1"/>
          </p:nvPr>
        </p:nvSpPr>
        <p:spPr/>
        <p:txBody>
          <a:bodyPr>
            <a:normAutofit fontScale="55000" lnSpcReduction="20000"/>
          </a:bodyPr>
          <a:lstStyle/>
          <a:p>
            <a:r>
              <a:rPr lang="en-US" altLang="zh-CN" sz="4500" b="1" dirty="0" smtClean="0"/>
              <a:t>Broker</a:t>
            </a:r>
          </a:p>
          <a:p>
            <a:pPr marL="0" indent="0">
              <a:buNone/>
            </a:pPr>
            <a:r>
              <a:rPr lang="en-US" altLang="zh-CN" b="1" dirty="0"/>
              <a:t> </a:t>
            </a:r>
            <a:r>
              <a:rPr lang="en-US" altLang="zh-CN" b="1" dirty="0" smtClean="0"/>
              <a:t>     </a:t>
            </a:r>
            <a:r>
              <a:rPr lang="en-US" altLang="zh-CN" dirty="0">
                <a:solidFill>
                  <a:schemeClr val="accent5">
                    <a:lumMod val="50000"/>
                  </a:schemeClr>
                </a:solidFill>
              </a:rPr>
              <a:t>Kafka</a:t>
            </a:r>
            <a:r>
              <a:rPr lang="zh-CN" altLang="en-US" dirty="0">
                <a:solidFill>
                  <a:schemeClr val="accent5">
                    <a:lumMod val="50000"/>
                  </a:schemeClr>
                </a:solidFill>
              </a:rPr>
              <a:t>集群包含一个或多个服务器，这种服务器被称为</a:t>
            </a:r>
            <a:r>
              <a:rPr lang="en-US" altLang="zh-CN" dirty="0">
                <a:solidFill>
                  <a:schemeClr val="accent5">
                    <a:lumMod val="50000"/>
                  </a:schemeClr>
                </a:solidFill>
              </a:rPr>
              <a:t>broker</a:t>
            </a:r>
          </a:p>
          <a:p>
            <a:r>
              <a:rPr lang="en-US" altLang="zh-CN" sz="4500" b="1" dirty="0" smtClean="0"/>
              <a:t>Topic</a:t>
            </a:r>
          </a:p>
          <a:p>
            <a:pPr marL="0" indent="0">
              <a:buNone/>
            </a:pPr>
            <a:r>
              <a:rPr lang="en-US" altLang="zh-CN" b="1" dirty="0" smtClean="0"/>
              <a:t>      </a:t>
            </a:r>
            <a:r>
              <a:rPr lang="zh-CN" altLang="en-US" dirty="0">
                <a:solidFill>
                  <a:schemeClr val="accent5">
                    <a:lumMod val="50000"/>
                  </a:schemeClr>
                </a:solidFill>
              </a:rPr>
              <a:t>每条发布到</a:t>
            </a:r>
            <a:r>
              <a:rPr lang="en-US" altLang="zh-CN" dirty="0">
                <a:solidFill>
                  <a:schemeClr val="accent5">
                    <a:lumMod val="50000"/>
                  </a:schemeClr>
                </a:solidFill>
              </a:rPr>
              <a:t>Kafka</a:t>
            </a:r>
            <a:r>
              <a:rPr lang="zh-CN" altLang="en-US" dirty="0">
                <a:solidFill>
                  <a:schemeClr val="accent5">
                    <a:lumMod val="50000"/>
                  </a:schemeClr>
                </a:solidFill>
              </a:rPr>
              <a:t>上消息都有一个类别，这个类别被称为</a:t>
            </a:r>
            <a:r>
              <a:rPr lang="en-US" altLang="zh-CN" dirty="0">
                <a:solidFill>
                  <a:schemeClr val="accent5">
                    <a:lumMod val="50000"/>
                  </a:schemeClr>
                </a:solidFill>
              </a:rPr>
              <a:t>Topic</a:t>
            </a:r>
            <a:endParaRPr lang="zh-CN" altLang="en-US" dirty="0">
              <a:solidFill>
                <a:schemeClr val="accent5">
                  <a:lumMod val="50000"/>
                </a:schemeClr>
              </a:solidFill>
            </a:endParaRPr>
          </a:p>
          <a:p>
            <a:r>
              <a:rPr lang="en-US" altLang="zh-CN" sz="4500" b="1" dirty="0"/>
              <a:t>Partition</a:t>
            </a:r>
          </a:p>
          <a:p>
            <a:pPr marL="0" indent="0">
              <a:buNone/>
            </a:pPr>
            <a:r>
              <a:rPr lang="en-US" altLang="zh-CN" b="1" dirty="0"/>
              <a:t> </a:t>
            </a:r>
            <a:r>
              <a:rPr lang="en-US" altLang="zh-CN" b="1" dirty="0" smtClean="0"/>
              <a:t>     </a:t>
            </a:r>
            <a:r>
              <a:rPr lang="en-US" altLang="zh-CN" dirty="0" err="1">
                <a:solidFill>
                  <a:schemeClr val="accent5">
                    <a:lumMod val="50000"/>
                  </a:schemeClr>
                </a:solidFill>
              </a:rPr>
              <a:t>Parition</a:t>
            </a:r>
            <a:r>
              <a:rPr lang="zh-CN" altLang="en-US" dirty="0">
                <a:solidFill>
                  <a:schemeClr val="accent5">
                    <a:lumMod val="50000"/>
                  </a:schemeClr>
                </a:solidFill>
              </a:rPr>
              <a:t>是物理上的概念，每个</a:t>
            </a:r>
            <a:r>
              <a:rPr lang="en-US" altLang="zh-CN" dirty="0">
                <a:solidFill>
                  <a:schemeClr val="accent5">
                    <a:lumMod val="50000"/>
                  </a:schemeClr>
                </a:solidFill>
              </a:rPr>
              <a:t>Topic</a:t>
            </a:r>
            <a:r>
              <a:rPr lang="zh-CN" altLang="en-US" dirty="0">
                <a:solidFill>
                  <a:schemeClr val="accent5">
                    <a:lumMod val="50000"/>
                  </a:schemeClr>
                </a:solidFill>
              </a:rPr>
              <a:t>包含一个或多个</a:t>
            </a:r>
            <a:r>
              <a:rPr lang="en-US" altLang="zh-CN" dirty="0">
                <a:solidFill>
                  <a:schemeClr val="accent5">
                    <a:lumMod val="50000"/>
                  </a:schemeClr>
                </a:solidFill>
              </a:rPr>
              <a:t>Partition</a:t>
            </a:r>
          </a:p>
          <a:p>
            <a:r>
              <a:rPr lang="en-US" altLang="zh-CN" sz="4500" b="1" dirty="0" smtClean="0"/>
              <a:t>Producer</a:t>
            </a:r>
          </a:p>
          <a:p>
            <a:pPr marL="0" indent="0">
              <a:buNone/>
            </a:pPr>
            <a:r>
              <a:rPr lang="en-US" altLang="zh-CN" b="1" dirty="0"/>
              <a:t> </a:t>
            </a:r>
            <a:r>
              <a:rPr lang="en-US" altLang="zh-CN" b="1" dirty="0" smtClean="0"/>
              <a:t>    </a:t>
            </a:r>
            <a:r>
              <a:rPr lang="zh-CN" altLang="en-US" dirty="0">
                <a:solidFill>
                  <a:schemeClr val="accent5">
                    <a:lumMod val="50000"/>
                  </a:schemeClr>
                </a:solidFill>
              </a:rPr>
              <a:t>负责发布消息到</a:t>
            </a:r>
            <a:r>
              <a:rPr lang="en-US" altLang="zh-CN" dirty="0">
                <a:solidFill>
                  <a:schemeClr val="accent5">
                    <a:lumMod val="50000"/>
                  </a:schemeClr>
                </a:solidFill>
              </a:rPr>
              <a:t>Kafka broker</a:t>
            </a:r>
          </a:p>
          <a:p>
            <a:r>
              <a:rPr lang="en-US" altLang="zh-CN" sz="4500" b="1" dirty="0" smtClean="0"/>
              <a:t>Consumer</a:t>
            </a:r>
          </a:p>
          <a:p>
            <a:pPr marL="0" indent="0">
              <a:buNone/>
            </a:pPr>
            <a:r>
              <a:rPr lang="en-US" altLang="zh-CN" b="1" dirty="0"/>
              <a:t> </a:t>
            </a:r>
            <a:r>
              <a:rPr lang="en-US" altLang="zh-CN" b="1" dirty="0" smtClean="0"/>
              <a:t>    </a:t>
            </a:r>
            <a:r>
              <a:rPr lang="zh-CN" altLang="en-US" dirty="0">
                <a:solidFill>
                  <a:schemeClr val="accent5">
                    <a:lumMod val="50000"/>
                  </a:schemeClr>
                </a:solidFill>
              </a:rPr>
              <a:t>消息消费者，向</a:t>
            </a:r>
            <a:r>
              <a:rPr lang="en-US" altLang="zh-CN" dirty="0">
                <a:solidFill>
                  <a:schemeClr val="accent5">
                    <a:lumMod val="50000"/>
                  </a:schemeClr>
                </a:solidFill>
              </a:rPr>
              <a:t>Kafka broker</a:t>
            </a:r>
            <a:r>
              <a:rPr lang="zh-CN" altLang="en-US" dirty="0">
                <a:solidFill>
                  <a:schemeClr val="accent5">
                    <a:lumMod val="50000"/>
                  </a:schemeClr>
                </a:solidFill>
              </a:rPr>
              <a:t>读取消息的客户端</a:t>
            </a:r>
          </a:p>
          <a:p>
            <a:r>
              <a:rPr lang="en-US" altLang="zh-CN" sz="4500" b="1" dirty="0"/>
              <a:t>Consumer </a:t>
            </a:r>
            <a:r>
              <a:rPr lang="en-US" altLang="zh-CN" sz="4500" b="1" dirty="0" smtClean="0"/>
              <a:t>Group</a:t>
            </a:r>
          </a:p>
          <a:p>
            <a:pPr marL="0" indent="0">
              <a:buNone/>
            </a:pPr>
            <a:r>
              <a:rPr lang="en-US" altLang="zh-CN" b="1" dirty="0" smtClean="0"/>
              <a:t>      </a:t>
            </a:r>
            <a:r>
              <a:rPr lang="zh-CN" altLang="en-US" dirty="0">
                <a:solidFill>
                  <a:schemeClr val="accent5">
                    <a:lumMod val="50000"/>
                  </a:schemeClr>
                </a:solidFill>
              </a:rPr>
              <a:t>每个</a:t>
            </a:r>
            <a:r>
              <a:rPr lang="en-US" altLang="zh-CN" dirty="0">
                <a:solidFill>
                  <a:schemeClr val="accent5">
                    <a:lumMod val="50000"/>
                  </a:schemeClr>
                </a:solidFill>
              </a:rPr>
              <a:t>Consumer</a:t>
            </a:r>
            <a:r>
              <a:rPr lang="zh-CN" altLang="en-US" dirty="0">
                <a:solidFill>
                  <a:schemeClr val="accent5">
                    <a:lumMod val="50000"/>
                  </a:schemeClr>
                </a:solidFill>
              </a:rPr>
              <a:t>属于一个特定的</a:t>
            </a:r>
            <a:r>
              <a:rPr lang="en-US" altLang="zh-CN" dirty="0">
                <a:solidFill>
                  <a:schemeClr val="accent5">
                    <a:lumMod val="50000"/>
                  </a:schemeClr>
                </a:solidFill>
              </a:rPr>
              <a:t>Consumer Group</a:t>
            </a:r>
            <a:r>
              <a:rPr lang="zh-CN" altLang="en-US" dirty="0">
                <a:solidFill>
                  <a:schemeClr val="accent5">
                    <a:lumMod val="50000"/>
                  </a:schemeClr>
                </a:solidFill>
              </a:rPr>
              <a:t>（可为每个</a:t>
            </a:r>
            <a:r>
              <a:rPr lang="en-US" altLang="zh-CN" dirty="0">
                <a:solidFill>
                  <a:schemeClr val="accent5">
                    <a:lumMod val="50000"/>
                  </a:schemeClr>
                </a:solidFill>
              </a:rPr>
              <a:t>Consumer</a:t>
            </a:r>
            <a:r>
              <a:rPr lang="zh-CN" altLang="en-US" dirty="0">
                <a:solidFill>
                  <a:schemeClr val="accent5">
                    <a:lumMod val="50000"/>
                  </a:schemeClr>
                </a:solidFill>
              </a:rPr>
              <a:t>指定</a:t>
            </a:r>
            <a:r>
              <a:rPr lang="en-US" altLang="zh-CN" dirty="0">
                <a:solidFill>
                  <a:schemeClr val="accent5">
                    <a:lumMod val="50000"/>
                  </a:schemeClr>
                </a:solidFill>
              </a:rPr>
              <a:t>group name</a:t>
            </a:r>
            <a:r>
              <a:rPr lang="zh-CN" altLang="en-US" dirty="0">
                <a:solidFill>
                  <a:schemeClr val="accent5">
                    <a:lumMod val="50000"/>
                  </a:schemeClr>
                </a:solidFill>
              </a:rPr>
              <a:t>，若不指定</a:t>
            </a:r>
            <a:r>
              <a:rPr lang="en-US" altLang="zh-CN" dirty="0">
                <a:solidFill>
                  <a:schemeClr val="accent5">
                    <a:lumMod val="50000"/>
                  </a:schemeClr>
                </a:solidFill>
              </a:rPr>
              <a:t>group name</a:t>
            </a:r>
            <a:r>
              <a:rPr lang="zh-CN" altLang="en-US" dirty="0">
                <a:solidFill>
                  <a:schemeClr val="accent5">
                    <a:lumMod val="50000"/>
                  </a:schemeClr>
                </a:solidFill>
              </a:rPr>
              <a:t>则属于默认的</a:t>
            </a:r>
            <a:r>
              <a:rPr lang="en-US" altLang="zh-CN" dirty="0">
                <a:solidFill>
                  <a:schemeClr val="accent5">
                    <a:lumMod val="50000"/>
                  </a:schemeClr>
                </a:solidFill>
              </a:rPr>
              <a:t>group</a:t>
            </a:r>
            <a:r>
              <a:rPr lang="zh-CN" altLang="en-US" dirty="0">
                <a:solidFill>
                  <a:schemeClr val="accent5">
                    <a:lumMod val="50000"/>
                  </a:schemeClr>
                </a:solidFill>
              </a:rPr>
              <a:t>）</a:t>
            </a:r>
          </a:p>
        </p:txBody>
      </p:sp>
    </p:spTree>
    <p:extLst>
      <p:ext uri="{BB962C8B-B14F-4D97-AF65-F5344CB8AC3E}">
        <p14:creationId xmlns:p14="http://schemas.microsoft.com/office/powerpoint/2010/main" val="1236018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29040</TotalTime>
  <Words>3093</Words>
  <Application>Microsoft Office PowerPoint</Application>
  <PresentationFormat>全屏显示(4:3)</PresentationFormat>
  <Paragraphs>610</Paragraphs>
  <Slides>49</Slides>
  <Notes>35</Notes>
  <HiddenSlides>2</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消息中间件KAFKA</vt:lpstr>
      <vt:lpstr>目录</vt:lpstr>
      <vt:lpstr>消息中间件</vt:lpstr>
      <vt:lpstr>发布/订阅模式(publish-subscribe)</vt:lpstr>
      <vt:lpstr>点对点模式(P2P)</vt:lpstr>
      <vt:lpstr>Kafka介绍</vt:lpstr>
      <vt:lpstr>特点</vt:lpstr>
      <vt:lpstr>Kafka架构</vt:lpstr>
      <vt:lpstr>名词介绍</vt:lpstr>
      <vt:lpstr>架构图1</vt:lpstr>
      <vt:lpstr>架构图2</vt:lpstr>
      <vt:lpstr>生产者</vt:lpstr>
      <vt:lpstr>生产者使用方式</vt:lpstr>
      <vt:lpstr>生产者发送流程1</vt:lpstr>
      <vt:lpstr>生产者发送流程2</vt:lpstr>
      <vt:lpstr>生产者负载均衡</vt:lpstr>
      <vt:lpstr>服务端</vt:lpstr>
      <vt:lpstr>服务端</vt:lpstr>
      <vt:lpstr>服务端模块结构</vt:lpstr>
      <vt:lpstr>Zk目录结构</vt:lpstr>
      <vt:lpstr>Zk目录结构</vt:lpstr>
      <vt:lpstr>Controller</vt:lpstr>
      <vt:lpstr>Controller介绍</vt:lpstr>
      <vt:lpstr>Controller启动流程</vt:lpstr>
      <vt:lpstr>创建Topic</vt:lpstr>
      <vt:lpstr>Broker宕机</vt:lpstr>
      <vt:lpstr>消息的持久化与复制</vt:lpstr>
      <vt:lpstr>Kafka日志介绍1</vt:lpstr>
      <vt:lpstr>Kafka日志介绍2</vt:lpstr>
      <vt:lpstr>Replication介绍</vt:lpstr>
      <vt:lpstr>In-Sync Replicas</vt:lpstr>
      <vt:lpstr>Coordinator</vt:lpstr>
      <vt:lpstr>Coordinator介绍</vt:lpstr>
      <vt:lpstr>Coordinator状态图</vt:lpstr>
      <vt:lpstr>Coordinator的Rebalance流程</vt:lpstr>
      <vt:lpstr>Consumer负载均衡1</vt:lpstr>
      <vt:lpstr>Consumer负载均衡2</vt:lpstr>
      <vt:lpstr>消费者</vt:lpstr>
      <vt:lpstr>消息确认(Offset)</vt:lpstr>
      <vt:lpstr>消费者使用方式</vt:lpstr>
      <vt:lpstr>Consumer state diagram</vt:lpstr>
      <vt:lpstr>Consumer启动流程</vt:lpstr>
      <vt:lpstr>性能</vt:lpstr>
      <vt:lpstr>其它MQ的吞吐量</vt:lpstr>
      <vt:lpstr>消息大小 VS.吞吐量</vt:lpstr>
      <vt:lpstr>副本数量 VS.吞吐量</vt:lpstr>
      <vt:lpstr>监控</vt:lpstr>
      <vt:lpstr>Cluster</vt:lpstr>
      <vt:lpstr>Brokers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消息中间件-KAFKA分享</dc:title>
  <dc:creator>xiongjie</dc:creator>
  <cp:lastModifiedBy>xiongjie</cp:lastModifiedBy>
  <cp:revision>299</cp:revision>
  <dcterms:created xsi:type="dcterms:W3CDTF">2016-04-05T02:50:33Z</dcterms:created>
  <dcterms:modified xsi:type="dcterms:W3CDTF">2016-07-05T09:57:20Z</dcterms:modified>
</cp:coreProperties>
</file>