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99" r:id="rId4"/>
    <p:sldId id="259" r:id="rId5"/>
    <p:sldId id="319" r:id="rId6"/>
    <p:sldId id="260" r:id="rId7"/>
    <p:sldId id="306" r:id="rId8"/>
    <p:sldId id="273" r:id="rId9"/>
    <p:sldId id="315" r:id="rId10"/>
    <p:sldId id="262" r:id="rId11"/>
    <p:sldId id="263" r:id="rId12"/>
    <p:sldId id="264" r:id="rId13"/>
    <p:sldId id="265" r:id="rId14"/>
    <p:sldId id="266" r:id="rId15"/>
    <p:sldId id="267" r:id="rId16"/>
    <p:sldId id="268" r:id="rId17"/>
    <p:sldId id="313" r:id="rId18"/>
    <p:sldId id="271" r:id="rId19"/>
    <p:sldId id="283" r:id="rId20"/>
    <p:sldId id="298" r:id="rId21"/>
    <p:sldId id="317" r:id="rId22"/>
    <p:sldId id="318" r:id="rId23"/>
    <p:sldId id="285" r:id="rId24"/>
    <p:sldId id="269" r:id="rId25"/>
    <p:sldId id="275" r:id="rId26"/>
    <p:sldId id="270" r:id="rId27"/>
    <p:sldId id="300" r:id="rId28"/>
    <p:sldId id="281" r:id="rId29"/>
    <p:sldId id="282" r:id="rId30"/>
    <p:sldId id="314" r:id="rId31"/>
    <p:sldId id="291" r:id="rId32"/>
    <p:sldId id="295" r:id="rId33"/>
    <p:sldId id="287" r:id="rId34"/>
    <p:sldId id="293" r:id="rId35"/>
    <p:sldId id="286" r:id="rId36"/>
    <p:sldId id="294" r:id="rId37"/>
    <p:sldId id="289" r:id="rId38"/>
    <p:sldId id="292" r:id="rId39"/>
    <p:sldId id="296" r:id="rId40"/>
    <p:sldId id="303" r:id="rId41"/>
    <p:sldId id="272" r:id="rId42"/>
    <p:sldId id="302" r:id="rId43"/>
    <p:sldId id="278" r:id="rId44"/>
    <p:sldId id="279" r:id="rId45"/>
    <p:sldId id="305" r:id="rId46"/>
    <p:sldId id="304" r:id="rId47"/>
    <p:sldId id="307" r:id="rId48"/>
    <p:sldId id="311" r:id="rId49"/>
    <p:sldId id="310" r:id="rId50"/>
    <p:sldId id="309"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4" pos="3840" userDrawn="1">
          <p15:clr>
            <a:srgbClr val="A4A3A4"/>
          </p15:clr>
        </p15:guide>
        <p15:guide id="5"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7173CF"/>
    <a:srgbClr val="FF9966"/>
    <a:srgbClr val="FFCC99"/>
    <a:srgbClr val="FF3300"/>
    <a:srgbClr val="00B050"/>
    <a:srgbClr val="FDDCB9"/>
    <a:srgbClr val="CC6600"/>
    <a:srgbClr val="DBEEF4"/>
    <a:srgbClr val="FD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0" autoAdjust="0"/>
    <p:restoredTop sz="78026" autoAdjust="0"/>
  </p:normalViewPr>
  <p:slideViewPr>
    <p:cSldViewPr snapToGrid="0">
      <p:cViewPr varScale="1">
        <p:scale>
          <a:sx n="85" d="100"/>
          <a:sy n="85" d="100"/>
        </p:scale>
        <p:origin x="-354" y="-90"/>
      </p:cViewPr>
      <p:guideLst>
        <p:guide orient="horz" pos="239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Work\Leadtone\AOI&#24179;&#21488;&#35843;&#30740;\&#20869;&#23384;Cache\Memcached%20vs.%20Redis&#19981;&#21516;key&#22823;&#23567;&#24615;&#33021;&#27979;&#35797;&#25253;&#21578;_v1.0_20130123_&#24278;&#358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Work\Leadtone\AOI&#24179;&#21488;&#35843;&#30740;\&#20869;&#23384;Cache\Memcached%20vs.%20Redis&#19981;&#21516;key&#22823;&#23567;&#24615;&#33021;&#27979;&#35797;&#25253;&#21578;_v1.0_20130123_&#24278;&#358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insert数据分析!$A$3</c:f>
              <c:strCache>
                <c:ptCount val="1"/>
                <c:pt idx="0">
                  <c:v>memcached</c:v>
                </c:pt>
              </c:strCache>
            </c:strRef>
          </c:tx>
          <c:cat>
            <c:numRef>
              <c:f>insert数据分析!$B$2:$I$2</c:f>
              <c:numCache>
                <c:formatCode>0.00_);[Red]\(0.00\)</c:formatCode>
                <c:ptCount val="8"/>
                <c:pt idx="0">
                  <c:v>7.5</c:v>
                </c:pt>
                <c:pt idx="1">
                  <c:v>8</c:v>
                </c:pt>
                <c:pt idx="2">
                  <c:v>8.5</c:v>
                </c:pt>
                <c:pt idx="3">
                  <c:v>9</c:v>
                </c:pt>
                <c:pt idx="4">
                  <c:v>9.5</c:v>
                </c:pt>
                <c:pt idx="5">
                  <c:v>10</c:v>
                </c:pt>
                <c:pt idx="6">
                  <c:v>10.5</c:v>
                </c:pt>
                <c:pt idx="7">
                  <c:v>11</c:v>
                </c:pt>
              </c:numCache>
            </c:numRef>
          </c:cat>
          <c:val>
            <c:numRef>
              <c:f>insert数据分析!$B$3:$I$3</c:f>
              <c:numCache>
                <c:formatCode>0.00_);[Red]\(0.00\)</c:formatCode>
                <c:ptCount val="8"/>
                <c:pt idx="0">
                  <c:v>99800.4</c:v>
                </c:pt>
                <c:pt idx="1">
                  <c:v>102796.05</c:v>
                </c:pt>
                <c:pt idx="2">
                  <c:v>100020</c:v>
                </c:pt>
                <c:pt idx="3">
                  <c:v>103950.1</c:v>
                </c:pt>
                <c:pt idx="4">
                  <c:v>105086.17000000011</c:v>
                </c:pt>
                <c:pt idx="5">
                  <c:v>76405.870000000024</c:v>
                </c:pt>
                <c:pt idx="6">
                  <c:v>104733.98</c:v>
                </c:pt>
                <c:pt idx="7">
                  <c:v>100260.68000000002</c:v>
                </c:pt>
              </c:numCache>
            </c:numRef>
          </c:val>
          <c:smooth val="0"/>
        </c:ser>
        <c:ser>
          <c:idx val="1"/>
          <c:order val="1"/>
          <c:tx>
            <c:strRef>
              <c:f>insert数据分析!$A$4</c:f>
              <c:strCache>
                <c:ptCount val="1"/>
                <c:pt idx="0">
                  <c:v>redis</c:v>
                </c:pt>
              </c:strCache>
            </c:strRef>
          </c:tx>
          <c:cat>
            <c:numRef>
              <c:f>insert数据分析!$B$2:$I$2</c:f>
              <c:numCache>
                <c:formatCode>0.00_);[Red]\(0.00\)</c:formatCode>
                <c:ptCount val="8"/>
                <c:pt idx="0">
                  <c:v>7.5</c:v>
                </c:pt>
                <c:pt idx="1">
                  <c:v>8</c:v>
                </c:pt>
                <c:pt idx="2">
                  <c:v>8.5</c:v>
                </c:pt>
                <c:pt idx="3">
                  <c:v>9</c:v>
                </c:pt>
                <c:pt idx="4">
                  <c:v>9.5</c:v>
                </c:pt>
                <c:pt idx="5">
                  <c:v>10</c:v>
                </c:pt>
                <c:pt idx="6">
                  <c:v>10.5</c:v>
                </c:pt>
                <c:pt idx="7">
                  <c:v>11</c:v>
                </c:pt>
              </c:numCache>
            </c:numRef>
          </c:cat>
          <c:val>
            <c:numRef>
              <c:f>insert数据分析!$B$4:$I$4</c:f>
              <c:numCache>
                <c:formatCode>0.00_);[Red]\(0.00\)</c:formatCode>
                <c:ptCount val="8"/>
                <c:pt idx="0">
                  <c:v>69213.73</c:v>
                </c:pt>
                <c:pt idx="1">
                  <c:v>32784.74</c:v>
                </c:pt>
                <c:pt idx="2">
                  <c:v>37855.840000000011</c:v>
                </c:pt>
                <c:pt idx="3">
                  <c:v>1964.8799999999999</c:v>
                </c:pt>
                <c:pt idx="4">
                  <c:v>1204.6099999999999</c:v>
                </c:pt>
                <c:pt idx="5">
                  <c:v>1032.06</c:v>
                </c:pt>
                <c:pt idx="6">
                  <c:v>636.27000000000055</c:v>
                </c:pt>
                <c:pt idx="7">
                  <c:v>396.13</c:v>
                </c:pt>
              </c:numCache>
            </c:numRef>
          </c:val>
          <c:smooth val="0"/>
        </c:ser>
        <c:dLbls>
          <c:showLegendKey val="0"/>
          <c:showVal val="0"/>
          <c:showCatName val="0"/>
          <c:showSerName val="0"/>
          <c:showPercent val="0"/>
          <c:showBubbleSize val="0"/>
        </c:dLbls>
        <c:marker val="1"/>
        <c:smooth val="0"/>
        <c:axId val="82989824"/>
        <c:axId val="82991360"/>
      </c:lineChart>
      <c:catAx>
        <c:axId val="82989824"/>
        <c:scaling>
          <c:orientation val="minMax"/>
        </c:scaling>
        <c:delete val="0"/>
        <c:axPos val="b"/>
        <c:numFmt formatCode="0.00_);[Red]\(0.00\)" sourceLinked="1"/>
        <c:majorTickMark val="out"/>
        <c:minorTickMark val="none"/>
        <c:tickLblPos val="nextTo"/>
        <c:crossAx val="82991360"/>
        <c:crosses val="autoZero"/>
        <c:auto val="1"/>
        <c:lblAlgn val="ctr"/>
        <c:lblOffset val="100"/>
        <c:noMultiLvlLbl val="0"/>
      </c:catAx>
      <c:valAx>
        <c:axId val="82991360"/>
        <c:scaling>
          <c:orientation val="minMax"/>
        </c:scaling>
        <c:delete val="0"/>
        <c:axPos val="l"/>
        <c:majorGridlines/>
        <c:numFmt formatCode="0.00_);[Red]\(0.00\)" sourceLinked="1"/>
        <c:majorTickMark val="out"/>
        <c:minorTickMark val="none"/>
        <c:tickLblPos val="nextTo"/>
        <c:crossAx val="829898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select数据分析!$A$3</c:f>
              <c:strCache>
                <c:ptCount val="1"/>
                <c:pt idx="0">
                  <c:v>memcached</c:v>
                </c:pt>
              </c:strCache>
            </c:strRef>
          </c:tx>
          <c:cat>
            <c:numRef>
              <c:f>select数据分析!$B$2:$I$2</c:f>
              <c:numCache>
                <c:formatCode>0.00_);[Red]\(0.00\)</c:formatCode>
                <c:ptCount val="8"/>
                <c:pt idx="0">
                  <c:v>7.5</c:v>
                </c:pt>
                <c:pt idx="1">
                  <c:v>8</c:v>
                </c:pt>
                <c:pt idx="2">
                  <c:v>8.5</c:v>
                </c:pt>
                <c:pt idx="3">
                  <c:v>9</c:v>
                </c:pt>
                <c:pt idx="4">
                  <c:v>9.5</c:v>
                </c:pt>
                <c:pt idx="5">
                  <c:v>10</c:v>
                </c:pt>
                <c:pt idx="6">
                  <c:v>10.5</c:v>
                </c:pt>
                <c:pt idx="7">
                  <c:v>11</c:v>
                </c:pt>
              </c:numCache>
            </c:numRef>
          </c:cat>
          <c:val>
            <c:numRef>
              <c:f>select数据分析!$B$3:$I$3</c:f>
              <c:numCache>
                <c:formatCode>0.00_);[Red]\(0.00\)</c:formatCode>
                <c:ptCount val="8"/>
                <c:pt idx="0">
                  <c:v>104362.35</c:v>
                </c:pt>
                <c:pt idx="1">
                  <c:v>103541.11</c:v>
                </c:pt>
                <c:pt idx="2">
                  <c:v>104318.8</c:v>
                </c:pt>
                <c:pt idx="3">
                  <c:v>103584.01</c:v>
                </c:pt>
                <c:pt idx="4">
                  <c:v>105685.9</c:v>
                </c:pt>
                <c:pt idx="5">
                  <c:v>104668.2</c:v>
                </c:pt>
                <c:pt idx="6">
                  <c:v>104777.87000000002</c:v>
                </c:pt>
                <c:pt idx="7">
                  <c:v>104362.35</c:v>
                </c:pt>
              </c:numCache>
            </c:numRef>
          </c:val>
          <c:smooth val="0"/>
        </c:ser>
        <c:ser>
          <c:idx val="1"/>
          <c:order val="1"/>
          <c:tx>
            <c:strRef>
              <c:f>select数据分析!$A$4</c:f>
              <c:strCache>
                <c:ptCount val="1"/>
                <c:pt idx="0">
                  <c:v>redis</c:v>
                </c:pt>
              </c:strCache>
            </c:strRef>
          </c:tx>
          <c:cat>
            <c:numRef>
              <c:f>select数据分析!$B$2:$I$2</c:f>
              <c:numCache>
                <c:formatCode>0.00_);[Red]\(0.00\)</c:formatCode>
                <c:ptCount val="8"/>
                <c:pt idx="0">
                  <c:v>7.5</c:v>
                </c:pt>
                <c:pt idx="1">
                  <c:v>8</c:v>
                </c:pt>
                <c:pt idx="2">
                  <c:v>8.5</c:v>
                </c:pt>
                <c:pt idx="3">
                  <c:v>9</c:v>
                </c:pt>
                <c:pt idx="4">
                  <c:v>9.5</c:v>
                </c:pt>
                <c:pt idx="5">
                  <c:v>10</c:v>
                </c:pt>
                <c:pt idx="6">
                  <c:v>10.5</c:v>
                </c:pt>
                <c:pt idx="7">
                  <c:v>11</c:v>
                </c:pt>
              </c:numCache>
            </c:numRef>
          </c:cat>
          <c:val>
            <c:numRef>
              <c:f>select数据分析!$B$4:$I$4</c:f>
              <c:numCache>
                <c:formatCode>0.00_);[Red]\(0.00\)</c:formatCode>
                <c:ptCount val="8"/>
                <c:pt idx="0">
                  <c:v>84246</c:v>
                </c:pt>
                <c:pt idx="1">
                  <c:v>71357.209999999992</c:v>
                </c:pt>
                <c:pt idx="2">
                  <c:v>26028.109999999986</c:v>
                </c:pt>
                <c:pt idx="3">
                  <c:v>17028.809999999987</c:v>
                </c:pt>
                <c:pt idx="4">
                  <c:v>1110.6599999999999</c:v>
                </c:pt>
                <c:pt idx="5">
                  <c:v>5135.26</c:v>
                </c:pt>
                <c:pt idx="6">
                  <c:v>4237.4000000000005</c:v>
                </c:pt>
                <c:pt idx="7">
                  <c:v>2439.3900000000012</c:v>
                </c:pt>
              </c:numCache>
            </c:numRef>
          </c:val>
          <c:smooth val="0"/>
        </c:ser>
        <c:dLbls>
          <c:showLegendKey val="0"/>
          <c:showVal val="0"/>
          <c:showCatName val="0"/>
          <c:showSerName val="0"/>
          <c:showPercent val="0"/>
          <c:showBubbleSize val="0"/>
        </c:dLbls>
        <c:marker val="1"/>
        <c:smooth val="0"/>
        <c:axId val="84246912"/>
        <c:axId val="84248448"/>
      </c:lineChart>
      <c:catAx>
        <c:axId val="84246912"/>
        <c:scaling>
          <c:orientation val="minMax"/>
        </c:scaling>
        <c:delete val="0"/>
        <c:axPos val="b"/>
        <c:numFmt formatCode="0.00_);[Red]\(0.00\)" sourceLinked="1"/>
        <c:majorTickMark val="out"/>
        <c:minorTickMark val="none"/>
        <c:tickLblPos val="nextTo"/>
        <c:crossAx val="84248448"/>
        <c:crosses val="autoZero"/>
        <c:auto val="1"/>
        <c:lblAlgn val="ctr"/>
        <c:lblOffset val="100"/>
        <c:noMultiLvlLbl val="0"/>
      </c:catAx>
      <c:valAx>
        <c:axId val="84248448"/>
        <c:scaling>
          <c:orientation val="minMax"/>
        </c:scaling>
        <c:delete val="0"/>
        <c:axPos val="l"/>
        <c:majorGridlines/>
        <c:numFmt formatCode="0.00_);[Red]\(0.00\)" sourceLinked="1"/>
        <c:majorTickMark val="out"/>
        <c:minorTickMark val="none"/>
        <c:tickLblPos val="nextTo"/>
        <c:crossAx val="84246912"/>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7389A-7EAE-4E94-8A1D-D44E964DCE63}" type="datetimeFigureOut">
              <a:rPr lang="zh-CN" altLang="en-US" smtClean="0"/>
              <a:pPr/>
              <a:t>2016/11/11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E8E9A-A473-4B2A-8449-8DD5714BAD0E}" type="slidenum">
              <a:rPr lang="zh-CN" altLang="en-US" smtClean="0"/>
              <a:pPr/>
              <a:t>‹#›</a:t>
            </a:fld>
            <a:endParaRPr lang="zh-CN" altLang="en-US"/>
          </a:p>
        </p:txBody>
      </p:sp>
    </p:spTree>
    <p:extLst>
      <p:ext uri="{BB962C8B-B14F-4D97-AF65-F5344CB8AC3E}">
        <p14:creationId xmlns:p14="http://schemas.microsoft.com/office/powerpoint/2010/main" val="303698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02E8E9A-A473-4B2A-8449-8DD5714BAD0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只能</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用，数据必须实现</a:t>
            </a:r>
            <a:r>
              <a:rPr lang="en-US" altLang="zh-CN" sz="1200" b="0" i="0" kern="1200" dirty="0" smtClean="0">
                <a:solidFill>
                  <a:schemeClr val="tx1"/>
                </a:solidFill>
                <a:effectLst/>
                <a:latin typeface="+mn-lt"/>
                <a:ea typeface="+mn-ea"/>
                <a:cs typeface="+mn-cs"/>
              </a:rPr>
              <a:t>Java</a:t>
            </a:r>
            <a:r>
              <a:rPr lang="zh-CN" altLang="en-US" sz="1200" b="0" i="0" kern="1200" smtClean="0">
                <a:solidFill>
                  <a:schemeClr val="tx1"/>
                </a:solidFill>
                <a:effectLst/>
                <a:latin typeface="+mn-lt"/>
                <a:ea typeface="+mn-ea"/>
                <a:cs typeface="+mn-cs"/>
              </a:rPr>
              <a:t>的序列化接口</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11</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12</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13</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更丰富的功能：</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支持“发布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订阅</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模式、“聚合计算”和“</a:t>
            </a:r>
            <a:r>
              <a:rPr lang="en-US" altLang="zh-CN" sz="1200" b="0" i="0" kern="1200" dirty="0" smtClean="0">
                <a:solidFill>
                  <a:schemeClr val="tx1"/>
                </a:solidFill>
                <a:effectLst/>
                <a:latin typeface="+mn-lt"/>
                <a:ea typeface="+mn-ea"/>
                <a:cs typeface="+mn-cs"/>
              </a:rPr>
              <a:t>scripting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单线程</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Redis</a:t>
            </a:r>
            <a:r>
              <a:rPr lang="zh-CN" altLang="en-US" sz="1200" b="0" i="0" kern="1200" baseline="0" dirty="0" smtClean="0">
                <a:solidFill>
                  <a:schemeClr val="tx1"/>
                </a:solidFill>
                <a:effectLst/>
                <a:latin typeface="+mn-lt"/>
                <a:ea typeface="+mn-ea"/>
                <a:cs typeface="+mn-cs"/>
              </a:rPr>
              <a:t>在小数量时有优势，在</a:t>
            </a:r>
            <a:r>
              <a:rPr lang="en-US" altLang="zh-CN" sz="1200" b="0" i="0" kern="1200" baseline="0" dirty="0" smtClean="0">
                <a:solidFill>
                  <a:schemeClr val="tx1"/>
                </a:solidFill>
                <a:effectLst/>
                <a:latin typeface="+mn-lt"/>
                <a:ea typeface="+mn-ea"/>
                <a:cs typeface="+mn-cs"/>
              </a:rPr>
              <a:t>100K</a:t>
            </a:r>
            <a:r>
              <a:rPr lang="zh-CN" altLang="en-US" sz="1200" b="0" i="0" kern="1200" baseline="0" dirty="0" smtClean="0">
                <a:solidFill>
                  <a:schemeClr val="tx1"/>
                </a:solidFill>
                <a:effectLst/>
                <a:latin typeface="+mn-lt"/>
                <a:ea typeface="+mn-ea"/>
                <a:cs typeface="+mn-cs"/>
              </a:rPr>
              <a:t>以上的数据或需要服务器进行计算</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排序等</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时性能低于</a:t>
            </a:r>
            <a:r>
              <a:rPr lang="en-US" altLang="zh-CN" sz="1200" b="0" i="0" kern="1200" baseline="0" dirty="0" err="1" smtClean="0">
                <a:solidFill>
                  <a:schemeClr val="tx1"/>
                </a:solidFill>
                <a:effectLst/>
                <a:latin typeface="+mn-lt"/>
                <a:ea typeface="+mn-ea"/>
                <a:cs typeface="+mn-cs"/>
              </a:rPr>
              <a:t>Memcached</a:t>
            </a:r>
            <a:r>
              <a:rPr lang="en-US" altLang="zh-CN"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高可用：</a:t>
            </a:r>
            <a:r>
              <a:rPr lang="en-US" altLang="zh-CN" sz="1200" b="0" i="0" kern="1200" dirty="0" err="1" smtClean="0">
                <a:solidFill>
                  <a:schemeClr val="tx1"/>
                </a:solidFill>
                <a:effectLst/>
                <a:latin typeface="+mn-lt"/>
                <a:ea typeface="+mn-ea"/>
                <a:cs typeface="+mn-cs"/>
              </a:rPr>
              <a:t>Memcached</a:t>
            </a:r>
            <a:r>
              <a:rPr lang="zh-CN" altLang="en-US" sz="1200" b="0" i="0" kern="1200" dirty="0" smtClean="0">
                <a:solidFill>
                  <a:schemeClr val="tx1"/>
                </a:solidFill>
                <a:effectLst/>
                <a:latin typeface="+mn-lt"/>
                <a:ea typeface="+mn-ea"/>
                <a:cs typeface="+mn-cs"/>
              </a:rPr>
              <a:t>第三方工具如</a:t>
            </a:r>
            <a:r>
              <a:rPr lang="en-US" altLang="zh-CN" sz="1200" b="0" i="0" kern="1200" dirty="0" err="1" smtClean="0">
                <a:solidFill>
                  <a:schemeClr val="tx1"/>
                </a:solidFill>
                <a:effectLst/>
                <a:latin typeface="+mn-lt"/>
                <a:ea typeface="+mn-ea"/>
                <a:cs typeface="+mn-cs"/>
              </a:rPr>
              <a:t>Repcached</a:t>
            </a:r>
            <a:r>
              <a:rPr lang="zh-CN" altLang="en-US" sz="1200" b="0" i="0" kern="1200" dirty="0" smtClean="0">
                <a:solidFill>
                  <a:schemeClr val="tx1"/>
                </a:solidFill>
                <a:effectLst/>
                <a:latin typeface="+mn-lt"/>
                <a:ea typeface="+mn-ea"/>
                <a:cs typeface="+mn-cs"/>
              </a:rPr>
              <a:t>只支持一主一从，需人工切换</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b="0" i="0" u="none" kern="1200" dirty="0" err="1" smtClean="0">
                <a:solidFill>
                  <a:srgbClr val="0085B4"/>
                </a:solidFill>
                <a:effectLst/>
                <a:latin typeface="+mn-lt"/>
                <a:ea typeface="+mn-ea"/>
                <a:cs typeface="+mn-cs"/>
              </a:rPr>
              <a:t>Memcached</a:t>
            </a:r>
            <a:r>
              <a:rPr lang="zh-CN" altLang="en-US" sz="1200" b="0" i="0" u="none" kern="1200" dirty="0" smtClean="0">
                <a:solidFill>
                  <a:srgbClr val="0085B4"/>
                </a:solidFill>
                <a:effectLst/>
                <a:latin typeface="+mn-lt"/>
                <a:ea typeface="+mn-ea"/>
                <a:cs typeface="+mn-cs"/>
              </a:rPr>
              <a:t>将键名限制在</a:t>
            </a:r>
            <a:r>
              <a:rPr lang="en-US" altLang="zh-CN" sz="1200" b="0" i="0" u="none" kern="1200" dirty="0" smtClean="0">
                <a:solidFill>
                  <a:srgbClr val="0085B4"/>
                </a:solidFill>
                <a:effectLst/>
                <a:latin typeface="+mn-lt"/>
                <a:ea typeface="+mn-ea"/>
                <a:cs typeface="+mn-cs"/>
              </a:rPr>
              <a:t>250</a:t>
            </a:r>
            <a:r>
              <a:rPr lang="zh-CN" altLang="en-US" sz="1200" b="0" i="0" u="none" kern="1200" dirty="0" smtClean="0">
                <a:solidFill>
                  <a:srgbClr val="0085B4"/>
                </a:solidFill>
                <a:effectLst/>
                <a:latin typeface="+mn-lt"/>
                <a:ea typeface="+mn-ea"/>
                <a:cs typeface="+mn-cs"/>
              </a:rPr>
              <a:t>字节，值也被限制在不超过</a:t>
            </a:r>
            <a:r>
              <a:rPr lang="en-US" altLang="zh-CN" sz="1200" b="0" i="0" u="none" kern="1200" dirty="0" smtClean="0">
                <a:solidFill>
                  <a:srgbClr val="0085B4"/>
                </a:solidFill>
                <a:effectLst/>
                <a:latin typeface="+mn-lt"/>
                <a:ea typeface="+mn-ea"/>
                <a:cs typeface="+mn-cs"/>
              </a:rPr>
              <a:t>1MB</a:t>
            </a:r>
            <a:r>
              <a:rPr lang="zh-CN" altLang="en-US" sz="1200" b="0" i="0" u="none" kern="1200" dirty="0" smtClean="0">
                <a:solidFill>
                  <a:srgbClr val="0085B4"/>
                </a:solidFill>
                <a:effectLst/>
                <a:latin typeface="+mn-lt"/>
                <a:ea typeface="+mn-ea"/>
                <a:cs typeface="+mn-cs"/>
              </a:rPr>
              <a:t>，且只适用于普通字符串。相比之下，</a:t>
            </a:r>
            <a:r>
              <a:rPr lang="en-US" altLang="zh-CN" sz="1200" b="0" i="0" u="none" kern="1200" dirty="0" err="1" smtClean="0">
                <a:solidFill>
                  <a:srgbClr val="0085B4"/>
                </a:solidFill>
                <a:effectLst/>
                <a:latin typeface="+mn-lt"/>
                <a:ea typeface="+mn-ea"/>
                <a:cs typeface="+mn-cs"/>
              </a:rPr>
              <a:t>Redis</a:t>
            </a:r>
            <a:r>
              <a:rPr lang="zh-CN" altLang="en-US" sz="1200" b="0" i="0" u="none" kern="1200" dirty="0" smtClean="0">
                <a:solidFill>
                  <a:srgbClr val="0085B4"/>
                </a:solidFill>
                <a:effectLst/>
                <a:latin typeface="+mn-lt"/>
                <a:ea typeface="+mn-ea"/>
                <a:cs typeface="+mn-cs"/>
              </a:rPr>
              <a:t>则将键名与值的最大上限各自设定为</a:t>
            </a:r>
            <a:r>
              <a:rPr lang="en-US" altLang="zh-CN" sz="1200" b="0" i="0" u="none" kern="1200" dirty="0" smtClean="0">
                <a:solidFill>
                  <a:srgbClr val="0085B4"/>
                </a:solidFill>
                <a:effectLst/>
                <a:latin typeface="+mn-lt"/>
                <a:ea typeface="+mn-ea"/>
                <a:cs typeface="+mn-cs"/>
              </a:rPr>
              <a:t>512MB</a:t>
            </a:r>
          </a:p>
          <a:p>
            <a:r>
              <a:rPr lang="en-US" altLang="zh-CN" sz="1200" b="0" i="0" u="none" kern="1200" dirty="0" err="1" smtClean="0">
                <a:solidFill>
                  <a:srgbClr val="0085B4"/>
                </a:solidFill>
                <a:effectLst/>
                <a:latin typeface="+mn-lt"/>
                <a:ea typeface="+mn-ea"/>
                <a:cs typeface="+mn-cs"/>
              </a:rPr>
              <a:t>Memcached</a:t>
            </a:r>
            <a:r>
              <a:rPr lang="zh-CN" altLang="en-US" sz="1200" b="0" i="0" u="none" kern="1200" dirty="0" smtClean="0">
                <a:solidFill>
                  <a:srgbClr val="0085B4"/>
                </a:solidFill>
                <a:effectLst/>
                <a:latin typeface="+mn-lt"/>
                <a:ea typeface="+mn-ea"/>
                <a:cs typeface="+mn-cs"/>
              </a:rPr>
              <a:t>的数据回收机制使用的是</a:t>
            </a:r>
            <a:r>
              <a:rPr lang="en-US" altLang="zh-CN" sz="1200" b="0" i="0" u="none" kern="1200" dirty="0" smtClean="0">
                <a:solidFill>
                  <a:srgbClr val="0085B4"/>
                </a:solidFill>
                <a:effectLst/>
                <a:latin typeface="+mn-lt"/>
                <a:ea typeface="+mn-ea"/>
                <a:cs typeface="+mn-cs"/>
              </a:rPr>
              <a:t>LRU(</a:t>
            </a:r>
            <a:r>
              <a:rPr lang="zh-CN" altLang="en-US" sz="1200" b="0" i="0" u="none" kern="1200" dirty="0" smtClean="0">
                <a:solidFill>
                  <a:srgbClr val="0085B4"/>
                </a:solidFill>
                <a:effectLst/>
                <a:latin typeface="+mn-lt"/>
                <a:ea typeface="+mn-ea"/>
                <a:cs typeface="+mn-cs"/>
              </a:rPr>
              <a:t>即最低近期使用量</a:t>
            </a:r>
            <a:r>
              <a:rPr lang="en-US" altLang="zh-CN" sz="1200" b="0" i="0" u="none" kern="1200" dirty="0" smtClean="0">
                <a:solidFill>
                  <a:srgbClr val="0085B4"/>
                </a:solidFill>
                <a:effectLst/>
                <a:latin typeface="+mn-lt"/>
                <a:ea typeface="+mn-ea"/>
                <a:cs typeface="+mn-cs"/>
              </a:rPr>
              <a:t>)</a:t>
            </a:r>
            <a:r>
              <a:rPr lang="zh-CN" altLang="en-US" sz="1200" b="0" i="0" u="none" kern="1200" dirty="0" smtClean="0">
                <a:solidFill>
                  <a:srgbClr val="0085B4"/>
                </a:solidFill>
                <a:effectLst/>
                <a:latin typeface="+mn-lt"/>
                <a:ea typeface="+mn-ea"/>
                <a:cs typeface="+mn-cs"/>
              </a:rPr>
              <a:t>算法，而且往往会比较武断地直接删除掉与新数据体系相近的原有内容。相比之下，</a:t>
            </a:r>
            <a:r>
              <a:rPr lang="en-US" altLang="zh-CN" sz="1200" b="0" i="0" u="none" kern="1200" dirty="0" err="1" smtClean="0">
                <a:solidFill>
                  <a:srgbClr val="0085B4"/>
                </a:solidFill>
                <a:effectLst/>
                <a:latin typeface="+mn-lt"/>
                <a:ea typeface="+mn-ea"/>
                <a:cs typeface="+mn-cs"/>
              </a:rPr>
              <a:t>Redis</a:t>
            </a:r>
            <a:r>
              <a:rPr lang="zh-CN" altLang="en-US" sz="1200" b="0" i="0" u="none" kern="1200" dirty="0" smtClean="0">
                <a:solidFill>
                  <a:srgbClr val="0085B4"/>
                </a:solidFill>
                <a:effectLst/>
                <a:latin typeface="+mn-lt"/>
                <a:ea typeface="+mn-ea"/>
                <a:cs typeface="+mn-cs"/>
              </a:rPr>
              <a:t>允许用户更为精准地进行细化控制，利用六种不同回收策略确切提高缓存资源的实际利用率</a:t>
            </a:r>
            <a:endParaRPr lang="en-US" altLang="zh-CN" sz="1200" b="0" i="0" u="none" kern="1200" dirty="0" smtClean="0">
              <a:solidFill>
                <a:srgbClr val="0085B4"/>
              </a:solidFill>
              <a:effectLst/>
              <a:latin typeface="+mn-lt"/>
              <a:ea typeface="+mn-ea"/>
              <a:cs typeface="+mn-cs"/>
            </a:endParaRPr>
          </a:p>
          <a:p>
            <a:endParaRPr lang="en-US" altLang="zh-CN" sz="1200" b="0" i="0" u="sng" kern="1200" dirty="0" smtClean="0">
              <a:solidFill>
                <a:srgbClr val="0085B4"/>
              </a:solidFill>
              <a:effectLst/>
              <a:latin typeface="+mn-lt"/>
              <a:ea typeface="+mn-ea"/>
              <a:cs typeface="+mn-cs"/>
            </a:endParaRPr>
          </a:p>
          <a:p>
            <a:r>
              <a:rPr lang="en-US" altLang="zh-CN" sz="1200" b="0" i="0" u="none" kern="1200" dirty="0" err="1" smtClean="0">
                <a:solidFill>
                  <a:srgbClr val="0085B4"/>
                </a:solidFill>
                <a:effectLst/>
                <a:latin typeface="+mn-lt"/>
                <a:ea typeface="+mn-ea"/>
                <a:cs typeface="+mn-cs"/>
              </a:rPr>
              <a:t>Redis</a:t>
            </a:r>
            <a:r>
              <a:rPr lang="zh-CN" altLang="en-US" sz="1200" b="0" i="0" u="none" kern="1200" dirty="0" smtClean="0">
                <a:solidFill>
                  <a:srgbClr val="0085B4"/>
                </a:solidFill>
                <a:effectLst/>
                <a:latin typeface="+mn-lt"/>
                <a:ea typeface="+mn-ea"/>
                <a:cs typeface="+mn-cs"/>
              </a:rPr>
              <a:t>过期策略</a:t>
            </a:r>
            <a:r>
              <a:rPr lang="en-US" altLang="zh-CN" sz="1200" b="0" i="0" u="none" kern="1200" dirty="0" smtClean="0">
                <a:solidFill>
                  <a:srgbClr val="0085B4"/>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volatile-</a:t>
            </a:r>
            <a:r>
              <a:rPr lang="en-US" altLang="zh-CN" sz="1200" b="0" i="0" kern="1200" dirty="0" err="1"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：只对设置了过期时间的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（默认值）</a:t>
            </a:r>
          </a:p>
          <a:p>
            <a:pPr latinLnBrk="1"/>
            <a:r>
              <a:rPr lang="en-US" altLang="zh-CN" sz="1200" b="0" i="0" kern="1200" dirty="0" err="1" smtClean="0">
                <a:solidFill>
                  <a:schemeClr val="tx1"/>
                </a:solidFill>
                <a:effectLst/>
                <a:latin typeface="+mn-lt"/>
                <a:ea typeface="+mn-ea"/>
                <a:cs typeface="+mn-cs"/>
              </a:rPr>
              <a:t>allkeys-lru</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删除</a:t>
            </a:r>
            <a:r>
              <a:rPr lang="en-US" altLang="zh-CN" sz="1200" b="0" i="0" kern="1200" dirty="0" err="1"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算法的</a:t>
            </a:r>
            <a:r>
              <a:rPr lang="en-US" altLang="zh-CN" sz="1200" b="0" i="0" kern="1200" dirty="0" smtClean="0">
                <a:solidFill>
                  <a:schemeClr val="tx1"/>
                </a:solidFill>
                <a:effectLst/>
                <a:latin typeface="+mn-lt"/>
                <a:ea typeface="+mn-ea"/>
                <a:cs typeface="+mn-cs"/>
              </a:rPr>
              <a:t>key</a:t>
            </a:r>
          </a:p>
          <a:p>
            <a:pPr latinLnBrk="1"/>
            <a:r>
              <a:rPr lang="en-US" altLang="zh-CN" sz="1200" b="0" i="0" kern="1200" dirty="0" smtClean="0">
                <a:solidFill>
                  <a:schemeClr val="tx1"/>
                </a:solidFill>
                <a:effectLst/>
                <a:latin typeface="+mn-lt"/>
                <a:ea typeface="+mn-ea"/>
                <a:cs typeface="+mn-cs"/>
              </a:rPr>
              <a:t>volatile-random</a:t>
            </a:r>
            <a:r>
              <a:rPr lang="zh-CN" altLang="en-US" sz="1200" b="0" i="0" kern="1200" dirty="0" smtClean="0">
                <a:solidFill>
                  <a:schemeClr val="tx1"/>
                </a:solidFill>
                <a:effectLst/>
                <a:latin typeface="+mn-lt"/>
                <a:ea typeface="+mn-ea"/>
                <a:cs typeface="+mn-cs"/>
              </a:rPr>
              <a:t>：随机删除即将过期</a:t>
            </a:r>
            <a:r>
              <a:rPr lang="en-US" altLang="zh-CN" sz="1200" b="0" i="0" kern="1200" dirty="0" smtClean="0">
                <a:solidFill>
                  <a:schemeClr val="tx1"/>
                </a:solidFill>
                <a:effectLst/>
                <a:latin typeface="+mn-lt"/>
                <a:ea typeface="+mn-ea"/>
                <a:cs typeface="+mn-cs"/>
              </a:rPr>
              <a:t>key</a:t>
            </a:r>
          </a:p>
          <a:p>
            <a:pPr latinLnBrk="1"/>
            <a:r>
              <a:rPr lang="en-US" altLang="zh-CN" sz="1200" b="0" i="0" kern="1200" dirty="0" err="1" smtClean="0">
                <a:solidFill>
                  <a:schemeClr val="tx1"/>
                </a:solidFill>
                <a:effectLst/>
                <a:latin typeface="+mn-lt"/>
                <a:ea typeface="+mn-ea"/>
                <a:cs typeface="+mn-cs"/>
              </a:rPr>
              <a:t>allkeys</a:t>
            </a:r>
            <a:r>
              <a:rPr lang="en-US" altLang="zh-CN" sz="1200" b="0" i="0" kern="1200" dirty="0" smtClean="0">
                <a:solidFill>
                  <a:schemeClr val="tx1"/>
                </a:solidFill>
                <a:effectLst/>
                <a:latin typeface="+mn-lt"/>
                <a:ea typeface="+mn-ea"/>
                <a:cs typeface="+mn-cs"/>
              </a:rPr>
              <a:t>-random</a:t>
            </a:r>
            <a:r>
              <a:rPr lang="zh-CN" altLang="en-US" sz="1200" b="0" i="0" kern="1200" dirty="0" smtClean="0">
                <a:solidFill>
                  <a:schemeClr val="tx1"/>
                </a:solidFill>
                <a:effectLst/>
                <a:latin typeface="+mn-lt"/>
                <a:ea typeface="+mn-ea"/>
                <a:cs typeface="+mn-cs"/>
              </a:rPr>
              <a:t>：随机删除</a:t>
            </a:r>
          </a:p>
          <a:p>
            <a:pPr latinLnBrk="1"/>
            <a:r>
              <a:rPr lang="en-US" altLang="zh-CN" sz="1200" b="0" i="0" kern="1200" dirty="0" smtClean="0">
                <a:solidFill>
                  <a:schemeClr val="tx1"/>
                </a:solidFill>
                <a:effectLst/>
                <a:latin typeface="+mn-lt"/>
                <a:ea typeface="+mn-ea"/>
                <a:cs typeface="+mn-cs"/>
              </a:rPr>
              <a:t>volatile-</a:t>
            </a:r>
            <a:r>
              <a:rPr lang="en-US" altLang="zh-CN" sz="1200" b="0" i="0" kern="1200" dirty="0" err="1" smtClean="0">
                <a:solidFill>
                  <a:schemeClr val="tx1"/>
                </a:solidFill>
                <a:effectLst/>
                <a:latin typeface="+mn-lt"/>
                <a:ea typeface="+mn-ea"/>
                <a:cs typeface="+mn-cs"/>
              </a:rPr>
              <a:t>ttl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删除即将过期的</a:t>
            </a:r>
          </a:p>
          <a:p>
            <a:r>
              <a:rPr lang="en-US" altLang="zh-CN" sz="1200" b="0" i="0" kern="1200" dirty="0" err="1" smtClean="0">
                <a:solidFill>
                  <a:schemeClr val="tx1"/>
                </a:solidFill>
                <a:effectLst/>
                <a:latin typeface="+mn-lt"/>
                <a:ea typeface="+mn-ea"/>
                <a:cs typeface="+mn-cs"/>
              </a:rPr>
              <a:t>noeviction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永不过期</a:t>
            </a:r>
            <a:endParaRPr lang="zh-CN" altLang="en-US" sz="1200" b="0" i="0" u="sng" kern="1200" dirty="0">
              <a:solidFill>
                <a:srgbClr val="0085B4"/>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14</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15</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16</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因为</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等缓存系统虽然可以配置主从实现高可用，但一个写操作从主复制到从是异步的，在极端情况下必然会丢失一部分数据，</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所以重要数据势必要保存到</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上，根据</a:t>
            </a:r>
            <a:r>
              <a:rPr lang="en-US" altLang="zh-CN" sz="1200" b="0" i="0" kern="1200" dirty="0" smtClean="0">
                <a:solidFill>
                  <a:schemeClr val="tx1"/>
                </a:solidFill>
                <a:effectLst/>
                <a:latin typeface="+mn-lt"/>
                <a:ea typeface="+mn-ea"/>
                <a:cs typeface="+mn-cs"/>
              </a:rPr>
              <a:t>NWR</a:t>
            </a:r>
            <a:r>
              <a:rPr lang="zh-CN" altLang="en-US" sz="1200" b="0" i="0" kern="1200" dirty="0" smtClean="0">
                <a:solidFill>
                  <a:schemeClr val="tx1"/>
                </a:solidFill>
                <a:effectLst/>
                <a:latin typeface="+mn-lt"/>
                <a:ea typeface="+mn-ea"/>
                <a:cs typeface="+mn-cs"/>
              </a:rPr>
              <a:t>理论，这就带来一个问题：</a:t>
            </a:r>
            <a:r>
              <a:rPr lang="zh-CN" altLang="en-US" sz="1200" dirty="0" smtClean="0"/>
              <a:t>缓存与</a:t>
            </a:r>
            <a:r>
              <a:rPr lang="en-US" altLang="zh-CN" sz="1200" dirty="0" smtClean="0"/>
              <a:t>DB</a:t>
            </a:r>
            <a:r>
              <a:rPr lang="zh-CN" altLang="en-US" sz="1200" dirty="0" smtClean="0"/>
              <a:t>的数据一致性如何保证？</a:t>
            </a:r>
            <a:endParaRPr lang="en-US" altLang="zh-CN" sz="1200"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NWR</a:t>
            </a:r>
            <a:r>
              <a:rPr lang="zh-CN" altLang="en-US" sz="1200" b="0" i="0" kern="1200" dirty="0" smtClean="0">
                <a:solidFill>
                  <a:schemeClr val="tx1"/>
                </a:solidFill>
                <a:effectLst/>
                <a:latin typeface="+mn-lt"/>
                <a:ea typeface="+mn-ea"/>
                <a:cs typeface="+mn-cs"/>
              </a:rPr>
              <a:t>理论</a:t>
            </a:r>
          </a:p>
          <a:p>
            <a:r>
              <a:rPr lang="en-US" altLang="zh-CN" sz="1200" b="0" i="0" kern="1200" dirty="0" err="1" smtClean="0">
                <a:solidFill>
                  <a:schemeClr val="tx1"/>
                </a:solidFill>
                <a:effectLst/>
                <a:latin typeface="+mn-lt"/>
                <a:ea typeface="+mn-ea"/>
                <a:cs typeface="+mn-cs"/>
              </a:rPr>
              <a:t>WernerVogels</a:t>
            </a:r>
            <a:r>
              <a:rPr lang="zh-CN" altLang="en-US" sz="1200" b="0" i="0" kern="1200" dirty="0" smtClean="0">
                <a:solidFill>
                  <a:schemeClr val="tx1"/>
                </a:solidFill>
                <a:effectLst/>
                <a:latin typeface="+mn-lt"/>
                <a:ea typeface="+mn-ea"/>
                <a:cs typeface="+mn-cs"/>
              </a:rPr>
              <a:t>在讲“</a:t>
            </a:r>
            <a:r>
              <a:rPr lang="en-US" altLang="zh-CN" sz="1200" b="0" i="0" kern="1200" dirty="0" err="1" smtClean="0">
                <a:solidFill>
                  <a:schemeClr val="tx1"/>
                </a:solidFill>
                <a:effectLst/>
                <a:latin typeface="+mn-lt"/>
                <a:ea typeface="+mn-ea"/>
                <a:cs typeface="+mn-cs"/>
              </a:rPr>
              <a:t>EventuallyConsistent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时，提到了</a:t>
            </a:r>
            <a:r>
              <a:rPr lang="en-US" altLang="zh-CN" sz="1200" b="0" i="0" kern="1200" dirty="0" smtClean="0">
                <a:solidFill>
                  <a:schemeClr val="tx1"/>
                </a:solidFill>
                <a:effectLst/>
                <a:latin typeface="+mn-lt"/>
                <a:ea typeface="+mn-ea"/>
                <a:cs typeface="+mn-cs"/>
              </a:rPr>
              <a:t>NWR</a:t>
            </a:r>
            <a:r>
              <a:rPr lang="zh-CN" altLang="en-US" sz="1200" b="0" i="0" kern="1200" dirty="0" smtClean="0">
                <a:solidFill>
                  <a:schemeClr val="tx1"/>
                </a:solidFill>
                <a:effectLst/>
                <a:latin typeface="+mn-lt"/>
                <a:ea typeface="+mn-ea"/>
                <a:cs typeface="+mn-cs"/>
              </a:rPr>
              <a:t>理论，即：设一个存储系统有如下属性：</a:t>
            </a:r>
          </a:p>
          <a:p>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每个数据的副本数</a:t>
            </a:r>
          </a:p>
          <a:p>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每次写操作时，必须同步确认写成功的副本数（其他副本异步写入）</a:t>
            </a:r>
          </a:p>
          <a:p>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每次读操作时，需要读取的副本数（比较版本，取最新的值）</a:t>
            </a:r>
          </a:p>
          <a:p>
            <a:r>
              <a:rPr lang="zh-CN" altLang="en-US" sz="1200" b="0" i="0" kern="1200" dirty="0" smtClean="0">
                <a:solidFill>
                  <a:schemeClr val="tx1"/>
                </a:solidFill>
                <a:effectLst/>
                <a:latin typeface="+mn-lt"/>
                <a:ea typeface="+mn-ea"/>
                <a:cs typeface="+mn-cs"/>
              </a:rPr>
              <a:t>则当</a:t>
            </a:r>
            <a:r>
              <a:rPr lang="en-US" altLang="zh-CN" sz="1200" b="0" i="0" kern="1200" dirty="0" smtClean="0">
                <a:solidFill>
                  <a:schemeClr val="tx1"/>
                </a:solidFill>
                <a:effectLst/>
                <a:latin typeface="+mn-lt"/>
                <a:ea typeface="+mn-ea"/>
                <a:cs typeface="+mn-cs"/>
              </a:rPr>
              <a:t>W+R&gt;N</a:t>
            </a:r>
            <a:r>
              <a:rPr lang="zh-CN" altLang="en-US" sz="1200" b="0" i="0" kern="1200" dirty="0" smtClean="0">
                <a:solidFill>
                  <a:schemeClr val="tx1"/>
                </a:solidFill>
                <a:effectLst/>
                <a:latin typeface="+mn-lt"/>
                <a:ea typeface="+mn-ea"/>
                <a:cs typeface="+mn-cs"/>
              </a:rPr>
              <a:t>时，该存储系统可以提供强一致性，该理论是显而易见的，</a:t>
            </a:r>
          </a:p>
          <a:p>
            <a:r>
              <a:rPr lang="zh-CN" altLang="en-US" sz="1200" b="0" i="0" kern="1200" dirty="0" smtClean="0">
                <a:solidFill>
                  <a:schemeClr val="tx1"/>
                </a:solidFill>
                <a:effectLst/>
                <a:latin typeface="+mn-lt"/>
                <a:ea typeface="+mn-ea"/>
                <a:cs typeface="+mn-cs"/>
              </a:rPr>
              <a:t>强一致性等价于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中至少包含一个最新的副本，即</a:t>
            </a:r>
            <a:r>
              <a:rPr lang="en-US" altLang="zh-CN" sz="1200" b="0" i="0" kern="1200" dirty="0" smtClean="0">
                <a:solidFill>
                  <a:schemeClr val="tx1"/>
                </a:solidFill>
                <a:effectLst/>
                <a:latin typeface="+mn-lt"/>
                <a:ea typeface="+mn-ea"/>
                <a:cs typeface="+mn-cs"/>
              </a:rPr>
              <a:t>(R-(N-W))&gt;0</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W+R&gt;N</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17</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Sentinel(</a:t>
            </a:r>
            <a:r>
              <a:rPr lang="zh-CN" altLang="en-US" sz="1200" dirty="0" smtClean="0"/>
              <a:t>哨兵</a:t>
            </a:r>
            <a:r>
              <a:rPr lang="en-US" altLang="zh-CN" sz="1200" dirty="0" smtClean="0"/>
              <a:t>)</a:t>
            </a:r>
            <a:r>
              <a:rPr lang="zh-CN" altLang="en-US" sz="1200" dirty="0" smtClean="0"/>
              <a:t>是</a:t>
            </a:r>
            <a:r>
              <a:rPr lang="en-US" altLang="zh-CN" sz="1200" dirty="0" smtClean="0"/>
              <a:t>Redis2.4</a:t>
            </a:r>
            <a:r>
              <a:rPr lang="zh-CN" altLang="en-US" sz="1200" dirty="0" smtClean="0"/>
              <a:t>版本释放的官方高可用方案，它可以同时</a:t>
            </a:r>
            <a:r>
              <a:rPr lang="zh-CN" altLang="en-US" sz="1200" b="0" i="0" kern="1200" dirty="0" smtClean="0">
                <a:solidFill>
                  <a:schemeClr val="tx1"/>
                </a:solidFill>
                <a:effectLst/>
                <a:latin typeface="+mn-lt"/>
                <a:ea typeface="+mn-ea"/>
                <a:cs typeface="+mn-cs"/>
              </a:rPr>
              <a:t>管理多组</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，在</a:t>
            </a:r>
            <a:r>
              <a:rPr lang="en-US" altLang="zh-CN" sz="1200" dirty="0" smtClean="0"/>
              <a:t>2.8</a:t>
            </a:r>
            <a:r>
              <a:rPr lang="zh-CN" altLang="en-US" sz="1200" dirty="0" smtClean="0"/>
              <a:t>版本成熟，</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版本整合到了</a:t>
            </a:r>
            <a:r>
              <a:rPr lang="en-US" altLang="zh-CN" sz="1200" b="0" i="0" kern="1200" dirty="0" err="1" smtClean="0">
                <a:solidFill>
                  <a:schemeClr val="tx1"/>
                </a:solidFill>
                <a:effectLst/>
                <a:latin typeface="+mn-lt"/>
                <a:ea typeface="+mn-ea"/>
                <a:cs typeface="+mn-cs"/>
              </a:rPr>
              <a:t>Redis</a:t>
            </a:r>
            <a:r>
              <a:rPr lang="en-US" altLang="zh-CN" sz="1200" b="0" i="0" kern="1200" baseline="0" dirty="0" smtClean="0">
                <a:solidFill>
                  <a:schemeClr val="tx1"/>
                </a:solidFill>
                <a:effectLst/>
                <a:latin typeface="+mn-lt"/>
                <a:ea typeface="+mn-ea"/>
                <a:cs typeface="+mn-cs"/>
              </a:rPr>
              <a:t> cluster</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18</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提供健康检测</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，并负责切换主从。</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HAProxy</a:t>
            </a:r>
            <a:r>
              <a:rPr lang="zh-CN" altLang="en-US" sz="1200" b="0" i="0" kern="1200" dirty="0" smtClean="0">
                <a:solidFill>
                  <a:schemeClr val="tx1"/>
                </a:solidFill>
                <a:effectLst/>
                <a:latin typeface="+mn-lt"/>
                <a:ea typeface="+mn-ea"/>
                <a:cs typeface="+mn-cs"/>
              </a:rPr>
              <a:t>是一个负载均衡工具，具有健康检查功能，在这里用来检测</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主，并将从标记为不可以，客户端的过来的连接都会负载到主上。</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Keepalived</a:t>
            </a:r>
            <a:r>
              <a:rPr lang="zh-CN" altLang="en-US" sz="1200" b="0" i="0" kern="1200" dirty="0" smtClean="0">
                <a:solidFill>
                  <a:schemeClr val="tx1"/>
                </a:solidFill>
                <a:effectLst/>
                <a:latin typeface="+mn-lt"/>
                <a:ea typeface="+mn-ea"/>
                <a:cs typeface="+mn-cs"/>
              </a:rPr>
              <a:t>用来解决</a:t>
            </a:r>
            <a:r>
              <a:rPr lang="en-US" altLang="zh-CN" sz="1200" b="0" i="0" kern="1200" dirty="0" err="1" smtClean="0">
                <a:solidFill>
                  <a:schemeClr val="tx1"/>
                </a:solidFill>
                <a:effectLst/>
                <a:latin typeface="+mn-lt"/>
                <a:ea typeface="+mn-ea"/>
                <a:cs typeface="+mn-cs"/>
              </a:rPr>
              <a:t>HAProxy</a:t>
            </a:r>
            <a:r>
              <a:rPr lang="zh-CN" altLang="en-US" sz="1200" b="0" i="0" kern="1200" dirty="0" smtClean="0">
                <a:solidFill>
                  <a:schemeClr val="tx1"/>
                </a:solidFill>
                <a:effectLst/>
                <a:latin typeface="+mn-lt"/>
                <a:ea typeface="+mn-ea"/>
                <a:cs typeface="+mn-cs"/>
              </a:rPr>
              <a:t>的单点问题。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对于这个架构，由一对</a:t>
            </a:r>
            <a:r>
              <a:rPr lang="en-US" altLang="zh-CN" sz="1200" b="0" i="0" kern="1200" dirty="0" err="1" smtClean="0">
                <a:solidFill>
                  <a:schemeClr val="tx1"/>
                </a:solidFill>
                <a:effectLst/>
                <a:latin typeface="+mn-lt"/>
                <a:ea typeface="+mn-ea"/>
                <a:cs typeface="+mn-cs"/>
              </a:rPr>
              <a:t>HAProxy</a:t>
            </a:r>
            <a:r>
              <a:rPr lang="zh-CN" altLang="en-US" sz="1200" b="0" i="0" kern="1200" dirty="0" smtClean="0">
                <a:solidFill>
                  <a:schemeClr val="tx1"/>
                </a:solidFill>
                <a:effectLst/>
                <a:latin typeface="+mn-lt"/>
                <a:ea typeface="+mn-ea"/>
                <a:cs typeface="+mn-cs"/>
              </a:rPr>
              <a:t>，一组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管理多个</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集群或许不错，但对于仅仅想要简单使用</a:t>
            </a:r>
            <a:r>
              <a:rPr lang="en-US" altLang="zh-CN" sz="1200" b="0" i="0" kern="1200" dirty="0" smtClean="0">
                <a:solidFill>
                  <a:schemeClr val="tx1"/>
                </a:solidFill>
                <a:effectLst/>
                <a:latin typeface="+mn-lt"/>
                <a:ea typeface="+mn-ea"/>
                <a:cs typeface="+mn-cs"/>
              </a:rPr>
              <a:t>Master-Slave</a:t>
            </a:r>
            <a:r>
              <a:rPr lang="zh-CN" altLang="en-US" sz="1200" b="0" i="0" kern="1200" dirty="0" smtClean="0">
                <a:solidFill>
                  <a:schemeClr val="tx1"/>
                </a:solidFill>
                <a:effectLst/>
                <a:latin typeface="+mn-lt"/>
                <a:ea typeface="+mn-ea"/>
                <a:cs typeface="+mn-cs"/>
              </a:rPr>
              <a:t>来说，太过于复杂。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而且多了一层</a:t>
            </a:r>
            <a:r>
              <a:rPr lang="en-US" altLang="zh-CN" sz="1200" b="0" i="0" kern="1200" dirty="0" err="1" smtClean="0">
                <a:solidFill>
                  <a:schemeClr val="tx1"/>
                </a:solidFill>
                <a:effectLst/>
                <a:latin typeface="+mn-lt"/>
                <a:ea typeface="+mn-ea"/>
                <a:cs typeface="+mn-cs"/>
              </a:rPr>
              <a:t>HAProxy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Redis</a:t>
            </a:r>
            <a:r>
              <a:rPr lang="zh-CN" altLang="en-US" sz="1200" b="0" i="0" kern="1200" baseline="0" dirty="0" smtClean="0">
                <a:solidFill>
                  <a:schemeClr val="tx1"/>
                </a:solidFill>
                <a:effectLst/>
                <a:latin typeface="+mn-lt"/>
                <a:ea typeface="+mn-ea"/>
                <a:cs typeface="+mn-cs"/>
              </a:rPr>
              <a:t>的性能也会有影响。</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19</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Sentinel(</a:t>
            </a:r>
            <a:r>
              <a:rPr lang="zh-CN" altLang="en-US" sz="1200" b="0" i="0" kern="1200" dirty="0" smtClean="0">
                <a:solidFill>
                  <a:schemeClr val="tx1"/>
                </a:solidFill>
                <a:effectLst/>
                <a:latin typeface="+mn-lt"/>
                <a:ea typeface="+mn-ea"/>
                <a:cs typeface="+mn-cs"/>
              </a:rPr>
              <a:t>哨兵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服务器连接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监视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了多台主机，多台从机和多台哨兵服务器，哨兵服务器之间、哨兵与</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之间通过心跳机制进行健康检测。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Sentinel </a:t>
            </a:r>
            <a:r>
              <a:rPr lang="zh-CN" altLang="en-US" sz="1200" b="1" i="0" kern="1200" dirty="0" smtClean="0">
                <a:solidFill>
                  <a:schemeClr val="tx1"/>
                </a:solidFill>
                <a:effectLst/>
                <a:latin typeface="+mn-lt"/>
                <a:ea typeface="+mn-ea"/>
                <a:cs typeface="+mn-cs"/>
              </a:rPr>
              <a:t>的机制：</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1. </a:t>
            </a:r>
            <a:r>
              <a:rPr lang="zh-CN" altLang="en-US" sz="1200" b="1" i="0" kern="1200" dirty="0" smtClean="0">
                <a:solidFill>
                  <a:schemeClr val="tx1"/>
                </a:solidFill>
                <a:effectLst/>
                <a:latin typeface="+mn-lt"/>
                <a:ea typeface="+mn-ea"/>
                <a:cs typeface="+mn-cs"/>
              </a:rPr>
              <a:t>下线定义</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对下线有两种定义：</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主观下线（</a:t>
            </a:r>
            <a:r>
              <a:rPr lang="en-US" altLang="zh-CN" sz="1200" b="0" i="0" kern="1200" dirty="0" err="1" smtClean="0">
                <a:solidFill>
                  <a:schemeClr val="tx1"/>
                </a:solidFill>
                <a:effectLst/>
                <a:latin typeface="+mn-lt"/>
                <a:ea typeface="+mn-ea"/>
                <a:cs typeface="+mn-cs"/>
              </a:rPr>
              <a:t>sdown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实例本身对服务实例的判断</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客观下线（</a:t>
            </a:r>
            <a:r>
              <a:rPr lang="en-US" altLang="zh-CN" sz="1200" b="0" i="0" kern="1200" dirty="0" err="1" smtClean="0">
                <a:solidFill>
                  <a:schemeClr val="tx1"/>
                </a:solidFill>
                <a:effectLst/>
                <a:latin typeface="+mn-lt"/>
                <a:ea typeface="+mn-ea"/>
                <a:cs typeface="+mn-cs"/>
              </a:rPr>
              <a:t>odown</a:t>
            </a:r>
            <a:r>
              <a:rPr lang="zh-CN" altLang="en-US" sz="1200" b="0" i="0" kern="1200" dirty="0" smtClean="0">
                <a:solidFill>
                  <a:schemeClr val="tx1"/>
                </a:solidFill>
                <a:effectLst/>
                <a:latin typeface="+mn-lt"/>
                <a:ea typeface="+mn-ea"/>
                <a:cs typeface="+mn-cs"/>
              </a:rPr>
              <a:t>）：多个</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实例对同一个服务</a:t>
            </a:r>
            <a:r>
              <a:rPr lang="en-US" altLang="zh-CN" sz="1200" b="0" i="0" kern="1200" dirty="0" smtClean="0">
                <a:solidFill>
                  <a:schemeClr val="tx1"/>
                </a:solidFill>
                <a:effectLst/>
                <a:latin typeface="+mn-lt"/>
                <a:ea typeface="+mn-ea"/>
                <a:cs typeface="+mn-cs"/>
              </a:rPr>
              <a:t>SDOWN</a:t>
            </a:r>
            <a:r>
              <a:rPr lang="zh-CN" altLang="en-US" sz="1200" b="0" i="0" kern="1200" dirty="0" smtClean="0">
                <a:solidFill>
                  <a:schemeClr val="tx1"/>
                </a:solidFill>
                <a:effectLst/>
                <a:latin typeface="+mn-lt"/>
                <a:ea typeface="+mn-ea"/>
                <a:cs typeface="+mn-cs"/>
              </a:rPr>
              <a:t>的状态做出协商后的判断，只有</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才可能在</a:t>
            </a:r>
            <a:r>
              <a:rPr lang="en-US" altLang="zh-CN" sz="1200" b="0" i="0" kern="1200" dirty="0" err="1" smtClean="0">
                <a:solidFill>
                  <a:schemeClr val="tx1"/>
                </a:solidFill>
                <a:effectLst/>
                <a:latin typeface="+mn-lt"/>
                <a:ea typeface="+mn-ea"/>
                <a:cs typeface="+mn-cs"/>
              </a:rPr>
              <a:t>odown</a:t>
            </a:r>
            <a:r>
              <a:rPr lang="zh-CN" altLang="en-US" sz="1200" b="0" i="0" kern="1200" dirty="0" smtClean="0">
                <a:solidFill>
                  <a:schemeClr val="tx1"/>
                </a:solidFill>
                <a:effectLst/>
                <a:latin typeface="+mn-lt"/>
                <a:ea typeface="+mn-ea"/>
                <a:cs typeface="+mn-cs"/>
              </a:rPr>
              <a:t>状态</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简单的说，一个</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单独做出的判断只能是</a:t>
            </a:r>
            <a:r>
              <a:rPr lang="en-US" altLang="zh-CN" sz="1200" b="0" i="0" kern="1200" dirty="0" err="1" smtClean="0">
                <a:solidFill>
                  <a:schemeClr val="tx1"/>
                </a:solidFill>
                <a:effectLst/>
                <a:latin typeface="+mn-lt"/>
                <a:ea typeface="+mn-ea"/>
                <a:cs typeface="+mn-cs"/>
              </a:rPr>
              <a:t>sdown</a:t>
            </a:r>
            <a:r>
              <a:rPr lang="zh-CN" altLang="en-US" sz="1200" b="0" i="0" kern="1200" dirty="0" smtClean="0">
                <a:solidFill>
                  <a:schemeClr val="tx1"/>
                </a:solidFill>
                <a:effectLst/>
                <a:latin typeface="+mn-lt"/>
                <a:ea typeface="+mn-ea"/>
                <a:cs typeface="+mn-cs"/>
              </a:rPr>
              <a:t>，是没有任何官方效力的，只有多个</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大家商量好，得到一致，才能将某个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状态置为</a:t>
            </a:r>
            <a:r>
              <a:rPr lang="en-US" altLang="zh-CN" sz="1200" b="0" i="0" kern="1200" dirty="0" err="1" smtClean="0">
                <a:solidFill>
                  <a:schemeClr val="tx1"/>
                </a:solidFill>
                <a:effectLst/>
                <a:latin typeface="+mn-lt"/>
                <a:ea typeface="+mn-ea"/>
                <a:cs typeface="+mn-cs"/>
              </a:rPr>
              <a:t>odown</a:t>
            </a:r>
            <a:r>
              <a:rPr lang="zh-CN" altLang="en-US" sz="1200" b="0" i="0" kern="1200" dirty="0" smtClean="0">
                <a:solidFill>
                  <a:schemeClr val="tx1"/>
                </a:solidFill>
                <a:effectLst/>
                <a:latin typeface="+mn-lt"/>
                <a:ea typeface="+mn-ea"/>
                <a:cs typeface="+mn-cs"/>
              </a:rPr>
              <a:t>，只有确定</a:t>
            </a:r>
            <a:r>
              <a:rPr lang="en-US" altLang="zh-CN" sz="1200" b="0" i="0" kern="1200" dirty="0" smtClean="0">
                <a:solidFill>
                  <a:schemeClr val="tx1"/>
                </a:solidFill>
                <a:effectLst/>
                <a:latin typeface="+mn-lt"/>
                <a:ea typeface="+mn-ea"/>
                <a:cs typeface="+mn-cs"/>
              </a:rPr>
              <a:t>master </a:t>
            </a:r>
            <a:r>
              <a:rPr lang="en-US" altLang="zh-CN" sz="1200" b="0" i="0" kern="1200" dirty="0" err="1" smtClean="0">
                <a:solidFill>
                  <a:schemeClr val="tx1"/>
                </a:solidFill>
                <a:effectLst/>
                <a:latin typeface="+mn-lt"/>
                <a:ea typeface="+mn-ea"/>
                <a:cs typeface="+mn-cs"/>
              </a:rPr>
              <a:t>odown</a:t>
            </a:r>
            <a:r>
              <a:rPr lang="zh-CN" altLang="en-US" sz="1200" b="0" i="0" kern="1200" dirty="0" smtClean="0">
                <a:solidFill>
                  <a:schemeClr val="tx1"/>
                </a:solidFill>
                <a:effectLst/>
                <a:latin typeface="+mn-lt"/>
                <a:ea typeface="+mn-ea"/>
                <a:cs typeface="+mn-cs"/>
              </a:rPr>
              <a:t>状态后，才能做后续</a:t>
            </a:r>
            <a:r>
              <a:rPr lang="en-US" altLang="zh-CN" sz="1200" b="0" i="0" kern="1200" dirty="0" smtClean="0">
                <a:solidFill>
                  <a:schemeClr val="tx1"/>
                </a:solidFill>
                <a:effectLst/>
                <a:latin typeface="+mn-lt"/>
                <a:ea typeface="+mn-ea"/>
                <a:cs typeface="+mn-cs"/>
              </a:rPr>
              <a:t>fail over</a:t>
            </a:r>
            <a:r>
              <a:rPr lang="zh-CN" altLang="en-US" sz="1200" b="0" i="0" kern="1200" dirty="0" smtClean="0">
                <a:solidFill>
                  <a:schemeClr val="tx1"/>
                </a:solidFill>
                <a:effectLst/>
                <a:latin typeface="+mn-lt"/>
                <a:ea typeface="+mn-ea"/>
                <a:cs typeface="+mn-cs"/>
              </a:rPr>
              <a:t>的操作</a:t>
            </a:r>
            <a:r>
              <a:rPr lang="zh-CN" altLang="en-US" dirty="0" smtClean="0"/>
              <a:t/>
            </a:r>
            <a:br>
              <a:rPr lang="zh-CN" altLang="en-US" dirty="0" smtClean="0"/>
            </a:br>
            <a:r>
              <a:rPr lang="en-US" altLang="zh-CN" sz="1200" b="1" i="0" kern="1200" dirty="0" smtClean="0">
                <a:solidFill>
                  <a:schemeClr val="tx1"/>
                </a:solidFill>
                <a:effectLst/>
                <a:latin typeface="+mn-lt"/>
                <a:ea typeface="+mn-ea"/>
                <a:cs typeface="+mn-cs"/>
              </a:rPr>
              <a:t>2. </a:t>
            </a:r>
            <a:r>
              <a:rPr lang="zh-CN" altLang="en-US" sz="1200" b="1" i="0" kern="1200" dirty="0" smtClean="0">
                <a:solidFill>
                  <a:schemeClr val="tx1"/>
                </a:solidFill>
                <a:effectLst/>
                <a:latin typeface="+mn-lt"/>
                <a:ea typeface="+mn-ea"/>
                <a:cs typeface="+mn-cs"/>
              </a:rPr>
              <a:t>通信</a:t>
            </a:r>
            <a:br>
              <a:rPr lang="zh-CN" altLang="en-US" sz="1200" b="1"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maste</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的交互主要包括：</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a.PING:sentinel</a:t>
            </a:r>
            <a:r>
              <a:rPr lang="zh-CN" altLang="en-US" sz="1200" b="0" i="0" kern="1200" dirty="0" smtClean="0">
                <a:solidFill>
                  <a:schemeClr val="tx1"/>
                </a:solidFill>
                <a:effectLst/>
                <a:latin typeface="+mn-lt"/>
                <a:ea typeface="+mn-ea"/>
                <a:cs typeface="+mn-cs"/>
              </a:rPr>
              <a:t>向其发送</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以了解其状态（是否下线）</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b.INFO:sentinel</a:t>
            </a:r>
            <a:r>
              <a:rPr lang="zh-CN" altLang="en-US" sz="1200" b="0" i="0" kern="1200" dirty="0" smtClean="0">
                <a:solidFill>
                  <a:schemeClr val="tx1"/>
                </a:solidFill>
                <a:effectLst/>
                <a:latin typeface="+mn-lt"/>
                <a:ea typeface="+mn-ea"/>
                <a:cs typeface="+mn-cs"/>
              </a:rPr>
              <a:t>向其发送</a:t>
            </a:r>
            <a:r>
              <a:rPr lang="en-US" altLang="zh-CN" sz="1200" b="0" i="0" kern="1200" dirty="0" smtClean="0">
                <a:solidFill>
                  <a:schemeClr val="tx1"/>
                </a:solidFill>
                <a:effectLst/>
                <a:latin typeface="+mn-lt"/>
                <a:ea typeface="+mn-ea"/>
                <a:cs typeface="+mn-cs"/>
              </a:rPr>
              <a:t>INFO</a:t>
            </a:r>
            <a:r>
              <a:rPr lang="zh-CN" altLang="en-US" sz="1200" b="0" i="0" kern="1200" dirty="0" smtClean="0">
                <a:solidFill>
                  <a:schemeClr val="tx1"/>
                </a:solidFill>
                <a:effectLst/>
                <a:latin typeface="+mn-lt"/>
                <a:ea typeface="+mn-ea"/>
                <a:cs typeface="+mn-cs"/>
              </a:rPr>
              <a:t>以获取</a:t>
            </a:r>
            <a:r>
              <a:rPr lang="en-US" altLang="zh-CN" sz="1200" b="0" i="0" kern="1200" dirty="0" smtClean="0">
                <a:solidFill>
                  <a:schemeClr val="tx1"/>
                </a:solidFill>
                <a:effectLst/>
                <a:latin typeface="+mn-lt"/>
                <a:ea typeface="+mn-ea"/>
                <a:cs typeface="+mn-cs"/>
              </a:rPr>
              <a:t>replication</a:t>
            </a:r>
            <a:r>
              <a:rPr lang="zh-CN" altLang="en-US" sz="1200" b="0" i="0" kern="1200" dirty="0" smtClean="0">
                <a:solidFill>
                  <a:schemeClr val="tx1"/>
                </a:solidFill>
                <a:effectLst/>
                <a:latin typeface="+mn-lt"/>
                <a:ea typeface="+mn-ea"/>
                <a:cs typeface="+mn-cs"/>
              </a:rPr>
              <a:t>相关的信息</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c.PUBLISH:sentinel</a:t>
            </a:r>
            <a:r>
              <a:rPr lang="zh-CN" altLang="en-US" sz="1200" b="0" i="0" kern="1200" dirty="0" smtClean="0">
                <a:solidFill>
                  <a:schemeClr val="tx1"/>
                </a:solidFill>
                <a:effectLst/>
                <a:latin typeface="+mn-lt"/>
                <a:ea typeface="+mn-ea"/>
                <a:cs typeface="+mn-cs"/>
              </a:rPr>
              <a:t>向其监控的</a:t>
            </a:r>
            <a:r>
              <a:rPr lang="en-US" altLang="zh-CN" sz="1200" b="0" i="0" kern="1200" dirty="0" smtClean="0">
                <a:solidFill>
                  <a:schemeClr val="tx1"/>
                </a:solidFill>
                <a:effectLst/>
                <a:latin typeface="+mn-lt"/>
                <a:ea typeface="+mn-ea"/>
                <a:cs typeface="+mn-cs"/>
              </a:rPr>
              <a:t>master/slave</a:t>
            </a:r>
            <a:r>
              <a:rPr lang="zh-CN" altLang="en-US" sz="1200" b="0" i="0" kern="1200" dirty="0" smtClean="0">
                <a:solidFill>
                  <a:schemeClr val="tx1"/>
                </a:solidFill>
                <a:effectLst/>
                <a:latin typeface="+mn-lt"/>
                <a:ea typeface="+mn-ea"/>
                <a:cs typeface="+mn-cs"/>
              </a:rPr>
              <a:t>发布本身的信息及</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相关的配置</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d.SUBSCRIBE:sentinel</a:t>
            </a:r>
            <a:r>
              <a:rPr lang="zh-CN" altLang="en-US" sz="1200" b="0" i="0" kern="1200" dirty="0" smtClean="0">
                <a:solidFill>
                  <a:schemeClr val="tx1"/>
                </a:solidFill>
                <a:effectLst/>
                <a:latin typeface="+mn-lt"/>
                <a:ea typeface="+mn-ea"/>
                <a:cs typeface="+mn-cs"/>
              </a:rPr>
              <a:t>通过订阅</a:t>
            </a:r>
            <a:r>
              <a:rPr lang="en-US" altLang="zh-CN" sz="1200" b="0" i="0" kern="1200" dirty="0" smtClean="0">
                <a:solidFill>
                  <a:schemeClr val="tx1"/>
                </a:solidFill>
                <a:effectLst/>
                <a:latin typeface="+mn-lt"/>
                <a:ea typeface="+mn-ea"/>
                <a:cs typeface="+mn-cs"/>
              </a:rPr>
              <a:t>master/slave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__</a:t>
            </a:r>
            <a:r>
              <a:rPr lang="en-US" altLang="zh-CN" sz="1200" b="0" i="0" kern="1200" dirty="0" err="1" smtClean="0">
                <a:solidFill>
                  <a:schemeClr val="tx1"/>
                </a:solidFill>
                <a:effectLst/>
                <a:latin typeface="+mn-lt"/>
                <a:ea typeface="+mn-ea"/>
                <a:cs typeface="+mn-cs"/>
              </a:rPr>
              <a:t>sentinel__:hello</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频道以获取其它正在监控相同服务的</a:t>
            </a:r>
            <a:r>
              <a:rPr lang="en-US" altLang="zh-CN" sz="1200" b="0" i="0" kern="1200" dirty="0" smtClean="0">
                <a:solidFill>
                  <a:schemeClr val="tx1"/>
                </a:solidFill>
                <a:effectLst/>
                <a:latin typeface="+mn-lt"/>
                <a:ea typeface="+mn-ea"/>
                <a:cs typeface="+mn-cs"/>
              </a:rPr>
              <a:t>sentinel</a:t>
            </a: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的交互主要包括：</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a.PING:sentinel</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以了解其状态（是否下线）</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b.SENTINEL</a:t>
            </a:r>
            <a:r>
              <a:rPr lang="en-US" altLang="zh-CN" sz="1200" b="0" i="0" kern="1200" dirty="0" smtClean="0">
                <a:solidFill>
                  <a:schemeClr val="tx1"/>
                </a:solidFill>
                <a:effectLst/>
                <a:latin typeface="+mn-lt"/>
                <a:ea typeface="+mn-ea"/>
                <a:cs typeface="+mn-cs"/>
              </a:rPr>
              <a:t> is-master-down-by-</a:t>
            </a:r>
            <a:r>
              <a:rPr lang="en-US" altLang="zh-CN" sz="1200" b="0" i="0" kern="1200" dirty="0" err="1" smtClean="0">
                <a:solidFill>
                  <a:schemeClr val="tx1"/>
                </a:solidFill>
                <a:effectLst/>
                <a:latin typeface="+mn-lt"/>
                <a:ea typeface="+mn-ea"/>
                <a:cs typeface="+mn-cs"/>
              </a:rPr>
              <a:t>addr</a:t>
            </a:r>
            <a:r>
              <a:rPr lang="zh-CN" altLang="en-US" sz="1200" b="0" i="0" kern="1200" dirty="0" smtClean="0">
                <a:solidFill>
                  <a:schemeClr val="tx1"/>
                </a:solidFill>
                <a:effectLst/>
                <a:latin typeface="+mn-lt"/>
                <a:ea typeface="+mn-ea"/>
                <a:cs typeface="+mn-cs"/>
              </a:rPr>
              <a:t>：和其他</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协商</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状态，如果</a:t>
            </a:r>
            <a:r>
              <a:rPr lang="en-US" altLang="zh-CN" sz="1200" b="0" i="0" kern="1200" dirty="0" smtClean="0">
                <a:solidFill>
                  <a:schemeClr val="tx1"/>
                </a:solidFill>
                <a:effectLst/>
                <a:latin typeface="+mn-lt"/>
                <a:ea typeface="+mn-ea"/>
                <a:cs typeface="+mn-cs"/>
              </a:rPr>
              <a:t>master </a:t>
            </a:r>
            <a:r>
              <a:rPr lang="en-US" altLang="zh-CN" sz="1200" b="0" i="0" kern="1200" dirty="0" err="1" smtClean="0">
                <a:solidFill>
                  <a:schemeClr val="tx1"/>
                </a:solidFill>
                <a:effectLst/>
                <a:latin typeface="+mn-lt"/>
                <a:ea typeface="+mn-ea"/>
                <a:cs typeface="+mn-cs"/>
              </a:rPr>
              <a:t>odown</a:t>
            </a:r>
            <a:r>
              <a:rPr lang="zh-CN" altLang="en-US" sz="1200" b="0" i="0" kern="1200" dirty="0" smtClean="0">
                <a:solidFill>
                  <a:schemeClr val="tx1"/>
                </a:solidFill>
                <a:effectLst/>
                <a:latin typeface="+mn-lt"/>
                <a:ea typeface="+mn-ea"/>
                <a:cs typeface="+mn-cs"/>
              </a:rPr>
              <a:t>，则投票选出</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做</a:t>
            </a:r>
            <a:r>
              <a:rPr lang="en-US" altLang="zh-CN" sz="1200" b="0" i="0" kern="1200" dirty="0" smtClean="0">
                <a:solidFill>
                  <a:schemeClr val="tx1"/>
                </a:solidFill>
                <a:effectLst/>
                <a:latin typeface="+mn-lt"/>
                <a:ea typeface="+mn-ea"/>
                <a:cs typeface="+mn-cs"/>
              </a:rPr>
              <a:t>fail over</a:t>
            </a:r>
            <a:r>
              <a:rPr lang="en-US" altLang="zh-CN" dirty="0" smtClean="0"/>
              <a:t/>
            </a:r>
            <a:br>
              <a:rPr lang="en-US" altLang="zh-CN" dirty="0" smtClean="0"/>
            </a:br>
            <a:r>
              <a:rPr lang="en-US" altLang="zh-CN" sz="1200" b="1" i="0" kern="1200" dirty="0" smtClean="0">
                <a:solidFill>
                  <a:schemeClr val="tx1"/>
                </a:solidFill>
                <a:effectLst/>
                <a:latin typeface="+mn-lt"/>
                <a:ea typeface="+mn-ea"/>
                <a:cs typeface="+mn-cs"/>
              </a:rPr>
              <a:t>3. fail over</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一次完整的</a:t>
            </a:r>
            <a:r>
              <a:rPr lang="en-US" altLang="zh-CN" sz="1200" b="0" i="0" kern="1200" dirty="0" smtClean="0">
                <a:solidFill>
                  <a:schemeClr val="tx1"/>
                </a:solidFill>
                <a:effectLst/>
                <a:latin typeface="+mn-lt"/>
                <a:ea typeface="+mn-ea"/>
                <a:cs typeface="+mn-cs"/>
              </a:rPr>
              <a:t>fail over</a:t>
            </a:r>
            <a:r>
              <a:rPr lang="zh-CN" altLang="en-US" sz="1200" b="0" i="0" kern="1200" dirty="0" smtClean="0">
                <a:solidFill>
                  <a:schemeClr val="tx1"/>
                </a:solidFill>
                <a:effectLst/>
                <a:latin typeface="+mn-lt"/>
                <a:ea typeface="+mn-ea"/>
                <a:cs typeface="+mn-cs"/>
              </a:rPr>
              <a:t>包括以下步骤：</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 sentinel</a:t>
            </a:r>
            <a:r>
              <a:rPr lang="zh-CN" altLang="en-US" sz="1200" b="0" i="0" kern="1200" dirty="0" smtClean="0">
                <a:solidFill>
                  <a:schemeClr val="tx1"/>
                </a:solidFill>
                <a:effectLst/>
                <a:latin typeface="+mn-lt"/>
                <a:ea typeface="+mn-ea"/>
                <a:cs typeface="+mn-cs"/>
              </a:rPr>
              <a:t>发现</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下线，则标记</a:t>
            </a:r>
            <a:r>
              <a:rPr lang="en-US" altLang="zh-CN" sz="1200" b="0" i="0" kern="1200" dirty="0" smtClean="0">
                <a:solidFill>
                  <a:schemeClr val="tx1"/>
                </a:solidFill>
                <a:effectLst/>
                <a:latin typeface="+mn-lt"/>
                <a:ea typeface="+mn-ea"/>
                <a:cs typeface="+mn-cs"/>
              </a:rPr>
              <a:t>master </a:t>
            </a:r>
            <a:r>
              <a:rPr lang="en-US" altLang="zh-CN" sz="1200" b="0" i="0" kern="1200" dirty="0" err="1" smtClean="0">
                <a:solidFill>
                  <a:schemeClr val="tx1"/>
                </a:solidFill>
                <a:effectLst/>
                <a:latin typeface="+mn-lt"/>
                <a:ea typeface="+mn-ea"/>
                <a:cs typeface="+mn-cs"/>
              </a:rPr>
              <a:t>sdown</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b. </a:t>
            </a:r>
            <a:r>
              <a:rPr lang="zh-CN" altLang="en-US" sz="1200" b="0" i="0" kern="1200" dirty="0" smtClean="0">
                <a:solidFill>
                  <a:schemeClr val="tx1"/>
                </a:solidFill>
                <a:effectLst/>
                <a:latin typeface="+mn-lt"/>
                <a:ea typeface="+mn-ea"/>
                <a:cs typeface="+mn-cs"/>
              </a:rPr>
              <a:t>和其他</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协商以确定</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状态是否</a:t>
            </a:r>
            <a:r>
              <a:rPr lang="en-US" altLang="zh-CN" sz="1200" b="0" i="0" kern="1200" dirty="0" err="1" smtClean="0">
                <a:solidFill>
                  <a:schemeClr val="tx1"/>
                </a:solidFill>
                <a:effectLst/>
                <a:latin typeface="+mn-lt"/>
                <a:ea typeface="+mn-ea"/>
                <a:cs typeface="+mn-cs"/>
              </a:rPr>
              <a:t>odown</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master </a:t>
            </a:r>
            <a:r>
              <a:rPr lang="en-US" altLang="zh-CN" sz="1200" b="0" i="0" kern="1200" dirty="0" err="1" smtClean="0">
                <a:solidFill>
                  <a:schemeClr val="tx1"/>
                </a:solidFill>
                <a:effectLst/>
                <a:latin typeface="+mn-lt"/>
                <a:ea typeface="+mn-ea"/>
                <a:cs typeface="+mn-cs"/>
              </a:rPr>
              <a:t>odown</a:t>
            </a:r>
            <a:r>
              <a:rPr lang="zh-CN" altLang="en-US" sz="1200" b="0" i="0" kern="1200" dirty="0" smtClean="0">
                <a:solidFill>
                  <a:schemeClr val="tx1"/>
                </a:solidFill>
                <a:effectLst/>
                <a:latin typeface="+mn-lt"/>
                <a:ea typeface="+mn-ea"/>
                <a:cs typeface="+mn-cs"/>
              </a:rPr>
              <a:t>，则选出</a:t>
            </a:r>
            <a:r>
              <a:rPr lang="en-US" altLang="zh-CN" sz="1200" b="0" i="0" kern="1200" dirty="0" smtClean="0">
                <a:solidFill>
                  <a:schemeClr val="tx1"/>
                </a:solidFill>
                <a:effectLst/>
                <a:latin typeface="+mn-lt"/>
                <a:ea typeface="+mn-ea"/>
                <a:cs typeface="+mn-cs"/>
              </a:rPr>
              <a:t>leader</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当选为</a:t>
            </a:r>
            <a:r>
              <a:rPr lang="en-US" altLang="zh-CN" sz="1200" b="0" i="0" kern="1200" dirty="0" smtClean="0">
                <a:solidFill>
                  <a:schemeClr val="tx1"/>
                </a:solidFill>
                <a:effectLst/>
                <a:latin typeface="+mn-lt"/>
                <a:ea typeface="+mn-ea"/>
                <a:cs typeface="+mn-cs"/>
              </a:rPr>
              <a:t>leader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选出一个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做为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，并向该</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发送</a:t>
            </a:r>
            <a:r>
              <a:rPr lang="en-US" altLang="zh-CN" sz="1200" b="0" i="0" kern="1200" dirty="0" err="1" smtClean="0">
                <a:solidFill>
                  <a:schemeClr val="tx1"/>
                </a:solidFill>
                <a:effectLst/>
                <a:latin typeface="+mn-lt"/>
                <a:ea typeface="+mn-ea"/>
                <a:cs typeface="+mn-cs"/>
              </a:rPr>
              <a:t>slaveof</a:t>
            </a:r>
            <a:r>
              <a:rPr lang="en-US" altLang="zh-CN" sz="1200" b="0" i="0" kern="1200" dirty="0" smtClean="0">
                <a:solidFill>
                  <a:schemeClr val="tx1"/>
                </a:solidFill>
                <a:effectLst/>
                <a:latin typeface="+mn-lt"/>
                <a:ea typeface="+mn-ea"/>
                <a:cs typeface="+mn-cs"/>
              </a:rPr>
              <a:t> no one</a:t>
            </a:r>
            <a:r>
              <a:rPr lang="zh-CN" altLang="en-US" sz="1200" b="0" i="0" kern="1200" dirty="0" smtClean="0">
                <a:solidFill>
                  <a:schemeClr val="tx1"/>
                </a:solidFill>
                <a:effectLst/>
                <a:latin typeface="+mn-lt"/>
                <a:ea typeface="+mn-ea"/>
                <a:cs typeface="+mn-cs"/>
              </a:rPr>
              <a:t>命令以转变</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角色为</a:t>
            </a:r>
            <a:r>
              <a:rPr lang="en-US" altLang="zh-CN" sz="1200" b="0" i="0" kern="1200" dirty="0" smtClean="0">
                <a:solidFill>
                  <a:schemeClr val="tx1"/>
                </a:solidFill>
                <a:effectLst/>
                <a:latin typeface="+mn-lt"/>
                <a:ea typeface="+mn-ea"/>
                <a:cs typeface="+mn-cs"/>
              </a:rPr>
              <a:t>master</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e. </a:t>
            </a:r>
            <a:r>
              <a:rPr lang="zh-CN" altLang="en-US" sz="1200" b="0" i="0" kern="1200" dirty="0" smtClean="0">
                <a:solidFill>
                  <a:schemeClr val="tx1"/>
                </a:solidFill>
                <a:effectLst/>
                <a:latin typeface="+mn-lt"/>
                <a:ea typeface="+mn-ea"/>
                <a:cs typeface="+mn-cs"/>
              </a:rPr>
              <a:t>向已下线的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及其他</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发送</a:t>
            </a:r>
            <a:r>
              <a:rPr lang="en-US" altLang="zh-CN" sz="1200" b="0" i="0" kern="1200" dirty="0" err="1" smtClean="0">
                <a:solidFill>
                  <a:schemeClr val="tx1"/>
                </a:solidFill>
                <a:effectLst/>
                <a:latin typeface="+mn-lt"/>
                <a:ea typeface="+mn-ea"/>
                <a:cs typeface="+mn-cs"/>
              </a:rPr>
              <a:t>slaveof</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xxxx</a:t>
            </a:r>
            <a:r>
              <a:rPr lang="zh-CN" altLang="en-US" sz="1200" b="0" i="0" kern="1200" dirty="0" smtClean="0">
                <a:solidFill>
                  <a:schemeClr val="tx1"/>
                </a:solidFill>
                <a:effectLst/>
                <a:latin typeface="+mn-lt"/>
                <a:ea typeface="+mn-ea"/>
                <a:cs typeface="+mn-cs"/>
              </a:rPr>
              <a:t>命令使其作为新当选</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slave</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a:t>
            </a:r>
            <a:r>
              <a:rPr lang="en-US" altLang="zh-CN" sz="1200" b="0" i="0" kern="1200" dirty="0" err="1" smtClean="0">
                <a:solidFill>
                  <a:schemeClr val="tx1"/>
                </a:solidFill>
                <a:effectLst/>
                <a:latin typeface="+mn-lt"/>
                <a:ea typeface="+mn-ea"/>
                <a:cs typeface="+mn-cs"/>
              </a:rPr>
              <a:t>mastere</a:t>
            </a:r>
            <a:r>
              <a:rPr lang="en-US" altLang="zh-CN" sz="1200" b="0" i="0" kern="1200" dirty="0" smtClean="0">
                <a:solidFill>
                  <a:schemeClr val="tx1"/>
                </a:solidFill>
                <a:effectLst/>
                <a:latin typeface="+mn-lt"/>
                <a:ea typeface="+mn-ea"/>
                <a:cs typeface="+mn-cs"/>
              </a:rPr>
              <a:t>/slave instance</a:t>
            </a:r>
            <a:r>
              <a:rPr lang="zh-CN" altLang="en-US" sz="1200" b="0" i="0" kern="1200" dirty="0" smtClean="0">
                <a:solidFill>
                  <a:schemeClr val="tx1"/>
                </a:solidFill>
                <a:effectLst/>
                <a:latin typeface="+mn-lt"/>
                <a:ea typeface="+mn-ea"/>
                <a:cs typeface="+mn-cs"/>
              </a:rPr>
              <a:t>，每隔</a:t>
            </a:r>
            <a:r>
              <a:rPr lang="en-US" altLang="zh-CN" sz="1200" b="0" i="0" kern="1200" dirty="0" err="1" smtClean="0">
                <a:solidFill>
                  <a:schemeClr val="tx1"/>
                </a:solidFill>
                <a:effectLst/>
                <a:latin typeface="+mn-lt"/>
                <a:ea typeface="+mn-ea"/>
                <a:cs typeface="+mn-cs"/>
              </a:rPr>
              <a:t>info_period</a:t>
            </a:r>
            <a:r>
              <a:rPr lang="zh-CN" altLang="en-US" sz="1200" b="0" i="0" kern="1200" dirty="0" smtClean="0">
                <a:solidFill>
                  <a:schemeClr val="tx1"/>
                </a:solidFill>
                <a:effectLst/>
                <a:latin typeface="+mn-lt"/>
                <a:ea typeface="+mn-ea"/>
                <a:cs typeface="+mn-cs"/>
              </a:rPr>
              <a:t>时间，向其发送</a:t>
            </a:r>
            <a:r>
              <a:rPr lang="en-US" altLang="zh-CN" sz="1200" b="0" i="0" kern="1200" dirty="0" smtClean="0">
                <a:solidFill>
                  <a:schemeClr val="tx1"/>
                </a:solidFill>
                <a:effectLst/>
                <a:latin typeface="+mn-lt"/>
                <a:ea typeface="+mn-ea"/>
                <a:cs typeface="+mn-cs"/>
              </a:rPr>
              <a:t>info</a:t>
            </a:r>
            <a:r>
              <a:rPr lang="zh-CN" altLang="en-US" sz="1200" b="0" i="0" kern="1200" dirty="0" smtClean="0">
                <a:solidFill>
                  <a:schemeClr val="tx1"/>
                </a:solidFill>
                <a:effectLst/>
                <a:latin typeface="+mn-lt"/>
                <a:ea typeface="+mn-ea"/>
                <a:cs typeface="+mn-cs"/>
              </a:rPr>
              <a:t>命令</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slave instance</a:t>
            </a:r>
            <a:r>
              <a:rPr lang="zh-CN" altLang="en-US" sz="1200" b="0" i="0" kern="1200" dirty="0" smtClean="0">
                <a:solidFill>
                  <a:schemeClr val="tx1"/>
                </a:solidFill>
                <a:effectLst/>
                <a:latin typeface="+mn-lt"/>
                <a:ea typeface="+mn-ea"/>
                <a:cs typeface="+mn-cs"/>
              </a:rPr>
              <a:t>，如果其</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处于异常状态，则向该</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info</a:t>
            </a:r>
            <a:r>
              <a:rPr lang="zh-CN" altLang="en-US" sz="1200" b="0" i="0" kern="1200" dirty="0" smtClean="0">
                <a:solidFill>
                  <a:schemeClr val="tx1"/>
                </a:solidFill>
                <a:effectLst/>
                <a:latin typeface="+mn-lt"/>
                <a:ea typeface="+mn-ea"/>
                <a:cs typeface="+mn-cs"/>
              </a:rPr>
              <a:t>的频率从</a:t>
            </a:r>
            <a:r>
              <a:rPr lang="en-US" altLang="zh-CN" sz="1200" b="0" i="0" kern="1200" dirty="0" smtClean="0">
                <a:solidFill>
                  <a:schemeClr val="tx1"/>
                </a:solidFill>
                <a:effectLst/>
                <a:latin typeface="+mn-lt"/>
                <a:ea typeface="+mn-ea"/>
                <a:cs typeface="+mn-cs"/>
              </a:rPr>
              <a:t>10s</a:t>
            </a:r>
            <a:r>
              <a:rPr lang="zh-CN" altLang="en-US" sz="1200" b="0" i="0" kern="1200" dirty="0" smtClean="0">
                <a:solidFill>
                  <a:schemeClr val="tx1"/>
                </a:solidFill>
                <a:effectLst/>
                <a:latin typeface="+mn-lt"/>
                <a:ea typeface="+mn-ea"/>
                <a:cs typeface="+mn-cs"/>
              </a:rPr>
              <a:t>一发提高到</a:t>
            </a:r>
            <a:r>
              <a:rPr lang="en-US" altLang="zh-CN" sz="1200" b="0" i="0" kern="1200" dirty="0" smtClean="0">
                <a:solidFill>
                  <a:schemeClr val="tx1"/>
                </a:solidFill>
                <a:effectLst/>
                <a:latin typeface="+mn-lt"/>
                <a:ea typeface="+mn-ea"/>
                <a:cs typeface="+mn-cs"/>
              </a:rPr>
              <a:t>1s</a:t>
            </a:r>
            <a:r>
              <a:rPr lang="zh-CN" altLang="en-US" sz="1200" b="0" i="0" kern="1200" dirty="0" smtClean="0">
                <a:solidFill>
                  <a:schemeClr val="tx1"/>
                </a:solidFill>
                <a:effectLst/>
                <a:latin typeface="+mn-lt"/>
                <a:ea typeface="+mn-ea"/>
                <a:cs typeface="+mn-cs"/>
              </a:rPr>
              <a:t>一发</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对于所有类型的</a:t>
            </a:r>
            <a:r>
              <a:rPr lang="en-US" altLang="zh-CN" sz="1200" b="0" i="0" kern="1200" dirty="0" smtClean="0">
                <a:solidFill>
                  <a:schemeClr val="tx1"/>
                </a:solidFill>
                <a:effectLst/>
                <a:latin typeface="+mn-lt"/>
                <a:ea typeface="+mn-ea"/>
                <a:cs typeface="+mn-cs"/>
              </a:rPr>
              <a:t>instance</a:t>
            </a:r>
            <a:r>
              <a:rPr lang="zh-CN" altLang="en-US" sz="1200" b="0" i="0" kern="1200" dirty="0" smtClean="0">
                <a:solidFill>
                  <a:schemeClr val="tx1"/>
                </a:solidFill>
                <a:effectLst/>
                <a:latin typeface="+mn-lt"/>
                <a:ea typeface="+mn-ea"/>
                <a:cs typeface="+mn-cs"/>
              </a:rPr>
              <a:t>，都定时向其发送</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命令（</a:t>
            </a:r>
            <a:r>
              <a:rPr lang="en-US" altLang="zh-CN" sz="1200" b="0" i="0" kern="1200" dirty="0" smtClean="0">
                <a:solidFill>
                  <a:schemeClr val="tx1"/>
                </a:solidFill>
                <a:effectLst/>
                <a:latin typeface="+mn-lt"/>
                <a:ea typeface="+mn-ea"/>
                <a:cs typeface="+mn-cs"/>
              </a:rPr>
              <a:t>1s</a:t>
            </a:r>
            <a:r>
              <a:rPr lang="zh-CN" altLang="en-US" sz="1200" b="0" i="0" kern="1200" dirty="0" smtClean="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20</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说到缓存，我们可以先看一个自然界中的使用场景：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我们现在喝水通常使用的是杯子，杯子实际上也扮演着一个特殊的</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角色。举个例子：一个人离饮水机比较远，他渴了，他有如下两种“喝水”的方式：</a:t>
            </a:r>
          </a:p>
          <a:p>
            <a:r>
              <a:rPr lang="zh-CN" altLang="en-US" sz="1200" b="0" i="0" kern="1200" dirty="0" smtClean="0">
                <a:solidFill>
                  <a:schemeClr val="tx1"/>
                </a:solidFill>
                <a:effectLst/>
                <a:latin typeface="+mn-lt"/>
                <a:ea typeface="+mn-ea"/>
                <a:cs typeface="+mn-cs"/>
              </a:rPr>
              <a:t>不用杯子，每次渴了直接去饮水机喝（这个比较霸气侧漏，不要在意细节）。结果：频繁跑动，耗费体力。</a:t>
            </a:r>
          </a:p>
          <a:p>
            <a:r>
              <a:rPr lang="zh-CN" altLang="en-US" sz="1200" b="0" i="0" kern="1200" dirty="0" smtClean="0">
                <a:solidFill>
                  <a:schemeClr val="tx1"/>
                </a:solidFill>
                <a:effectLst/>
                <a:latin typeface="+mn-lt"/>
                <a:ea typeface="+mn-ea"/>
                <a:cs typeface="+mn-cs"/>
              </a:rPr>
              <a:t>使用杯子，渴了先喝杯子（</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）上的水，如果杯子没有，带上杯子去装水，再喝。结果：比较少跑动，节省体力。</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提供健康检测</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，并负责切换主从，并通过脚本通知</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服务器列改</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映射。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21</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提供健康检测</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，并负责切换主从，并通过脚本通知</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服务器列改</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映射。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22</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a:t>
            </a:r>
            <a:r>
              <a:rPr lang="en-US" altLang="zh-CN" sz="1200" b="0" i="0" kern="1200" dirty="0" err="1" smtClean="0">
                <a:solidFill>
                  <a:schemeClr val="tx1"/>
                </a:solidFill>
                <a:effectLst/>
                <a:latin typeface="+mn-lt"/>
                <a:ea typeface="+mn-ea"/>
                <a:cs typeface="+mn-cs"/>
              </a:rPr>
              <a:t>keepalived</a:t>
            </a:r>
            <a:r>
              <a:rPr lang="zh-CN" altLang="en-US" sz="1200" b="0" i="0" kern="1200" dirty="0" smtClean="0">
                <a:solidFill>
                  <a:schemeClr val="tx1"/>
                </a:solidFill>
                <a:effectLst/>
                <a:latin typeface="+mn-lt"/>
                <a:ea typeface="+mn-ea"/>
                <a:cs typeface="+mn-cs"/>
              </a:rPr>
              <a:t>的应用场景有限，比如它的核心协议</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只能工作在局域网内，不能工作在局域网外（网间、广域网），而且在网络不受自己控制时基本不能用，除非设定好的</a:t>
            </a:r>
            <a:r>
              <a:rPr lang="en-US" altLang="zh-CN" sz="1200" b="0" i="0" kern="1200" dirty="0" smtClean="0">
                <a:solidFill>
                  <a:schemeClr val="tx1"/>
                </a:solidFill>
                <a:effectLst/>
                <a:latin typeface="+mn-lt"/>
                <a:ea typeface="+mn-ea"/>
                <a:cs typeface="+mn-cs"/>
              </a:rPr>
              <a:t>VIP</a:t>
            </a:r>
            <a:r>
              <a:rPr lang="zh-CN" altLang="en-US" sz="1200" b="0" i="0" kern="1200" dirty="0" smtClean="0">
                <a:solidFill>
                  <a:schemeClr val="tx1"/>
                </a:solidFill>
                <a:effectLst/>
                <a:latin typeface="+mn-lt"/>
                <a:ea typeface="+mn-ea"/>
                <a:cs typeface="+mn-cs"/>
              </a:rPr>
              <a:t>是供局域网使用。因此特别是在云计算环境中，使用云主机（例如阿里云</a:t>
            </a:r>
            <a:r>
              <a:rPr lang="en-US" altLang="zh-CN" sz="1200" b="0" i="0" kern="1200" dirty="0" smtClean="0">
                <a:solidFill>
                  <a:schemeClr val="tx1"/>
                </a:solidFill>
                <a:effectLst/>
                <a:latin typeface="+mn-lt"/>
                <a:ea typeface="+mn-ea"/>
                <a:cs typeface="+mn-cs"/>
              </a:rPr>
              <a:t>ECS</a:t>
            </a:r>
            <a:r>
              <a:rPr lang="zh-CN" altLang="en-US" sz="1200" b="0" i="0" kern="1200" dirty="0" smtClean="0">
                <a:solidFill>
                  <a:schemeClr val="tx1"/>
                </a:solidFill>
                <a:effectLst/>
                <a:latin typeface="+mn-lt"/>
                <a:ea typeface="+mn-ea"/>
                <a:cs typeface="+mn-cs"/>
              </a:rPr>
              <a:t>等）就不能用</a:t>
            </a:r>
            <a:r>
              <a:rPr lang="en-US" altLang="zh-CN" sz="1200" b="0" i="0" kern="1200" dirty="0" err="1" smtClean="0">
                <a:solidFill>
                  <a:schemeClr val="tx1"/>
                </a:solidFill>
                <a:effectLst/>
                <a:latin typeface="+mn-lt"/>
                <a:ea typeface="+mn-ea"/>
                <a:cs typeface="+mn-cs"/>
              </a:rPr>
              <a:t>Keepalived</a:t>
            </a:r>
            <a:r>
              <a:rPr lang="zh-CN" altLang="en-US" sz="1200" b="0" i="0" kern="1200" dirty="0" smtClean="0">
                <a:solidFill>
                  <a:schemeClr val="tx1"/>
                </a:solidFill>
                <a:effectLst/>
                <a:latin typeface="+mn-lt"/>
                <a:ea typeface="+mn-ea"/>
                <a:cs typeface="+mn-cs"/>
              </a:rPr>
              <a:t>，因此需要寻找一个可替代</a:t>
            </a:r>
            <a:r>
              <a:rPr lang="en-US" altLang="zh-CN" sz="1200" b="0" i="0" kern="1200" dirty="0" err="1" smtClean="0">
                <a:solidFill>
                  <a:schemeClr val="tx1"/>
                </a:solidFill>
                <a:effectLst/>
                <a:latin typeface="+mn-lt"/>
                <a:ea typeface="+mn-ea"/>
                <a:cs typeface="+mn-cs"/>
              </a:rPr>
              <a:t>Keepalived</a:t>
            </a:r>
            <a:r>
              <a:rPr lang="zh-CN" altLang="en-US" sz="1200" b="0" i="0" kern="1200" dirty="0" smtClean="0">
                <a:solidFill>
                  <a:schemeClr val="tx1"/>
                </a:solidFill>
                <a:effectLst/>
                <a:latin typeface="+mn-lt"/>
                <a:ea typeface="+mn-ea"/>
                <a:cs typeface="+mn-cs"/>
              </a:rPr>
              <a:t>的解决方案来替代它。</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Keepalived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详解</a:t>
            </a:r>
          </a:p>
          <a:p>
            <a:r>
              <a:rPr lang="en-US" altLang="zh-CN" sz="1200" b="0" i="0" kern="1200" dirty="0" smtClean="0">
                <a:solidFill>
                  <a:schemeClr val="tx1"/>
                </a:solidFill>
                <a:effectLst/>
                <a:latin typeface="+mn-lt"/>
                <a:ea typeface="+mn-ea"/>
                <a:cs typeface="+mn-cs"/>
              </a:rPr>
              <a:t>1.Keepalived </a:t>
            </a:r>
            <a:r>
              <a:rPr lang="zh-CN" altLang="en-US" sz="1200" b="0" i="0" kern="1200" dirty="0" smtClean="0">
                <a:solidFill>
                  <a:schemeClr val="tx1"/>
                </a:solidFill>
                <a:effectLst/>
                <a:latin typeface="+mn-lt"/>
                <a:ea typeface="+mn-ea"/>
                <a:cs typeface="+mn-cs"/>
              </a:rPr>
              <a:t>定义</a:t>
            </a:r>
          </a:p>
          <a:p>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Keepalived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是一个基于</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协议来实现的</a:t>
            </a:r>
            <a:r>
              <a:rPr lang="en-US" altLang="zh-CN" sz="1200" b="0"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服务高可用方案，可以利用其来避免单点故障。一个</a:t>
            </a:r>
            <a:r>
              <a:rPr lang="en-US" altLang="zh-CN" sz="1200" b="0"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服务会有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台服务器运行</a:t>
            </a:r>
            <a:r>
              <a:rPr lang="en-US" altLang="zh-CN" sz="1200" b="0" i="0" kern="1200" dirty="0" err="1" smtClean="0">
                <a:solidFill>
                  <a:schemeClr val="tx1"/>
                </a:solidFill>
                <a:effectLst/>
                <a:latin typeface="+mn-lt"/>
                <a:ea typeface="+mn-ea"/>
                <a:cs typeface="+mn-cs"/>
              </a:rPr>
              <a:t>Keepalived</a:t>
            </a:r>
            <a:r>
              <a:rPr lang="zh-CN" altLang="en-US" sz="1200" b="0" i="0" kern="1200" dirty="0" smtClean="0">
                <a:solidFill>
                  <a:schemeClr val="tx1"/>
                </a:solidFill>
                <a:effectLst/>
                <a:latin typeface="+mn-lt"/>
                <a:ea typeface="+mn-ea"/>
                <a:cs typeface="+mn-cs"/>
              </a:rPr>
              <a:t>，一台为主服务器（</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），一台为备份服务器（</a:t>
            </a:r>
            <a:r>
              <a:rPr lang="en-US" altLang="zh-CN" sz="1200" b="0" i="0" kern="1200" dirty="0" smtClean="0">
                <a:solidFill>
                  <a:schemeClr val="tx1"/>
                </a:solidFill>
                <a:effectLst/>
                <a:latin typeface="+mn-lt"/>
                <a:ea typeface="+mn-ea"/>
                <a:cs typeface="+mn-cs"/>
              </a:rPr>
              <a:t>BACKUP</a:t>
            </a:r>
            <a:r>
              <a:rPr lang="zh-CN" altLang="en-US" sz="1200" b="0" i="0" kern="1200" dirty="0" smtClean="0">
                <a:solidFill>
                  <a:schemeClr val="tx1"/>
                </a:solidFill>
                <a:effectLst/>
                <a:latin typeface="+mn-lt"/>
                <a:ea typeface="+mn-ea"/>
                <a:cs typeface="+mn-cs"/>
              </a:rPr>
              <a:t>），但是对外表现为一个虚拟</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，主服务器会发送特定的消息给备份服务器，当备份服务器收不到这个消息的时候，即主服务器宕机的时候， 备份服务器就会接管虚拟</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，继续提供服务，从而保证了高可用性。</a:t>
            </a:r>
            <a:r>
              <a:rPr lang="en-US" altLang="zh-CN" sz="1200" b="0" i="0" kern="1200" dirty="0" err="1" smtClean="0">
                <a:solidFill>
                  <a:schemeClr val="tx1"/>
                </a:solidFill>
                <a:effectLst/>
                <a:latin typeface="+mn-lt"/>
                <a:ea typeface="+mn-ea"/>
                <a:cs typeface="+mn-cs"/>
              </a:rPr>
              <a:t>Keepalived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的完美实现，因此在介绍</a:t>
            </a:r>
            <a:r>
              <a:rPr lang="en-US" altLang="zh-CN" sz="1200" b="0" i="0" kern="1200" dirty="0" err="1" smtClean="0">
                <a:solidFill>
                  <a:schemeClr val="tx1"/>
                </a:solidFill>
                <a:effectLst/>
                <a:latin typeface="+mn-lt"/>
                <a:ea typeface="+mn-ea"/>
                <a:cs typeface="+mn-cs"/>
              </a:rPr>
              <a:t>keepalived</a:t>
            </a:r>
            <a:r>
              <a:rPr lang="zh-CN" altLang="en-US" sz="1200" b="0" i="0" kern="1200" dirty="0" smtClean="0">
                <a:solidFill>
                  <a:schemeClr val="tx1"/>
                </a:solidFill>
                <a:effectLst/>
                <a:latin typeface="+mn-lt"/>
                <a:ea typeface="+mn-ea"/>
                <a:cs typeface="+mn-cs"/>
              </a:rPr>
              <a:t>之前，先介绍一下</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的原理。</a:t>
            </a:r>
          </a:p>
          <a:p>
            <a:r>
              <a:rPr lang="en-US" altLang="zh-CN" sz="1200" b="0" i="0" kern="1200" dirty="0" smtClean="0">
                <a:solidFill>
                  <a:schemeClr val="tx1"/>
                </a:solidFill>
                <a:effectLst/>
                <a:latin typeface="+mn-lt"/>
                <a:ea typeface="+mn-ea"/>
                <a:cs typeface="+mn-cs"/>
              </a:rPr>
              <a:t>2.VRRP </a:t>
            </a:r>
            <a:r>
              <a:rPr lang="zh-CN" altLang="en-US" sz="1200" b="0" i="0" kern="1200" dirty="0" smtClean="0">
                <a:solidFill>
                  <a:schemeClr val="tx1"/>
                </a:solidFill>
                <a:effectLst/>
                <a:latin typeface="+mn-lt"/>
                <a:ea typeface="+mn-ea"/>
                <a:cs typeface="+mn-cs"/>
              </a:rPr>
              <a:t>协议简介</a:t>
            </a:r>
          </a:p>
          <a:p>
            <a:r>
              <a:rPr lang="zh-CN" altLang="en-US" sz="1200" b="0" i="0" kern="1200" dirty="0" smtClean="0">
                <a:solidFill>
                  <a:schemeClr val="tx1"/>
                </a:solidFill>
                <a:effectLst/>
                <a:latin typeface="+mn-lt"/>
                <a:ea typeface="+mn-ea"/>
                <a:cs typeface="+mn-cs"/>
              </a:rPr>
              <a:t>在现实的网络环境中，两台需要通信的主机大多数情况下并没有直接的物理连接。对于这样的情况，它们之间路由怎样选择？主机如何选定到达目的主机的下一跳路由，这个问题通常的解决方法有二种：</a:t>
            </a:r>
          </a:p>
          <a:p>
            <a:r>
              <a:rPr lang="zh-CN" altLang="en-US" sz="1200" b="0" i="0" kern="1200" dirty="0" smtClean="0">
                <a:solidFill>
                  <a:schemeClr val="tx1"/>
                </a:solidFill>
                <a:effectLst/>
                <a:latin typeface="+mn-lt"/>
                <a:ea typeface="+mn-ea"/>
                <a:cs typeface="+mn-cs"/>
              </a:rPr>
              <a:t>在主机上使用动态路由协议</a:t>
            </a:r>
            <a:r>
              <a:rPr lang="en-US" altLang="zh-CN" sz="1200" b="0" i="0" kern="1200" dirty="0" smtClean="0">
                <a:solidFill>
                  <a:schemeClr val="tx1"/>
                </a:solidFill>
                <a:effectLst/>
                <a:latin typeface="+mn-lt"/>
                <a:ea typeface="+mn-ea"/>
                <a:cs typeface="+mn-cs"/>
              </a:rPr>
              <a:t>(RIP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OSPF</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在主机上配置静态路由</a:t>
            </a:r>
          </a:p>
          <a:p>
            <a:r>
              <a:rPr lang="zh-CN" altLang="en-US" sz="1200" b="0" i="0" kern="1200" dirty="0" smtClean="0">
                <a:solidFill>
                  <a:schemeClr val="tx1"/>
                </a:solidFill>
                <a:effectLst/>
                <a:latin typeface="+mn-lt"/>
                <a:ea typeface="+mn-ea"/>
                <a:cs typeface="+mn-cs"/>
              </a:rPr>
              <a:t>很明显，在主机上配置动态路由是非常不切实际的，因为管理、维护成本以及是否支持等诸多问题。配置静态路由就变得十分流行，但路由器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或者说默认网关</a:t>
            </a:r>
            <a:r>
              <a:rPr lang="en-US" altLang="zh-CN" sz="1200" b="0" i="0" kern="1200" dirty="0" smtClean="0">
                <a:solidFill>
                  <a:schemeClr val="tx1"/>
                </a:solidFill>
                <a:effectLst/>
                <a:latin typeface="+mn-lt"/>
                <a:ea typeface="+mn-ea"/>
                <a:cs typeface="+mn-cs"/>
              </a:rPr>
              <a:t>default gateway)</a:t>
            </a:r>
            <a:r>
              <a:rPr lang="zh-CN" altLang="en-US" sz="1200" b="0" i="0" kern="1200" dirty="0" smtClean="0">
                <a:solidFill>
                  <a:schemeClr val="tx1"/>
                </a:solidFill>
                <a:effectLst/>
                <a:latin typeface="+mn-lt"/>
                <a:ea typeface="+mn-ea"/>
                <a:cs typeface="+mn-cs"/>
              </a:rPr>
              <a:t>却经常成为单点故障。</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的目的就是为了解决静态路由单点故障问题，</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通过一竞选</a:t>
            </a:r>
            <a:r>
              <a:rPr lang="en-US" altLang="zh-CN" sz="1200" b="0" i="0" kern="1200" dirty="0" smtClean="0">
                <a:solidFill>
                  <a:schemeClr val="tx1"/>
                </a:solidFill>
                <a:effectLst/>
                <a:latin typeface="+mn-lt"/>
                <a:ea typeface="+mn-ea"/>
                <a:cs typeface="+mn-cs"/>
              </a:rPr>
              <a:t>(election)</a:t>
            </a:r>
            <a:r>
              <a:rPr lang="zh-CN" altLang="en-US" sz="1200" b="0" i="0" kern="1200" dirty="0" smtClean="0">
                <a:solidFill>
                  <a:schemeClr val="tx1"/>
                </a:solidFill>
                <a:effectLst/>
                <a:latin typeface="+mn-lt"/>
                <a:ea typeface="+mn-ea"/>
                <a:cs typeface="+mn-cs"/>
              </a:rPr>
              <a:t>协议来动态的将路由任务交给</a:t>
            </a:r>
            <a:r>
              <a:rPr lang="en-US" altLang="zh-CN" sz="1200" b="0" i="0" kern="1200" dirty="0" smtClean="0">
                <a:solidFill>
                  <a:schemeClr val="tx1"/>
                </a:solidFill>
                <a:effectLst/>
                <a:latin typeface="+mn-lt"/>
                <a:ea typeface="+mn-ea"/>
                <a:cs typeface="+mn-cs"/>
              </a:rPr>
              <a:t>LAN</a:t>
            </a:r>
            <a:r>
              <a:rPr lang="zh-CN" altLang="en-US" sz="1200" b="0" i="0" kern="1200" dirty="0" smtClean="0">
                <a:solidFill>
                  <a:schemeClr val="tx1"/>
                </a:solidFill>
                <a:effectLst/>
                <a:latin typeface="+mn-lt"/>
                <a:ea typeface="+mn-ea"/>
                <a:cs typeface="+mn-cs"/>
              </a:rPr>
              <a:t>中虚拟路由器中的某台</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路由器。</a:t>
            </a:r>
          </a:p>
          <a:p>
            <a:r>
              <a:rPr lang="en-US" altLang="zh-CN" sz="1200" b="0" i="0" kern="1200" dirty="0" smtClean="0">
                <a:solidFill>
                  <a:schemeClr val="tx1"/>
                </a:solidFill>
                <a:effectLst/>
                <a:latin typeface="+mn-lt"/>
                <a:ea typeface="+mn-ea"/>
                <a:cs typeface="+mn-cs"/>
              </a:rPr>
              <a:t>3.VRRP </a:t>
            </a:r>
            <a:r>
              <a:rPr lang="zh-CN" altLang="en-US" sz="1200" b="0" i="0" kern="1200" dirty="0" smtClean="0">
                <a:solidFill>
                  <a:schemeClr val="tx1"/>
                </a:solidFill>
                <a:effectLst/>
                <a:latin typeface="+mn-lt"/>
                <a:ea typeface="+mn-ea"/>
                <a:cs typeface="+mn-cs"/>
              </a:rPr>
              <a:t>工作机制</a:t>
            </a:r>
          </a:p>
          <a:p>
            <a:r>
              <a:rPr lang="zh-CN" altLang="en-US" sz="1200" b="0" i="0" kern="1200" dirty="0" smtClean="0">
                <a:solidFill>
                  <a:schemeClr val="tx1"/>
                </a:solidFill>
                <a:effectLst/>
                <a:latin typeface="+mn-lt"/>
                <a:ea typeface="+mn-ea"/>
                <a:cs typeface="+mn-cs"/>
              </a:rPr>
              <a:t>       在一个</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虚拟路由器中，有多台物理的</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路由器，但是这多台的物理的机器并不能同时工作，而是由一台称为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的负责路由工作，其它的都是</a:t>
            </a:r>
            <a:r>
              <a:rPr lang="en-US" altLang="zh-CN" sz="1200" b="0" i="0" kern="1200" dirty="0" smtClean="0">
                <a:solidFill>
                  <a:schemeClr val="tx1"/>
                </a:solidFill>
                <a:effectLst/>
                <a:latin typeface="+mn-lt"/>
                <a:ea typeface="+mn-ea"/>
                <a:cs typeface="+mn-cs"/>
              </a:rPr>
              <a:t>BACKUP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并非一成不变，</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让每个</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路由器参与竞选，最终获胜的就是</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拥有一些特权，比如，拥有虚拟路由器的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地址，我们的主机就是用这个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地址作为静态路由的。拥有特权的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要负责转发发送给网关地址的包和响应</a:t>
            </a:r>
            <a:r>
              <a:rPr lang="en-US" altLang="zh-CN" sz="1200" b="0" i="0" kern="1200" dirty="0" smtClean="0">
                <a:solidFill>
                  <a:schemeClr val="tx1"/>
                </a:solidFill>
                <a:effectLst/>
                <a:latin typeface="+mn-lt"/>
                <a:ea typeface="+mn-ea"/>
                <a:cs typeface="+mn-cs"/>
              </a:rPr>
              <a:t>ARP</a:t>
            </a:r>
            <a:r>
              <a:rPr lang="zh-CN" altLang="en-US" sz="1200" b="0" i="0" kern="1200" dirty="0" smtClean="0">
                <a:solidFill>
                  <a:schemeClr val="tx1"/>
                </a:solidFill>
                <a:effectLst/>
                <a:latin typeface="+mn-lt"/>
                <a:ea typeface="+mn-ea"/>
                <a:cs typeface="+mn-cs"/>
              </a:rPr>
              <a:t>请求。</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通过竞选协议来实现虚拟路由器的功能，所有的协议报文都是通过</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多播</a:t>
            </a:r>
            <a:r>
              <a:rPr lang="en-US" altLang="zh-CN" sz="1200" b="0" i="0" kern="1200" dirty="0" smtClean="0">
                <a:solidFill>
                  <a:schemeClr val="tx1"/>
                </a:solidFill>
                <a:effectLst/>
                <a:latin typeface="+mn-lt"/>
                <a:ea typeface="+mn-ea"/>
                <a:cs typeface="+mn-cs"/>
              </a:rPr>
              <a:t>(multicast)</a:t>
            </a:r>
            <a:r>
              <a:rPr lang="zh-CN" altLang="en-US" sz="1200" b="0" i="0" kern="1200" dirty="0" smtClean="0">
                <a:solidFill>
                  <a:schemeClr val="tx1"/>
                </a:solidFill>
                <a:effectLst/>
                <a:latin typeface="+mn-lt"/>
                <a:ea typeface="+mn-ea"/>
                <a:cs typeface="+mn-cs"/>
              </a:rPr>
              <a:t>包</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多播地址</a:t>
            </a:r>
            <a:r>
              <a:rPr lang="en-US" altLang="zh-CN" sz="1200" b="0" i="0" kern="1200" dirty="0" smtClean="0">
                <a:solidFill>
                  <a:schemeClr val="tx1"/>
                </a:solidFill>
                <a:effectLst/>
                <a:latin typeface="+mn-lt"/>
                <a:ea typeface="+mn-ea"/>
                <a:cs typeface="+mn-cs"/>
              </a:rPr>
              <a:t>224.0.0.18)</a:t>
            </a:r>
            <a:r>
              <a:rPr lang="zh-CN" altLang="en-US" sz="1200" b="0" i="0" kern="1200" dirty="0" smtClean="0">
                <a:solidFill>
                  <a:schemeClr val="tx1"/>
                </a:solidFill>
                <a:effectLst/>
                <a:latin typeface="+mn-lt"/>
                <a:ea typeface="+mn-ea"/>
                <a:cs typeface="+mn-cs"/>
              </a:rPr>
              <a:t>形式发送的。虚拟路由器由</a:t>
            </a:r>
            <a:r>
              <a:rPr lang="en-US" altLang="zh-CN" sz="1200" b="0" i="0" kern="1200" dirty="0" smtClean="0">
                <a:solidFill>
                  <a:schemeClr val="tx1"/>
                </a:solidFill>
                <a:effectLst/>
                <a:latin typeface="+mn-lt"/>
                <a:ea typeface="+mn-ea"/>
                <a:cs typeface="+mn-cs"/>
              </a:rPr>
              <a:t>VRID(</a:t>
            </a:r>
            <a:r>
              <a:rPr lang="zh-CN" altLang="en-US" sz="1200" b="0" i="0" kern="1200" dirty="0" smtClean="0">
                <a:solidFill>
                  <a:schemeClr val="tx1"/>
                </a:solidFill>
                <a:effectLst/>
                <a:latin typeface="+mn-lt"/>
                <a:ea typeface="+mn-ea"/>
                <a:cs typeface="+mn-cs"/>
              </a:rPr>
              <a:t>范围</a:t>
            </a:r>
            <a:r>
              <a:rPr lang="en-US" altLang="zh-CN" sz="1200" b="0" i="0" kern="1200" dirty="0" smtClean="0">
                <a:solidFill>
                  <a:schemeClr val="tx1"/>
                </a:solidFill>
                <a:effectLst/>
                <a:latin typeface="+mn-lt"/>
                <a:ea typeface="+mn-ea"/>
                <a:cs typeface="+mn-cs"/>
              </a:rPr>
              <a:t>0-255)</a:t>
            </a:r>
            <a:r>
              <a:rPr lang="zh-CN" altLang="en-US" sz="1200" b="0" i="0" kern="1200" dirty="0" smtClean="0">
                <a:solidFill>
                  <a:schemeClr val="tx1"/>
                </a:solidFill>
                <a:effectLst/>
                <a:latin typeface="+mn-lt"/>
                <a:ea typeface="+mn-ea"/>
                <a:cs typeface="+mn-cs"/>
              </a:rPr>
              <a:t>和一组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地址组成，对外表现为一个周知的</a:t>
            </a:r>
            <a:r>
              <a:rPr lang="en-US" altLang="zh-CN" sz="1200" b="0" i="0" kern="1200" dirty="0" smtClean="0">
                <a:solidFill>
                  <a:schemeClr val="tx1"/>
                </a:solidFill>
                <a:effectLst/>
                <a:latin typeface="+mn-lt"/>
                <a:ea typeface="+mn-ea"/>
                <a:cs typeface="+mn-cs"/>
              </a:rPr>
              <a:t>MAC</a:t>
            </a:r>
            <a:r>
              <a:rPr lang="zh-CN" altLang="en-US" sz="1200" b="0" i="0" kern="1200" dirty="0" smtClean="0">
                <a:solidFill>
                  <a:schemeClr val="tx1"/>
                </a:solidFill>
                <a:effectLst/>
                <a:latin typeface="+mn-lt"/>
                <a:ea typeface="+mn-ea"/>
                <a:cs typeface="+mn-cs"/>
              </a:rPr>
              <a:t>地址。所以，在一个虚拟路由 器中，不管谁是</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，对外都是相同的</a:t>
            </a:r>
            <a:r>
              <a:rPr lang="en-US" altLang="zh-CN" sz="1200" b="0" i="0" kern="1200" dirty="0" smtClean="0">
                <a:solidFill>
                  <a:schemeClr val="tx1"/>
                </a:solidFill>
                <a:effectLst/>
                <a:latin typeface="+mn-lt"/>
                <a:ea typeface="+mn-ea"/>
                <a:cs typeface="+mn-cs"/>
              </a:rPr>
              <a:t>MAC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称之为</a:t>
            </a:r>
            <a:r>
              <a:rPr lang="en-US" altLang="zh-CN" sz="1200" b="0" i="0" kern="1200" dirty="0" smtClean="0">
                <a:solidFill>
                  <a:schemeClr val="tx1"/>
                </a:solidFill>
                <a:effectLst/>
                <a:latin typeface="+mn-lt"/>
                <a:ea typeface="+mn-ea"/>
                <a:cs typeface="+mn-cs"/>
              </a:rPr>
              <a:t>VIP)</a:t>
            </a:r>
            <a:r>
              <a:rPr lang="zh-CN" altLang="en-US" sz="1200" b="0" i="0" kern="1200" dirty="0" smtClean="0">
                <a:solidFill>
                  <a:schemeClr val="tx1"/>
                </a:solidFill>
                <a:effectLst/>
                <a:latin typeface="+mn-lt"/>
                <a:ea typeface="+mn-ea"/>
                <a:cs typeface="+mn-cs"/>
              </a:rPr>
              <a:t>。客户端主机并不需要因为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的改变而修改自己的路由配置，对客户端来说，这种主从的切换是透明的。</a:t>
            </a:r>
          </a:p>
          <a:p>
            <a:r>
              <a:rPr lang="zh-CN" altLang="en-US" sz="1200" b="0" i="0" kern="1200" dirty="0" smtClean="0">
                <a:solidFill>
                  <a:schemeClr val="tx1"/>
                </a:solidFill>
                <a:effectLst/>
                <a:latin typeface="+mn-lt"/>
                <a:ea typeface="+mn-ea"/>
                <a:cs typeface="+mn-cs"/>
              </a:rPr>
              <a:t>       在一个虚拟路由器中，只有作为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路由器会一直发送</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通告信息</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VRRPAdvertisement</a:t>
            </a:r>
            <a:r>
              <a:rPr lang="en-US" altLang="zh-CN" sz="1200" b="0" i="0" kern="1200" dirty="0" smtClean="0">
                <a:solidFill>
                  <a:schemeClr val="tx1"/>
                </a:solidFill>
                <a:effectLst/>
                <a:latin typeface="+mn-lt"/>
                <a:ea typeface="+mn-ea"/>
                <a:cs typeface="+mn-cs"/>
              </a:rPr>
              <a:t> message)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BACKUP</a:t>
            </a:r>
            <a:r>
              <a:rPr lang="zh-CN" altLang="en-US" sz="1200" b="0" i="0" kern="1200" dirty="0" smtClean="0">
                <a:solidFill>
                  <a:schemeClr val="tx1"/>
                </a:solidFill>
                <a:effectLst/>
                <a:latin typeface="+mn-lt"/>
                <a:ea typeface="+mn-ea"/>
                <a:cs typeface="+mn-cs"/>
              </a:rPr>
              <a:t>不会抢占</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，除非它的优先级</a:t>
            </a:r>
            <a:r>
              <a:rPr lang="en-US" altLang="zh-CN" sz="1200" b="0" i="0" kern="1200" dirty="0" smtClean="0">
                <a:solidFill>
                  <a:schemeClr val="tx1"/>
                </a:solidFill>
                <a:effectLst/>
                <a:latin typeface="+mn-lt"/>
                <a:ea typeface="+mn-ea"/>
                <a:cs typeface="+mn-cs"/>
              </a:rPr>
              <a:t>(priority)</a:t>
            </a:r>
            <a:r>
              <a:rPr lang="zh-CN" altLang="en-US" sz="1200" b="0" i="0" kern="1200" dirty="0" smtClean="0">
                <a:solidFill>
                  <a:schemeClr val="tx1"/>
                </a:solidFill>
                <a:effectLst/>
                <a:latin typeface="+mn-lt"/>
                <a:ea typeface="+mn-ea"/>
                <a:cs typeface="+mn-cs"/>
              </a:rPr>
              <a:t>更高。当</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不可用时</a:t>
            </a:r>
            <a:r>
              <a:rPr lang="en-US" altLang="zh-CN" sz="1200" b="0" i="0" kern="1200" dirty="0" smtClean="0">
                <a:solidFill>
                  <a:schemeClr val="tx1"/>
                </a:solidFill>
                <a:effectLst/>
                <a:latin typeface="+mn-lt"/>
                <a:ea typeface="+mn-ea"/>
                <a:cs typeface="+mn-cs"/>
              </a:rPr>
              <a:t>(BACKUP</a:t>
            </a:r>
            <a:r>
              <a:rPr lang="zh-CN" altLang="en-US" sz="1200" b="0" i="0" kern="1200" dirty="0" smtClean="0">
                <a:solidFill>
                  <a:schemeClr val="tx1"/>
                </a:solidFill>
                <a:effectLst/>
                <a:latin typeface="+mn-lt"/>
                <a:ea typeface="+mn-ea"/>
                <a:cs typeface="+mn-cs"/>
              </a:rPr>
              <a:t>收不到通告信息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多台</a:t>
            </a:r>
            <a:r>
              <a:rPr lang="en-US" altLang="zh-CN" sz="1200" b="0" i="0" kern="1200" dirty="0" smtClean="0">
                <a:solidFill>
                  <a:schemeClr val="tx1"/>
                </a:solidFill>
                <a:effectLst/>
                <a:latin typeface="+mn-lt"/>
                <a:ea typeface="+mn-ea"/>
                <a:cs typeface="+mn-cs"/>
              </a:rPr>
              <a:t>BACKUP</a:t>
            </a:r>
            <a:r>
              <a:rPr lang="zh-CN" altLang="en-US" sz="1200" b="0" i="0" kern="1200" dirty="0" smtClean="0">
                <a:solidFill>
                  <a:schemeClr val="tx1"/>
                </a:solidFill>
                <a:effectLst/>
                <a:latin typeface="+mn-lt"/>
                <a:ea typeface="+mn-ea"/>
                <a:cs typeface="+mn-cs"/>
              </a:rPr>
              <a:t>中优先级最高的这台会被抢占为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。这种抢占是非常快速的</a:t>
            </a:r>
            <a:r>
              <a:rPr lang="en-US" altLang="zh-CN" sz="1200" b="0" i="0" kern="1200" dirty="0" smtClean="0">
                <a:solidFill>
                  <a:schemeClr val="tx1"/>
                </a:solidFill>
                <a:effectLst/>
                <a:latin typeface="+mn-lt"/>
                <a:ea typeface="+mn-ea"/>
                <a:cs typeface="+mn-cs"/>
              </a:rPr>
              <a:t>(&lt;1s)</a:t>
            </a:r>
            <a:r>
              <a:rPr lang="zh-CN" altLang="en-US" sz="1200" b="0" i="0" kern="1200" dirty="0" smtClean="0">
                <a:solidFill>
                  <a:schemeClr val="tx1"/>
                </a:solidFill>
                <a:effectLst/>
                <a:latin typeface="+mn-lt"/>
                <a:ea typeface="+mn-ea"/>
                <a:cs typeface="+mn-cs"/>
              </a:rPr>
              <a:t>，以保证服务的连续性。由于安全性考虑，</a:t>
            </a:r>
            <a:r>
              <a:rPr lang="en-US" altLang="zh-CN" sz="1200" b="0" i="0" kern="1200" dirty="0" smtClean="0">
                <a:solidFill>
                  <a:schemeClr val="tx1"/>
                </a:solidFill>
                <a:effectLst/>
                <a:latin typeface="+mn-lt"/>
                <a:ea typeface="+mn-ea"/>
                <a:cs typeface="+mn-cs"/>
              </a:rPr>
              <a:t>VRRP</a:t>
            </a:r>
            <a:r>
              <a:rPr lang="zh-CN" altLang="en-US" sz="1200" b="0" i="0" kern="1200" dirty="0" smtClean="0">
                <a:solidFill>
                  <a:schemeClr val="tx1"/>
                </a:solidFill>
                <a:effectLst/>
                <a:latin typeface="+mn-lt"/>
                <a:ea typeface="+mn-ea"/>
                <a:cs typeface="+mn-cs"/>
              </a:rPr>
              <a:t>包使用了加密协议进行加密</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23</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分布式的实现我们可以在客户端实现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比如</a:t>
            </a:r>
            <a:r>
              <a:rPr lang="en-US" altLang="zh-CN" sz="1200" dirty="0" err="1" smtClean="0">
                <a:latin typeface="+mn-ea"/>
              </a:rPr>
              <a:t>Jedis</a:t>
            </a:r>
            <a:r>
              <a:rPr lang="zh-CN" altLang="en-US" sz="1200" dirty="0" smtClean="0">
                <a:latin typeface="+mn-ea"/>
              </a:rPr>
              <a:t>自带的基于一致性</a:t>
            </a:r>
            <a:r>
              <a:rPr lang="en-US" altLang="zh-CN" sz="1200" dirty="0" smtClean="0">
                <a:latin typeface="+mn-ea"/>
              </a:rPr>
              <a:t>Hash</a:t>
            </a:r>
            <a:r>
              <a:rPr lang="zh-CN" altLang="en-US" sz="1200" b="0" i="0" kern="1200" dirty="0" smtClean="0">
                <a:solidFill>
                  <a:schemeClr val="tx1"/>
                </a:solidFill>
                <a:effectLst/>
                <a:latin typeface="+mn-lt"/>
                <a:ea typeface="+mn-ea"/>
                <a:cs typeface="+mn-cs"/>
              </a:rPr>
              <a:t>分布解决方案）；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也可以在中间件实现，比如</a:t>
            </a:r>
            <a:r>
              <a:rPr lang="en-US" altLang="zh-CN" sz="1200" dirty="0" smtClean="0"/>
              <a:t>twitter</a:t>
            </a:r>
            <a:r>
              <a:rPr lang="zh-CN" altLang="en-US" sz="1200" dirty="0" smtClean="0"/>
              <a:t>开源的</a:t>
            </a:r>
            <a:r>
              <a:rPr lang="en-US" altLang="zh-CN" sz="1200" dirty="0" err="1" smtClean="0"/>
              <a:t>Twemproxy</a:t>
            </a:r>
            <a:r>
              <a:rPr lang="en-US" altLang="zh-CN" sz="1200" dirty="0" smtClean="0"/>
              <a:t>(</a:t>
            </a:r>
            <a:r>
              <a:rPr lang="zh-CN" altLang="en-US" sz="1200" dirty="0" smtClean="0">
                <a:latin typeface="+mn-ea"/>
              </a:rPr>
              <a:t>基于一致性</a:t>
            </a:r>
            <a:r>
              <a:rPr lang="en-US" altLang="zh-CN" sz="1200" dirty="0" smtClean="0">
                <a:latin typeface="+mn-ea"/>
              </a:rPr>
              <a:t>Hash</a:t>
            </a:r>
            <a:r>
              <a:rPr lang="en-US" altLang="zh-CN" sz="1200" dirty="0" smtClean="0"/>
              <a:t>)</a:t>
            </a:r>
            <a:r>
              <a:rPr lang="zh-CN" altLang="en-US" sz="1200" dirty="0" smtClean="0"/>
              <a:t>，</a:t>
            </a:r>
            <a:r>
              <a:rPr lang="en-US" altLang="zh-CN" sz="1200" dirty="0" err="1" smtClean="0"/>
              <a:t>Wandoujia</a:t>
            </a:r>
            <a:r>
              <a:rPr lang="zh-CN" altLang="en-US" sz="1200" dirty="0" smtClean="0"/>
              <a:t>开源的</a:t>
            </a:r>
            <a:r>
              <a:rPr lang="en-US" altLang="zh-CN" sz="1200" dirty="0" err="1" smtClean="0"/>
              <a:t>Codis</a:t>
            </a:r>
            <a:r>
              <a:rPr lang="en-US" altLang="zh-CN" sz="1200" dirty="0" smtClean="0"/>
              <a:t>(</a:t>
            </a:r>
            <a:r>
              <a:rPr lang="zh-CN" altLang="en-US" sz="1200" dirty="0" smtClean="0"/>
              <a:t>基于预分配的</a:t>
            </a:r>
            <a:r>
              <a:rPr lang="en-US" altLang="zh-CN" sz="1200" dirty="0" smtClean="0"/>
              <a:t>)</a:t>
            </a:r>
            <a:r>
              <a:rPr lang="zh-CN" altLang="en-US" sz="1200" dirty="0" smtClean="0"/>
              <a:t>；</a:t>
            </a:r>
            <a:endParaRPr lang="en-US" altLang="zh-CN" sz="1200" dirty="0" smtClean="0"/>
          </a:p>
          <a:p>
            <a:r>
              <a:rPr lang="zh-CN" altLang="en-US" sz="1200" b="0" i="0" kern="1200" dirty="0" smtClean="0">
                <a:solidFill>
                  <a:schemeClr val="tx1"/>
                </a:solidFill>
                <a:effectLst/>
                <a:latin typeface="+mn-lt"/>
                <a:ea typeface="+mn-ea"/>
                <a:cs typeface="+mn-cs"/>
              </a:rPr>
              <a:t>当然，如果你足够的牛，可以直接在服务端实现，但对于</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来说，官方已经有了一个比较成熟的分布式方案</a:t>
            </a:r>
            <a:r>
              <a:rPr lang="en-US" altLang="zh-CN" sz="1200" b="0" i="0" kern="1200" dirty="0" err="1" smtClean="0">
                <a:solidFill>
                  <a:schemeClr val="tx1"/>
                </a:solidFill>
                <a:effectLst/>
                <a:latin typeface="+mn-lt"/>
                <a:ea typeface="+mn-ea"/>
                <a:cs typeface="+mn-cs"/>
              </a:rPr>
              <a:t>Redis</a:t>
            </a:r>
            <a:r>
              <a:rPr lang="en-US" altLang="zh-CN" sz="1200" b="0" i="0" kern="1200" baseline="0" dirty="0" smtClean="0">
                <a:solidFill>
                  <a:schemeClr val="tx1"/>
                </a:solidFill>
                <a:effectLst/>
                <a:latin typeface="+mn-lt"/>
                <a:ea typeface="+mn-ea"/>
                <a:cs typeface="+mn-cs"/>
              </a:rPr>
              <a:t> cluster</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这三种实现方式难度依次上升，对于应用方来说使用难度依次降低，具体哪种好，这要根实际使用场景来考量。</a:t>
            </a:r>
            <a:endParaRPr lang="en-US" altLang="zh-CN" sz="1200" b="0" i="0" kern="1200" baseline="0" dirty="0" smtClean="0">
              <a:solidFill>
                <a:schemeClr val="tx1"/>
              </a:solidFill>
              <a:effectLst/>
              <a:latin typeface="+mn-lt"/>
              <a:ea typeface="+mn-ea"/>
              <a:cs typeface="+mn-cs"/>
            </a:endParaRPr>
          </a:p>
          <a:p>
            <a:endParaRPr lang="en-US" altLang="zh-CN" sz="1200" b="0" i="0" kern="1200" baseline="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mn-ea"/>
                <a:cs typeface="+mn-cs"/>
              </a:rPr>
              <a:t>然后算法，分为一致性</a:t>
            </a:r>
            <a:r>
              <a:rPr lang="en-US" altLang="zh-CN" sz="1200" b="0" i="0" kern="1200" baseline="0" dirty="0" smtClean="0">
                <a:solidFill>
                  <a:schemeClr val="tx1"/>
                </a:solidFill>
                <a:effectLst/>
                <a:latin typeface="+mn-lt"/>
                <a:ea typeface="+mn-ea"/>
                <a:cs typeface="+mn-cs"/>
              </a:rPr>
              <a:t>Hash</a:t>
            </a:r>
            <a:r>
              <a:rPr lang="zh-CN" altLang="en-US" sz="1200" b="0" i="0" kern="1200" baseline="0" dirty="0" smtClean="0">
                <a:solidFill>
                  <a:schemeClr val="tx1"/>
                </a:solidFill>
                <a:effectLst/>
                <a:latin typeface="+mn-lt"/>
                <a:ea typeface="+mn-ea"/>
                <a:cs typeface="+mn-cs"/>
              </a:rPr>
              <a:t>和预分配</a:t>
            </a:r>
            <a:r>
              <a:rPr lang="en-US" altLang="zh-CN" sz="2000" dirty="0" smtClean="0">
                <a:latin typeface="+mn-ea"/>
              </a:rPr>
              <a:t>+</a:t>
            </a:r>
            <a:r>
              <a:rPr lang="zh-CN" altLang="en-US" sz="2000" dirty="0" smtClean="0">
                <a:latin typeface="+mn-ea"/>
              </a:rPr>
              <a:t>路由表</a:t>
            </a:r>
            <a:r>
              <a:rPr lang="en-US" altLang="zh-CN" sz="2000" dirty="0" smtClean="0">
                <a:latin typeface="+mn-ea"/>
              </a:rPr>
              <a:t>(</a:t>
            </a:r>
            <a:r>
              <a:rPr lang="zh-CN" altLang="en-US" sz="2000" dirty="0" smtClean="0">
                <a:latin typeface="+mn-ea"/>
              </a:rPr>
              <a:t>记录哪个槽位在哪台服务器上</a:t>
            </a:r>
            <a:r>
              <a:rPr lang="en-US" altLang="zh-CN" sz="2000" dirty="0" smtClean="0">
                <a:latin typeface="+mn-ea"/>
              </a:rPr>
              <a:t>)</a:t>
            </a:r>
          </a:p>
          <a:p>
            <a:endParaRPr lang="en-US" altLang="zh-CN" sz="1200" b="0" i="0" kern="1200" baseline="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24</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一致性</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说到底就是做两次</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、服务器节点。以顺时针的方式寻找最近的服务器</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25</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26</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当添加、缩减服务器时，需重新分配</a:t>
            </a:r>
            <a:r>
              <a:rPr lang="zh-CN" altLang="en-US" sz="1200" dirty="0" smtClean="0"/>
              <a:t>槽</a:t>
            </a:r>
            <a:r>
              <a:rPr lang="zh-CN" altLang="en-US" sz="1200" b="0" i="0" kern="1200" dirty="0" smtClean="0">
                <a:solidFill>
                  <a:schemeClr val="tx1"/>
                </a:solidFill>
                <a:effectLst/>
                <a:latin typeface="+mn-lt"/>
                <a:ea typeface="+mn-ea"/>
                <a:cs typeface="+mn-cs"/>
              </a:rPr>
              <a:t>位，然后进行数据的迁移。</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一致性</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和预分配最主要的区别是，槽位所在的服务器意外下线后，一致性</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自动切换到其它服务器，预分配会禁止访问。</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哪种最合适呢？</a:t>
            </a:r>
            <a:r>
              <a:rPr lang="zh-CN" altLang="en-US"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Redis</a:t>
            </a:r>
            <a:r>
              <a:rPr lang="zh-CN" altLang="en-US" sz="1200" b="0" i="0" kern="1200" baseline="0" dirty="0" smtClean="0">
                <a:solidFill>
                  <a:schemeClr val="tx1"/>
                </a:solidFill>
                <a:effectLst/>
                <a:latin typeface="+mn-lt"/>
                <a:ea typeface="+mn-ea"/>
                <a:cs typeface="+mn-cs"/>
              </a:rPr>
              <a:t>的官方用的是预分配的方式。</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27</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Jedis</a:t>
            </a:r>
            <a:r>
              <a:rPr lang="zh-CN" altLang="en-US" sz="1200" b="0" i="0" kern="1200" dirty="0" smtClean="0">
                <a:solidFill>
                  <a:schemeClr val="tx1"/>
                </a:solidFill>
                <a:effectLst/>
                <a:latin typeface="+mn-lt"/>
                <a:ea typeface="+mn-ea"/>
                <a:cs typeface="+mn-cs"/>
              </a:rPr>
              <a:t>客户端自带基于一致性</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的分布解决方案</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dirty="0" err="1" smtClean="0">
                <a:latin typeface="+mn-ea"/>
              </a:rPr>
              <a:t>Jedis</a:t>
            </a:r>
            <a:r>
              <a:rPr lang="zh-CN" altLang="en-US" sz="1200" dirty="0" smtClean="0">
                <a:latin typeface="+mn-ea"/>
              </a:rPr>
              <a:t>的</a:t>
            </a:r>
            <a:r>
              <a:rPr lang="en-US" altLang="zh-CN" sz="1200" dirty="0" err="1" smtClean="0">
                <a:latin typeface="+mn-ea"/>
              </a:rPr>
              <a:t>Redis</a:t>
            </a:r>
            <a:r>
              <a:rPr lang="en-US" altLang="zh-CN" sz="1200" dirty="0" smtClean="0">
                <a:latin typeface="+mn-ea"/>
              </a:rPr>
              <a:t> </a:t>
            </a:r>
            <a:r>
              <a:rPr lang="en-US" altLang="zh-CN" sz="1200" dirty="0" err="1" smtClean="0">
                <a:latin typeface="+mn-ea"/>
              </a:rPr>
              <a:t>Sharding</a:t>
            </a:r>
            <a:r>
              <a:rPr lang="zh-CN" altLang="en-US" sz="1200" dirty="0" smtClean="0">
                <a:latin typeface="+mn-ea"/>
              </a:rPr>
              <a:t>实现具有如下特点</a:t>
            </a:r>
            <a:r>
              <a:rPr lang="en-US" altLang="zh-CN" sz="1200" dirty="0" smtClean="0">
                <a:latin typeface="+mn-ea"/>
              </a:rPr>
              <a:t>(</a:t>
            </a:r>
            <a:r>
              <a:rPr lang="zh-CN" altLang="en-US" sz="1200" dirty="0" smtClean="0">
                <a:latin typeface="+mn-ea"/>
              </a:rPr>
              <a:t>即</a:t>
            </a:r>
            <a:r>
              <a:rPr lang="en-US" altLang="zh-CN" sz="1200" dirty="0" err="1" smtClean="0">
                <a:latin typeface="+mn-ea"/>
              </a:rPr>
              <a:t>ShardedJedis</a:t>
            </a:r>
            <a:r>
              <a:rPr lang="zh-CN" altLang="en-US" sz="1200" dirty="0" smtClean="0">
                <a:latin typeface="+mn-ea"/>
              </a:rPr>
              <a:t>以及结合缓存池的</a:t>
            </a:r>
            <a:r>
              <a:rPr lang="en-US" altLang="zh-CN" sz="1200" dirty="0" err="1" smtClean="0">
                <a:latin typeface="+mn-ea"/>
              </a:rPr>
              <a:t>ShardedJedisPool</a:t>
            </a:r>
            <a:r>
              <a:rPr lang="en-US" altLang="zh-CN" sz="1200" dirty="0" smtClean="0">
                <a:latin typeface="+mn-ea"/>
              </a:rPr>
              <a:t>)</a:t>
            </a:r>
            <a:r>
              <a:rPr lang="zh-CN" altLang="en-US" sz="1200" dirty="0" smtClean="0">
                <a:latin typeface="+mn-ea"/>
              </a:rPr>
              <a:t>：</a:t>
            </a:r>
          </a:p>
          <a:p>
            <a:pPr marL="228600" indent="-228600">
              <a:buAutoNum type="arabicPeriod"/>
            </a:pPr>
            <a:r>
              <a:rPr lang="zh-CN" altLang="en-US" sz="1200" dirty="0" smtClean="0">
                <a:latin typeface="+mn-ea"/>
              </a:rPr>
              <a:t>采用一致性哈希算法</a:t>
            </a:r>
            <a:r>
              <a:rPr lang="en-US" altLang="zh-CN" sz="1200" dirty="0" smtClean="0">
                <a:latin typeface="+mn-ea"/>
              </a:rPr>
              <a:t>(consistent hashing)</a:t>
            </a:r>
            <a:r>
              <a:rPr lang="zh-CN" altLang="en-US" sz="1200" dirty="0" smtClean="0">
                <a:latin typeface="+mn-ea"/>
              </a:rPr>
              <a:t>，将</a:t>
            </a:r>
            <a:r>
              <a:rPr lang="en-US" altLang="zh-CN" sz="1200" dirty="0" smtClean="0">
                <a:latin typeface="+mn-ea"/>
              </a:rPr>
              <a:t>key</a:t>
            </a:r>
            <a:r>
              <a:rPr lang="zh-CN" altLang="en-US" sz="1200" dirty="0" smtClean="0">
                <a:latin typeface="+mn-ea"/>
              </a:rPr>
              <a:t>和节点</a:t>
            </a:r>
            <a:r>
              <a:rPr lang="en-US" altLang="zh-CN" sz="1200" dirty="0" smtClean="0">
                <a:latin typeface="+mn-ea"/>
              </a:rPr>
              <a:t>name</a:t>
            </a:r>
            <a:r>
              <a:rPr lang="zh-CN" altLang="en-US" sz="1200" dirty="0" smtClean="0">
                <a:latin typeface="+mn-ea"/>
              </a:rPr>
              <a:t>同时</a:t>
            </a:r>
            <a:r>
              <a:rPr lang="en-US" altLang="zh-CN" sz="1200" dirty="0" smtClean="0">
                <a:latin typeface="+mn-ea"/>
              </a:rPr>
              <a:t>hashing</a:t>
            </a:r>
            <a:r>
              <a:rPr lang="zh-CN" altLang="en-US" sz="1200" dirty="0" smtClean="0">
                <a:latin typeface="+mn-ea"/>
              </a:rPr>
              <a:t>，然后进行映射匹配，采用的算法是</a:t>
            </a:r>
            <a:r>
              <a:rPr lang="en-US" altLang="zh-CN" sz="1200" dirty="0" smtClean="0">
                <a:latin typeface="+mn-ea"/>
              </a:rPr>
              <a:t>MURMUR_HASH</a:t>
            </a:r>
            <a:r>
              <a:rPr lang="zh-CN" altLang="en-US" sz="1200" dirty="0" smtClean="0">
                <a:latin typeface="+mn-ea"/>
              </a:rPr>
              <a:t>。</a:t>
            </a:r>
            <a:endParaRPr lang="en-US" altLang="zh-CN" sz="1200" dirty="0" smtClean="0">
              <a:latin typeface="+mn-ea"/>
            </a:endParaRPr>
          </a:p>
          <a:p>
            <a:pPr marL="0" indent="0">
              <a:buNone/>
            </a:pPr>
            <a:r>
              <a:rPr lang="zh-CN" altLang="en-US" sz="1200" dirty="0" smtClean="0">
                <a:latin typeface="+mn-ea"/>
              </a:rPr>
              <a:t>   采用一致性哈希而不是采用简单类似哈希求模映射的主要原因是当增加或减少节点时，不会产生由于重新匹配造成的</a:t>
            </a:r>
            <a:r>
              <a:rPr lang="en-US" altLang="zh-CN" sz="1200" dirty="0" smtClean="0">
                <a:latin typeface="+mn-ea"/>
              </a:rPr>
              <a:t>rehashing</a:t>
            </a:r>
            <a:r>
              <a:rPr lang="zh-CN" altLang="en-US" sz="1200" dirty="0" smtClean="0">
                <a:latin typeface="+mn-ea"/>
              </a:rPr>
              <a:t>。</a:t>
            </a:r>
            <a:endParaRPr lang="en-US" altLang="zh-CN" sz="1200" dirty="0" smtClean="0">
              <a:latin typeface="+mn-ea"/>
            </a:endParaRPr>
          </a:p>
          <a:p>
            <a:pPr marL="0" indent="0">
              <a:buNone/>
            </a:pPr>
            <a:r>
              <a:rPr lang="en-US" altLang="zh-CN" sz="1200" dirty="0" smtClean="0">
                <a:latin typeface="+mn-ea"/>
              </a:rPr>
              <a:t>   </a:t>
            </a:r>
            <a:r>
              <a:rPr lang="zh-CN" altLang="en-US" sz="1200" dirty="0" smtClean="0">
                <a:latin typeface="+mn-ea"/>
              </a:rPr>
              <a:t>一致性哈希只影响相邻节点</a:t>
            </a:r>
            <a:r>
              <a:rPr lang="en-US" altLang="zh-CN" sz="1200" dirty="0" smtClean="0">
                <a:latin typeface="+mn-ea"/>
              </a:rPr>
              <a:t>key</a:t>
            </a:r>
            <a:r>
              <a:rPr lang="zh-CN" altLang="en-US" sz="1200" dirty="0" smtClean="0">
                <a:latin typeface="+mn-ea"/>
              </a:rPr>
              <a:t>分配，影响量小。</a:t>
            </a:r>
          </a:p>
          <a:p>
            <a:r>
              <a:rPr lang="en-US" altLang="zh-CN" sz="1200" dirty="0" smtClean="0">
                <a:latin typeface="+mn-ea"/>
              </a:rPr>
              <a:t>2. </a:t>
            </a:r>
            <a:r>
              <a:rPr lang="zh-CN" altLang="en-US" sz="1200" dirty="0" smtClean="0">
                <a:latin typeface="+mn-ea"/>
              </a:rPr>
              <a:t>为了避免一致性哈希只影响相邻节点造成节点分配压力，</a:t>
            </a:r>
            <a:r>
              <a:rPr lang="en-US" altLang="zh-CN" sz="1200" dirty="0" err="1" smtClean="0">
                <a:latin typeface="+mn-ea"/>
              </a:rPr>
              <a:t>ShardedJedis</a:t>
            </a:r>
            <a:r>
              <a:rPr lang="zh-CN" altLang="en-US" sz="1200" dirty="0" smtClean="0">
                <a:latin typeface="+mn-ea"/>
              </a:rPr>
              <a:t>会对每个</a:t>
            </a:r>
            <a:r>
              <a:rPr lang="en-US" altLang="zh-CN" sz="1200" dirty="0" err="1" smtClean="0">
                <a:latin typeface="+mn-ea"/>
              </a:rPr>
              <a:t>Redis</a:t>
            </a:r>
            <a:r>
              <a:rPr lang="zh-CN" altLang="en-US" sz="1200" dirty="0" smtClean="0">
                <a:latin typeface="+mn-ea"/>
              </a:rPr>
              <a:t>节点根据名字</a:t>
            </a:r>
            <a:r>
              <a:rPr lang="en-US" altLang="zh-CN" sz="1200" dirty="0" smtClean="0">
                <a:latin typeface="+mn-ea"/>
              </a:rPr>
              <a:t>(</a:t>
            </a:r>
            <a:r>
              <a:rPr lang="zh-CN" altLang="en-US" sz="1200" dirty="0" smtClean="0">
                <a:latin typeface="+mn-ea"/>
              </a:rPr>
              <a:t>没有，</a:t>
            </a:r>
            <a:r>
              <a:rPr lang="en-US" altLang="zh-CN" sz="1200" dirty="0" err="1" smtClean="0">
                <a:latin typeface="+mn-ea"/>
              </a:rPr>
              <a:t>Jedis</a:t>
            </a:r>
            <a:r>
              <a:rPr lang="zh-CN" altLang="en-US" sz="1200" dirty="0" smtClean="0">
                <a:latin typeface="+mn-ea"/>
              </a:rPr>
              <a:t>会赋予缺省名字</a:t>
            </a:r>
            <a:r>
              <a:rPr lang="en-US" altLang="zh-CN" sz="1200" dirty="0" smtClean="0">
                <a:latin typeface="+mn-ea"/>
              </a:rPr>
              <a:t>)</a:t>
            </a:r>
          </a:p>
          <a:p>
            <a:r>
              <a:rPr lang="en-US" altLang="zh-CN" sz="1200" dirty="0" smtClean="0">
                <a:latin typeface="+mn-ea"/>
              </a:rPr>
              <a:t>   </a:t>
            </a:r>
            <a:r>
              <a:rPr lang="zh-CN" altLang="en-US" sz="1200" dirty="0" smtClean="0">
                <a:latin typeface="+mn-ea"/>
              </a:rPr>
              <a:t>会虚拟化出</a:t>
            </a:r>
            <a:r>
              <a:rPr lang="en-US" altLang="zh-CN" sz="1200" dirty="0" smtClean="0">
                <a:latin typeface="+mn-ea"/>
              </a:rPr>
              <a:t>160</a:t>
            </a:r>
            <a:r>
              <a:rPr lang="zh-CN" altLang="en-US" sz="1200" dirty="0" smtClean="0">
                <a:latin typeface="+mn-ea"/>
              </a:rPr>
              <a:t>个虚拟节点进行散列。根据权重</a:t>
            </a:r>
            <a:r>
              <a:rPr lang="en-US" altLang="zh-CN" sz="1200" dirty="0" smtClean="0">
                <a:latin typeface="+mn-ea"/>
              </a:rPr>
              <a:t>weight</a:t>
            </a:r>
            <a:r>
              <a:rPr lang="zh-CN" altLang="en-US" sz="1200" dirty="0" smtClean="0">
                <a:latin typeface="+mn-ea"/>
              </a:rPr>
              <a:t>，也可虚拟化出</a:t>
            </a:r>
            <a:r>
              <a:rPr lang="en-US" altLang="zh-CN" sz="1200" dirty="0" smtClean="0">
                <a:latin typeface="+mn-ea"/>
              </a:rPr>
              <a:t>160</a:t>
            </a:r>
            <a:r>
              <a:rPr lang="zh-CN" altLang="en-US" sz="1200" dirty="0" smtClean="0">
                <a:latin typeface="+mn-ea"/>
              </a:rPr>
              <a:t>倍数的虚拟节点。用虚拟节点做映射匹配，可以在增加或</a:t>
            </a:r>
            <a:endParaRPr lang="en-US" altLang="zh-CN" sz="1200" dirty="0" smtClean="0">
              <a:latin typeface="+mn-ea"/>
            </a:endParaRPr>
          </a:p>
          <a:p>
            <a:r>
              <a:rPr lang="en-US" altLang="zh-CN" sz="1200" dirty="0" smtClean="0">
                <a:latin typeface="+mn-ea"/>
              </a:rPr>
              <a:t>   </a:t>
            </a:r>
            <a:r>
              <a:rPr lang="zh-CN" altLang="en-US" sz="1200" dirty="0" smtClean="0">
                <a:latin typeface="+mn-ea"/>
              </a:rPr>
              <a:t>减少</a:t>
            </a:r>
            <a:r>
              <a:rPr lang="en-US" altLang="zh-CN" sz="1200" dirty="0" err="1" smtClean="0">
                <a:latin typeface="+mn-ea"/>
              </a:rPr>
              <a:t>Redis</a:t>
            </a:r>
            <a:r>
              <a:rPr lang="zh-CN" altLang="en-US" sz="1200" dirty="0" smtClean="0">
                <a:latin typeface="+mn-ea"/>
              </a:rPr>
              <a:t>节点时，</a:t>
            </a:r>
            <a:r>
              <a:rPr lang="en-US" altLang="zh-CN" sz="1200" dirty="0" smtClean="0">
                <a:latin typeface="+mn-ea"/>
              </a:rPr>
              <a:t>key</a:t>
            </a:r>
            <a:r>
              <a:rPr lang="zh-CN" altLang="en-US" sz="1200" dirty="0" smtClean="0">
                <a:latin typeface="+mn-ea"/>
              </a:rPr>
              <a:t>在各</a:t>
            </a:r>
            <a:r>
              <a:rPr lang="en-US" altLang="zh-CN" sz="1200" dirty="0" err="1" smtClean="0">
                <a:latin typeface="+mn-ea"/>
              </a:rPr>
              <a:t>Redis</a:t>
            </a:r>
            <a:r>
              <a:rPr lang="zh-CN" altLang="en-US" sz="1200" dirty="0" smtClean="0">
                <a:latin typeface="+mn-ea"/>
              </a:rPr>
              <a:t>节点移动再分配更均匀，而不是只有相邻节点受影响。</a:t>
            </a:r>
          </a:p>
          <a:p>
            <a:r>
              <a:rPr lang="en-US" altLang="zh-CN" sz="1200" dirty="0" smtClean="0">
                <a:latin typeface="+mn-ea"/>
              </a:rPr>
              <a:t>3. </a:t>
            </a:r>
            <a:r>
              <a:rPr lang="en-US" altLang="zh-CN" sz="1200" dirty="0" err="1" smtClean="0">
                <a:latin typeface="+mn-ea"/>
              </a:rPr>
              <a:t>ShardedJedis</a:t>
            </a:r>
            <a:r>
              <a:rPr lang="zh-CN" altLang="en-US" sz="1200" dirty="0" smtClean="0">
                <a:latin typeface="+mn-ea"/>
              </a:rPr>
              <a:t>支持</a:t>
            </a:r>
            <a:r>
              <a:rPr lang="en-US" altLang="zh-CN" sz="1200" dirty="0" err="1" smtClean="0">
                <a:latin typeface="+mn-ea"/>
              </a:rPr>
              <a:t>keyTagPattern</a:t>
            </a:r>
            <a:r>
              <a:rPr lang="zh-CN" altLang="en-US" sz="1200" dirty="0" smtClean="0">
                <a:latin typeface="+mn-ea"/>
              </a:rPr>
              <a:t>模式，即抽取</a:t>
            </a:r>
            <a:r>
              <a:rPr lang="en-US" altLang="zh-CN" sz="1200" dirty="0" smtClean="0">
                <a:latin typeface="+mn-ea"/>
              </a:rPr>
              <a:t>key</a:t>
            </a:r>
            <a:r>
              <a:rPr lang="zh-CN" altLang="en-US" sz="1200" dirty="0" smtClean="0">
                <a:latin typeface="+mn-ea"/>
              </a:rPr>
              <a:t>的一部分</a:t>
            </a:r>
            <a:r>
              <a:rPr lang="en-US" altLang="zh-CN" sz="1200" dirty="0" err="1" smtClean="0">
                <a:latin typeface="+mn-ea"/>
              </a:rPr>
              <a:t>keyTag</a:t>
            </a:r>
            <a:r>
              <a:rPr lang="zh-CN" altLang="en-US" sz="1200" dirty="0" smtClean="0">
                <a:latin typeface="+mn-ea"/>
              </a:rPr>
              <a:t>做</a:t>
            </a:r>
            <a:r>
              <a:rPr lang="en-US" altLang="zh-CN" sz="1200" dirty="0" err="1" smtClean="0">
                <a:latin typeface="+mn-ea"/>
              </a:rPr>
              <a:t>sharding</a:t>
            </a:r>
            <a:r>
              <a:rPr lang="zh-CN" altLang="en-US" sz="1200" dirty="0" smtClean="0">
                <a:latin typeface="+mn-ea"/>
              </a:rPr>
              <a:t>，这样通过合理命名</a:t>
            </a:r>
            <a:r>
              <a:rPr lang="en-US" altLang="zh-CN" sz="1200" dirty="0" smtClean="0">
                <a:latin typeface="+mn-ea"/>
              </a:rPr>
              <a:t>key</a:t>
            </a:r>
            <a:r>
              <a:rPr lang="zh-CN" altLang="en-US" sz="1200" dirty="0" smtClean="0">
                <a:latin typeface="+mn-ea"/>
              </a:rPr>
              <a:t>，可以将一组相关联的</a:t>
            </a:r>
            <a:r>
              <a:rPr lang="en-US" altLang="zh-CN" sz="1200" dirty="0" smtClean="0">
                <a:latin typeface="+mn-ea"/>
              </a:rPr>
              <a:t>key</a:t>
            </a:r>
            <a:r>
              <a:rPr lang="zh-CN" altLang="en-US" sz="1200" dirty="0" smtClean="0">
                <a:latin typeface="+mn-ea"/>
              </a:rPr>
              <a:t>放</a:t>
            </a:r>
            <a:endParaRPr lang="en-US" altLang="zh-CN" sz="1200" dirty="0" smtClean="0">
              <a:latin typeface="+mn-ea"/>
            </a:endParaRPr>
          </a:p>
          <a:p>
            <a:r>
              <a:rPr lang="en-US" altLang="zh-CN" sz="1200" dirty="0" smtClean="0">
                <a:latin typeface="+mn-ea"/>
              </a:rPr>
              <a:t>   </a:t>
            </a:r>
            <a:r>
              <a:rPr lang="zh-CN" altLang="en-US" sz="1200" dirty="0" smtClean="0">
                <a:latin typeface="+mn-ea"/>
              </a:rPr>
              <a:t>入同一个</a:t>
            </a:r>
            <a:r>
              <a:rPr lang="en-US" altLang="zh-CN" sz="1200" dirty="0" err="1" smtClean="0">
                <a:latin typeface="+mn-ea"/>
              </a:rPr>
              <a:t>Redis</a:t>
            </a:r>
            <a:r>
              <a:rPr lang="zh-CN" altLang="en-US" sz="1200" dirty="0" smtClean="0">
                <a:latin typeface="+mn-ea"/>
              </a:rPr>
              <a:t>节点，这在避免跨节点访问相关数据时很重要。</a:t>
            </a: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28</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29</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Redis</a:t>
            </a:r>
            <a:r>
              <a:rPr lang="en-US" altLang="zh-CN" sz="1200" b="0" i="0" kern="1200" baseline="0" dirty="0" smtClean="0">
                <a:solidFill>
                  <a:schemeClr val="tx1"/>
                </a:solidFill>
                <a:effectLst/>
                <a:latin typeface="+mn-lt"/>
                <a:ea typeface="+mn-ea"/>
                <a:cs typeface="+mn-cs"/>
              </a:rPr>
              <a:t> cluster</a:t>
            </a:r>
            <a:r>
              <a:rPr lang="zh-CN" altLang="en-US" sz="1200" b="0" i="0" kern="1200" baseline="0" dirty="0" smtClean="0">
                <a:solidFill>
                  <a:schemeClr val="tx1"/>
                </a:solidFill>
                <a:effectLst/>
                <a:latin typeface="+mn-lt"/>
                <a:ea typeface="+mn-ea"/>
                <a:cs typeface="+mn-cs"/>
              </a:rPr>
              <a:t>每个结点</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不分主从</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都会与其它所有结点建立连接，每隔</a:t>
            </a:r>
            <a:r>
              <a:rPr lang="en-US" altLang="zh-CN" sz="1200" b="0" i="0" kern="1200" baseline="0" dirty="0" smtClean="0">
                <a:solidFill>
                  <a:schemeClr val="tx1"/>
                </a:solidFill>
                <a:effectLst/>
                <a:latin typeface="+mn-lt"/>
                <a:ea typeface="+mn-ea"/>
                <a:cs typeface="+mn-cs"/>
              </a:rPr>
              <a:t>100ms</a:t>
            </a:r>
            <a:r>
              <a:rPr lang="zh-CN" altLang="en-US" sz="1200" b="0" i="0" kern="1200" baseline="0" dirty="0" smtClean="0">
                <a:solidFill>
                  <a:schemeClr val="tx1"/>
                </a:solidFill>
                <a:effectLst/>
                <a:latin typeface="+mn-lt"/>
                <a:ea typeface="+mn-ea"/>
                <a:cs typeface="+mn-cs"/>
              </a:rPr>
              <a:t>会随机从</a:t>
            </a:r>
            <a:r>
              <a:rPr lang="en-US" altLang="zh-CN" sz="1200" b="0" i="0" kern="1200" baseline="0" dirty="0" smtClean="0">
                <a:solidFill>
                  <a:schemeClr val="tx1"/>
                </a:solidFill>
                <a:effectLst/>
                <a:latin typeface="+mn-lt"/>
                <a:ea typeface="+mn-ea"/>
                <a:cs typeface="+mn-cs"/>
              </a:rPr>
              <a:t>5</a:t>
            </a:r>
            <a:r>
              <a:rPr lang="zh-CN" altLang="en-US" sz="1200" b="0" i="0" kern="1200" baseline="0" dirty="0" smtClean="0">
                <a:solidFill>
                  <a:schemeClr val="tx1"/>
                </a:solidFill>
                <a:effectLst/>
                <a:latin typeface="+mn-lt"/>
                <a:ea typeface="+mn-ea"/>
                <a:cs typeface="+mn-cs"/>
              </a:rPr>
              <a:t>个节点中找一个节点最近一次接收</a:t>
            </a:r>
            <a:r>
              <a:rPr lang="en-US" altLang="zh-CN" sz="1200" b="0" i="0" kern="1200" baseline="0" dirty="0" smtClean="0">
                <a:solidFill>
                  <a:schemeClr val="tx1"/>
                </a:solidFill>
                <a:effectLst/>
                <a:latin typeface="+mn-lt"/>
                <a:ea typeface="+mn-ea"/>
                <a:cs typeface="+mn-cs"/>
              </a:rPr>
              <a:t>pong</a:t>
            </a:r>
            <a:r>
              <a:rPr lang="zh-CN" altLang="en-US" sz="1200" b="0" i="0" kern="1200" baseline="0" dirty="0" smtClean="0">
                <a:solidFill>
                  <a:schemeClr val="tx1"/>
                </a:solidFill>
                <a:effectLst/>
                <a:latin typeface="+mn-lt"/>
                <a:ea typeface="+mn-ea"/>
                <a:cs typeface="+mn-cs"/>
              </a:rPr>
              <a:t>距离现在最久的节点，</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发送</a:t>
            </a:r>
            <a:r>
              <a:rPr lang="en-US" altLang="zh-CN" sz="1200" b="0" i="0" kern="1200" baseline="0" dirty="0" smtClean="0">
                <a:solidFill>
                  <a:schemeClr val="tx1"/>
                </a:solidFill>
                <a:effectLst/>
                <a:latin typeface="+mn-lt"/>
                <a:ea typeface="+mn-ea"/>
                <a:cs typeface="+mn-cs"/>
              </a:rPr>
              <a:t>ping</a:t>
            </a:r>
            <a:r>
              <a:rPr lang="zh-CN" altLang="en-US" sz="1200" b="0" i="0" kern="1200" baseline="0" dirty="0" smtClean="0">
                <a:solidFill>
                  <a:schemeClr val="tx1"/>
                </a:solidFill>
                <a:effectLst/>
                <a:latin typeface="+mn-lt"/>
                <a:ea typeface="+mn-ea"/>
                <a:cs typeface="+mn-cs"/>
              </a:rPr>
              <a:t>包，</a:t>
            </a:r>
            <a:r>
              <a:rPr lang="zh-CN" altLang="en-US" sz="1200" b="0" i="0" kern="1200" dirty="0" smtClean="0">
                <a:solidFill>
                  <a:schemeClr val="tx1"/>
                </a:solidFill>
                <a:effectLst/>
                <a:latin typeface="+mn-lt"/>
                <a:ea typeface="+mn-ea"/>
                <a:cs typeface="+mn-cs"/>
              </a:rPr>
              <a:t>每次</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包内要携带的节点信息最小</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个，最大不超过集群总实例数</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个，一般情况是</a:t>
            </a:r>
            <a:r>
              <a:rPr lang="zh-CN" altLang="en-US" sz="1200" b="1" i="0" kern="1200" dirty="0" smtClean="0">
                <a:solidFill>
                  <a:schemeClr val="tx1"/>
                </a:solidFill>
                <a:effectLst/>
                <a:latin typeface="+mn-lt"/>
                <a:ea typeface="+mn-ea"/>
                <a:cs typeface="+mn-cs"/>
              </a:rPr>
              <a:t>集群实例数的</a:t>
            </a:r>
            <a:r>
              <a:rPr lang="en-US" altLang="zh-CN" sz="1200" b="1" i="0" kern="1200" dirty="0" smtClean="0">
                <a:solidFill>
                  <a:schemeClr val="tx1"/>
                </a:solidFill>
                <a:effectLst/>
                <a:latin typeface="+mn-lt"/>
                <a:ea typeface="+mn-ea"/>
                <a:cs typeface="+mn-cs"/>
              </a:rPr>
              <a:t>1/10</a:t>
            </a:r>
            <a:r>
              <a:rPr lang="zh-CN" altLang="en-US" sz="1200" b="1" i="0" kern="1200" dirty="0" smtClean="0">
                <a:solidFill>
                  <a:schemeClr val="tx1"/>
                </a:solidFill>
                <a:effectLst/>
                <a:latin typeface="+mn-lt"/>
                <a:ea typeface="+mn-ea"/>
                <a:cs typeface="+mn-cs"/>
              </a:rPr>
              <a:t>个</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客户端可以</a:t>
            </a:r>
            <a:r>
              <a:rPr lang="zh-CN" altLang="en-US" sz="1200" b="0" i="0" kern="1200" dirty="0" smtClean="0">
                <a:solidFill>
                  <a:schemeClr val="tx1"/>
                </a:solidFill>
                <a:effectLst/>
                <a:latin typeface="+mn-lt"/>
                <a:ea typeface="+mn-ea"/>
                <a:cs typeface="+mn-cs"/>
              </a:rPr>
              <a:t>自由地向集群中的所有节点发送请求，在需要的时候把请求重定向到其他节点，所以客户端是不需要保存集群状态。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Gossip</a:t>
            </a:r>
            <a:r>
              <a:rPr lang="zh-CN" altLang="en-US" sz="1200" b="0" i="0" kern="1200" dirty="0" smtClean="0">
                <a:solidFill>
                  <a:schemeClr val="tx1"/>
                </a:solidFill>
                <a:effectLst/>
                <a:latin typeface="+mn-lt"/>
                <a:ea typeface="+mn-ea"/>
                <a:cs typeface="+mn-cs"/>
              </a:rPr>
              <a:t>协议的带宽消耗限制，官方建议集群中节点数在</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以内</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主从切换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扩缩容时数据迁移：批量</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30</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在计算机世界中，也是同样的，</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Gossip</a:t>
            </a:r>
            <a:r>
              <a:rPr lang="zh-CN" altLang="en-US" sz="1200" b="0" i="0" kern="1200" dirty="0" smtClean="0">
                <a:solidFill>
                  <a:schemeClr val="tx1"/>
                </a:solidFill>
                <a:effectLst/>
                <a:latin typeface="+mn-lt"/>
                <a:ea typeface="+mn-ea"/>
                <a:cs typeface="+mn-cs"/>
              </a:rPr>
              <a:t>协议是什么，这里简单的介绍一下：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像</a:t>
            </a:r>
            <a:r>
              <a:rPr lang="en-US" altLang="zh-CN" sz="1200" b="0" i="0" kern="1200" dirty="0" err="1" smtClean="0">
                <a:solidFill>
                  <a:schemeClr val="tx1"/>
                </a:solidFill>
                <a:effectLst/>
                <a:latin typeface="+mn-lt"/>
                <a:ea typeface="+mn-ea"/>
                <a:cs typeface="+mn-cs"/>
              </a:rPr>
              <a:t>Paxos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raft</a:t>
            </a:r>
            <a:r>
              <a:rPr lang="zh-CN" altLang="en-US"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zab</a:t>
            </a:r>
            <a:r>
              <a:rPr lang="zh-CN" altLang="en-US" sz="1200" b="0" i="0" kern="1200" baseline="0" dirty="0" smtClean="0">
                <a:solidFill>
                  <a:schemeClr val="tx1"/>
                </a:solidFill>
                <a:effectLst/>
                <a:latin typeface="+mn-lt"/>
                <a:ea typeface="+mn-ea"/>
                <a:cs typeface="+mn-cs"/>
              </a:rPr>
              <a:t>算法都是比较强一致性的分布式协议，特点是都有一个</a:t>
            </a:r>
            <a:r>
              <a:rPr lang="en-US" altLang="zh-CN" sz="1200" b="0" i="0" kern="1200" baseline="0" dirty="0" smtClean="0">
                <a:solidFill>
                  <a:schemeClr val="tx1"/>
                </a:solidFill>
                <a:effectLst/>
                <a:latin typeface="+mn-lt"/>
                <a:ea typeface="+mn-ea"/>
                <a:cs typeface="+mn-cs"/>
              </a:rPr>
              <a:t>leader</a:t>
            </a:r>
            <a:r>
              <a:rPr lang="zh-CN" altLang="en-US" sz="1200" b="0" i="0" kern="1200" baseline="0" dirty="0" smtClean="0">
                <a:solidFill>
                  <a:schemeClr val="tx1"/>
                </a:solidFill>
                <a:effectLst/>
                <a:latin typeface="+mn-lt"/>
                <a:ea typeface="+mn-ea"/>
                <a:cs typeface="+mn-cs"/>
              </a:rPr>
              <a:t>负责写请求，再下发给其它节点。</a:t>
            </a:r>
            <a:endParaRPr lang="en-US" altLang="zh-CN" sz="1200" b="0" i="0" kern="1200" baseline="0" dirty="0" smtClean="0">
              <a:solidFill>
                <a:schemeClr val="tx1"/>
              </a:solidFill>
              <a:effectLst/>
              <a:latin typeface="+mn-lt"/>
              <a:ea typeface="+mn-ea"/>
              <a:cs typeface="+mn-cs"/>
            </a:endParaRPr>
          </a:p>
          <a:p>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但</a:t>
            </a:r>
            <a:r>
              <a:rPr lang="en-US" altLang="zh-CN" sz="1200" b="0" i="0" kern="1200" baseline="0" dirty="0" smtClean="0">
                <a:solidFill>
                  <a:schemeClr val="tx1"/>
                </a:solidFill>
                <a:effectLst/>
                <a:latin typeface="+mn-lt"/>
                <a:ea typeface="+mn-ea"/>
                <a:cs typeface="+mn-cs"/>
              </a:rPr>
              <a:t>Gossip</a:t>
            </a:r>
            <a:r>
              <a:rPr lang="zh-CN" altLang="en-US" sz="1200" b="0" i="0" kern="1200" baseline="0" dirty="0" smtClean="0">
                <a:solidFill>
                  <a:schemeClr val="tx1"/>
                </a:solidFill>
                <a:effectLst/>
                <a:latin typeface="+mn-lt"/>
                <a:ea typeface="+mn-ea"/>
                <a:cs typeface="+mn-cs"/>
              </a:rPr>
              <a:t>完全相反，它是一个无中心化节点，也就是无</a:t>
            </a:r>
            <a:r>
              <a:rPr lang="en-US" altLang="zh-CN" sz="1200" b="0" i="0" kern="1200" baseline="0" dirty="0" smtClean="0">
                <a:solidFill>
                  <a:schemeClr val="tx1"/>
                </a:solidFill>
                <a:effectLst/>
                <a:latin typeface="+mn-lt"/>
                <a:ea typeface="+mn-ea"/>
                <a:cs typeface="+mn-cs"/>
              </a:rPr>
              <a:t>leader</a:t>
            </a:r>
            <a:r>
              <a:rPr lang="zh-CN" altLang="en-US" sz="1200" b="0" i="0" kern="1200" baseline="0" dirty="0" smtClean="0">
                <a:solidFill>
                  <a:schemeClr val="tx1"/>
                </a:solidFill>
                <a:effectLst/>
                <a:latin typeface="+mn-lt"/>
                <a:ea typeface="+mn-ea"/>
                <a:cs typeface="+mn-cs"/>
              </a:rPr>
              <a:t>的，最终一致性协议，每个节点都可以读写，然后以</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流言的形式，一传十、十传百的广播到集群中的所有节点，它</a:t>
            </a:r>
            <a:r>
              <a:rPr lang="zh-CN" altLang="en-US" sz="1200" b="0" i="0" kern="1200" dirty="0" smtClean="0">
                <a:solidFill>
                  <a:schemeClr val="tx1"/>
                </a:solidFill>
                <a:effectLst/>
                <a:latin typeface="+mn-lt"/>
                <a:ea typeface="+mn-ea"/>
                <a:cs typeface="+mn-cs"/>
              </a:rPr>
              <a:t>虽然无法保证在某个时刻所有节点状态一致，但可以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保证在“最终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所有节点一致。</a:t>
            </a:r>
            <a:endParaRPr lang="en-US" altLang="zh-CN"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31</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优点</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无中心节点，数据按照</a:t>
            </a:r>
            <a:r>
              <a:rPr lang="en-US" altLang="zh-CN" sz="1200" b="0" i="0" kern="1200" dirty="0" smtClean="0">
                <a:solidFill>
                  <a:schemeClr val="tx1"/>
                </a:solidFill>
                <a:effectLst/>
                <a:latin typeface="+mn-lt"/>
                <a:ea typeface="+mn-ea"/>
                <a:cs typeface="+mn-cs"/>
              </a:rPr>
              <a:t>Slot</a:t>
            </a:r>
            <a:r>
              <a:rPr lang="zh-CN" altLang="en-US" sz="1200" b="0" i="0" kern="1200" dirty="0" smtClean="0">
                <a:solidFill>
                  <a:schemeClr val="tx1"/>
                </a:solidFill>
                <a:effectLst/>
                <a:latin typeface="+mn-lt"/>
                <a:ea typeface="+mn-ea"/>
                <a:cs typeface="+mn-cs"/>
              </a:rPr>
              <a:t>存储分布在多个</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实例上，每个节点都可以读写</a:t>
            </a:r>
          </a:p>
          <a:p>
            <a:r>
              <a:rPr lang="zh-CN" altLang="en-US" sz="1200" b="0" i="0" kern="1200" dirty="0" smtClean="0">
                <a:solidFill>
                  <a:schemeClr val="tx1"/>
                </a:solidFill>
                <a:effectLst/>
                <a:latin typeface="+mn-lt"/>
                <a:ea typeface="+mn-ea"/>
                <a:cs typeface="+mn-cs"/>
              </a:rPr>
              <a:t>架构简单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平滑的进行扩容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缩容节点</a:t>
            </a:r>
          </a:p>
          <a:p>
            <a:r>
              <a:rPr lang="zh-CN" altLang="en-US" sz="1200" b="0" i="0" kern="1200" dirty="0" smtClean="0">
                <a:solidFill>
                  <a:schemeClr val="tx1"/>
                </a:solidFill>
                <a:effectLst/>
                <a:latin typeface="+mn-lt"/>
                <a:ea typeface="+mn-ea"/>
                <a:cs typeface="+mn-cs"/>
              </a:rPr>
              <a:t>主节点意外下线后，从节点自动接替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节点之间通过</a:t>
            </a:r>
            <a:r>
              <a:rPr lang="en-US" altLang="zh-CN" sz="1200" b="0" i="0" kern="1200" dirty="0" smtClean="0">
                <a:solidFill>
                  <a:schemeClr val="tx1"/>
                </a:solidFill>
                <a:effectLst/>
                <a:latin typeface="+mn-lt"/>
                <a:ea typeface="+mn-ea"/>
                <a:cs typeface="+mn-cs"/>
              </a:rPr>
              <a:t>Gossip</a:t>
            </a:r>
            <a:r>
              <a:rPr lang="zh-CN" altLang="en-US" sz="1200" b="0" i="0" kern="1200" dirty="0" smtClean="0">
                <a:solidFill>
                  <a:schemeClr val="tx1"/>
                </a:solidFill>
                <a:effectLst/>
                <a:latin typeface="+mn-lt"/>
                <a:ea typeface="+mn-ea"/>
                <a:cs typeface="+mn-cs"/>
              </a:rPr>
              <a:t>协议交换状态信息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进行投票机制完成</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角色的提升</a:t>
            </a:r>
            <a:r>
              <a:rPr lang="en-US" altLang="zh-CN"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缺点</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缺乏监控管理</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要集群半数确认，检测过慢，这点不如“中心节点</a:t>
            </a:r>
            <a:r>
              <a:rPr lang="en-US" altLang="zh-CN" sz="1200" b="0" i="0" kern="1200" dirty="0" err="1" smtClean="0">
                <a:solidFill>
                  <a:schemeClr val="tx1"/>
                </a:solidFill>
                <a:effectLst/>
                <a:latin typeface="+mn-lt"/>
                <a:ea typeface="+mn-ea"/>
                <a:cs typeface="+mn-cs"/>
              </a:rPr>
              <a:t>ZooKeeper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及时</a:t>
            </a:r>
          </a:p>
          <a:p>
            <a:r>
              <a:rPr lang="en-US" altLang="zh-CN" sz="1200" b="0" i="0" kern="1200" dirty="0" smtClean="0">
                <a:solidFill>
                  <a:schemeClr val="tx1"/>
                </a:solidFill>
                <a:effectLst/>
                <a:latin typeface="+mn-lt"/>
                <a:ea typeface="+mn-ea"/>
                <a:cs typeface="+mn-cs"/>
              </a:rPr>
              <a:t>Gossip</a:t>
            </a:r>
            <a:r>
              <a:rPr lang="zh-CN" altLang="en-US" sz="1200" b="0" i="0" kern="1200" dirty="0" smtClean="0">
                <a:solidFill>
                  <a:schemeClr val="tx1"/>
                </a:solidFill>
                <a:effectLst/>
                <a:latin typeface="+mn-lt"/>
                <a:ea typeface="+mn-ea"/>
                <a:cs typeface="+mn-cs"/>
              </a:rPr>
              <a:t>消息的开销</a:t>
            </a:r>
          </a:p>
          <a:p>
            <a:r>
              <a:rPr lang="zh-CN" altLang="en-US" sz="1200" b="0" i="0" kern="1200" dirty="0" smtClean="0">
                <a:solidFill>
                  <a:schemeClr val="tx1"/>
                </a:solidFill>
                <a:effectLst/>
                <a:latin typeface="+mn-lt"/>
                <a:ea typeface="+mn-ea"/>
                <a:cs typeface="+mn-cs"/>
              </a:rPr>
              <a:t>无法根据统计区分冷热数据</a:t>
            </a:r>
          </a:p>
          <a:p>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冷备”，不能缓解读压力</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32</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smtClean="0">
                <a:solidFill>
                  <a:schemeClr val="tx1"/>
                </a:solidFill>
                <a:effectLst/>
                <a:latin typeface="+mn-lt"/>
                <a:ea typeface="+mn-ea"/>
                <a:cs typeface="+mn-cs"/>
              </a:rPr>
              <a:t>Twemproxy</a:t>
            </a:r>
            <a:r>
              <a:rPr lang="zh-CN" altLang="en-US" sz="1200" b="1" i="0" kern="1200" dirty="0" smtClean="0">
                <a:solidFill>
                  <a:schemeClr val="tx1"/>
                </a:solidFill>
                <a:effectLst/>
                <a:latin typeface="+mn-lt"/>
                <a:ea typeface="+mn-ea"/>
                <a:cs typeface="+mn-cs"/>
              </a:rPr>
              <a:t>架构</a:t>
            </a:r>
            <a:endParaRPr lang="en-US" altLang="zh-CN" sz="1200" b="1"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集群：实现</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的负载均衡，提高</a:t>
            </a:r>
            <a:r>
              <a:rPr lang="en-US" altLang="zh-CN" sz="1200" b="0" i="0" kern="1200" dirty="0" smtClean="0">
                <a:solidFill>
                  <a:schemeClr val="tx1"/>
                </a:solidFill>
                <a:effectLst/>
                <a:latin typeface="+mn-lt"/>
                <a:ea typeface="+mn-ea"/>
                <a:cs typeface="+mn-cs"/>
              </a:rPr>
              <a:t>proxy</a:t>
            </a:r>
            <a:r>
              <a:rPr lang="zh-CN" altLang="en-US" sz="1200" b="0" i="0" kern="1200" dirty="0" smtClean="0">
                <a:solidFill>
                  <a:schemeClr val="tx1"/>
                </a:solidFill>
                <a:effectLst/>
                <a:latin typeface="+mn-lt"/>
                <a:ea typeface="+mn-ea"/>
                <a:cs typeface="+mn-cs"/>
              </a:rPr>
              <a:t>的可用性和可扩张能力，使</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的扩容对应用透明。</a:t>
            </a:r>
          </a:p>
          <a:p>
            <a:pPr fontAlgn="base"/>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集群</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多个同构</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（配置相同）同时工作，接受客户端的请求并转发请求给后端的</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Master-Slave</a:t>
            </a:r>
            <a:r>
              <a:rPr lang="zh-CN" altLang="en-US" sz="1200" b="0" i="0" kern="1200" dirty="0" smtClean="0">
                <a:solidFill>
                  <a:schemeClr val="tx1"/>
                </a:solidFill>
                <a:effectLst/>
                <a:latin typeface="+mn-lt"/>
                <a:ea typeface="+mn-ea"/>
                <a:cs typeface="+mn-cs"/>
              </a:rPr>
              <a:t>集群：</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master</a:t>
            </a:r>
            <a:r>
              <a:rPr lang="zh-CN" altLang="en-US" sz="1200" b="0" i="0" kern="1200" dirty="0" smtClean="0">
                <a:solidFill>
                  <a:schemeClr val="tx1"/>
                </a:solidFill>
                <a:effectLst/>
                <a:latin typeface="+mn-lt"/>
                <a:ea typeface="+mn-ea"/>
                <a:cs typeface="+mn-cs"/>
              </a:rPr>
              <a:t>存储实际的数据，并处理</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转发过来的数据读写请求。数据按照</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算法分布在多个</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实例上。</a:t>
            </a:r>
          </a:p>
          <a:p>
            <a:pPr fontAlgn="base"/>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slave</a:t>
            </a:r>
            <a:r>
              <a:rPr lang="zh-CN" altLang="en-US" sz="1200" b="0" i="0" kern="1200" dirty="0" smtClean="0">
                <a:solidFill>
                  <a:schemeClr val="tx1"/>
                </a:solidFill>
                <a:effectLst/>
                <a:latin typeface="+mn-lt"/>
                <a:ea typeface="+mn-ea"/>
                <a:cs typeface="+mn-cs"/>
              </a:rPr>
              <a:t>复制</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的数据，作为数据备份。在</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失效的时候，由</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把</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提升为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集群：检测</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主从存活状态，当</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master</a:t>
            </a:r>
            <a:r>
              <a:rPr lang="zh-CN" altLang="en-US" sz="1200" b="0" i="0" kern="1200" dirty="0" smtClean="0">
                <a:solidFill>
                  <a:schemeClr val="tx1"/>
                </a:solidFill>
                <a:effectLst/>
                <a:latin typeface="+mn-lt"/>
                <a:ea typeface="+mn-ea"/>
                <a:cs typeface="+mn-cs"/>
              </a:rPr>
              <a:t>失效的时候，把</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提升为新</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另外，通过调用一个</a:t>
            </a:r>
            <a:r>
              <a:rPr lang="en-US" altLang="zh-CN" sz="1200" b="0" i="0" kern="1200" dirty="0" smtClean="0">
                <a:solidFill>
                  <a:schemeClr val="tx1"/>
                </a:solidFill>
                <a:effectLst/>
                <a:latin typeface="+mn-lt"/>
                <a:ea typeface="+mn-ea"/>
                <a:cs typeface="+mn-cs"/>
              </a:rPr>
              <a:t>notify script</a:t>
            </a:r>
            <a:r>
              <a:rPr lang="zh-CN" altLang="en-US" sz="1200" b="0" i="0" kern="1200" dirty="0" smtClean="0">
                <a:solidFill>
                  <a:schemeClr val="tx1"/>
                </a:solidFill>
                <a:effectLst/>
                <a:latin typeface="+mn-lt"/>
                <a:ea typeface="+mn-ea"/>
                <a:cs typeface="+mn-cs"/>
              </a:rPr>
              <a:t>发送配置更改命令到每个</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更新配置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可以定时向</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sentinel</a:t>
            </a:r>
            <a:r>
              <a:rPr lang="zh-CN" altLang="en-US" sz="1200" b="0" i="0" kern="1200" dirty="0" smtClean="0">
                <a:solidFill>
                  <a:schemeClr val="tx1"/>
                </a:solidFill>
                <a:effectLst/>
                <a:latin typeface="+mn-lt"/>
                <a:ea typeface="+mn-ea"/>
                <a:cs typeface="+mn-cs"/>
              </a:rPr>
              <a:t>拉取信息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之后的数据请求将会转发到更新后的</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master</a:t>
            </a:r>
            <a:r>
              <a:rPr lang="zh-CN" altLang="en-US" sz="1200" b="0" i="0" kern="1200" dirty="0" smtClean="0">
                <a:solidFill>
                  <a:schemeClr val="tx1"/>
                </a:solidFill>
                <a:effectLst/>
                <a:latin typeface="+mn-lt"/>
                <a:ea typeface="+mn-ea"/>
                <a:cs typeface="+mn-cs"/>
              </a:rPr>
              <a:t>。</a:t>
            </a:r>
          </a:p>
          <a:p>
            <a:endParaRPr lang="zh-CN" altLang="en-US"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）优点</a:t>
            </a:r>
          </a:p>
          <a:p>
            <a:r>
              <a:rPr lang="en-US" altLang="zh-CN" sz="1200" b="0" i="0" kern="1200" dirty="0" err="1" smtClean="0">
                <a:solidFill>
                  <a:schemeClr val="tx1"/>
                </a:solidFill>
                <a:effectLst/>
                <a:latin typeface="+mn-lt"/>
                <a:ea typeface="+mn-ea"/>
                <a:cs typeface="+mn-cs"/>
              </a:rPr>
              <a:t>sharding</a:t>
            </a:r>
            <a:r>
              <a:rPr lang="zh-CN" altLang="en-US" sz="1200" b="0" i="0" kern="1200" dirty="0" smtClean="0">
                <a:solidFill>
                  <a:schemeClr val="tx1"/>
                </a:solidFill>
                <a:effectLst/>
                <a:latin typeface="+mn-lt"/>
                <a:ea typeface="+mn-ea"/>
                <a:cs typeface="+mn-cs"/>
              </a:rPr>
              <a:t>逻辑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一致性</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对开发透明，读写方式和单个</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一致。</a:t>
            </a:r>
          </a:p>
          <a:p>
            <a:r>
              <a:rPr lang="zh-CN" altLang="en-US" sz="1200" b="0" i="0" kern="1200" dirty="0" smtClean="0">
                <a:solidFill>
                  <a:schemeClr val="tx1"/>
                </a:solidFill>
                <a:effectLst/>
                <a:latin typeface="+mn-lt"/>
                <a:ea typeface="+mn-ea"/>
                <a:cs typeface="+mn-cs"/>
              </a:rPr>
              <a:t>可以作为</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storage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proxy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by auto-eject</a:t>
            </a:r>
            <a:r>
              <a:rPr lang="zh-CN" altLang="en-US"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）缺点</a:t>
            </a:r>
          </a:p>
          <a:p>
            <a:r>
              <a:rPr lang="zh-CN" altLang="en-US" sz="1200" b="0" i="0" kern="1200" dirty="0" smtClean="0">
                <a:solidFill>
                  <a:schemeClr val="tx1"/>
                </a:solidFill>
                <a:effectLst/>
                <a:latin typeface="+mn-lt"/>
                <a:ea typeface="+mn-ea"/>
                <a:cs typeface="+mn-cs"/>
              </a:rPr>
              <a:t>架构复杂，层次多。包括</a:t>
            </a:r>
            <a:r>
              <a:rPr lang="en-US" altLang="zh-CN" sz="1200" b="0" i="0" kern="1200" dirty="0" err="1"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和其控制层程序。</a:t>
            </a:r>
          </a:p>
          <a:p>
            <a:r>
              <a:rPr lang="zh-CN" altLang="en-US" sz="1200" b="0" i="0" kern="1200" dirty="0" smtClean="0">
                <a:solidFill>
                  <a:schemeClr val="tx1"/>
                </a:solidFill>
                <a:effectLst/>
                <a:latin typeface="+mn-lt"/>
                <a:ea typeface="+mn-ea"/>
                <a:cs typeface="+mn-cs"/>
              </a:rPr>
              <a:t>管理成本和硬件成本很高。</a:t>
            </a:r>
            <a:r>
              <a:rPr lang="en-US" altLang="zh-CN" sz="1200" b="0" i="0" kern="1200" dirty="0" smtClean="0">
                <a:solidFill>
                  <a:schemeClr val="tx1"/>
                </a:solidFill>
                <a:effectLst/>
                <a:latin typeface="+mn-lt"/>
                <a:ea typeface="+mn-ea"/>
                <a:cs typeface="+mn-cs"/>
              </a:rPr>
              <a:t>(2 * 1Gbps </a:t>
            </a:r>
            <a:r>
              <a:rPr lang="zh-CN" altLang="en-US" sz="1200" b="0" i="0" kern="1200" dirty="0" smtClean="0">
                <a:solidFill>
                  <a:schemeClr val="tx1"/>
                </a:solidFill>
                <a:effectLst/>
                <a:latin typeface="+mn-lt"/>
                <a:ea typeface="+mn-ea"/>
                <a:cs typeface="+mn-cs"/>
              </a:rPr>
              <a:t>网卡的</a:t>
            </a:r>
            <a:r>
              <a:rPr lang="en-US" altLang="zh-CN" sz="1200" b="0" i="0" kern="1200" dirty="0" err="1"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机器，最大能支撑</a:t>
            </a:r>
            <a:r>
              <a:rPr lang="en-US" altLang="zh-CN" sz="1200" b="0" i="0" kern="1200" dirty="0" smtClean="0">
                <a:solidFill>
                  <a:schemeClr val="tx1"/>
                </a:solidFill>
                <a:effectLst/>
                <a:latin typeface="+mn-lt"/>
                <a:ea typeface="+mn-ea"/>
                <a:cs typeface="+mn-cs"/>
              </a:rPr>
              <a:t>140</a:t>
            </a:r>
            <a:r>
              <a:rPr lang="zh-CN" altLang="en-US" sz="1200" b="0" i="0" kern="1200" dirty="0" smtClean="0">
                <a:solidFill>
                  <a:schemeClr val="tx1"/>
                </a:solidFill>
                <a:effectLst/>
                <a:latin typeface="+mn-lt"/>
                <a:ea typeface="+mn-ea"/>
                <a:cs typeface="+mn-cs"/>
              </a:rPr>
              <a:t>万</a:t>
            </a:r>
            <a:r>
              <a:rPr lang="en-US" altLang="zh-CN" sz="1200" b="0" i="0" kern="1200" dirty="0" err="1" smtClean="0">
                <a:solidFill>
                  <a:schemeClr val="tx1"/>
                </a:solidFill>
                <a:effectLst/>
                <a:latin typeface="+mn-lt"/>
                <a:ea typeface="+mn-ea"/>
                <a:cs typeface="+mn-cs"/>
              </a:rPr>
              <a:t>pps</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性能瓶颈，比直连</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低</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左右，流量高的系统，</a:t>
            </a:r>
            <a:r>
              <a:rPr lang="en-US" altLang="zh-CN" sz="1200" b="0" i="0" kern="1200" dirty="0" smtClean="0">
                <a:solidFill>
                  <a:schemeClr val="tx1"/>
                </a:solidFill>
                <a:effectLst/>
                <a:latin typeface="+mn-lt"/>
                <a:ea typeface="+mn-ea"/>
                <a:cs typeface="+mn-cs"/>
              </a:rPr>
              <a:t>proxy</a:t>
            </a:r>
            <a:r>
              <a:rPr lang="zh-CN" altLang="en-US" sz="1200" b="0" i="0" kern="1200" dirty="0" smtClean="0">
                <a:solidFill>
                  <a:schemeClr val="tx1"/>
                </a:solidFill>
                <a:effectLst/>
                <a:latin typeface="+mn-lt"/>
                <a:ea typeface="+mn-ea"/>
                <a:cs typeface="+mn-cs"/>
              </a:rPr>
              <a:t>节点数和</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个数接近。</a:t>
            </a:r>
          </a:p>
          <a:p>
            <a:r>
              <a:rPr lang="zh-CN" altLang="en-US" sz="1200" b="0" i="0" kern="1200" dirty="0" smtClean="0">
                <a:solidFill>
                  <a:schemeClr val="tx1"/>
                </a:solidFill>
                <a:effectLst/>
                <a:latin typeface="+mn-lt"/>
                <a:ea typeface="+mn-ea"/>
                <a:cs typeface="+mn-cs"/>
              </a:rPr>
              <a:t>无法平滑地扩容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缩容，需预分配足够的</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存储节点。</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没有友好的监控管理后台界面，不利于运维监控。</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33</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优点</a:t>
            </a:r>
            <a:endParaRPr lang="en-US" altLang="zh-CN" sz="1200" b="1" i="0" kern="1200" dirty="0" smtClean="0">
              <a:solidFill>
                <a:schemeClr val="tx1"/>
              </a:solidFill>
              <a:effectLst/>
              <a:latin typeface="+mn-lt"/>
              <a:ea typeface="+mn-ea"/>
              <a:cs typeface="+mn-cs"/>
            </a:endParaRPr>
          </a:p>
          <a:p>
            <a:r>
              <a:rPr lang="zh-CN" altLang="en-US" dirty="0" smtClean="0"/>
              <a:t>易使用，直接使用原生</a:t>
            </a:r>
            <a:r>
              <a:rPr lang="en-US" altLang="zh-CN" dirty="0" err="1" smtClean="0"/>
              <a:t>Redis</a:t>
            </a:r>
            <a:r>
              <a:rPr lang="zh-CN" altLang="en-US" dirty="0" smtClean="0"/>
              <a:t>客户端，对客户端透明。</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缺点</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代理层多了一次转发，性能有损耗</a:t>
            </a:r>
          </a:p>
          <a:p>
            <a:r>
              <a:rPr lang="zh-CN" altLang="en-US" sz="1200" b="0" i="0" kern="1200" dirty="0" smtClean="0">
                <a:solidFill>
                  <a:schemeClr val="tx1"/>
                </a:solidFill>
                <a:effectLst/>
                <a:latin typeface="+mn-lt"/>
                <a:ea typeface="+mn-ea"/>
                <a:cs typeface="+mn-cs"/>
              </a:rPr>
              <a:t>进行扩容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缩容时候，部分数据可能会失效，需要手动进行迁移，对运维要求较高，而且难以做到平滑的扩缩容</a:t>
            </a: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34</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-proxy</a:t>
            </a:r>
            <a:r>
              <a:rPr lang="zh-CN" altLang="en-US" sz="1200" b="0" i="0" kern="1200" dirty="0" smtClean="0">
                <a:solidFill>
                  <a:schemeClr val="tx1"/>
                </a:solidFill>
                <a:effectLst/>
                <a:latin typeface="+mn-lt"/>
                <a:ea typeface="+mn-ea"/>
                <a:cs typeface="+mn-cs"/>
              </a:rPr>
              <a:t>：客户端连接的 </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代理服务</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实现了 </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协议。 除部分命令不支持以外，表现的和原生的 </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没有区别（就像 </a:t>
            </a:r>
            <a:r>
              <a:rPr lang="en-US" altLang="zh-CN" sz="1200" b="0" i="0" kern="1200" dirty="0" err="1" smtClean="0">
                <a:solidFill>
                  <a:schemeClr val="tx1"/>
                </a:solidFill>
                <a:effectLst/>
                <a:latin typeface="+mn-lt"/>
                <a:ea typeface="+mn-ea"/>
                <a:cs typeface="+mn-cs"/>
              </a:rPr>
              <a:t>Twemproxy</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-dashboard</a:t>
            </a:r>
            <a:r>
              <a:rPr lang="zh-CN" altLang="en-US" sz="1200" b="0" i="0" kern="1200" dirty="0" smtClean="0">
                <a:solidFill>
                  <a:schemeClr val="tx1"/>
                </a:solidFill>
                <a:effectLst/>
                <a:latin typeface="+mn-lt"/>
                <a:ea typeface="+mn-ea"/>
                <a:cs typeface="+mn-cs"/>
              </a:rPr>
              <a:t>：集群管理工具，支持</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-proxy</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的添加、删除以及据迁移等操作。在集群状态发生改变时，</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-dashboard </a:t>
            </a:r>
            <a:r>
              <a:rPr lang="zh-CN" altLang="en-US" sz="1200" b="0" i="0" kern="1200" dirty="0" smtClean="0">
                <a:solidFill>
                  <a:schemeClr val="tx1"/>
                </a:solidFill>
                <a:effectLst/>
                <a:latin typeface="+mn-lt"/>
                <a:ea typeface="+mn-ea"/>
                <a:cs typeface="+mn-cs"/>
              </a:rPr>
              <a:t>维护集群下所有 </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-proxy </a:t>
            </a:r>
            <a:r>
              <a:rPr lang="zh-CN" altLang="en-US" sz="1200" b="0" i="0" kern="1200" dirty="0" smtClean="0">
                <a:solidFill>
                  <a:schemeClr val="tx1"/>
                </a:solidFill>
                <a:effectLst/>
                <a:latin typeface="+mn-lt"/>
                <a:ea typeface="+mn-ea"/>
                <a:cs typeface="+mn-cs"/>
              </a:rPr>
              <a:t>的状态的一致性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Redis-2.8.21 </a:t>
            </a:r>
            <a:r>
              <a:rPr lang="zh-CN" altLang="en-US" sz="1200" b="0" i="0" kern="1200" dirty="0" smtClean="0">
                <a:solidFill>
                  <a:schemeClr val="tx1"/>
                </a:solidFill>
                <a:effectLst/>
                <a:latin typeface="+mn-lt"/>
                <a:ea typeface="+mn-ea"/>
                <a:cs typeface="+mn-cs"/>
              </a:rPr>
              <a:t>分支开发。增加了额外的数据结构，以支持 </a:t>
            </a:r>
            <a:r>
              <a:rPr lang="en-US" altLang="zh-CN" sz="1200" b="0" i="0" kern="1200" dirty="0" smtClean="0">
                <a:solidFill>
                  <a:schemeClr val="tx1"/>
                </a:solidFill>
                <a:effectLst/>
                <a:latin typeface="+mn-lt"/>
                <a:ea typeface="+mn-ea"/>
                <a:cs typeface="+mn-cs"/>
              </a:rPr>
              <a:t>slot </a:t>
            </a:r>
            <a:r>
              <a:rPr lang="zh-CN" altLang="en-US" sz="1200" b="0" i="0" kern="1200" dirty="0" smtClean="0">
                <a:solidFill>
                  <a:schemeClr val="tx1"/>
                </a:solidFill>
                <a:effectLst/>
                <a:latin typeface="+mn-lt"/>
                <a:ea typeface="+mn-ea"/>
                <a:cs typeface="+mn-cs"/>
              </a:rPr>
              <a:t>有关的操作以及数据迁移指令；</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-ha</a:t>
            </a:r>
            <a:r>
              <a:rPr lang="zh-CN" altLang="en-US" sz="1200" b="0" i="0" kern="1200" dirty="0" smtClean="0">
                <a:solidFill>
                  <a:schemeClr val="tx1"/>
                </a:solidFill>
                <a:effectLst/>
                <a:latin typeface="+mn-lt"/>
                <a:ea typeface="+mn-ea"/>
                <a:cs typeface="+mn-cs"/>
              </a:rPr>
              <a:t>：会根据当前集群状态自动生成主从切换策略，并在需要时通过</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-dashboard </a:t>
            </a:r>
            <a:r>
              <a:rPr lang="zh-CN" altLang="en-US" sz="1200" b="0" i="0" kern="1200" dirty="0" smtClean="0">
                <a:solidFill>
                  <a:schemeClr val="tx1"/>
                </a:solidFill>
                <a:effectLst/>
                <a:latin typeface="+mn-lt"/>
                <a:ea typeface="+mn-ea"/>
                <a:cs typeface="+mn-cs"/>
              </a:rPr>
              <a:t>完成主从切换；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Zookeeper/</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：存放数据路由表和</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-proxy</a:t>
            </a:r>
            <a:r>
              <a:rPr lang="zh-CN" altLang="en-US" sz="1200" b="0" i="0" kern="1200" dirty="0" smtClean="0">
                <a:solidFill>
                  <a:schemeClr val="tx1"/>
                </a:solidFill>
                <a:effectLst/>
                <a:latin typeface="+mn-lt"/>
                <a:ea typeface="+mn-ea"/>
                <a:cs typeface="+mn-cs"/>
              </a:rPr>
              <a:t>节点的元信息，</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-dashboard</a:t>
            </a:r>
            <a:r>
              <a:rPr lang="zh-CN" altLang="en-US" sz="1200" b="0" i="0" kern="1200" dirty="0" smtClean="0">
                <a:solidFill>
                  <a:schemeClr val="tx1"/>
                </a:solidFill>
                <a:effectLst/>
                <a:latin typeface="+mn-lt"/>
                <a:ea typeface="+mn-ea"/>
                <a:cs typeface="+mn-cs"/>
              </a:rPr>
              <a:t>发起的命令通过其同步到各个存活的</a:t>
            </a:r>
            <a:r>
              <a:rPr lang="en-US" altLang="zh-CN" sz="1200" b="0" i="0" kern="1200" dirty="0" err="1" smtClean="0">
                <a:solidFill>
                  <a:schemeClr val="tx1"/>
                </a:solidFill>
                <a:effectLst/>
                <a:latin typeface="+mn-lt"/>
                <a:ea typeface="+mn-ea"/>
                <a:cs typeface="+mn-cs"/>
              </a:rPr>
              <a:t>codis</a:t>
            </a:r>
            <a:r>
              <a:rPr lang="en-US" altLang="zh-CN" sz="1200" b="0" i="0" kern="1200" dirty="0" smtClean="0">
                <a:solidFill>
                  <a:schemeClr val="tx1"/>
                </a:solidFill>
                <a:effectLst/>
                <a:latin typeface="+mn-lt"/>
                <a:ea typeface="+mn-ea"/>
                <a:cs typeface="+mn-cs"/>
              </a:rPr>
              <a:t>-proxy</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zookeeper</a:t>
            </a:r>
            <a:r>
              <a:rPr lang="zh-CN" altLang="en-US" sz="1200" b="0" i="0" kern="1200" dirty="0" smtClean="0">
                <a:solidFill>
                  <a:schemeClr val="tx1"/>
                </a:solidFill>
                <a:effectLst/>
                <a:latin typeface="+mn-lt"/>
                <a:ea typeface="+mn-ea"/>
                <a:cs typeface="+mn-cs"/>
              </a:rPr>
              <a:t>如果出问题则可能导致数据不一致的情况或者严重的会对外提供服务造成影响。</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主从切换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扩缩容时数据迁移：批量</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35</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36</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smtClean="0">
                <a:solidFill>
                  <a:schemeClr val="tx1"/>
                </a:solidFill>
                <a:effectLst/>
                <a:latin typeface="+mn-lt"/>
                <a:ea typeface="+mn-ea"/>
                <a:cs typeface="+mn-cs"/>
              </a:rPr>
              <a:t>管理员通过</a:t>
            </a:r>
            <a:r>
              <a:rPr lang="en-US" altLang="zh-CN" sz="1200" b="0" i="0" kern="1200" dirty="0" smtClean="0">
                <a:solidFill>
                  <a:schemeClr val="tx1"/>
                </a:solidFill>
                <a:effectLst/>
                <a:latin typeface="+mn-lt"/>
                <a:ea typeface="+mn-ea"/>
                <a:cs typeface="+mn-cs"/>
              </a:rPr>
              <a:t>Dashboard</a:t>
            </a:r>
            <a:r>
              <a:rPr lang="zh-CN" altLang="en-US" sz="1200" b="0" i="0" kern="1200" dirty="0" smtClean="0">
                <a:solidFill>
                  <a:schemeClr val="tx1"/>
                </a:solidFill>
                <a:effectLst/>
                <a:latin typeface="+mn-lt"/>
                <a:ea typeface="+mn-ea"/>
                <a:cs typeface="+mn-cs"/>
              </a:rPr>
              <a:t>加入所有</a:t>
            </a:r>
            <a:r>
              <a:rPr lang="en-US" altLang="zh-CN" sz="1200" b="0" i="0" kern="1200" dirty="0" err="1" smtClean="0">
                <a:solidFill>
                  <a:schemeClr val="tx1"/>
                </a:solidFill>
                <a:effectLst/>
                <a:latin typeface="+mn-lt"/>
                <a:ea typeface="+mn-ea"/>
                <a:cs typeface="+mn-cs"/>
              </a:rPr>
              <a:t>Redis</a:t>
            </a:r>
            <a:r>
              <a:rPr lang="en-US" altLang="zh-CN" sz="1200" b="0" i="0" kern="1200" baseline="0" dirty="0" smtClean="0">
                <a:solidFill>
                  <a:schemeClr val="tx1"/>
                </a:solidFill>
                <a:effectLst/>
                <a:latin typeface="+mn-lt"/>
                <a:ea typeface="+mn-ea"/>
                <a:cs typeface="+mn-cs"/>
              </a:rPr>
              <a:t> group</a:t>
            </a:r>
            <a:r>
              <a:rPr lang="zh-CN" altLang="en-US" sz="1200" b="0" i="0" kern="1200" baseline="0" dirty="0" smtClean="0">
                <a:solidFill>
                  <a:schemeClr val="tx1"/>
                </a:solidFill>
                <a:effectLst/>
                <a:latin typeface="+mn-lt"/>
                <a:ea typeface="+mn-ea"/>
                <a:cs typeface="+mn-cs"/>
              </a:rPr>
              <a:t>信息，持久化在</a:t>
            </a:r>
            <a:r>
              <a:rPr lang="en-US" altLang="zh-CN" sz="1200" b="0" i="0" kern="1200" baseline="0" dirty="0" smtClean="0">
                <a:solidFill>
                  <a:schemeClr val="tx1"/>
                </a:solidFill>
                <a:effectLst/>
                <a:latin typeface="+mn-lt"/>
                <a:ea typeface="+mn-ea"/>
                <a:cs typeface="+mn-cs"/>
              </a:rPr>
              <a:t>ZK</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228600" indent="-228600">
              <a:buAutoNum type="arabicPeriod"/>
            </a:pPr>
            <a:r>
              <a:rPr lang="zh-CN" altLang="en-US" sz="1200" b="0" i="0" kern="1200" baseline="0" dirty="0" smtClean="0">
                <a:solidFill>
                  <a:schemeClr val="tx1"/>
                </a:solidFill>
                <a:effectLst/>
                <a:latin typeface="+mn-lt"/>
                <a:ea typeface="+mn-ea"/>
                <a:cs typeface="+mn-cs"/>
              </a:rPr>
              <a:t>管理员配置项目所需的</a:t>
            </a:r>
            <a:r>
              <a:rPr lang="en-US" altLang="zh-CN" sz="1200" b="0" i="0" kern="1200" baseline="0" dirty="0" err="1" smtClean="0">
                <a:solidFill>
                  <a:schemeClr val="tx1"/>
                </a:solidFill>
                <a:effectLst/>
                <a:latin typeface="+mn-lt"/>
                <a:ea typeface="+mn-ea"/>
                <a:cs typeface="+mn-cs"/>
              </a:rPr>
              <a:t>Redis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group</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228600" indent="-228600">
              <a:buAutoNum type="arabicPeriod"/>
            </a:pPr>
            <a:r>
              <a:rPr lang="zh-CN" altLang="en-US" sz="1200" b="0" i="0" kern="1200" baseline="0" dirty="0" smtClean="0">
                <a:solidFill>
                  <a:schemeClr val="tx1"/>
                </a:solidFill>
                <a:effectLst/>
                <a:latin typeface="+mn-lt"/>
                <a:ea typeface="+mn-ea"/>
                <a:cs typeface="+mn-cs"/>
              </a:rPr>
              <a:t>客户端从</a:t>
            </a:r>
            <a:r>
              <a:rPr lang="en-US" altLang="zh-CN" sz="1200" b="0" i="0" kern="1200" baseline="0" dirty="0" smtClean="0">
                <a:solidFill>
                  <a:schemeClr val="tx1"/>
                </a:solidFill>
                <a:effectLst/>
                <a:latin typeface="+mn-lt"/>
                <a:ea typeface="+mn-ea"/>
                <a:cs typeface="+mn-cs"/>
              </a:rPr>
              <a:t>ZK</a:t>
            </a:r>
            <a:r>
              <a:rPr lang="zh-CN" altLang="en-US" sz="1200" b="0" i="0" kern="1200" baseline="0" dirty="0" smtClean="0">
                <a:solidFill>
                  <a:schemeClr val="tx1"/>
                </a:solidFill>
                <a:effectLst/>
                <a:latin typeface="+mn-lt"/>
                <a:ea typeface="+mn-ea"/>
                <a:cs typeface="+mn-cs"/>
              </a:rPr>
              <a:t>上抓取当前项目分配的</a:t>
            </a:r>
            <a:r>
              <a:rPr lang="en-US" altLang="zh-CN" sz="1200" b="0" i="0" kern="1200" baseline="0" dirty="0" err="1" smtClean="0">
                <a:solidFill>
                  <a:schemeClr val="tx1"/>
                </a:solidFill>
                <a:effectLst/>
                <a:latin typeface="+mn-lt"/>
                <a:ea typeface="+mn-ea"/>
                <a:cs typeface="+mn-cs"/>
              </a:rPr>
              <a:t>Redis</a:t>
            </a:r>
            <a:r>
              <a:rPr lang="en-US" altLang="zh-CN" sz="1200" b="0" i="0" kern="1200" baseline="0" dirty="0" smtClean="0">
                <a:solidFill>
                  <a:schemeClr val="tx1"/>
                </a:solidFill>
                <a:effectLst/>
                <a:latin typeface="+mn-lt"/>
                <a:ea typeface="+mn-ea"/>
                <a:cs typeface="+mn-cs"/>
              </a:rPr>
              <a:t> group</a:t>
            </a:r>
            <a:r>
              <a:rPr lang="zh-CN" altLang="en-US" sz="1200" b="0" i="0" kern="1200" baseline="0" dirty="0" smtClean="0">
                <a:solidFill>
                  <a:schemeClr val="tx1"/>
                </a:solidFill>
                <a:effectLst/>
                <a:latin typeface="+mn-lt"/>
                <a:ea typeface="+mn-ea"/>
                <a:cs typeface="+mn-cs"/>
              </a:rPr>
              <a:t>信息；</a:t>
            </a:r>
            <a:endParaRPr lang="en-US" altLang="zh-CN" sz="1200" b="0" i="0" kern="1200" baseline="0" dirty="0" smtClean="0">
              <a:solidFill>
                <a:schemeClr val="tx1"/>
              </a:solidFill>
              <a:effectLst/>
              <a:latin typeface="+mn-lt"/>
              <a:ea typeface="+mn-ea"/>
              <a:cs typeface="+mn-cs"/>
            </a:endParaRPr>
          </a:p>
          <a:p>
            <a:pPr marL="228600" indent="-228600">
              <a:buAutoNum type="arabicPeriod"/>
            </a:pPr>
            <a:r>
              <a:rPr lang="zh-CN" altLang="en-US" sz="1200" b="0" i="0" kern="1200" dirty="0" smtClean="0">
                <a:solidFill>
                  <a:schemeClr val="tx1"/>
                </a:solidFill>
                <a:effectLst/>
                <a:latin typeface="+mn-lt"/>
                <a:ea typeface="+mn-ea"/>
                <a:cs typeface="+mn-cs"/>
              </a:rPr>
              <a:t>每个项目的</a:t>
            </a:r>
            <a:r>
              <a:rPr lang="en-US" altLang="zh-CN" sz="1200" b="0" i="0" kern="1200" dirty="0" err="1" smtClean="0">
                <a:solidFill>
                  <a:schemeClr val="tx1"/>
                </a:solidFill>
                <a:effectLst/>
                <a:latin typeface="+mn-lt"/>
                <a:ea typeface="+mn-ea"/>
                <a:cs typeface="+mn-cs"/>
              </a:rPr>
              <a:t>Redis</a:t>
            </a:r>
            <a:r>
              <a:rPr lang="en-US" altLang="zh-CN" sz="1200" b="0" i="0" kern="1200" baseline="0" dirty="0" smtClean="0">
                <a:solidFill>
                  <a:schemeClr val="tx1"/>
                </a:solidFill>
                <a:effectLst/>
                <a:latin typeface="+mn-lt"/>
                <a:ea typeface="+mn-ea"/>
                <a:cs typeface="+mn-cs"/>
              </a:rPr>
              <a:t> group</a:t>
            </a:r>
            <a:r>
              <a:rPr lang="zh-CN" altLang="en-US" sz="1200" b="0" i="0" kern="1200" baseline="0" dirty="0" smtClean="0">
                <a:solidFill>
                  <a:schemeClr val="tx1"/>
                </a:solidFill>
                <a:effectLst/>
                <a:latin typeface="+mn-lt"/>
                <a:ea typeface="+mn-ea"/>
                <a:cs typeface="+mn-cs"/>
              </a:rPr>
              <a:t>都会预分配为</a:t>
            </a:r>
            <a:r>
              <a:rPr lang="en-US" altLang="zh-CN" sz="1200" b="0" i="0" kern="1200" baseline="0" dirty="0" smtClean="0">
                <a:solidFill>
                  <a:schemeClr val="tx1"/>
                </a:solidFill>
                <a:effectLst/>
                <a:latin typeface="+mn-lt"/>
                <a:ea typeface="+mn-ea"/>
                <a:cs typeface="+mn-cs"/>
              </a:rPr>
              <a:t>1024</a:t>
            </a:r>
            <a:r>
              <a:rPr lang="zh-CN" altLang="en-US" sz="1200" b="0" i="0" kern="1200" baseline="0" dirty="0" smtClean="0">
                <a:solidFill>
                  <a:schemeClr val="tx1"/>
                </a:solidFill>
                <a:effectLst/>
                <a:latin typeface="+mn-lt"/>
                <a:ea typeface="+mn-ea"/>
                <a:cs typeface="+mn-cs"/>
              </a:rPr>
              <a:t>个</a:t>
            </a:r>
            <a:r>
              <a:rPr lang="en-US" altLang="zh-CN" sz="1200" b="0" i="0" kern="1200" baseline="0" dirty="0" smtClean="0">
                <a:solidFill>
                  <a:schemeClr val="tx1"/>
                </a:solidFill>
                <a:effectLst/>
                <a:latin typeface="+mn-lt"/>
                <a:ea typeface="+mn-ea"/>
                <a:cs typeface="+mn-cs"/>
              </a:rPr>
              <a:t>Slots</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228600" indent="-228600">
              <a:buAutoNum type="arabicPeriod"/>
            </a:pPr>
            <a:r>
              <a:rPr lang="zh-CN" altLang="en-US" sz="1200" b="0" i="0" kern="1200" baseline="0" dirty="0" smtClean="0">
                <a:solidFill>
                  <a:schemeClr val="tx1"/>
                </a:solidFill>
                <a:effectLst/>
                <a:latin typeface="+mn-lt"/>
                <a:ea typeface="+mn-ea"/>
                <a:cs typeface="+mn-cs"/>
              </a:rPr>
              <a:t>读写时根据</a:t>
            </a:r>
            <a:r>
              <a:rPr lang="en-US" altLang="zh-CN" sz="1200" b="0" i="0" kern="1200" baseline="0" dirty="0" smtClean="0">
                <a:solidFill>
                  <a:schemeClr val="tx1"/>
                </a:solidFill>
                <a:effectLst/>
                <a:latin typeface="+mn-lt"/>
                <a:ea typeface="+mn-ea"/>
                <a:cs typeface="+mn-cs"/>
              </a:rPr>
              <a:t>Key</a:t>
            </a:r>
            <a:r>
              <a:rPr lang="zh-CN" altLang="en-US" sz="1200" b="0" i="0" kern="1200" baseline="0" dirty="0" smtClean="0">
                <a:solidFill>
                  <a:schemeClr val="tx1"/>
                </a:solidFill>
                <a:effectLst/>
                <a:latin typeface="+mn-lt"/>
                <a:ea typeface="+mn-ea"/>
                <a:cs typeface="+mn-cs"/>
              </a:rPr>
              <a:t>计算</a:t>
            </a:r>
            <a:r>
              <a:rPr lang="en-US" altLang="zh-CN" sz="1200" b="0" i="0" kern="1200" baseline="0" dirty="0" smtClean="0">
                <a:solidFill>
                  <a:schemeClr val="tx1"/>
                </a:solidFill>
                <a:effectLst/>
                <a:latin typeface="+mn-lt"/>
                <a:ea typeface="+mn-ea"/>
                <a:cs typeface="+mn-cs"/>
              </a:rPr>
              <a:t>Hash</a:t>
            </a:r>
            <a:r>
              <a:rPr lang="zh-CN" altLang="en-US" sz="1200" b="0" i="0" kern="1200" baseline="0" dirty="0" smtClean="0">
                <a:solidFill>
                  <a:schemeClr val="tx1"/>
                </a:solidFill>
                <a:effectLst/>
                <a:latin typeface="+mn-lt"/>
                <a:ea typeface="+mn-ea"/>
                <a:cs typeface="+mn-cs"/>
              </a:rPr>
              <a:t>，操作正确的</a:t>
            </a:r>
            <a:r>
              <a:rPr lang="en-US" altLang="zh-CN" sz="1200" b="0" i="0" kern="1200" baseline="0" dirty="0" smtClean="0">
                <a:solidFill>
                  <a:schemeClr val="tx1"/>
                </a:solidFill>
                <a:effectLst/>
                <a:latin typeface="+mn-lt"/>
                <a:ea typeface="+mn-ea"/>
                <a:cs typeface="+mn-cs"/>
              </a:rPr>
              <a:t>Slot</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228600" indent="-228600">
              <a:buAutoNum type="arabicPeriod"/>
            </a:pPr>
            <a:r>
              <a:rPr lang="zh-CN" altLang="en-US" sz="1200" b="0" i="0" kern="1200" baseline="0" dirty="0" smtClean="0">
                <a:solidFill>
                  <a:schemeClr val="tx1"/>
                </a:solidFill>
                <a:effectLst/>
                <a:latin typeface="+mn-lt"/>
                <a:ea typeface="+mn-ea"/>
                <a:cs typeface="+mn-cs"/>
              </a:rPr>
              <a:t>扩缩容时可以通过</a:t>
            </a:r>
            <a:r>
              <a:rPr lang="en-US" altLang="zh-CN" sz="1200" b="0" i="0" kern="1200" baseline="0" dirty="0" smtClean="0">
                <a:solidFill>
                  <a:schemeClr val="tx1"/>
                </a:solidFill>
                <a:effectLst/>
                <a:latin typeface="+mn-lt"/>
                <a:ea typeface="+mn-ea"/>
                <a:cs typeface="+mn-cs"/>
              </a:rPr>
              <a:t>Dashboard</a:t>
            </a:r>
            <a:r>
              <a:rPr lang="zh-CN" altLang="en-US" sz="1200" b="0" i="0" kern="1200" baseline="0" dirty="0" smtClean="0">
                <a:solidFill>
                  <a:schemeClr val="tx1"/>
                </a:solidFill>
                <a:effectLst/>
                <a:latin typeface="+mn-lt"/>
                <a:ea typeface="+mn-ea"/>
                <a:cs typeface="+mn-cs"/>
              </a:rPr>
              <a:t>动态迁移</a:t>
            </a:r>
            <a:r>
              <a:rPr lang="en-US" altLang="zh-CN" sz="1200" b="0" i="0" kern="1200" baseline="0" dirty="0" smtClean="0">
                <a:solidFill>
                  <a:schemeClr val="tx1"/>
                </a:solidFill>
                <a:effectLst/>
                <a:latin typeface="+mn-lt"/>
                <a:ea typeface="+mn-ea"/>
                <a:cs typeface="+mn-cs"/>
              </a:rPr>
              <a:t>Slot</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0" indent="0">
              <a:buNone/>
            </a:pPr>
            <a:r>
              <a:rPr lang="en-US" altLang="zh-CN" sz="1200" b="0" i="0" kern="1200" baseline="0" dirty="0" smtClean="0">
                <a:solidFill>
                  <a:schemeClr val="tx1"/>
                </a:solidFill>
                <a:effectLst/>
                <a:latin typeface="+mn-lt"/>
                <a:ea typeface="+mn-ea"/>
                <a:cs typeface="+mn-cs"/>
              </a:rPr>
              <a:t>7. Slot</a:t>
            </a:r>
            <a:r>
              <a:rPr lang="zh-CN" altLang="en-US" sz="1200" b="0" i="0" kern="1200" baseline="0" dirty="0" smtClean="0">
                <a:solidFill>
                  <a:schemeClr val="tx1"/>
                </a:solidFill>
                <a:effectLst/>
                <a:latin typeface="+mn-lt"/>
                <a:ea typeface="+mn-ea"/>
                <a:cs typeface="+mn-cs"/>
              </a:rPr>
              <a:t>迁移时，客户端会收到该</a:t>
            </a:r>
            <a:r>
              <a:rPr lang="en-US" altLang="zh-CN" sz="1200" b="0" i="0" kern="1200" baseline="0" dirty="0" smtClean="0">
                <a:solidFill>
                  <a:schemeClr val="tx1"/>
                </a:solidFill>
                <a:effectLst/>
                <a:latin typeface="+mn-lt"/>
                <a:ea typeface="+mn-ea"/>
                <a:cs typeface="+mn-cs"/>
              </a:rPr>
              <a:t>Slot</a:t>
            </a:r>
            <a:r>
              <a:rPr lang="zh-CN" altLang="en-US" sz="1200" b="0" i="0" kern="1200" baseline="0" dirty="0" smtClean="0">
                <a:solidFill>
                  <a:schemeClr val="tx1"/>
                </a:solidFill>
                <a:effectLst/>
                <a:latin typeface="+mn-lt"/>
                <a:ea typeface="+mn-ea"/>
                <a:cs typeface="+mn-cs"/>
              </a:rPr>
              <a:t>的迁移状态，写被阻止，读先迁再读</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0" indent="0">
              <a:buNone/>
            </a:pPr>
            <a:endParaRPr lang="en-US" altLang="zh-CN" sz="1200" b="0" i="0" kern="1200" baseline="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主从切换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扩缩容时数据迁移：单个</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37</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优点</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比中间件方式少了一层代理，性能和官方的</a:t>
            </a:r>
            <a:r>
              <a:rPr lang="en-US" altLang="zh-CN" sz="1200" b="0" i="0" kern="1200" dirty="0" err="1" smtClean="0">
                <a:solidFill>
                  <a:schemeClr val="tx1"/>
                </a:solidFill>
                <a:effectLst/>
                <a:latin typeface="+mn-lt"/>
                <a:ea typeface="+mn-ea"/>
                <a:cs typeface="+mn-cs"/>
              </a:rPr>
              <a:t>Redis</a:t>
            </a:r>
            <a:r>
              <a:rPr lang="en-US" altLang="zh-CN" sz="1200" b="0" i="0" kern="1200" baseline="0" dirty="0" smtClean="0">
                <a:solidFill>
                  <a:schemeClr val="tx1"/>
                </a:solidFill>
                <a:effectLst/>
                <a:latin typeface="+mn-lt"/>
                <a:ea typeface="+mn-ea"/>
                <a:cs typeface="+mn-cs"/>
              </a:rPr>
              <a:t> cluster</a:t>
            </a:r>
            <a:r>
              <a:rPr lang="zh-CN" altLang="en-US" sz="1200" b="0" i="0" kern="1200" baseline="0" dirty="0" smtClean="0">
                <a:solidFill>
                  <a:schemeClr val="tx1"/>
                </a:solidFill>
                <a:effectLst/>
                <a:latin typeface="+mn-lt"/>
                <a:ea typeface="+mn-ea"/>
                <a:cs typeface="+mn-cs"/>
              </a:rPr>
              <a:t>一样</a:t>
            </a:r>
            <a:endParaRPr lang="en-US" altLang="zh-CN" sz="1200" b="0" i="0" kern="1200" baseline="0" dirty="0" smtClean="0">
              <a:solidFill>
                <a:schemeClr val="tx1"/>
              </a:solidFill>
              <a:effectLst/>
              <a:latin typeface="+mn-lt"/>
              <a:ea typeface="+mn-ea"/>
              <a:cs typeface="+mn-cs"/>
            </a:endParaRPr>
          </a:p>
          <a:p>
            <a:r>
              <a:rPr lang="en-US" altLang="zh-CN" sz="1200" b="0" i="0" kern="1200" baseline="0" dirty="0" err="1" smtClean="0">
                <a:solidFill>
                  <a:schemeClr val="tx1"/>
                </a:solidFill>
                <a:effectLst/>
                <a:latin typeface="+mn-lt"/>
                <a:ea typeface="+mn-ea"/>
                <a:cs typeface="+mn-cs"/>
              </a:rPr>
              <a:t>Redis</a:t>
            </a:r>
            <a:r>
              <a:rPr lang="zh-CN" altLang="en-US" sz="1200" b="0" i="0" kern="1200" baseline="0" dirty="0" smtClean="0">
                <a:solidFill>
                  <a:schemeClr val="tx1"/>
                </a:solidFill>
                <a:effectLst/>
                <a:latin typeface="+mn-lt"/>
                <a:ea typeface="+mn-ea"/>
                <a:cs typeface="+mn-cs"/>
              </a:rPr>
              <a:t>原生态，客户端只需引入一个</a:t>
            </a:r>
            <a:r>
              <a:rPr lang="en-US" altLang="zh-CN" sz="1200" b="0" i="0" kern="1200" baseline="0" dirty="0" smtClean="0">
                <a:solidFill>
                  <a:schemeClr val="tx1"/>
                </a:solidFill>
                <a:effectLst/>
                <a:latin typeface="+mn-lt"/>
                <a:ea typeface="+mn-ea"/>
                <a:cs typeface="+mn-cs"/>
              </a:rPr>
              <a:t>jar</a:t>
            </a:r>
            <a:r>
              <a:rPr lang="zh-CN" altLang="en-US" sz="1200" b="0" i="0" kern="1200" baseline="0" dirty="0" smtClean="0">
                <a:solidFill>
                  <a:schemeClr val="tx1"/>
                </a:solidFill>
                <a:effectLst/>
                <a:latin typeface="+mn-lt"/>
                <a:ea typeface="+mn-ea"/>
                <a:cs typeface="+mn-cs"/>
              </a:rPr>
              <a:t>包</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不依赖于第三方中间件，实现方法和代码自己掌控，可随时调整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有后管监控平台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支持限流降级</a:t>
            </a:r>
            <a:endParaRPr lang="en-US" altLang="zh-CN" sz="1200" b="0" i="0" kern="1200" dirty="0" smtClean="0">
              <a:solidFill>
                <a:schemeClr val="tx1"/>
              </a:solidFill>
              <a:effectLst/>
              <a:latin typeface="+mn-lt"/>
              <a:ea typeface="+mn-ea"/>
              <a:cs typeface="+mn-cs"/>
            </a:endParaRPr>
          </a:p>
          <a:p>
            <a:r>
              <a:rPr lang="zh-CN" altLang="en-US" dirty="0" smtClean="0"/>
              <a:t>支持逻辑和物理层面上的数据隔离</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缺点</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不能平滑的水平扩展节点，扩容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缩容时，必须手动调整分片程序</a:t>
            </a:r>
          </a:p>
          <a:p>
            <a:r>
              <a:rPr lang="zh-CN" altLang="en-US" sz="1200" b="0" i="0" kern="1200" dirty="0" smtClean="0">
                <a:solidFill>
                  <a:schemeClr val="tx1"/>
                </a:solidFill>
                <a:effectLst/>
                <a:latin typeface="+mn-lt"/>
                <a:ea typeface="+mn-ea"/>
                <a:cs typeface="+mn-cs"/>
              </a:rPr>
              <a:t>出现故障，不能自动转移，运维性有一点</a:t>
            </a:r>
          </a:p>
          <a:p>
            <a:r>
              <a:rPr lang="zh-CN" altLang="en-US" sz="1200" b="0" i="0" kern="1200" dirty="0" smtClean="0">
                <a:solidFill>
                  <a:schemeClr val="tx1"/>
                </a:solidFill>
                <a:effectLst/>
                <a:latin typeface="+mn-lt"/>
                <a:ea typeface="+mn-ea"/>
                <a:cs typeface="+mn-cs"/>
              </a:rPr>
              <a:t>因为是客户端，所以升级时影响会比较广</a:t>
            </a: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38</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smtClean="0">
                <a:solidFill>
                  <a:schemeClr val="tx1"/>
                </a:solidFill>
                <a:effectLst/>
                <a:latin typeface="+mn-lt"/>
                <a:ea typeface="+mn-ea"/>
                <a:cs typeface="+mn-cs"/>
              </a:rPr>
              <a:t>在做分布式缓存的选型时，首先我们需要考虑这个缓存是否久经考验，</a:t>
            </a:r>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上的星星多不多，</a:t>
            </a:r>
            <a:endParaRPr lang="en-US" altLang="zh-CN" sz="1200" b="0" i="0" kern="1200" dirty="0" smtClean="0">
              <a:solidFill>
                <a:schemeClr val="tx1"/>
              </a:solidFill>
              <a:effectLst/>
              <a:latin typeface="+mn-lt"/>
              <a:ea typeface="+mn-ea"/>
              <a:cs typeface="+mn-cs"/>
            </a:endParaRPr>
          </a:p>
          <a:p>
            <a:pPr marL="228600" indent="-228600">
              <a:buNone/>
            </a:pP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是否有团队还在持续更新版本，修复</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，文档是否齐全，社区是否活跃。</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功能上是否满足需求，性能是否跟得上。功能如果有欠缺的话能否简单快速的上手去补上。</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架构是否优雅、接口是否简洁，部署、应用、维护的成本等等。</a:t>
            </a: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39</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前面我们讨论了分布式缓存的高可用和分布式问题，这两个问题与服务器的搭建有关，现在我们来讨论点贴合实际的应用问题：关于缓存的数据一致性方案。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缓存的一致性可分为三种：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其中最总要的就是缓存与</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之间的一致性，因为我们最要的数据几乎都会保存在数据库之中。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而一致性解决主案归纳起来就是 </a:t>
            </a:r>
            <a:r>
              <a:rPr lang="en-US" altLang="zh-CN" sz="1200" b="0" i="0" kern="1200" dirty="0" smtClean="0">
                <a:solidFill>
                  <a:schemeClr val="tx1"/>
                </a:solidFill>
                <a:effectLst/>
                <a:latin typeface="+mn-lt"/>
                <a:ea typeface="+mn-ea"/>
                <a:cs typeface="+mn-cs"/>
              </a:rPr>
              <a:t>ACID  VS  BASE</a:t>
            </a:r>
          </a:p>
          <a:p>
            <a:r>
              <a:rPr lang="en-US" altLang="zh-CN" sz="1200" b="0" i="0" kern="1200" dirty="0" smtClean="0">
                <a:solidFill>
                  <a:schemeClr val="tx1"/>
                </a:solidFill>
                <a:effectLst/>
                <a:latin typeface="+mn-lt"/>
                <a:ea typeface="+mn-ea"/>
                <a:cs typeface="+mn-cs"/>
              </a:rPr>
              <a:t>ACID</a:t>
            </a:r>
            <a:r>
              <a:rPr lang="zh-CN" altLang="en-US" sz="1200" b="0" i="0" kern="1200" dirty="0" smtClean="0">
                <a:solidFill>
                  <a:schemeClr val="tx1"/>
                </a:solidFill>
                <a:effectLst/>
                <a:latin typeface="+mn-lt"/>
                <a:ea typeface="+mn-ea"/>
                <a:cs typeface="+mn-cs"/>
              </a:rPr>
              <a:t>是强一致性协议，因为我们是在不同的资源之间寻求一致性，要达到</a:t>
            </a:r>
            <a:r>
              <a:rPr lang="en-US" altLang="zh-CN" sz="1200" b="0" i="0" kern="1200" dirty="0" smtClean="0">
                <a:solidFill>
                  <a:schemeClr val="tx1"/>
                </a:solidFill>
                <a:effectLst/>
                <a:latin typeface="+mn-lt"/>
                <a:ea typeface="+mn-ea"/>
                <a:cs typeface="+mn-cs"/>
              </a:rPr>
              <a:t>ACID</a:t>
            </a:r>
            <a:r>
              <a:rPr lang="zh-CN" altLang="en-US" sz="1200" b="0" i="0" kern="1200" dirty="0" smtClean="0">
                <a:solidFill>
                  <a:schemeClr val="tx1"/>
                </a:solidFill>
                <a:effectLst/>
                <a:latin typeface="+mn-lt"/>
                <a:ea typeface="+mn-ea"/>
                <a:cs typeface="+mn-cs"/>
              </a:rPr>
              <a:t>的话，或者加分布式锁，或者使用二阶段、三阶段提交，总之效率都很低，</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既然我们用了缓存，当然应该得容许那么一丁点的数据不一致，拥抱性能，寻求最终一致性。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40</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DRAM</a:t>
            </a:r>
            <a:r>
              <a:rPr lang="zh-CN" altLang="en-US" dirty="0" smtClean="0"/>
              <a:t>和</a:t>
            </a:r>
            <a:r>
              <a:rPr lang="en-US" altLang="zh-CN" dirty="0" smtClean="0"/>
              <a:t>SSD</a:t>
            </a:r>
            <a:r>
              <a:rPr lang="zh-CN" altLang="en-US" dirty="0" smtClean="0"/>
              <a:t>相差</a:t>
            </a:r>
            <a:r>
              <a:rPr lang="en-US" altLang="zh-CN" dirty="0" smtClean="0"/>
              <a:t>1500</a:t>
            </a:r>
            <a:r>
              <a:rPr lang="zh-CN" altLang="en-US" dirty="0" smtClean="0"/>
              <a:t>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DRAM</a:t>
            </a:r>
            <a:r>
              <a:rPr lang="zh-CN" altLang="en-US" dirty="0" smtClean="0"/>
              <a:t>和</a:t>
            </a:r>
            <a:r>
              <a:rPr lang="en-US" altLang="zh-CN" dirty="0" smtClean="0"/>
              <a:t>HDD</a:t>
            </a:r>
            <a:r>
              <a:rPr lang="zh-CN" altLang="en-US" dirty="0" smtClean="0"/>
              <a:t>相差</a:t>
            </a:r>
            <a:r>
              <a:rPr lang="en-US" altLang="zh-CN" dirty="0" smtClean="0"/>
              <a:t>5W</a:t>
            </a:r>
            <a:r>
              <a:rPr lang="zh-CN" altLang="en-US" dirty="0" smtClean="0"/>
              <a:t>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HDD</a:t>
            </a:r>
            <a:r>
              <a:rPr lang="zh-CN" altLang="en-US" dirty="0" smtClean="0"/>
              <a:t>和</a:t>
            </a:r>
            <a:r>
              <a:rPr lang="en-US" altLang="zh-CN" dirty="0" smtClean="0"/>
              <a:t>SSD</a:t>
            </a:r>
            <a:r>
              <a:rPr lang="zh-CN" altLang="en-US" dirty="0" smtClean="0"/>
              <a:t>相差</a:t>
            </a:r>
            <a:r>
              <a:rPr lang="en-US" altLang="zh-CN" dirty="0" smtClean="0"/>
              <a:t>33</a:t>
            </a:r>
            <a:r>
              <a:rPr lang="zh-CN" altLang="en-US" dirty="0" smtClean="0"/>
              <a:t>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DRAM</a:t>
            </a:r>
            <a:r>
              <a:rPr lang="zh-CN" altLang="en-US" dirty="0" smtClean="0"/>
              <a:t>和</a:t>
            </a:r>
            <a:r>
              <a:rPr lang="en-US" altLang="zh-CN" dirty="0" err="1" smtClean="0"/>
              <a:t>RemoteDRAM</a:t>
            </a:r>
            <a:r>
              <a:rPr lang="zh-CN" altLang="en-US" dirty="0" smtClean="0"/>
              <a:t>相差</a:t>
            </a:r>
            <a:r>
              <a:rPr lang="en-US" altLang="zh-CN" dirty="0" smtClean="0"/>
              <a:t>1W</a:t>
            </a:r>
            <a:r>
              <a:rPr lang="zh-CN" altLang="en-US" dirty="0" smtClean="0"/>
              <a:t>倍</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DRAM</a:t>
            </a:r>
            <a:r>
              <a:rPr lang="zh-CN" altLang="en-US" dirty="0" smtClean="0"/>
              <a:t>和</a:t>
            </a:r>
            <a:r>
              <a:rPr lang="en-US" altLang="zh-CN" dirty="0" smtClean="0"/>
              <a:t>Database7W</a:t>
            </a:r>
            <a:r>
              <a:rPr lang="zh-CN" altLang="en-US" dirty="0" smtClean="0"/>
              <a:t>倍</a:t>
            </a: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5</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是指缓存和数据库之间的一致性保证，因为</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等缓存系统虽然可以配置主从实现高可用，但一个写操作从主复制到从是异步的，根据</a:t>
            </a:r>
            <a:r>
              <a:rPr lang="en-US" altLang="zh-CN" sz="1200" b="0" i="0" kern="1200" dirty="0" smtClean="0">
                <a:solidFill>
                  <a:schemeClr val="tx1"/>
                </a:solidFill>
                <a:effectLst/>
                <a:latin typeface="+mn-lt"/>
                <a:ea typeface="+mn-ea"/>
                <a:cs typeface="+mn-cs"/>
              </a:rPr>
              <a:t>NWR</a:t>
            </a:r>
            <a:r>
              <a:rPr lang="zh-CN" altLang="en-US" sz="1200" b="0" i="0" kern="1200" dirty="0" smtClean="0">
                <a:solidFill>
                  <a:schemeClr val="tx1"/>
                </a:solidFill>
                <a:effectLst/>
                <a:latin typeface="+mn-lt"/>
                <a:ea typeface="+mn-ea"/>
                <a:cs typeface="+mn-cs"/>
              </a:rPr>
              <a:t>理论，在极端情况下必然会丢失一部分数据，所以重要数据势必得保存到</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上，这就带来一个问题：</a:t>
            </a:r>
            <a:r>
              <a:rPr lang="zh-CN" altLang="en-US" sz="1200" dirty="0" smtClean="0"/>
              <a:t>缓存与</a:t>
            </a:r>
            <a:r>
              <a:rPr lang="en-US" altLang="zh-CN" sz="1200" dirty="0" smtClean="0"/>
              <a:t>DB</a:t>
            </a:r>
            <a:r>
              <a:rPr lang="zh-CN" altLang="en-US" sz="1200" dirty="0" smtClean="0"/>
              <a:t>的数据一致性如何保证？</a:t>
            </a:r>
            <a:endParaRPr lang="en-US" altLang="zh-CN" sz="1200"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NWR</a:t>
            </a:r>
            <a:r>
              <a:rPr lang="zh-CN" altLang="en-US" sz="1200" b="0" i="0" kern="1200" dirty="0" smtClean="0">
                <a:solidFill>
                  <a:schemeClr val="tx1"/>
                </a:solidFill>
                <a:effectLst/>
                <a:latin typeface="+mn-lt"/>
                <a:ea typeface="+mn-ea"/>
                <a:cs typeface="+mn-cs"/>
              </a:rPr>
              <a:t>理论</a:t>
            </a:r>
          </a:p>
          <a:p>
            <a:r>
              <a:rPr lang="en-US" altLang="zh-CN" sz="1200" b="0" i="0" kern="1200" dirty="0" err="1" smtClean="0">
                <a:solidFill>
                  <a:schemeClr val="tx1"/>
                </a:solidFill>
                <a:effectLst/>
                <a:latin typeface="+mn-lt"/>
                <a:ea typeface="+mn-ea"/>
                <a:cs typeface="+mn-cs"/>
              </a:rPr>
              <a:t>WernerVogels</a:t>
            </a:r>
            <a:r>
              <a:rPr lang="zh-CN" altLang="en-US" sz="1200" b="0" i="0" kern="1200" dirty="0" smtClean="0">
                <a:solidFill>
                  <a:schemeClr val="tx1"/>
                </a:solidFill>
                <a:effectLst/>
                <a:latin typeface="+mn-lt"/>
                <a:ea typeface="+mn-ea"/>
                <a:cs typeface="+mn-cs"/>
              </a:rPr>
              <a:t>在讲“</a:t>
            </a:r>
            <a:r>
              <a:rPr lang="en-US" altLang="zh-CN" sz="1200" b="0" i="0" kern="1200" dirty="0" err="1" smtClean="0">
                <a:solidFill>
                  <a:schemeClr val="tx1"/>
                </a:solidFill>
                <a:effectLst/>
                <a:latin typeface="+mn-lt"/>
                <a:ea typeface="+mn-ea"/>
                <a:cs typeface="+mn-cs"/>
              </a:rPr>
              <a:t>EventuallyConsistent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时，提到了</a:t>
            </a:r>
            <a:r>
              <a:rPr lang="en-US" altLang="zh-CN" sz="1200" b="0" i="0" kern="1200" dirty="0" smtClean="0">
                <a:solidFill>
                  <a:schemeClr val="tx1"/>
                </a:solidFill>
                <a:effectLst/>
                <a:latin typeface="+mn-lt"/>
                <a:ea typeface="+mn-ea"/>
                <a:cs typeface="+mn-cs"/>
              </a:rPr>
              <a:t>NWR</a:t>
            </a:r>
            <a:r>
              <a:rPr lang="zh-CN" altLang="en-US" sz="1200" b="0" i="0" kern="1200" dirty="0" smtClean="0">
                <a:solidFill>
                  <a:schemeClr val="tx1"/>
                </a:solidFill>
                <a:effectLst/>
                <a:latin typeface="+mn-lt"/>
                <a:ea typeface="+mn-ea"/>
                <a:cs typeface="+mn-cs"/>
              </a:rPr>
              <a:t>理论，即：设一个存储系统有如下属性：</a:t>
            </a:r>
          </a:p>
          <a:p>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每个数据的副本数</a:t>
            </a:r>
          </a:p>
          <a:p>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每次写操作时，必须同步确认写成功的副本数（其他副本异步写入）</a:t>
            </a:r>
          </a:p>
          <a:p>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每次读操作时，需要读取的副本数（比较版本，取最新的值）</a:t>
            </a:r>
          </a:p>
          <a:p>
            <a:r>
              <a:rPr lang="zh-CN" altLang="en-US" sz="1200" b="0" i="0" kern="1200" dirty="0" smtClean="0">
                <a:solidFill>
                  <a:schemeClr val="tx1"/>
                </a:solidFill>
                <a:effectLst/>
                <a:latin typeface="+mn-lt"/>
                <a:ea typeface="+mn-ea"/>
                <a:cs typeface="+mn-cs"/>
              </a:rPr>
              <a:t>则当</a:t>
            </a:r>
            <a:r>
              <a:rPr lang="en-US" altLang="zh-CN" sz="1200" b="0" i="0" kern="1200" dirty="0" smtClean="0">
                <a:solidFill>
                  <a:schemeClr val="tx1"/>
                </a:solidFill>
                <a:effectLst/>
                <a:latin typeface="+mn-lt"/>
                <a:ea typeface="+mn-ea"/>
                <a:cs typeface="+mn-cs"/>
              </a:rPr>
              <a:t>W+R&gt;N</a:t>
            </a:r>
            <a:r>
              <a:rPr lang="zh-CN" altLang="en-US" sz="1200" b="0" i="0" kern="1200" dirty="0" smtClean="0">
                <a:solidFill>
                  <a:schemeClr val="tx1"/>
                </a:solidFill>
                <a:effectLst/>
                <a:latin typeface="+mn-lt"/>
                <a:ea typeface="+mn-ea"/>
                <a:cs typeface="+mn-cs"/>
              </a:rPr>
              <a:t>时，该存储系统可以提供强一致性，该理论是显而易见的，</a:t>
            </a:r>
          </a:p>
          <a:p>
            <a:r>
              <a:rPr lang="zh-CN" altLang="en-US" sz="1200" b="0" i="0" kern="1200" dirty="0" smtClean="0">
                <a:solidFill>
                  <a:schemeClr val="tx1"/>
                </a:solidFill>
                <a:effectLst/>
                <a:latin typeface="+mn-lt"/>
                <a:ea typeface="+mn-ea"/>
                <a:cs typeface="+mn-cs"/>
              </a:rPr>
              <a:t>强一致性等价于</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中至少包含一个最新的副本，即</a:t>
            </a:r>
            <a:r>
              <a:rPr lang="en-US" altLang="zh-CN" sz="1200" b="0" i="0" kern="1200" dirty="0" smtClean="0">
                <a:solidFill>
                  <a:schemeClr val="tx1"/>
                </a:solidFill>
                <a:effectLst/>
                <a:latin typeface="+mn-lt"/>
                <a:ea typeface="+mn-ea"/>
                <a:cs typeface="+mn-cs"/>
              </a:rPr>
              <a:t>(R-(N-W))&gt;0</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W+R&gt;N</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41</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42</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43</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这个方案虽然能一定保证数据一致性，但一觉是有一定的时间延迟。</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44</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假设业务对数据</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Value:World</a:t>
            </a:r>
            <a:r>
              <a:rPr lang="zh-CN" altLang="en-US" sz="1200" b="0" i="0" kern="1200" dirty="0" smtClean="0">
                <a:solidFill>
                  <a:schemeClr val="tx1"/>
                </a:solidFill>
                <a:effectLst/>
                <a:latin typeface="+mn-lt"/>
                <a:ea typeface="+mn-ea"/>
                <a:cs typeface="+mn-cs"/>
              </a:rPr>
              <a:t>有大量的读取和修改请求。线程</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读取</a:t>
            </a:r>
            <a:r>
              <a:rPr lang="en-US" altLang="zh-CN" sz="1200" b="0" i="0" kern="1200" dirty="0" err="1" smtClean="0">
                <a:solidFill>
                  <a:schemeClr val="tx1"/>
                </a:solidFill>
                <a:effectLst/>
                <a:latin typeface="+mn-lt"/>
                <a:ea typeface="+mn-ea"/>
                <a:cs typeface="+mn-cs"/>
              </a:rPr>
              <a:t>Key:Hello</a:t>
            </a:r>
            <a:r>
              <a:rPr lang="zh-CN" altLang="en-US" sz="1200" b="0" i="0" kern="1200" dirty="0" smtClean="0">
                <a:solidFill>
                  <a:schemeClr val="tx1"/>
                </a:solidFill>
                <a:effectLst/>
                <a:latin typeface="+mn-lt"/>
                <a:ea typeface="+mn-ea"/>
                <a:cs typeface="+mn-cs"/>
              </a:rPr>
              <a:t>，得到</a:t>
            </a:r>
            <a:r>
              <a:rPr lang="en-US" altLang="zh-CN" sz="1200" b="0" i="0" kern="1200" dirty="0" smtClean="0">
                <a:solidFill>
                  <a:schemeClr val="tx1"/>
                </a:solidFill>
                <a:effectLst/>
                <a:latin typeface="+mn-lt"/>
                <a:ea typeface="+mn-ea"/>
                <a:cs typeface="+mn-cs"/>
              </a:rPr>
              <a:t>Not Found</a:t>
            </a:r>
            <a:r>
              <a:rPr lang="zh-CN" altLang="en-US" sz="1200" b="0" i="0" kern="1200" dirty="0" smtClean="0">
                <a:solidFill>
                  <a:schemeClr val="tx1"/>
                </a:solidFill>
                <a:effectLst/>
                <a:latin typeface="+mn-lt"/>
                <a:ea typeface="+mn-ea"/>
                <a:cs typeface="+mn-cs"/>
              </a:rPr>
              <a:t>结果，开始向</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请求数据，得到数据</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Value:World</a:t>
            </a:r>
            <a:r>
              <a:rPr lang="zh-CN" altLang="en-US" sz="1200" b="0" i="0" kern="1200" dirty="0" smtClean="0">
                <a:solidFill>
                  <a:schemeClr val="tx1"/>
                </a:solidFill>
                <a:effectLst/>
                <a:latin typeface="+mn-lt"/>
                <a:ea typeface="+mn-ea"/>
                <a:cs typeface="+mn-cs"/>
              </a:rPr>
              <a:t>；接下来准备向</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写入此条数据，但在写入</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前（网络，</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都等可能导致</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线程处理速度降低）另一</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线程请求修改数据</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Value:Cache</a:t>
            </a:r>
            <a:r>
              <a:rPr lang="zh-CN" altLang="en-US" sz="1200" b="0" i="0" kern="1200" dirty="0" smtClean="0">
                <a:solidFill>
                  <a:schemeClr val="tx1"/>
                </a:solidFill>
                <a:effectLst/>
                <a:latin typeface="+mn-lt"/>
                <a:ea typeface="+mn-ea"/>
                <a:cs typeface="+mn-cs"/>
              </a:rPr>
              <a:t>，首先执行失效缓存动作（因为</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线程并不知道是否有此条数据，因此直接执行失效操作），</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成功处理了失效请求。转回到</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线程继续执行写入</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，将</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Value:World</a:t>
            </a:r>
            <a:r>
              <a:rPr lang="zh-CN" altLang="en-US" sz="1200" b="0" i="0" kern="1200" dirty="0" smtClean="0">
                <a:solidFill>
                  <a:schemeClr val="tx1"/>
                </a:solidFill>
                <a:effectLst/>
                <a:latin typeface="+mn-lt"/>
                <a:ea typeface="+mn-ea"/>
                <a:cs typeface="+mn-cs"/>
              </a:rPr>
              <a:t>写入到缓存中，</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线程任务结束；</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线程也成功修改了</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数据内容为</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Value:Cache</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此时</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中的数据为</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Value:World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中的数据为</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Value:Cache</a:t>
            </a:r>
            <a:r>
              <a:rPr lang="zh-CN" altLang="en-US" sz="1200" b="0" i="0" kern="1200" dirty="0" smtClean="0">
                <a:solidFill>
                  <a:schemeClr val="tx1"/>
                </a:solidFill>
                <a:effectLst/>
                <a:latin typeface="+mn-lt"/>
                <a:ea typeface="+mn-ea"/>
                <a:cs typeface="+mn-cs"/>
              </a:rPr>
              <a:t>，出现缓存脏数据！</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为了解决这个问题，</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扩充了</a:t>
            </a:r>
            <a:r>
              <a:rPr lang="en-US" altLang="zh-CN" sz="1200" b="0" i="0" kern="1200" dirty="0" err="1" smtClean="0">
                <a:solidFill>
                  <a:schemeClr val="tx1"/>
                </a:solidFill>
                <a:effectLst/>
                <a:latin typeface="+mn-lt"/>
                <a:ea typeface="+mn-ea"/>
                <a:cs typeface="+mn-cs"/>
              </a:rPr>
              <a:t>Memcached</a:t>
            </a:r>
            <a:r>
              <a:rPr lang="zh-CN" altLang="en-US" sz="1200" b="0" i="0" kern="1200" dirty="0" smtClean="0">
                <a:solidFill>
                  <a:schemeClr val="tx1"/>
                </a:solidFill>
                <a:effectLst/>
                <a:latin typeface="+mn-lt"/>
                <a:ea typeface="+mn-ea"/>
                <a:cs typeface="+mn-cs"/>
              </a:rPr>
              <a:t>协议（公有云即将支持），增加了</a:t>
            </a:r>
            <a:r>
              <a:rPr lang="en-US" altLang="zh-CN" sz="1200" b="0" i="0" kern="1200" dirty="0" err="1" smtClean="0">
                <a:solidFill>
                  <a:schemeClr val="tx1"/>
                </a:solidFill>
                <a:effectLst/>
                <a:latin typeface="+mn-lt"/>
                <a:ea typeface="+mn-ea"/>
                <a:cs typeface="+mn-cs"/>
              </a:rPr>
              <a:t>deleteAndIncVersion</a:t>
            </a:r>
            <a:r>
              <a:rPr lang="zh-CN" altLang="en-US" sz="1200" b="0" i="0" kern="1200" dirty="0" smtClean="0">
                <a:solidFill>
                  <a:schemeClr val="tx1"/>
                </a:solidFill>
                <a:effectLst/>
                <a:latin typeface="+mn-lt"/>
                <a:ea typeface="+mn-ea"/>
                <a:cs typeface="+mn-cs"/>
              </a:rPr>
              <a:t>接口。此接口并不会真的删除数据，而是给数据打了标签，表明已失效状态，并且增加数据版本号；如果数据不存在则写入</a:t>
            </a:r>
            <a:r>
              <a:rPr lang="en-US" altLang="zh-CN" sz="1200" b="0" i="0" kern="1200" dirty="0" smtClean="0">
                <a:solidFill>
                  <a:schemeClr val="tx1"/>
                </a:solidFill>
                <a:effectLst/>
                <a:latin typeface="+mn-lt"/>
                <a:ea typeface="+mn-ea"/>
                <a:cs typeface="+mn-cs"/>
              </a:rPr>
              <a:t>NULL</a:t>
            </a:r>
            <a:r>
              <a:rPr lang="zh-CN" altLang="en-US" sz="1200" b="0" i="0" kern="1200" dirty="0" smtClean="0">
                <a:solidFill>
                  <a:schemeClr val="tx1"/>
                </a:solidFill>
                <a:effectLst/>
                <a:latin typeface="+mn-lt"/>
                <a:ea typeface="+mn-ea"/>
                <a:cs typeface="+mn-cs"/>
              </a:rPr>
              <a:t>，同时也生成随机数据版本号。</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写入支持原子对比版本号：假设传入的版本号与</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保存的数据版本号一致或者原数据不存在，则准许写入，否则拒绝修改。</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回到刚才的场景上：线程</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读取</a:t>
            </a:r>
            <a:r>
              <a:rPr lang="en-US" altLang="zh-CN" sz="1200" b="0" i="0" kern="1200" dirty="0" err="1" smtClean="0">
                <a:solidFill>
                  <a:schemeClr val="tx1"/>
                </a:solidFill>
                <a:effectLst/>
                <a:latin typeface="+mn-lt"/>
                <a:ea typeface="+mn-ea"/>
                <a:cs typeface="+mn-cs"/>
              </a:rPr>
              <a:t>Key:Hello</a:t>
            </a:r>
            <a:r>
              <a:rPr lang="zh-CN" altLang="en-US" sz="1200" b="0" i="0" kern="1200" dirty="0" smtClean="0">
                <a:solidFill>
                  <a:schemeClr val="tx1"/>
                </a:solidFill>
                <a:effectLst/>
                <a:latin typeface="+mn-lt"/>
                <a:ea typeface="+mn-ea"/>
                <a:cs typeface="+mn-cs"/>
              </a:rPr>
              <a:t>，得到</a:t>
            </a:r>
            <a:r>
              <a:rPr lang="en-US" altLang="zh-CN" sz="1200" b="0" i="0" kern="1200" dirty="0" smtClean="0">
                <a:solidFill>
                  <a:schemeClr val="tx1"/>
                </a:solidFill>
                <a:effectLst/>
                <a:latin typeface="+mn-lt"/>
                <a:ea typeface="+mn-ea"/>
                <a:cs typeface="+mn-cs"/>
              </a:rPr>
              <a:t>Not Found</a:t>
            </a:r>
            <a:r>
              <a:rPr lang="zh-CN" altLang="en-US" sz="1200" b="0" i="0" kern="1200" dirty="0" smtClean="0">
                <a:solidFill>
                  <a:schemeClr val="tx1"/>
                </a:solidFill>
                <a:effectLst/>
                <a:latin typeface="+mn-lt"/>
                <a:ea typeface="+mn-ea"/>
                <a:cs typeface="+mn-cs"/>
              </a:rPr>
              <a:t>结果，开始向</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请求数据，得到数据</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Value:World</a:t>
            </a:r>
            <a:r>
              <a:rPr lang="zh-CN" altLang="en-US" sz="1200" b="0" i="0" kern="1200" dirty="0" smtClean="0">
                <a:solidFill>
                  <a:schemeClr val="tx1"/>
                </a:solidFill>
                <a:effectLst/>
                <a:latin typeface="+mn-lt"/>
                <a:ea typeface="+mn-ea"/>
                <a:cs typeface="+mn-cs"/>
              </a:rPr>
              <a:t>；接下来准备向</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写入此条数据，版本号信息默认为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写入</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前另一个</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线程发起了动作修改数据</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Value:Cache</a:t>
            </a:r>
            <a:r>
              <a:rPr lang="zh-CN" altLang="en-US" sz="1200" b="0" i="0" kern="1200" dirty="0" smtClean="0">
                <a:solidFill>
                  <a:schemeClr val="tx1"/>
                </a:solidFill>
                <a:effectLst/>
                <a:latin typeface="+mn-lt"/>
                <a:ea typeface="+mn-ea"/>
                <a:cs typeface="+mn-cs"/>
              </a:rPr>
              <a:t>，首先执行删除缓存动作，</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顺利处理了</a:t>
            </a:r>
            <a:r>
              <a:rPr lang="en-US" altLang="zh-CN" sz="1200" b="0" i="0" kern="1200" dirty="0" err="1" smtClean="0">
                <a:solidFill>
                  <a:schemeClr val="tx1"/>
                </a:solidFill>
                <a:effectLst/>
                <a:latin typeface="+mn-lt"/>
                <a:ea typeface="+mn-ea"/>
                <a:cs typeface="+mn-cs"/>
              </a:rPr>
              <a:t>deleteAndIncVersion</a:t>
            </a:r>
            <a:r>
              <a:rPr lang="zh-CN" altLang="en-US" sz="1200" b="0" i="0" kern="1200" dirty="0" smtClean="0">
                <a:solidFill>
                  <a:schemeClr val="tx1"/>
                </a:solidFill>
                <a:effectLst/>
                <a:latin typeface="+mn-lt"/>
                <a:ea typeface="+mn-ea"/>
                <a:cs typeface="+mn-cs"/>
              </a:rPr>
              <a:t>请求，生成了随机版本号</a:t>
            </a:r>
            <a:r>
              <a:rPr lang="en-US" altLang="zh-CN" sz="1200" b="0" i="0" kern="1200" dirty="0" smtClean="0">
                <a:solidFill>
                  <a:schemeClr val="tx1"/>
                </a:solidFill>
                <a:effectLst/>
                <a:latin typeface="+mn-lt"/>
                <a:ea typeface="+mn-ea"/>
                <a:cs typeface="+mn-cs"/>
              </a:rPr>
              <a:t>12345</a:t>
            </a:r>
            <a:r>
              <a:rPr lang="zh-CN" altLang="en-US" sz="1200" b="0" i="0" kern="1200" dirty="0" smtClean="0">
                <a:solidFill>
                  <a:schemeClr val="tx1"/>
                </a:solidFill>
                <a:effectLst/>
                <a:latin typeface="+mn-lt"/>
                <a:ea typeface="+mn-ea"/>
                <a:cs typeface="+mn-cs"/>
              </a:rPr>
              <a:t>（约定大于</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）。转回到</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线程继续执行写入</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，请求将</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Value:World</a:t>
            </a:r>
            <a:r>
              <a:rPr lang="zh-CN" altLang="en-US" sz="1200" b="0" i="0" kern="1200" dirty="0" smtClean="0">
                <a:solidFill>
                  <a:schemeClr val="tx1"/>
                </a:solidFill>
                <a:effectLst/>
                <a:latin typeface="+mn-lt"/>
                <a:ea typeface="+mn-ea"/>
                <a:cs typeface="+mn-cs"/>
              </a:rPr>
              <a:t>写入，此时缓存系统发现传入的版本号信息不匹配（</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12345</a:t>
            </a:r>
            <a:r>
              <a:rPr lang="zh-CN" altLang="en-US" sz="1200" b="0" i="0" kern="1200" dirty="0" smtClean="0">
                <a:solidFill>
                  <a:schemeClr val="tx1"/>
                </a:solidFill>
                <a:effectLst/>
                <a:latin typeface="+mn-lt"/>
                <a:ea typeface="+mn-ea"/>
                <a:cs typeface="+mn-cs"/>
              </a:rPr>
              <a:t>），写入失败，</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线程任务结束；</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线程也成功修改了</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数据内容为</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Value:Cache</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此时</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中的数据为</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Value:NULL</a:t>
            </a:r>
            <a:r>
              <a:rPr lang="en-US" altLang="zh-CN" sz="1200" b="0" i="0" kern="1200" dirty="0" smtClean="0">
                <a:solidFill>
                  <a:schemeClr val="tx1"/>
                </a:solidFill>
                <a:effectLst/>
                <a:latin typeface="+mn-lt"/>
                <a:ea typeface="+mn-ea"/>
                <a:cs typeface="+mn-cs"/>
              </a:rPr>
              <a:t> Version:12345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中的数据为</a:t>
            </a:r>
            <a:r>
              <a:rPr lang="en-US" altLang="zh-CN" sz="1200" b="0" i="0" kern="1200" dirty="0" err="1" smtClean="0">
                <a:solidFill>
                  <a:schemeClr val="tx1"/>
                </a:solidFill>
                <a:effectLst/>
                <a:latin typeface="+mn-lt"/>
                <a:ea typeface="+mn-ea"/>
                <a:cs typeface="+mn-cs"/>
              </a:rPr>
              <a:t>Key:Hello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Value:Cache</a:t>
            </a:r>
            <a:r>
              <a:rPr lang="zh-CN" altLang="en-US" sz="1200" b="0" i="0" kern="1200" dirty="0" smtClean="0">
                <a:solidFill>
                  <a:schemeClr val="tx1"/>
                </a:solidFill>
                <a:effectLst/>
                <a:latin typeface="+mn-lt"/>
                <a:ea typeface="+mn-ea"/>
                <a:cs typeface="+mn-cs"/>
              </a:rPr>
              <a:t>，后续读任务时会再次尝试将</a:t>
            </a:r>
            <a:r>
              <a:rPr lang="en-US" altLang="zh-CN" sz="1200" b="0" i="0" kern="1200" dirty="0" smtClean="0">
                <a:solidFill>
                  <a:schemeClr val="tx1"/>
                </a:solidFill>
                <a:effectLst/>
                <a:latin typeface="+mn-lt"/>
                <a:ea typeface="+mn-ea"/>
                <a:cs typeface="+mn-cs"/>
              </a:rPr>
              <a:t>DB</a:t>
            </a:r>
            <a:r>
              <a:rPr lang="zh-CN" altLang="en-US" sz="1200" b="0" i="0" kern="1200" dirty="0" smtClean="0">
                <a:solidFill>
                  <a:schemeClr val="tx1"/>
                </a:solidFill>
                <a:effectLst/>
                <a:latin typeface="+mn-lt"/>
                <a:ea typeface="+mn-ea"/>
                <a:cs typeface="+mn-cs"/>
              </a:rPr>
              <a:t>中的数据写入到</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中。</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45</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46</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47</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48</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49</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集群只存储元数据，</a:t>
            </a:r>
            <a:r>
              <a:rPr lang="en-US" altLang="zh-CN" sz="1200" b="0" i="0" kern="1200" dirty="0" err="1" smtClean="0">
                <a:solidFill>
                  <a:schemeClr val="tx1"/>
                </a:solidFill>
                <a:effectLst/>
                <a:latin typeface="+mn-lt"/>
                <a:ea typeface="+mn-ea"/>
                <a:cs typeface="+mn-cs"/>
              </a:rPr>
              <a:t>lua</a:t>
            </a:r>
            <a:r>
              <a:rPr lang="zh-CN" altLang="en-US" sz="1200" b="0" i="0" kern="1200" dirty="0" smtClean="0">
                <a:solidFill>
                  <a:schemeClr val="tx1"/>
                </a:solidFill>
                <a:effectLst/>
                <a:latin typeface="+mn-lt"/>
                <a:ea typeface="+mn-ea"/>
                <a:cs typeface="+mn-cs"/>
              </a:rPr>
              <a:t>做根据页面模板做逻辑和渲染。</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数据维度化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元数据</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、商品基本信息，标题、扩展属性、特殊属性、图片、颜色尺码、规格参数等；</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、商品介绍信息，商品维度商家模板、商品介绍等；</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、非商品维度其他信息，分类信息、商家信息、店铺信息、店铺头、品牌信息等；</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、商品维度其他信息（异步加载），价格、促销、配送至、广告词、推荐配件、最佳组合等。 </a:t>
            </a: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50</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在一个互联网应用中，</a:t>
            </a:r>
            <a:r>
              <a:rPr lang="zh-CN" altLang="en-US" dirty="0" smtClean="0"/>
              <a:t>从部署的角度来看，缓存分为</a:t>
            </a:r>
            <a:r>
              <a:rPr lang="en-US" altLang="zh-CN" dirty="0" smtClean="0"/>
              <a:t>CDN</a:t>
            </a:r>
            <a:r>
              <a:rPr lang="zh-CN" altLang="en-US" dirty="0" smtClean="0"/>
              <a:t>、本地缓存、分布式缓存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CDN</a:t>
            </a:r>
            <a:r>
              <a:rPr lang="zh-CN" altLang="en-US" sz="1200" dirty="0" smtClean="0"/>
              <a:t>即内容分发网络，它主要的作用是解决不同区域的用户访问延迟的问题，比如你的网站应用服务器布署在北京，用户来自广州，光网络延迟都要几十</a:t>
            </a:r>
            <a:r>
              <a:rPr lang="en-US" altLang="zh-CN" sz="1200" dirty="0" smtClean="0"/>
              <a:t>MS</a:t>
            </a:r>
            <a:r>
              <a:rPr lang="zh-CN" altLang="en-US" sz="1200" dirty="0" smtClean="0"/>
              <a:t>，这时我们可以在</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广州布署一套服务器，用来存储一些静态资源文件，用户请求时就会先访问广州的服务器，未命中再访问北京的服务器，就可以大大减少访问延迟。关于</a:t>
            </a:r>
            <a:r>
              <a:rPr lang="en-US" altLang="zh-CN" sz="1200" dirty="0" smtClean="0"/>
              <a:t>CDN</a:t>
            </a:r>
            <a:r>
              <a:rPr lang="zh-CN" altLang="en-US" sz="1200" baseline="0" dirty="0" smtClean="0"/>
              <a:t>后续</a:t>
            </a:r>
            <a:r>
              <a:rPr lang="zh-CN" altLang="en-US" sz="1200" dirty="0" smtClean="0"/>
              <a:t>会有同学详</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细介绍</a:t>
            </a:r>
            <a:r>
              <a:rPr lang="en-US" altLang="zh-CN" sz="1200" dirty="0" smtClean="0"/>
              <a:t>,</a:t>
            </a:r>
            <a:r>
              <a:rPr lang="zh-CN" altLang="en-US" sz="1200" dirty="0" smtClean="0"/>
              <a:t>这里就不展开了。</a:t>
            </a:r>
            <a:endParaRPr lang="en-US" altLang="zh-CN" sz="1200" dirty="0" smtClean="0"/>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本地缓存可以认为就是内存，分布式缓存则可以理解为某台远程计算机的内存</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6</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我们来看一下，在一个典型的互联网应用中，</a:t>
            </a:r>
            <a:r>
              <a:rPr lang="zh-CN" altLang="en-US" sz="1200" b="0" i="0" kern="1200" baseline="0" dirty="0" smtClean="0">
                <a:solidFill>
                  <a:schemeClr val="tx1"/>
                </a:solidFill>
                <a:effectLst/>
                <a:latin typeface="+mn-lt"/>
                <a:ea typeface="+mn-ea"/>
                <a:cs typeface="+mn-cs"/>
              </a:rPr>
              <a:t>缓存是怎么应用的</a:t>
            </a:r>
            <a:endParaRPr lang="en-US" altLang="zh-CN" sz="1200" b="0" i="0" kern="1200" baseline="0" dirty="0" smtClean="0">
              <a:solidFill>
                <a:schemeClr val="tx1"/>
              </a:solidFill>
              <a:effectLst/>
              <a:latin typeface="+mn-lt"/>
              <a:ea typeface="+mn-ea"/>
              <a:cs typeface="+mn-cs"/>
            </a:endParaRPr>
          </a:p>
          <a:p>
            <a:pPr latinLnBrk="0"/>
            <a:endParaRPr lang="en-US" altLang="zh-CN" sz="1200" b="0" i="0" kern="1200" dirty="0" smtClean="0">
              <a:solidFill>
                <a:schemeClr val="tx1"/>
              </a:solidFill>
              <a:effectLst/>
              <a:latin typeface="+mn-lt"/>
              <a:ea typeface="+mn-ea"/>
              <a:cs typeface="+mn-cs"/>
            </a:endParaRPr>
          </a:p>
          <a:p>
            <a:pPr latinLnBrk="0"/>
            <a:r>
              <a:rPr lang="zh-CN" altLang="en-US" sz="1200" b="0" i="0" kern="1200" dirty="0" smtClean="0">
                <a:solidFill>
                  <a:schemeClr val="tx1"/>
                </a:solidFill>
                <a:effectLst/>
                <a:latin typeface="+mn-lt"/>
                <a:ea typeface="+mn-ea"/>
                <a:cs typeface="+mn-cs"/>
              </a:rPr>
              <a:t>用户访问未使用</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缓存网站的过程为</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、用户向浏览器提供要访问的域名；</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、浏览器调用域名解析函数库对域名进行解析，以得到此域名对应的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、浏览器使用所得到的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地址，域名的服务主机发出数据访问请求；</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、浏览器根据域名主机返回的数据显示网页的内容。</a:t>
            </a:r>
          </a:p>
          <a:p>
            <a:pPr latinLnBrk="0"/>
            <a:r>
              <a:rPr lang="zh-CN" altLang="en-US" sz="1200" b="0" i="0" kern="1200" dirty="0" smtClean="0">
                <a:solidFill>
                  <a:schemeClr val="tx1"/>
                </a:solidFill>
                <a:effectLst/>
                <a:latin typeface="+mn-lt"/>
                <a:ea typeface="+mn-ea"/>
                <a:cs typeface="+mn-cs"/>
              </a:rPr>
              <a:t>　　通过以上四个步骤，浏览器完成从用户处接收用户要访问的域名到从域名服务主机处获取数据的整个过程。</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网络是在用户和服务器之间增加</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层，如何将用户的请求引导到</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上获得源服务器的数据，主要是通过接管</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实现。</a:t>
            </a:r>
            <a:endParaRPr lang="en-US" altLang="zh-CN" sz="1200" b="0" i="0" kern="1200" dirty="0" smtClean="0">
              <a:solidFill>
                <a:schemeClr val="tx1"/>
              </a:solidFill>
              <a:effectLst/>
              <a:latin typeface="+mn-lt"/>
              <a:ea typeface="+mn-ea"/>
              <a:cs typeface="+mn-cs"/>
            </a:endParaRPr>
          </a:p>
          <a:p>
            <a:pPr latinLnBrk="0"/>
            <a:endParaRPr lang="en-US" altLang="zh-CN" sz="1200" b="0" i="0" kern="1200" dirty="0" smtClean="0">
              <a:solidFill>
                <a:schemeClr val="tx1"/>
              </a:solidFill>
              <a:effectLst/>
              <a:latin typeface="+mn-lt"/>
              <a:ea typeface="+mn-ea"/>
              <a:cs typeface="+mn-cs"/>
            </a:endParaRPr>
          </a:p>
          <a:p>
            <a:pPr latinLnBrk="0"/>
            <a:r>
              <a:rPr lang="zh-CN" altLang="en-US" sz="1200" b="0" i="0" kern="1200" dirty="0" smtClean="0">
                <a:solidFill>
                  <a:schemeClr val="tx1"/>
                </a:solidFill>
                <a:effectLst/>
                <a:latin typeface="+mn-lt"/>
                <a:ea typeface="+mn-ea"/>
                <a:cs typeface="+mn-cs"/>
              </a:rPr>
              <a:t>使用了</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缓存后的网站的访问过程变为：</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、用户向浏览器提供要访问的域名；</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、浏览器调用域名解析库对域名进行解析，由于</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对域名解析过程进行了调整，所以解析函数库一般得到的是该域名对应的</a:t>
            </a:r>
            <a:r>
              <a:rPr lang="en-US" altLang="zh-CN" sz="1200" b="0" i="0" kern="1200" dirty="0" smtClean="0">
                <a:solidFill>
                  <a:schemeClr val="tx1"/>
                </a:solidFill>
                <a:effectLst/>
                <a:latin typeface="+mn-lt"/>
                <a:ea typeface="+mn-ea"/>
                <a:cs typeface="+mn-cs"/>
              </a:rPr>
              <a:t>CNAME</a:t>
            </a:r>
            <a:r>
              <a:rPr lang="zh-CN" altLang="en-US" sz="1200" b="0" i="0" kern="1200" dirty="0" smtClean="0">
                <a:solidFill>
                  <a:schemeClr val="tx1"/>
                </a:solidFill>
                <a:effectLst/>
                <a:latin typeface="+mn-lt"/>
                <a:ea typeface="+mn-ea"/>
                <a:cs typeface="+mn-cs"/>
              </a:rPr>
              <a:t>记录，为了得到实际</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地址，浏览器需要再次对获得的</a:t>
            </a:r>
            <a:r>
              <a:rPr lang="en-US" altLang="zh-CN" sz="1200" b="0" i="0" kern="1200" dirty="0" smtClean="0">
                <a:solidFill>
                  <a:schemeClr val="tx1"/>
                </a:solidFill>
                <a:effectLst/>
                <a:latin typeface="+mn-lt"/>
                <a:ea typeface="+mn-ea"/>
                <a:cs typeface="+mn-cs"/>
              </a:rPr>
              <a:t>CNAME</a:t>
            </a:r>
            <a:r>
              <a:rPr lang="zh-CN" altLang="en-US" sz="1200" b="0" i="0" kern="1200" dirty="0" smtClean="0">
                <a:solidFill>
                  <a:schemeClr val="tx1"/>
                </a:solidFill>
                <a:effectLst/>
                <a:latin typeface="+mn-lt"/>
                <a:ea typeface="+mn-ea"/>
                <a:cs typeface="+mn-cs"/>
              </a:rPr>
              <a:t>域名进行解析以得到实际的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地址；在此过程中，使用的全局负载均衡</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解析，如根据地理位置信息解析对应的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地址，使得用户能就近访问。</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、此次解析得到</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缓存服务器的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地址，浏览器在得到实际的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地址以后，向缓存服务器发出访问请求；</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、缓存服务器根据浏览器提供的要访问的域名，通过</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内部专用</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解析得到此域名的实际</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事先配置</a:t>
            </a:r>
            <a:r>
              <a:rPr lang="en-US" altLang="zh-CN" sz="1200" b="0" i="0" kern="1200" dirty="0" err="1" smtClean="0">
                <a:solidFill>
                  <a:schemeClr val="tx1"/>
                </a:solidFill>
                <a:effectLst/>
                <a:latin typeface="+mn-lt"/>
                <a:ea typeface="+mn-ea"/>
                <a:cs typeface="+mn-cs"/>
              </a:rPr>
              <a:t>src</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，再由缓存服务器向此实际</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地址提交访问请求；</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、缓存服务器从实际</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地址得得到内容以后，一方面在本地进行保存，以备以后使用，二方面把获取的数据返回给客户端，完成数据服务过程；</a:t>
            </a:r>
          </a:p>
          <a:p>
            <a:pPr latinLnBrk="0"/>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、客户端得到由缓存服务器返回的数据以后显示出来并完成整个浏览的数据请求过程。</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7</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这幅图是来自高可用架构第一课</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知识原理和总体架构里的图，是一个分布式系统后端的架构概览，我们来看一下在这张图中缓存是怎么应用的。</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8</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9</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B932BC5-3C2D-4FC6-8CC3-1F66703C0F58}" type="slidenum">
              <a:rPr lang="zh-CN" altLang="en-US" smtClean="0"/>
              <a:pPr/>
              <a:t>10</a:t>
            </a:fld>
            <a:endParaRPr lang="zh-CN" altLang="en-US"/>
          </a:p>
        </p:txBody>
      </p:sp>
    </p:spTree>
    <p:extLst>
      <p:ext uri="{BB962C8B-B14F-4D97-AF65-F5344CB8AC3E}">
        <p14:creationId xmlns:p14="http://schemas.microsoft.com/office/powerpoint/2010/main" val="162023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pattFill prst="dkUpDiag">
          <a:fgClr>
            <a:schemeClr val="bg1">
              <a:lumMod val="9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70000" y="2105659"/>
            <a:ext cx="9829800" cy="2001203"/>
          </a:xfrm>
        </p:spPr>
        <p:txBody>
          <a:bodyPr lIns="396000" anchor="b"/>
          <a:lstStyle>
            <a:lvl1pPr algn="r">
              <a:defRPr sz="6000" b="1">
                <a:solidFill>
                  <a:schemeClr val="tx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8382000" y="5930900"/>
            <a:ext cx="3517900" cy="812800"/>
          </a:xfrm>
        </p:spPr>
        <p:txBody>
          <a:bodyPr lIns="396000">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60E0FD05-0C14-4989-B460-FF231EC6F522}" type="datetime1">
              <a:rPr lang="zh-CN" altLang="en-US" smtClean="0"/>
              <a:pPr/>
              <a:t>2016/11/11</a:t>
            </a:fld>
            <a:endParaRPr lang="zh-CN" altLang="en-US"/>
          </a:p>
        </p:txBody>
      </p:sp>
    </p:spTree>
    <p:extLst>
      <p:ext uri="{BB962C8B-B14F-4D97-AF65-F5344CB8AC3E}">
        <p14:creationId xmlns:p14="http://schemas.microsoft.com/office/powerpoint/2010/main" val="28116053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E520CC-D5C6-4589-9D1F-E16F39B12FD0}" type="datetime1">
              <a:rPr lang="zh-CN" altLang="en-US" smtClean="0"/>
              <a:pPr/>
              <a:t>2016/11/11</a:t>
            </a:fld>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Tree>
    <p:extLst>
      <p:ext uri="{BB962C8B-B14F-4D97-AF65-F5344CB8AC3E}">
        <p14:creationId xmlns:p14="http://schemas.microsoft.com/office/powerpoint/2010/main" val="19847616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9100" y="183197"/>
            <a:ext cx="11263384" cy="574449"/>
          </a:xfrm>
        </p:spPr>
        <p:txBody>
          <a:bodyPr/>
          <a:lstStyle>
            <a:lvl1pPr>
              <a:defRPr b="1"/>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193045-DEAF-4DAF-A7D3-98937C256E52}" type="datetime1">
              <a:rPr lang="zh-CN" altLang="en-US" smtClean="0"/>
              <a:pPr/>
              <a:t>2016/11/11</a:t>
            </a:fld>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Tree>
    <p:extLst>
      <p:ext uri="{BB962C8B-B14F-4D97-AF65-F5344CB8AC3E}">
        <p14:creationId xmlns:p14="http://schemas.microsoft.com/office/powerpoint/2010/main" val="11732754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46FEF29-C751-4F35-BEBB-CF93E5C5CAD8}" type="datetime1">
              <a:rPr lang="zh-CN" altLang="en-US" smtClean="0"/>
              <a:pPr/>
              <a:t>2016/11/11</a:t>
            </a:fld>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
        <p:nvSpPr>
          <p:cNvPr id="7" name="标题 1"/>
          <p:cNvSpPr>
            <a:spLocks noGrp="1"/>
          </p:cNvSpPr>
          <p:nvPr>
            <p:ph type="title"/>
          </p:nvPr>
        </p:nvSpPr>
        <p:spPr>
          <a:xfrm>
            <a:off x="6400800" y="3465513"/>
            <a:ext cx="5791200" cy="1051401"/>
          </a:xfrm>
          <a:solidFill>
            <a:srgbClr val="EC754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dirty="0">
                <a:solidFill>
                  <a:schemeClr val="lt1"/>
                </a:solidFill>
                <a:latin typeface="+mn-lt"/>
                <a:ea typeface="+mn-ea"/>
                <a:cs typeface="+mn-cs"/>
              </a:defRPr>
            </a:lvl1pPr>
          </a:lstStyle>
          <a:p>
            <a:pPr marL="0" lvl="0" algn="ctr"/>
            <a:r>
              <a:rPr lang="en-US" altLang="zh-CN" i="1" dirty="0" smtClean="0">
                <a:solidFill>
                  <a:schemeClr val="bg1"/>
                </a:solidFill>
                <a:latin typeface="Verdana" panose="020B0604030504040204" pitchFamily="34" charset="0"/>
                <a:cs typeface="Verdana" panose="020B0604030504040204" pitchFamily="34" charset="0"/>
              </a:rPr>
              <a:t>Text</a:t>
            </a:r>
            <a:endParaRPr lang="zh-CN" altLang="en-US" i="1" dirty="0">
              <a:solidFill>
                <a:schemeClr val="bg1"/>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80081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6400" y="1308100"/>
            <a:ext cx="5613400" cy="4868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308100"/>
            <a:ext cx="5181600" cy="4868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308A84-2689-471D-99E7-88829F7C5F39}" type="datetime1">
              <a:rPr lang="zh-CN" altLang="en-US" smtClean="0"/>
              <a:pPr/>
              <a:t>2016/11/11</a:t>
            </a:fld>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Tree>
    <p:extLst>
      <p:ext uri="{BB962C8B-B14F-4D97-AF65-F5344CB8AC3E}">
        <p14:creationId xmlns:p14="http://schemas.microsoft.com/office/powerpoint/2010/main" val="10831459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600075"/>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2747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222500"/>
            <a:ext cx="5157787" cy="3967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2747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222500"/>
            <a:ext cx="5183188" cy="3967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D988CD-83FE-475A-B0BB-AEEC0CD54EE2}" type="datetime1">
              <a:rPr lang="zh-CN" altLang="en-US" smtClean="0"/>
              <a:pPr/>
              <a:t>2016/11/11</a:t>
            </a:fld>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Tree>
    <p:extLst>
      <p:ext uri="{BB962C8B-B14F-4D97-AF65-F5344CB8AC3E}">
        <p14:creationId xmlns:p14="http://schemas.microsoft.com/office/powerpoint/2010/main" val="4257245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CE6291-B13B-497F-95F6-5E4AEFDD2D61}" type="datetime1">
              <a:rPr lang="zh-CN" altLang="en-US" smtClean="0"/>
              <a:pPr/>
              <a:t>2016/11/11</a:t>
            </a:fld>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Tree>
    <p:extLst>
      <p:ext uri="{BB962C8B-B14F-4D97-AF65-F5344CB8AC3E}">
        <p14:creationId xmlns:p14="http://schemas.microsoft.com/office/powerpoint/2010/main" val="30415567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rgbClr val="F16049"/>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8545C4-611D-438F-A69A-7795B4B9A5C0}" type="datetime1">
              <a:rPr lang="zh-CN" altLang="en-US" smtClean="0"/>
              <a:pPr/>
              <a:t>2016/11/11</a:t>
            </a:fld>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
        <p:nvSpPr>
          <p:cNvPr id="9" name="内容占位符 8"/>
          <p:cNvSpPr>
            <a:spLocks noGrp="1"/>
          </p:cNvSpPr>
          <p:nvPr>
            <p:ph sz="quarter" idx="13"/>
          </p:nvPr>
        </p:nvSpPr>
        <p:spPr>
          <a:xfrm>
            <a:off x="2175641" y="2097088"/>
            <a:ext cx="7772400" cy="2286000"/>
          </a:xfrm>
        </p:spPr>
        <p:txBody>
          <a:bodyPr anchor="ctr">
            <a:normAutofit/>
          </a:bodyPr>
          <a:lstStyle>
            <a:lvl1pPr marL="0" indent="0" algn="ctr">
              <a:buNone/>
              <a:defRPr sz="6600" b="1"/>
            </a:lvl1pPr>
          </a:lstStyle>
          <a:p>
            <a:pPr lvl="0"/>
            <a:r>
              <a:rPr lang="zh-CN" altLang="en-US" dirty="0" smtClean="0"/>
              <a:t>单击此处编辑母版文本样式</a:t>
            </a:r>
          </a:p>
        </p:txBody>
      </p:sp>
    </p:spTree>
    <p:extLst>
      <p:ext uri="{BB962C8B-B14F-4D97-AF65-F5344CB8AC3E}">
        <p14:creationId xmlns:p14="http://schemas.microsoft.com/office/powerpoint/2010/main" val="3885313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1C73FF-5F1B-428C-A2E1-9FC0DD8DABD8}" type="datetime1">
              <a:rPr lang="zh-CN" altLang="en-US" smtClean="0"/>
              <a:pPr/>
              <a:t>2016/11/11</a:t>
            </a:fld>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3822D-BBA1-49C8-AA36-5FAADACF3943}" type="slidenum">
              <a:rPr lang="zh-CN" altLang="en-US" smtClean="0"/>
              <a:pPr/>
              <a:t>‹#›</a:t>
            </a:fld>
            <a:endParaRPr lang="zh-CN" altLang="en-US"/>
          </a:p>
        </p:txBody>
      </p:sp>
    </p:spTree>
    <p:extLst>
      <p:ext uri="{BB962C8B-B14F-4D97-AF65-F5344CB8AC3E}">
        <p14:creationId xmlns:p14="http://schemas.microsoft.com/office/powerpoint/2010/main" val="33255065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849086"/>
          </a:xfrm>
          <a:prstGeom prst="rect">
            <a:avLst/>
          </a:prstGeom>
          <a:solidFill>
            <a:srgbClr val="EC754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600500" y="183197"/>
            <a:ext cx="11069871" cy="522197"/>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19100" y="1270000"/>
            <a:ext cx="11249736" cy="4906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199B4-0D63-4F9E-AFBF-9D17EE921D82}" type="datetime1">
              <a:rPr lang="zh-CN" altLang="en-US" smtClean="0"/>
              <a:pPr/>
              <a:t>2016/11/11</a:t>
            </a:fld>
            <a:endParaRPr lang="zh-CN" altLang="en-US"/>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3822D-BBA1-49C8-AA36-5FAADACF3943}" type="slidenum">
              <a:rPr lang="zh-CN" altLang="en-US" smtClean="0"/>
              <a:pPr/>
              <a:t>‹#›</a:t>
            </a:fld>
            <a:endParaRPr lang="zh-CN" altLang="en-US"/>
          </a:p>
        </p:txBody>
      </p:sp>
    </p:spTree>
    <p:extLst>
      <p:ext uri="{BB962C8B-B14F-4D97-AF65-F5344CB8AC3E}">
        <p14:creationId xmlns:p14="http://schemas.microsoft.com/office/powerpoint/2010/main" val="3733407616"/>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8"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4555" y="3668333"/>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4555" y="2058989"/>
            <a:ext cx="12196555" cy="2376487"/>
          </a:xfrm>
          <a:prstGeom prst="rect">
            <a:avLst/>
          </a:prstGeom>
          <a:solidFill>
            <a:srgbClr val="7173C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2" name="TextBox 7"/>
          <p:cNvSpPr txBox="1">
            <a:spLocks noChangeArrowheads="1"/>
          </p:cNvSpPr>
          <p:nvPr/>
        </p:nvSpPr>
        <p:spPr bwMode="auto">
          <a:xfrm>
            <a:off x="9747314" y="5126198"/>
            <a:ext cx="23937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en-US" altLang="zh-CN" sz="2000" dirty="0" smtClean="0">
                <a:solidFill>
                  <a:schemeClr val="tx1">
                    <a:tint val="75000"/>
                  </a:schemeClr>
                </a:solidFill>
              </a:rPr>
              <a:t>artoderk@gmail.com</a:t>
            </a:r>
            <a:endParaRPr lang="zh-CN" altLang="en-US" sz="2000" dirty="0">
              <a:solidFill>
                <a:schemeClr val="tx1">
                  <a:tint val="75000"/>
                </a:schemeClr>
              </a:solidFill>
            </a:endParaRPr>
          </a:p>
        </p:txBody>
      </p:sp>
      <p:sp>
        <p:nvSpPr>
          <p:cNvPr id="13" name="TextBox 9"/>
          <p:cNvSpPr txBox="1">
            <a:spLocks noChangeArrowheads="1"/>
          </p:cNvSpPr>
          <p:nvPr/>
        </p:nvSpPr>
        <p:spPr bwMode="auto">
          <a:xfrm>
            <a:off x="9747314" y="5591322"/>
            <a:ext cx="1954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dirty="0" smtClean="0">
                <a:solidFill>
                  <a:schemeClr val="bg1">
                    <a:lumMod val="65000"/>
                  </a:schemeClr>
                </a:solidFill>
                <a:latin typeface="微软雅黑" pitchFamily="34" charset="-122"/>
                <a:ea typeface="微软雅黑" pitchFamily="34" charset="-122"/>
              </a:rPr>
              <a:t>2016</a:t>
            </a:r>
            <a:r>
              <a:rPr lang="zh-CN" altLang="en-US" dirty="0" smtClean="0">
                <a:solidFill>
                  <a:schemeClr val="bg1">
                    <a:lumMod val="65000"/>
                  </a:schemeClr>
                </a:solidFill>
                <a:latin typeface="微软雅黑" pitchFamily="34" charset="-122"/>
                <a:ea typeface="微软雅黑" pitchFamily="34" charset="-122"/>
              </a:rPr>
              <a:t>年</a:t>
            </a:r>
            <a:r>
              <a:rPr lang="en-US" altLang="zh-CN" dirty="0" smtClean="0">
                <a:solidFill>
                  <a:schemeClr val="bg1">
                    <a:lumMod val="65000"/>
                  </a:schemeClr>
                </a:solidFill>
                <a:latin typeface="微软雅黑" pitchFamily="34" charset="-122"/>
                <a:ea typeface="微软雅黑" pitchFamily="34" charset="-122"/>
              </a:rPr>
              <a:t>10</a:t>
            </a:r>
            <a:r>
              <a:rPr lang="zh-CN" altLang="en-US" dirty="0" smtClean="0">
                <a:solidFill>
                  <a:schemeClr val="bg1">
                    <a:lumMod val="65000"/>
                  </a:schemeClr>
                </a:solidFill>
                <a:latin typeface="微软雅黑" pitchFamily="34" charset="-122"/>
                <a:ea typeface="微软雅黑" pitchFamily="34" charset="-122"/>
              </a:rPr>
              <a:t>月</a:t>
            </a:r>
            <a:r>
              <a:rPr lang="en-US" altLang="zh-CN" dirty="0" smtClean="0">
                <a:solidFill>
                  <a:schemeClr val="bg1">
                    <a:lumMod val="65000"/>
                  </a:schemeClr>
                </a:solidFill>
                <a:latin typeface="微软雅黑" pitchFamily="34" charset="-122"/>
                <a:ea typeface="微软雅黑" pitchFamily="34" charset="-122"/>
              </a:rPr>
              <a:t>30</a:t>
            </a:r>
            <a:r>
              <a:rPr lang="zh-CN" altLang="en-US" dirty="0" smtClean="0">
                <a:solidFill>
                  <a:schemeClr val="bg1">
                    <a:lumMod val="65000"/>
                  </a:schemeClr>
                </a:solidFill>
                <a:latin typeface="微软雅黑" pitchFamily="34" charset="-122"/>
                <a:ea typeface="微软雅黑" pitchFamily="34" charset="-122"/>
              </a:rPr>
              <a:t>日</a:t>
            </a:r>
            <a:endParaRPr lang="zh-CN" altLang="en-US" dirty="0">
              <a:solidFill>
                <a:schemeClr val="bg1">
                  <a:lumMod val="65000"/>
                </a:schemeClr>
              </a:solidFill>
              <a:latin typeface="微软雅黑" pitchFamily="34" charset="-122"/>
              <a:ea typeface="微软雅黑" pitchFamily="34" charset="-122"/>
            </a:endParaRPr>
          </a:p>
        </p:txBody>
      </p:sp>
      <p:sp>
        <p:nvSpPr>
          <p:cNvPr id="15" name="TextBox 6"/>
          <p:cNvSpPr txBox="1">
            <a:spLocks noChangeArrowheads="1"/>
          </p:cNvSpPr>
          <p:nvPr/>
        </p:nvSpPr>
        <p:spPr bwMode="auto">
          <a:xfrm>
            <a:off x="5855836" y="2569368"/>
            <a:ext cx="41807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zh-CN" altLang="en-US" sz="3600" dirty="0" smtClean="0">
                <a:solidFill>
                  <a:schemeClr val="bg1"/>
                </a:solidFill>
              </a:rPr>
              <a:t>高可用架构之</a:t>
            </a:r>
            <a:endParaRPr lang="en-US" altLang="zh-CN" sz="3600" dirty="0">
              <a:solidFill>
                <a:schemeClr val="bg1"/>
              </a:solidFill>
            </a:endParaRPr>
          </a:p>
        </p:txBody>
      </p:sp>
      <p:sp>
        <p:nvSpPr>
          <p:cNvPr id="16" name="TextBox 6"/>
          <p:cNvSpPr txBox="1">
            <a:spLocks noChangeArrowheads="1"/>
          </p:cNvSpPr>
          <p:nvPr/>
        </p:nvSpPr>
        <p:spPr bwMode="auto">
          <a:xfrm>
            <a:off x="6610039" y="3341403"/>
            <a:ext cx="26754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r>
              <a:rPr lang="zh-CN" altLang="en-US" sz="2800" dirty="0" smtClean="0">
                <a:solidFill>
                  <a:schemeClr val="accent6">
                    <a:lumMod val="20000"/>
                    <a:lumOff val="80000"/>
                  </a:schemeClr>
                </a:solidFill>
              </a:rPr>
              <a:t>分布式缓存</a:t>
            </a:r>
            <a:endParaRPr lang="en-US" altLang="zh-CN" sz="2800" dirty="0">
              <a:solidFill>
                <a:schemeClr val="accent6">
                  <a:lumMod val="20000"/>
                  <a:lumOff val="80000"/>
                </a:schemeClr>
              </a:solidFill>
            </a:endParaRPr>
          </a:p>
        </p:txBody>
      </p:sp>
      <p:pic>
        <p:nvPicPr>
          <p:cNvPr id="11270" name="Picture 6" descr="https://static1.squarespace.com/static/55e849f0e4b0a376506557a5/t/56026dbce4b0ba789d707938/1442999740960/NETWORKING.jpg?format=1500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5" y="2058989"/>
            <a:ext cx="4443810" cy="237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91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84784"/>
            <a:ext cx="9806880" cy="4392488"/>
          </a:xfrm>
        </p:spPr>
        <p:txBody>
          <a:bodyPr>
            <a:normAutofit/>
          </a:bodyPr>
          <a:lstStyle/>
          <a:p>
            <a:r>
              <a:rPr lang="en-US" altLang="zh-CN" sz="2400" dirty="0" err="1" smtClean="0"/>
              <a:t>Ehcache</a:t>
            </a:r>
            <a:endParaRPr lang="en-US" altLang="zh-CN" sz="2400" dirty="0" smtClean="0"/>
          </a:p>
          <a:p>
            <a:r>
              <a:rPr lang="en-US" altLang="zh-CN" sz="2400" dirty="0" err="1" smtClean="0"/>
              <a:t>Memcached</a:t>
            </a:r>
            <a:endParaRPr lang="en-US" altLang="zh-CN" sz="2400" dirty="0" smtClean="0"/>
          </a:p>
          <a:p>
            <a:r>
              <a:rPr lang="en-US" altLang="zh-CN" sz="2400" dirty="0" err="1" smtClean="0"/>
              <a:t>Redis</a:t>
            </a:r>
            <a:endParaRPr lang="en-US" altLang="zh-CN" sz="2400" dirty="0" smtClean="0"/>
          </a:p>
          <a:p>
            <a:r>
              <a:rPr lang="en-US" altLang="zh-CN" sz="2400" dirty="0" err="1" smtClean="0"/>
              <a:t>Tair</a:t>
            </a:r>
            <a:endParaRPr lang="en-US" altLang="zh-CN" sz="2400" dirty="0" smtClean="0"/>
          </a:p>
          <a:p>
            <a:r>
              <a:rPr lang="en-US" altLang="zh-CN" sz="2400" dirty="0" smtClean="0"/>
              <a:t>…</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02</a:t>
            </a:r>
            <a:r>
              <a:rPr lang="zh-CN" altLang="en-US" sz="3600" dirty="0" smtClean="0">
                <a:solidFill>
                  <a:schemeClr val="bg1"/>
                </a:solidFill>
                <a:latin typeface="华康俪金黑W8(P)" pitchFamily="34" charset="-122"/>
                <a:ea typeface="华康俪金黑W8(P)" pitchFamily="34" charset="-122"/>
              </a:rPr>
              <a:t> 分布式</a:t>
            </a:r>
            <a:r>
              <a:rPr lang="zh-CN" altLang="en-US" sz="3600" dirty="0">
                <a:solidFill>
                  <a:schemeClr val="bg1"/>
                </a:solidFill>
                <a:latin typeface="华康俪金黑W8(P)" pitchFamily="34" charset="-122"/>
                <a:ea typeface="华康俪金黑W8(P)" pitchFamily="34" charset="-122"/>
              </a:rPr>
              <a:t>缓存产品</a:t>
            </a:r>
          </a:p>
        </p:txBody>
      </p:sp>
    </p:spTree>
    <p:extLst>
      <p:ext uri="{BB962C8B-B14F-4D97-AF65-F5344CB8AC3E}">
        <p14:creationId xmlns:p14="http://schemas.microsoft.com/office/powerpoint/2010/main" val="1544911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2276872"/>
            <a:ext cx="9806880" cy="4032448"/>
          </a:xfrm>
        </p:spPr>
        <p:txBody>
          <a:bodyPr>
            <a:normAutofit/>
          </a:bodyPr>
          <a:lstStyle/>
          <a:p>
            <a:r>
              <a:rPr lang="zh-CN" altLang="en-US" sz="2400" dirty="0" smtClean="0"/>
              <a:t>分布式的缓存服务</a:t>
            </a:r>
            <a:endParaRPr lang="en-US" altLang="zh-CN" sz="2400" dirty="0" smtClean="0"/>
          </a:p>
          <a:p>
            <a:r>
              <a:rPr lang="zh-CN" altLang="en-US" sz="2400" dirty="0" smtClean="0"/>
              <a:t>支持</a:t>
            </a:r>
            <a:r>
              <a:rPr lang="en-US" altLang="zh-CN" sz="2400" dirty="0" smtClean="0"/>
              <a:t>Key-Value</a:t>
            </a:r>
            <a:r>
              <a:rPr lang="zh-CN" altLang="en-US" sz="2400" dirty="0" smtClean="0"/>
              <a:t>结构</a:t>
            </a:r>
            <a:endParaRPr lang="en-US" altLang="zh-CN" sz="2400" dirty="0" smtClean="0"/>
          </a:p>
          <a:p>
            <a:pPr lvl="1"/>
            <a:r>
              <a:rPr lang="en-US" altLang="zh-CN" sz="2000" dirty="0" smtClean="0"/>
              <a:t>Key</a:t>
            </a:r>
            <a:r>
              <a:rPr lang="zh-CN" altLang="en-US" sz="2000" dirty="0" smtClean="0"/>
              <a:t>、</a:t>
            </a:r>
            <a:r>
              <a:rPr lang="en-US" altLang="zh-CN" sz="2000" dirty="0" smtClean="0"/>
              <a:t>Value</a:t>
            </a:r>
            <a:r>
              <a:rPr lang="zh-CN" altLang="en-US" sz="2000" dirty="0" smtClean="0"/>
              <a:t>是</a:t>
            </a:r>
            <a:r>
              <a:rPr lang="en-US" altLang="zh-CN" sz="2000" dirty="0" smtClean="0"/>
              <a:t>Object</a:t>
            </a:r>
          </a:p>
          <a:p>
            <a:pPr lvl="1"/>
            <a:r>
              <a:rPr lang="en-US" altLang="zh-CN" sz="2000" dirty="0" smtClean="0"/>
              <a:t>Object</a:t>
            </a:r>
            <a:r>
              <a:rPr lang="zh-CN" altLang="en-US" sz="2000" dirty="0" smtClean="0"/>
              <a:t>是</a:t>
            </a:r>
            <a:r>
              <a:rPr lang="en-US" altLang="zh-CN" sz="2000" dirty="0" smtClean="0"/>
              <a:t>Java</a:t>
            </a:r>
            <a:r>
              <a:rPr lang="zh-CN" altLang="en-US" sz="2000" dirty="0" smtClean="0"/>
              <a:t>序列化对象</a:t>
            </a:r>
            <a:endParaRPr lang="en-US" altLang="zh-CN" sz="2000" dirty="0" smtClean="0"/>
          </a:p>
          <a:p>
            <a:r>
              <a:rPr lang="zh-CN" altLang="en-US" sz="2400" dirty="0" smtClean="0"/>
              <a:t>高性能</a:t>
            </a:r>
            <a:endParaRPr lang="en-US" altLang="zh-CN" sz="2400" dirty="0" smtClean="0"/>
          </a:p>
          <a:p>
            <a:r>
              <a:rPr lang="zh-CN" altLang="en-US" sz="2400" dirty="0"/>
              <a:t>具备数据持久化功能</a:t>
            </a:r>
            <a:endParaRPr lang="en-US" altLang="zh-CN" sz="2400" dirty="0"/>
          </a:p>
          <a:p>
            <a:pPr marL="0" indent="0">
              <a:buNone/>
            </a:pP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02</a:t>
            </a:r>
            <a:r>
              <a:rPr lang="zh-CN" altLang="en-US" sz="3600" dirty="0" smtClean="0">
                <a:solidFill>
                  <a:schemeClr val="bg1"/>
                </a:solidFill>
                <a:latin typeface="华康俪金黑W8(P)" pitchFamily="34" charset="-122"/>
                <a:ea typeface="华康俪金黑W8(P)" pitchFamily="34" charset="-122"/>
              </a:rPr>
              <a:t> 分布式</a:t>
            </a:r>
            <a:r>
              <a:rPr lang="zh-CN" altLang="en-US" sz="3600" dirty="0">
                <a:solidFill>
                  <a:schemeClr val="bg1"/>
                </a:solidFill>
                <a:latin typeface="华康俪金黑W8(P)" pitchFamily="34" charset="-122"/>
                <a:ea typeface="华康俪金黑W8(P)" pitchFamily="34" charset="-122"/>
              </a:rPr>
              <a:t>缓存产品</a:t>
            </a:r>
          </a:p>
        </p:txBody>
      </p:sp>
      <p:sp>
        <p:nvSpPr>
          <p:cNvPr id="19" name="TextBox 3"/>
          <p:cNvSpPr txBox="1">
            <a:spLocks noChangeArrowheads="1"/>
          </p:cNvSpPr>
          <p:nvPr/>
        </p:nvSpPr>
        <p:spPr bwMode="auto">
          <a:xfrm>
            <a:off x="8238092" y="139701"/>
            <a:ext cx="1433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smtClean="0">
                <a:solidFill>
                  <a:schemeClr val="accent4">
                    <a:lumMod val="20000"/>
                    <a:lumOff val="80000"/>
                  </a:schemeClr>
                </a:solidFill>
                <a:latin typeface="微软雅黑" pitchFamily="34" charset="-122"/>
                <a:ea typeface="微软雅黑" pitchFamily="34" charset="-122"/>
              </a:rPr>
              <a:t>Ehcache</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78" y="1340768"/>
            <a:ext cx="6528725" cy="776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4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2276872"/>
            <a:ext cx="9806880" cy="4032448"/>
          </a:xfrm>
        </p:spPr>
        <p:txBody>
          <a:bodyPr>
            <a:normAutofit/>
          </a:bodyPr>
          <a:lstStyle/>
          <a:p>
            <a:r>
              <a:rPr lang="zh-CN" altLang="en-US" sz="2400" dirty="0" smtClean="0"/>
              <a:t>分布式的缓存服务</a:t>
            </a:r>
            <a:endParaRPr lang="en-US" altLang="zh-CN" sz="2400" dirty="0" smtClean="0"/>
          </a:p>
          <a:p>
            <a:r>
              <a:rPr lang="zh-CN" altLang="en-US" sz="2400" dirty="0" smtClean="0"/>
              <a:t>支持</a:t>
            </a:r>
            <a:r>
              <a:rPr lang="en-US" altLang="zh-CN" sz="2400" dirty="0" smtClean="0"/>
              <a:t>Key-Value</a:t>
            </a:r>
            <a:r>
              <a:rPr lang="zh-CN" altLang="en-US" sz="2400" dirty="0" smtClean="0"/>
              <a:t>结构</a:t>
            </a:r>
            <a:r>
              <a:rPr lang="en-US" altLang="zh-CN" sz="2400" dirty="0"/>
              <a:t>(</a:t>
            </a:r>
            <a:r>
              <a:rPr lang="zh-CN" altLang="en-US" sz="2400" dirty="0"/>
              <a:t>仅</a:t>
            </a:r>
            <a:r>
              <a:rPr lang="en-US" altLang="zh-CN" sz="2400" dirty="0"/>
              <a:t>)</a:t>
            </a:r>
            <a:endParaRPr lang="en-US" altLang="zh-CN" sz="2400" dirty="0" smtClean="0"/>
          </a:p>
          <a:p>
            <a:pPr lvl="1"/>
            <a:r>
              <a:rPr lang="en-US" altLang="zh-CN" sz="2000" dirty="0" smtClean="0"/>
              <a:t>Key</a:t>
            </a:r>
            <a:r>
              <a:rPr lang="zh-CN" altLang="en-US" sz="2000" dirty="0" smtClean="0"/>
              <a:t>是字符串</a:t>
            </a:r>
            <a:endParaRPr lang="en-US" altLang="zh-CN" sz="2000" dirty="0" smtClean="0"/>
          </a:p>
          <a:p>
            <a:pPr lvl="1"/>
            <a:r>
              <a:rPr lang="en-US" altLang="zh-CN" sz="2000" dirty="0" smtClean="0"/>
              <a:t>Value</a:t>
            </a:r>
            <a:r>
              <a:rPr lang="zh-CN" altLang="en-US" sz="2000" dirty="0" smtClean="0"/>
              <a:t>可以是字符串，也可以是</a:t>
            </a:r>
            <a:r>
              <a:rPr lang="en-US" altLang="zh-CN" sz="2000" dirty="0" smtClean="0"/>
              <a:t>Binary</a:t>
            </a:r>
          </a:p>
          <a:p>
            <a:r>
              <a:rPr lang="zh-CN" altLang="en-US" sz="2400" dirty="0" smtClean="0"/>
              <a:t>高性能</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02</a:t>
            </a:r>
            <a:r>
              <a:rPr lang="zh-CN" altLang="en-US" sz="3600" dirty="0" smtClean="0">
                <a:solidFill>
                  <a:schemeClr val="bg1"/>
                </a:solidFill>
                <a:latin typeface="华康俪金黑W8(P)" pitchFamily="34" charset="-122"/>
                <a:ea typeface="华康俪金黑W8(P)" pitchFamily="34" charset="-122"/>
              </a:rPr>
              <a:t> 分布式</a:t>
            </a:r>
            <a:r>
              <a:rPr lang="zh-CN" altLang="en-US" sz="3600" dirty="0">
                <a:solidFill>
                  <a:schemeClr val="bg1"/>
                </a:solidFill>
                <a:latin typeface="华康俪金黑W8(P)" pitchFamily="34" charset="-122"/>
                <a:ea typeface="华康俪金黑W8(P)" pitchFamily="34" charset="-122"/>
              </a:rPr>
              <a:t>缓存产品</a:t>
            </a:r>
          </a:p>
        </p:txBody>
      </p:sp>
      <p:sp>
        <p:nvSpPr>
          <p:cNvPr id="19" name="TextBox 3"/>
          <p:cNvSpPr txBox="1">
            <a:spLocks noChangeArrowheads="1"/>
          </p:cNvSpPr>
          <p:nvPr/>
        </p:nvSpPr>
        <p:spPr bwMode="auto">
          <a:xfrm>
            <a:off x="8238093" y="139701"/>
            <a:ext cx="20617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smtClean="0">
                <a:solidFill>
                  <a:schemeClr val="accent4">
                    <a:lumMod val="20000"/>
                    <a:lumOff val="80000"/>
                  </a:schemeClr>
                </a:solidFill>
                <a:latin typeface="微软雅黑" pitchFamily="34" charset="-122"/>
                <a:ea typeface="微软雅黑" pitchFamily="34" charset="-122"/>
              </a:rPr>
              <a:t>Memcached</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2" descr="http://memcached.org/images/memcached_banner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78" y="1274048"/>
            <a:ext cx="6385876" cy="88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17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6284" y="1906334"/>
            <a:ext cx="44672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2276872"/>
            <a:ext cx="9806880" cy="4032448"/>
          </a:xfrm>
        </p:spPr>
        <p:txBody>
          <a:bodyPr>
            <a:normAutofit/>
          </a:bodyPr>
          <a:lstStyle/>
          <a:p>
            <a:r>
              <a:rPr lang="zh-CN" altLang="en-US" sz="2400" dirty="0" smtClean="0"/>
              <a:t>分布式的缓存服务</a:t>
            </a:r>
            <a:endParaRPr lang="en-US" altLang="zh-CN" sz="2400" dirty="0" smtClean="0"/>
          </a:p>
          <a:p>
            <a:r>
              <a:rPr lang="zh-CN" altLang="en-US" sz="2400" dirty="0" smtClean="0"/>
              <a:t>支持</a:t>
            </a:r>
            <a:r>
              <a:rPr lang="en-US" altLang="zh-CN" sz="2400" dirty="0" smtClean="0"/>
              <a:t>Key-Value</a:t>
            </a:r>
            <a:r>
              <a:rPr lang="zh-CN" altLang="en-US" sz="2400" dirty="0" smtClean="0"/>
              <a:t>结构</a:t>
            </a:r>
            <a:endParaRPr lang="en-US" altLang="zh-CN" sz="2400" dirty="0" smtClean="0"/>
          </a:p>
          <a:p>
            <a:pPr lvl="1"/>
            <a:r>
              <a:rPr lang="en-US" altLang="zh-CN" sz="2000" dirty="0" smtClean="0"/>
              <a:t>Key</a:t>
            </a:r>
            <a:r>
              <a:rPr lang="zh-CN" altLang="en-US" sz="2000" dirty="0" smtClean="0"/>
              <a:t>是字符串</a:t>
            </a:r>
            <a:endParaRPr lang="en-US" altLang="zh-CN" sz="2000" dirty="0" smtClean="0"/>
          </a:p>
          <a:p>
            <a:pPr lvl="1"/>
            <a:r>
              <a:rPr lang="en-US" altLang="zh-CN" sz="2000" dirty="0" smtClean="0"/>
              <a:t>Value</a:t>
            </a:r>
            <a:r>
              <a:rPr lang="zh-CN" altLang="en-US" sz="2000" dirty="0" smtClean="0"/>
              <a:t>支</a:t>
            </a:r>
            <a:r>
              <a:rPr lang="zh-CN" altLang="en-US" sz="2000" dirty="0"/>
              <a:t>持</a:t>
            </a:r>
            <a:r>
              <a:rPr lang="en-US" altLang="zh-CN" sz="2000" dirty="0" smtClean="0"/>
              <a:t>String</a:t>
            </a:r>
            <a:r>
              <a:rPr lang="zh-CN" altLang="en-US" sz="2000" dirty="0"/>
              <a:t>、</a:t>
            </a:r>
            <a:r>
              <a:rPr lang="en-US" altLang="zh-CN" sz="2000" dirty="0"/>
              <a:t>Hash</a:t>
            </a:r>
            <a:r>
              <a:rPr lang="zh-CN" altLang="en-US" sz="2000" dirty="0"/>
              <a:t>、</a:t>
            </a:r>
            <a:r>
              <a:rPr lang="en-US" altLang="zh-CN" sz="2000" dirty="0"/>
              <a:t>List</a:t>
            </a:r>
            <a:r>
              <a:rPr lang="zh-CN" altLang="en-US" sz="2000" dirty="0"/>
              <a:t>、</a:t>
            </a:r>
            <a:r>
              <a:rPr lang="en-US" altLang="zh-CN" sz="2000" dirty="0"/>
              <a:t>Set</a:t>
            </a:r>
            <a:r>
              <a:rPr lang="zh-CN" altLang="en-US" sz="2000" dirty="0"/>
              <a:t>和</a:t>
            </a:r>
            <a:r>
              <a:rPr lang="en-US" altLang="zh-CN" sz="2000" dirty="0"/>
              <a:t>Sorted Set</a:t>
            </a:r>
            <a:endParaRPr lang="en-US" altLang="zh-CN" sz="2000" dirty="0" smtClean="0"/>
          </a:p>
          <a:p>
            <a:r>
              <a:rPr lang="zh-CN" altLang="en-US" sz="2400" dirty="0" smtClean="0"/>
              <a:t>较高性能</a:t>
            </a:r>
            <a:endParaRPr lang="en-US" altLang="zh-CN" sz="2400" dirty="0" smtClean="0"/>
          </a:p>
          <a:p>
            <a:r>
              <a:rPr lang="zh-CN" altLang="en-US" sz="2400" dirty="0" smtClean="0"/>
              <a:t>支持</a:t>
            </a:r>
            <a:r>
              <a:rPr lang="en-US" altLang="zh-CN" sz="2400" dirty="0" smtClean="0"/>
              <a:t>Master-Salve</a:t>
            </a:r>
          </a:p>
          <a:p>
            <a:r>
              <a:rPr lang="zh-CN" altLang="en-US" sz="2400" dirty="0" smtClean="0"/>
              <a:t>具备数据持久化功能</a:t>
            </a:r>
            <a:endParaRPr lang="en-US" altLang="zh-CN" sz="2400" dirty="0" smtClean="0"/>
          </a:p>
          <a:p>
            <a:pPr lvl="1"/>
            <a:r>
              <a:rPr lang="en-US" altLang="zh-CN" sz="2000" dirty="0" smtClean="0"/>
              <a:t>RDB</a:t>
            </a:r>
            <a:r>
              <a:rPr lang="zh-CN" altLang="en-US" sz="2000" dirty="0" smtClean="0"/>
              <a:t>快照</a:t>
            </a:r>
            <a:endParaRPr lang="en-US" altLang="zh-CN" sz="2000" dirty="0" smtClean="0"/>
          </a:p>
          <a:p>
            <a:pPr lvl="1"/>
            <a:r>
              <a:rPr lang="en-US" altLang="zh-CN" sz="2000" dirty="0" smtClean="0"/>
              <a:t>AOF</a:t>
            </a:r>
            <a:r>
              <a:rPr lang="zh-CN" altLang="en-US" sz="2000" dirty="0" smtClean="0"/>
              <a:t>重写</a:t>
            </a:r>
            <a:endParaRPr lang="en-US" altLang="zh-CN" sz="20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02</a:t>
            </a:r>
            <a:r>
              <a:rPr lang="zh-CN" altLang="en-US" sz="3600" dirty="0" smtClean="0">
                <a:solidFill>
                  <a:schemeClr val="bg1"/>
                </a:solidFill>
                <a:latin typeface="华康俪金黑W8(P)" pitchFamily="34" charset="-122"/>
                <a:ea typeface="华康俪金黑W8(P)" pitchFamily="34" charset="-122"/>
              </a:rPr>
              <a:t> 分布式</a:t>
            </a:r>
            <a:r>
              <a:rPr lang="zh-CN" altLang="en-US" sz="3600" dirty="0">
                <a:solidFill>
                  <a:schemeClr val="bg1"/>
                </a:solidFill>
                <a:latin typeface="华康俪金黑W8(P)" pitchFamily="34" charset="-122"/>
                <a:ea typeface="华康俪金黑W8(P)" pitchFamily="34" charset="-122"/>
              </a:rPr>
              <a:t>缓存产品</a:t>
            </a:r>
          </a:p>
        </p:txBody>
      </p:sp>
      <p:sp>
        <p:nvSpPr>
          <p:cNvPr id="19" name="TextBox 3"/>
          <p:cNvSpPr txBox="1">
            <a:spLocks noChangeArrowheads="1"/>
          </p:cNvSpPr>
          <p:nvPr/>
        </p:nvSpPr>
        <p:spPr bwMode="auto">
          <a:xfrm>
            <a:off x="8238092" y="139701"/>
            <a:ext cx="10194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smtClean="0">
                <a:solidFill>
                  <a:schemeClr val="accent4">
                    <a:lumMod val="20000"/>
                    <a:lumOff val="80000"/>
                  </a:schemeClr>
                </a:solidFill>
                <a:latin typeface="微软雅黑" pitchFamily="34" charset="-122"/>
                <a:ea typeface="微软雅黑" pitchFamily="34" charset="-122"/>
              </a:rPr>
              <a:t>Redis</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1196752"/>
            <a:ext cx="3744416" cy="961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205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a:t>
            </a:r>
            <a:r>
              <a:rPr lang="zh-CN" altLang="en-US" sz="3600" dirty="0" smtClean="0">
                <a:solidFill>
                  <a:schemeClr val="bg1"/>
                </a:solidFill>
                <a:latin typeface="华康俪金黑W8(P)" pitchFamily="34" charset="-122"/>
                <a:ea typeface="华康俪金黑W8(P)" pitchFamily="34" charset="-122"/>
              </a:rPr>
              <a:t> 分布式</a:t>
            </a:r>
            <a:r>
              <a:rPr lang="zh-CN" altLang="en-US" sz="3600" dirty="0">
                <a:solidFill>
                  <a:schemeClr val="bg1"/>
                </a:solidFill>
                <a:latin typeface="华康俪金黑W8(P)" pitchFamily="34" charset="-122"/>
                <a:ea typeface="华康俪金黑W8(P)" pitchFamily="34" charset="-122"/>
              </a:rPr>
              <a:t>缓存产品</a:t>
            </a:r>
          </a:p>
        </p:txBody>
      </p:sp>
      <p:sp>
        <p:nvSpPr>
          <p:cNvPr id="19" name="TextBox 3"/>
          <p:cNvSpPr txBox="1">
            <a:spLocks noChangeArrowheads="1"/>
          </p:cNvSpPr>
          <p:nvPr/>
        </p:nvSpPr>
        <p:spPr bwMode="auto">
          <a:xfrm>
            <a:off x="8238092" y="139701"/>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功能比较</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1071966849"/>
              </p:ext>
            </p:extLst>
          </p:nvPr>
        </p:nvGraphicFramePr>
        <p:xfrm>
          <a:off x="1792562" y="1822723"/>
          <a:ext cx="8599212" cy="3673204"/>
        </p:xfrm>
        <a:graphic>
          <a:graphicData uri="http://schemas.openxmlformats.org/drawingml/2006/table">
            <a:tbl>
              <a:tblPr firstRow="1" bandRow="1">
                <a:tableStyleId>{6E25E649-3F16-4E02-A733-19D2CDBF48F0}</a:tableStyleId>
              </a:tblPr>
              <a:tblGrid>
                <a:gridCol w="2149803"/>
                <a:gridCol w="2149803"/>
                <a:gridCol w="2149803"/>
                <a:gridCol w="2149803"/>
              </a:tblGrid>
              <a:tr h="375815">
                <a:tc>
                  <a:txBody>
                    <a:bodyPr/>
                    <a:lstStyle/>
                    <a:p>
                      <a:r>
                        <a:rPr lang="zh-CN" altLang="en-US" dirty="0" smtClean="0"/>
                        <a:t>项目</a:t>
                      </a:r>
                      <a:endParaRPr lang="zh-CN" altLang="en-US" dirty="0"/>
                    </a:p>
                  </a:txBody>
                  <a:tcPr marL="121920" marR="121920"/>
                </a:tc>
                <a:tc>
                  <a:txBody>
                    <a:bodyPr/>
                    <a:lstStyle/>
                    <a:p>
                      <a:r>
                        <a:rPr lang="en-US" altLang="zh-CN" dirty="0" err="1" smtClean="0"/>
                        <a:t>Redis</a:t>
                      </a:r>
                      <a:endParaRPr lang="zh-CN" altLang="en-US" dirty="0"/>
                    </a:p>
                  </a:txBody>
                  <a:tcPr marL="121920" marR="121920"/>
                </a:tc>
                <a:tc>
                  <a:txBody>
                    <a:bodyPr/>
                    <a:lstStyle/>
                    <a:p>
                      <a:r>
                        <a:rPr lang="en-US" altLang="zh-CN" dirty="0" err="1" smtClean="0"/>
                        <a:t>Memcached</a:t>
                      </a:r>
                      <a:endParaRPr lang="zh-CN" altLang="en-US" dirty="0"/>
                    </a:p>
                  </a:txBody>
                  <a:tcPr marL="121920" marR="121920"/>
                </a:tc>
                <a:tc>
                  <a:txBody>
                    <a:bodyPr/>
                    <a:lstStyle/>
                    <a:p>
                      <a:r>
                        <a:rPr lang="en-US" altLang="zh-CN" sz="1800" kern="1200" dirty="0" err="1" smtClean="0">
                          <a:effectLst/>
                        </a:rPr>
                        <a:t>Ehcache</a:t>
                      </a:r>
                      <a:endParaRPr lang="zh-CN" altLang="en-US" dirty="0"/>
                    </a:p>
                  </a:txBody>
                  <a:tcPr marL="121920" marR="121920"/>
                </a:tc>
              </a:tr>
              <a:tr h="375815">
                <a:tc>
                  <a:txBody>
                    <a:bodyPr/>
                    <a:lstStyle/>
                    <a:p>
                      <a:r>
                        <a:rPr lang="zh-CN" altLang="en-US" dirty="0" smtClean="0"/>
                        <a:t>分布式</a:t>
                      </a:r>
                      <a:endParaRPr lang="zh-CN" altLang="en-US" dirty="0"/>
                    </a:p>
                  </a:txBody>
                  <a:tcPr marL="121920" marR="121920"/>
                </a:tc>
                <a:tc>
                  <a:txBody>
                    <a:bodyPr/>
                    <a:lstStyle/>
                    <a:p>
                      <a:r>
                        <a:rPr lang="zh-CN" altLang="en-US" dirty="0" smtClean="0"/>
                        <a:t>支持</a:t>
                      </a:r>
                      <a:endParaRPr lang="zh-CN" altLang="en-US" dirty="0"/>
                    </a:p>
                  </a:txBody>
                  <a:tcPr marL="121920" marR="121920"/>
                </a:tc>
                <a:tc>
                  <a:txBody>
                    <a:bodyPr/>
                    <a:lstStyle/>
                    <a:p>
                      <a:r>
                        <a:rPr lang="zh-CN" altLang="en-US" sz="1800" kern="1200" dirty="0" smtClean="0">
                          <a:effectLst/>
                        </a:rPr>
                        <a:t>不完全</a:t>
                      </a:r>
                      <a:endParaRPr lang="zh-CN" altLang="en-US" dirty="0"/>
                    </a:p>
                  </a:txBody>
                  <a:tcPr marL="121920" marR="121920"/>
                </a:tc>
                <a:tc>
                  <a:txBody>
                    <a:bodyPr/>
                    <a:lstStyle/>
                    <a:p>
                      <a:r>
                        <a:rPr lang="zh-CN" altLang="en-US" sz="1800" kern="1200" dirty="0" smtClean="0">
                          <a:effectLst/>
                        </a:rPr>
                        <a:t>支持</a:t>
                      </a:r>
                      <a:endParaRPr lang="zh-CN" altLang="en-US" dirty="0"/>
                    </a:p>
                  </a:txBody>
                  <a:tcPr marL="121920" marR="121920"/>
                </a:tc>
              </a:tr>
              <a:tr h="393833">
                <a:tc>
                  <a:txBody>
                    <a:bodyPr/>
                    <a:lstStyle/>
                    <a:p>
                      <a:r>
                        <a:rPr lang="zh-CN" altLang="en-US" dirty="0" smtClean="0"/>
                        <a:t>集群</a:t>
                      </a:r>
                      <a:endParaRPr lang="zh-CN" altLang="en-US" dirty="0"/>
                    </a:p>
                  </a:txBody>
                  <a:tcPr marL="121920" marR="121920"/>
                </a:tc>
                <a:tc>
                  <a:txBody>
                    <a:bodyPr/>
                    <a:lstStyle/>
                    <a:p>
                      <a:r>
                        <a:rPr lang="zh-CN" altLang="en-US" dirty="0" smtClean="0"/>
                        <a:t>支持</a:t>
                      </a:r>
                      <a:endParaRPr lang="zh-CN" altLang="en-US" dirty="0"/>
                    </a:p>
                  </a:txBody>
                  <a:tcPr marL="121920" marR="121920"/>
                </a:tc>
                <a:tc>
                  <a:txBody>
                    <a:bodyPr/>
                    <a:lstStyle/>
                    <a:p>
                      <a:r>
                        <a:rPr lang="zh-CN" altLang="en-US" dirty="0" smtClean="0"/>
                        <a:t>需开发</a:t>
                      </a:r>
                      <a:endParaRPr lang="zh-CN" altLang="en-US" dirty="0"/>
                    </a:p>
                  </a:txBody>
                  <a:tcPr marL="121920" marR="121920"/>
                </a:tc>
                <a:tc>
                  <a:txBody>
                    <a:bodyPr/>
                    <a:lstStyle/>
                    <a:p>
                      <a:r>
                        <a:rPr lang="zh-CN" altLang="en-US" dirty="0" smtClean="0">
                          <a:effectLst/>
                        </a:rPr>
                        <a:t>支持</a:t>
                      </a:r>
                      <a:r>
                        <a:rPr lang="en-US" altLang="zh-CN" dirty="0" smtClean="0">
                          <a:effectLst/>
                        </a:rPr>
                        <a:t>(</a:t>
                      </a:r>
                      <a:r>
                        <a:rPr lang="zh-CN" altLang="en-US" dirty="0" smtClean="0">
                          <a:effectLst/>
                        </a:rPr>
                        <a:t>默认异步复制</a:t>
                      </a:r>
                      <a:r>
                        <a:rPr lang="en-US" altLang="zh-CN" dirty="0" smtClean="0">
                          <a:effectLst/>
                        </a:rPr>
                        <a:t>)</a:t>
                      </a:r>
                      <a:endParaRPr lang="zh-CN" altLang="en-US" dirty="0">
                        <a:effectLst/>
                      </a:endParaRPr>
                    </a:p>
                  </a:txBody>
                  <a:tcPr marL="57150" marR="57150" marT="57150" marB="57150" anchor="ctr"/>
                </a:tc>
              </a:tr>
              <a:tr h="375815">
                <a:tc>
                  <a:txBody>
                    <a:bodyPr/>
                    <a:lstStyle/>
                    <a:p>
                      <a:r>
                        <a:rPr lang="zh-CN" altLang="en-US" sz="1800" kern="1200" dirty="0" smtClean="0">
                          <a:effectLst/>
                        </a:rPr>
                        <a:t>持久化</a:t>
                      </a:r>
                      <a:endParaRPr lang="zh-CN" altLang="en-US" dirty="0"/>
                    </a:p>
                  </a:txBody>
                  <a:tcPr marL="121920" marR="121920"/>
                </a:tc>
                <a:tc>
                  <a:txBody>
                    <a:bodyPr/>
                    <a:lstStyle/>
                    <a:p>
                      <a:r>
                        <a:rPr lang="zh-CN" altLang="en-US" dirty="0" smtClean="0"/>
                        <a:t>支持</a:t>
                      </a:r>
                      <a:endParaRPr lang="zh-CN" altLang="en-US" dirty="0"/>
                    </a:p>
                  </a:txBody>
                  <a:tcPr marL="121920" marR="121920"/>
                </a:tc>
                <a:tc>
                  <a:txBody>
                    <a:bodyPr/>
                    <a:lstStyle/>
                    <a:p>
                      <a:r>
                        <a:rPr lang="zh-CN" altLang="en-US" sz="1800" kern="1200" dirty="0" smtClean="0">
                          <a:effectLst/>
                        </a:rPr>
                        <a:t>第三方支持</a:t>
                      </a:r>
                      <a:endParaRPr lang="zh-CN" altLang="en-US" dirty="0"/>
                    </a:p>
                  </a:txBody>
                  <a:tcPr marL="121920" marR="121920"/>
                </a:tc>
                <a:tc>
                  <a:txBody>
                    <a:bodyPr/>
                    <a:lstStyle/>
                    <a:p>
                      <a:r>
                        <a:rPr lang="zh-CN" altLang="en-US" dirty="0" smtClean="0"/>
                        <a:t>支持</a:t>
                      </a:r>
                      <a:endParaRPr lang="zh-CN" altLang="en-US" dirty="0"/>
                    </a:p>
                  </a:txBody>
                  <a:tcPr marL="121920" marR="121920"/>
                </a:tc>
              </a:tr>
              <a:tr h="375815">
                <a:tc>
                  <a:txBody>
                    <a:bodyPr/>
                    <a:lstStyle/>
                    <a:p>
                      <a:r>
                        <a:rPr lang="zh-CN" altLang="en-US" sz="1800" kern="1200" dirty="0" smtClean="0">
                          <a:effectLst/>
                        </a:rPr>
                        <a:t>效率</a:t>
                      </a:r>
                      <a:endParaRPr lang="zh-CN" altLang="en-US" dirty="0"/>
                    </a:p>
                  </a:txBody>
                  <a:tcPr marL="121920" marR="121920"/>
                </a:tc>
                <a:tc>
                  <a:txBody>
                    <a:bodyPr/>
                    <a:lstStyle/>
                    <a:p>
                      <a:r>
                        <a:rPr lang="zh-CN" altLang="en-US" dirty="0" smtClean="0"/>
                        <a:t>性能较高</a:t>
                      </a:r>
                      <a:endParaRPr lang="zh-CN" altLang="en-US" dirty="0"/>
                    </a:p>
                  </a:txBody>
                  <a:tcPr marL="121920" marR="121920"/>
                </a:tc>
                <a:tc>
                  <a:txBody>
                    <a:bodyPr/>
                    <a:lstStyle/>
                    <a:p>
                      <a:r>
                        <a:rPr lang="zh-CN" altLang="en-US" dirty="0" smtClean="0"/>
                        <a:t>高于</a:t>
                      </a:r>
                      <a:r>
                        <a:rPr lang="en-US" altLang="zh-CN" dirty="0" err="1" smtClean="0"/>
                        <a:t>Redis</a:t>
                      </a:r>
                      <a:endParaRPr lang="zh-CN" altLang="en-US" dirty="0"/>
                    </a:p>
                  </a:txBody>
                  <a:tcPr marL="121920" marR="121920"/>
                </a:tc>
                <a:tc>
                  <a:txBody>
                    <a:bodyPr/>
                    <a:lstStyle/>
                    <a:p>
                      <a:r>
                        <a:rPr lang="zh-CN" altLang="en-US" dirty="0" smtClean="0"/>
                        <a:t>高于</a:t>
                      </a:r>
                      <a:r>
                        <a:rPr lang="en-US" altLang="zh-CN" dirty="0" err="1" smtClean="0"/>
                        <a:t>Memcached</a:t>
                      </a:r>
                      <a:endParaRPr lang="zh-CN" altLang="en-US" dirty="0"/>
                    </a:p>
                  </a:txBody>
                  <a:tcPr marL="121920" marR="121920"/>
                </a:tc>
              </a:tr>
              <a:tr h="375815">
                <a:tc>
                  <a:txBody>
                    <a:bodyPr/>
                    <a:lstStyle/>
                    <a:p>
                      <a:r>
                        <a:rPr lang="zh-CN" altLang="en-US" sz="1800" kern="1200" dirty="0" smtClean="0">
                          <a:effectLst/>
                        </a:rPr>
                        <a:t>容灾</a:t>
                      </a:r>
                      <a:endParaRPr lang="en-US" altLang="zh-CN" sz="1800" dirty="0" smtClean="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effectLst/>
                        </a:rPr>
                        <a:t>支持</a:t>
                      </a:r>
                      <a:endParaRPr lang="zh-CN" altLang="en-US" dirty="0" smtClean="0"/>
                    </a:p>
                  </a:txBody>
                  <a:tcPr marL="121920" marR="121920"/>
                </a:tc>
                <a:tc>
                  <a:txBody>
                    <a:bodyPr/>
                    <a:lstStyle/>
                    <a:p>
                      <a:r>
                        <a:rPr lang="zh-CN" altLang="en-US" dirty="0" smtClean="0"/>
                        <a:t>需开发</a:t>
                      </a:r>
                      <a:endParaRPr lang="zh-CN" altLang="en-US" dirty="0"/>
                    </a:p>
                  </a:txBody>
                  <a:tcPr marL="121920" marR="121920"/>
                </a:tc>
                <a:tc>
                  <a:txBody>
                    <a:bodyPr/>
                    <a:lstStyle/>
                    <a:p>
                      <a:r>
                        <a:rPr lang="zh-CN" altLang="en-US" sz="1800" kern="1200" dirty="0" smtClean="0">
                          <a:effectLst/>
                        </a:rPr>
                        <a:t>支持</a:t>
                      </a:r>
                      <a:endParaRPr lang="zh-CN" altLang="en-US" dirty="0"/>
                    </a:p>
                  </a:txBody>
                  <a:tcPr marL="121920" marR="121920"/>
                </a:tc>
              </a:tr>
              <a:tr h="375815">
                <a:tc>
                  <a:txBody>
                    <a:bodyPr/>
                    <a:lstStyle/>
                    <a:p>
                      <a:r>
                        <a:rPr lang="zh-CN" altLang="en-US" sz="1800" kern="1200" dirty="0" smtClean="0">
                          <a:effectLst/>
                        </a:rPr>
                        <a:t>缓存过期策略</a:t>
                      </a:r>
                      <a:endParaRPr lang="zh-CN" altLang="en-US" dirty="0"/>
                    </a:p>
                  </a:txBody>
                  <a:tcPr marL="121920" marR="121920"/>
                </a:tc>
                <a:tc>
                  <a:txBody>
                    <a:bodyPr/>
                    <a:lstStyle/>
                    <a:p>
                      <a:r>
                        <a:rPr lang="en-US" altLang="zh-CN" dirty="0" smtClean="0"/>
                        <a:t>LRU/</a:t>
                      </a:r>
                      <a:r>
                        <a:rPr lang="en-US" altLang="zh-CN" sz="1800" kern="1200" dirty="0" smtClean="0">
                          <a:effectLst/>
                        </a:rPr>
                        <a:t>Random/TTL</a:t>
                      </a:r>
                      <a:endParaRPr lang="zh-CN" altLang="en-US" dirty="0"/>
                    </a:p>
                  </a:txBody>
                  <a:tcPr marL="121920" marR="121920"/>
                </a:tc>
                <a:tc>
                  <a:txBody>
                    <a:bodyPr/>
                    <a:lstStyle/>
                    <a:p>
                      <a:r>
                        <a:rPr lang="en-US" altLang="zh-CN" sz="1800" kern="1200" dirty="0" smtClean="0">
                          <a:effectLst/>
                        </a:rPr>
                        <a:t>LRU</a:t>
                      </a:r>
                      <a:endParaRPr lang="zh-CN" altLang="en-US" dirty="0"/>
                    </a:p>
                  </a:txBody>
                  <a:tcPr marL="121920" marR="121920"/>
                </a:tc>
                <a:tc>
                  <a:txBody>
                    <a:bodyPr/>
                    <a:lstStyle/>
                    <a:p>
                      <a:r>
                        <a:rPr lang="en-US" altLang="zh-CN" sz="1800" kern="1200" dirty="0" smtClean="0">
                          <a:effectLst/>
                        </a:rPr>
                        <a:t>LRU/FIFO/LFU</a:t>
                      </a:r>
                      <a:endParaRPr lang="zh-CN" altLang="en-US" dirty="0"/>
                    </a:p>
                  </a:txBody>
                  <a:tcPr marL="121920" marR="121920"/>
                </a:tc>
              </a:tr>
              <a:tr h="375815">
                <a:tc>
                  <a:txBody>
                    <a:bodyPr/>
                    <a:lstStyle/>
                    <a:p>
                      <a:r>
                        <a:rPr lang="zh-CN" altLang="en-US" dirty="0" smtClean="0"/>
                        <a:t>协议</a:t>
                      </a:r>
                      <a:endParaRPr lang="zh-CN" altLang="en-US" dirty="0"/>
                    </a:p>
                  </a:txBody>
                  <a:tcPr marL="121920" marR="121920"/>
                </a:tc>
                <a:tc>
                  <a:txBody>
                    <a:bodyPr/>
                    <a:lstStyle/>
                    <a:p>
                      <a:r>
                        <a:rPr lang="en-US" altLang="zh-CN" sz="1800" kern="1200" dirty="0" smtClean="0">
                          <a:effectLst/>
                        </a:rPr>
                        <a:t>Socket</a:t>
                      </a:r>
                      <a:endParaRPr lang="zh-CN" altLang="en-US"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effectLst/>
                        </a:rPr>
                        <a:t>Socket</a:t>
                      </a:r>
                      <a:endParaRPr lang="zh-CN" altLang="en-US" dirty="0" smtClean="0"/>
                    </a:p>
                  </a:txBody>
                  <a:tcPr marL="121920" marR="121920"/>
                </a:tc>
                <a:tc>
                  <a:txBody>
                    <a:bodyPr/>
                    <a:lstStyle/>
                    <a:p>
                      <a:r>
                        <a:rPr lang="en-US" altLang="zh-CN" sz="1800" kern="1200" dirty="0" smtClean="0">
                          <a:effectLst/>
                        </a:rPr>
                        <a:t>RMI</a:t>
                      </a:r>
                      <a:endParaRPr lang="zh-CN" altLang="en-US" dirty="0"/>
                    </a:p>
                  </a:txBody>
                  <a:tcPr marL="121920" marR="121920"/>
                </a:tc>
              </a:tr>
              <a:tr h="648666">
                <a:tc>
                  <a:txBody>
                    <a:bodyPr/>
                    <a:lstStyle/>
                    <a:p>
                      <a:r>
                        <a:rPr lang="zh-CN" altLang="en-US" dirty="0" smtClean="0"/>
                        <a:t>数据类型</a:t>
                      </a:r>
                      <a:endParaRPr lang="zh-CN" altLang="en-US" dirty="0"/>
                    </a:p>
                  </a:txBody>
                  <a:tcPr marL="121920" marR="121920"/>
                </a:tc>
                <a:tc>
                  <a:txBody>
                    <a:bodyPr/>
                    <a:lstStyle/>
                    <a:p>
                      <a:r>
                        <a:rPr lang="en-US" altLang="zh-CN" sz="1800" kern="1200" dirty="0" smtClean="0">
                          <a:effectLst/>
                        </a:rPr>
                        <a:t>String /Hash/List /Set/Ordered Set</a:t>
                      </a:r>
                      <a:endParaRPr lang="zh-CN" altLang="en-US" dirty="0"/>
                    </a:p>
                  </a:txBody>
                  <a:tcPr marL="121920" marR="121920"/>
                </a:tc>
                <a:tc>
                  <a:txBody>
                    <a:bodyPr/>
                    <a:lstStyle/>
                    <a:p>
                      <a:r>
                        <a:rPr lang="en-US" altLang="zh-CN" dirty="0" smtClean="0"/>
                        <a:t>Key-Value</a:t>
                      </a:r>
                      <a:endParaRPr lang="zh-CN" altLang="en-US" dirty="0"/>
                    </a:p>
                  </a:txBody>
                  <a:tcPr marL="121920" marR="121920"/>
                </a:tc>
                <a:tc>
                  <a:txBody>
                    <a:bodyPr/>
                    <a:lstStyle/>
                    <a:p>
                      <a:r>
                        <a:rPr lang="en-US" altLang="zh-CN" dirty="0" smtClean="0"/>
                        <a:t>Object(</a:t>
                      </a:r>
                      <a:r>
                        <a:rPr lang="en-US" altLang="zh-CN" sz="1800" kern="1200" dirty="0" smtClean="0">
                          <a:effectLst/>
                        </a:rPr>
                        <a:t>Serializable</a:t>
                      </a:r>
                      <a:r>
                        <a:rPr lang="en-US" altLang="zh-CN" dirty="0" smtClean="0"/>
                        <a:t>)</a:t>
                      </a:r>
                      <a:endParaRPr lang="zh-CN" altLang="en-US" dirty="0"/>
                    </a:p>
                  </a:txBody>
                  <a:tcPr marL="121920" marR="121920"/>
                </a:tc>
              </a:tr>
            </a:tbl>
          </a:graphicData>
        </a:graphic>
      </p:graphicFrame>
      <p:sp>
        <p:nvSpPr>
          <p:cNvPr id="9" name="TextBox 8"/>
          <p:cNvSpPr txBox="1"/>
          <p:nvPr/>
        </p:nvSpPr>
        <p:spPr>
          <a:xfrm>
            <a:off x="8180641" y="5804505"/>
            <a:ext cx="2770388" cy="738664"/>
          </a:xfrm>
          <a:prstGeom prst="rect">
            <a:avLst/>
          </a:prstGeom>
          <a:noFill/>
        </p:spPr>
        <p:txBody>
          <a:bodyPr wrap="square" rtlCol="0">
            <a:spAutoFit/>
          </a:bodyPr>
          <a:lstStyle/>
          <a:p>
            <a:r>
              <a:rPr lang="en-US" altLang="zh-CN" sz="1400" dirty="0" smtClean="0"/>
              <a:t>LRU</a:t>
            </a:r>
            <a:r>
              <a:rPr lang="zh-CN" altLang="en-US" sz="1400" dirty="0" smtClean="0"/>
              <a:t>（</a:t>
            </a:r>
            <a:r>
              <a:rPr lang="en-US" altLang="zh-CN" sz="1400" dirty="0" smtClean="0"/>
              <a:t>Least </a:t>
            </a:r>
            <a:r>
              <a:rPr lang="en-US" altLang="zh-CN" sz="1400" dirty="0"/>
              <a:t>Recently </a:t>
            </a:r>
            <a:r>
              <a:rPr lang="en-US" altLang="zh-CN" sz="1400" dirty="0" smtClean="0"/>
              <a:t>Used</a:t>
            </a:r>
            <a:r>
              <a:rPr lang="zh-CN" altLang="en-US" sz="1400" dirty="0"/>
              <a:t> ）</a:t>
            </a:r>
            <a:r>
              <a:rPr lang="en-US" altLang="zh-CN" sz="1400" dirty="0" smtClean="0"/>
              <a:t/>
            </a:r>
            <a:br>
              <a:rPr lang="en-US" altLang="zh-CN" sz="1400" dirty="0" smtClean="0"/>
            </a:br>
            <a:r>
              <a:rPr lang="en-US" altLang="zh-CN" sz="1400" dirty="0" smtClean="0"/>
              <a:t>LFU</a:t>
            </a:r>
            <a:r>
              <a:rPr lang="zh-CN" altLang="en-US" sz="1400" dirty="0" smtClean="0"/>
              <a:t>（</a:t>
            </a:r>
            <a:r>
              <a:rPr lang="en-US" altLang="zh-CN" sz="1400" dirty="0" smtClean="0"/>
              <a:t>Least Frequently Used</a:t>
            </a:r>
            <a:r>
              <a:rPr lang="zh-CN" altLang="en-US" sz="1400" dirty="0"/>
              <a:t> ）</a:t>
            </a:r>
            <a:endParaRPr lang="en-US" altLang="zh-CN" sz="1400" dirty="0" smtClean="0"/>
          </a:p>
          <a:p>
            <a:r>
              <a:rPr lang="en-US" altLang="zh-CN" sz="1400" dirty="0"/>
              <a:t>FIFO</a:t>
            </a:r>
            <a:r>
              <a:rPr lang="zh-CN" altLang="en-US" sz="1400" dirty="0"/>
              <a:t>（</a:t>
            </a:r>
            <a:r>
              <a:rPr lang="en-US" altLang="zh-CN" sz="1400" dirty="0"/>
              <a:t>First in First </a:t>
            </a:r>
            <a:r>
              <a:rPr lang="en-US" altLang="zh-CN" sz="1400" dirty="0" smtClean="0"/>
              <a:t>out</a:t>
            </a:r>
            <a:r>
              <a:rPr lang="zh-CN" altLang="en-US" sz="1400" dirty="0"/>
              <a:t> ）</a:t>
            </a:r>
          </a:p>
        </p:txBody>
      </p:sp>
    </p:spTree>
    <p:extLst>
      <p:ext uri="{BB962C8B-B14F-4D97-AF65-F5344CB8AC3E}">
        <p14:creationId xmlns:p14="http://schemas.microsoft.com/office/powerpoint/2010/main" val="1690867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02</a:t>
            </a:r>
            <a:r>
              <a:rPr lang="zh-CN" altLang="en-US" sz="3600" dirty="0" smtClean="0">
                <a:solidFill>
                  <a:schemeClr val="bg1"/>
                </a:solidFill>
                <a:latin typeface="华康俪金黑W8(P)" pitchFamily="34" charset="-122"/>
                <a:ea typeface="华康俪金黑W8(P)" pitchFamily="34" charset="-122"/>
              </a:rPr>
              <a:t> 分布式</a:t>
            </a:r>
            <a:r>
              <a:rPr lang="zh-CN" altLang="en-US" sz="3600" dirty="0">
                <a:solidFill>
                  <a:schemeClr val="bg1"/>
                </a:solidFill>
                <a:latin typeface="华康俪金黑W8(P)" pitchFamily="34" charset="-122"/>
                <a:ea typeface="华康俪金黑W8(P)" pitchFamily="34" charset="-122"/>
              </a:rPr>
              <a:t>缓存产品</a:t>
            </a:r>
          </a:p>
        </p:txBody>
      </p:sp>
      <p:sp>
        <p:nvSpPr>
          <p:cNvPr id="19" name="TextBox 3"/>
          <p:cNvSpPr txBox="1">
            <a:spLocks noChangeArrowheads="1"/>
          </p:cNvSpPr>
          <p:nvPr/>
        </p:nvSpPr>
        <p:spPr bwMode="auto">
          <a:xfrm>
            <a:off x="8238093" y="1397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写性能比较</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图表 13"/>
          <p:cNvGraphicFramePr/>
          <p:nvPr>
            <p:extLst>
              <p:ext uri="{D42A27DB-BD31-4B8C-83A1-F6EECF244321}">
                <p14:modId xmlns:p14="http://schemas.microsoft.com/office/powerpoint/2010/main" val="1908842313"/>
              </p:ext>
            </p:extLst>
          </p:nvPr>
        </p:nvGraphicFramePr>
        <p:xfrm>
          <a:off x="1852217" y="3212976"/>
          <a:ext cx="8343900" cy="1905000"/>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p:cNvSpPr txBox="1"/>
          <p:nvPr/>
        </p:nvSpPr>
        <p:spPr>
          <a:xfrm>
            <a:off x="2447595" y="5327630"/>
            <a:ext cx="4903907" cy="261610"/>
          </a:xfrm>
          <a:prstGeom prst="rect">
            <a:avLst/>
          </a:prstGeom>
          <a:noFill/>
        </p:spPr>
        <p:txBody>
          <a:bodyPr wrap="none" rtlCol="0">
            <a:spAutoFit/>
          </a:bodyPr>
          <a:lstStyle/>
          <a:p>
            <a:r>
              <a:rPr lang="zh-CN" altLang="en-US" sz="1100" dirty="0" smtClean="0"/>
              <a:t>说明</a:t>
            </a:r>
            <a:r>
              <a:rPr lang="zh-CN" altLang="en-US" sz="1100" dirty="0"/>
              <a:t>：</a:t>
            </a:r>
            <a:r>
              <a:rPr lang="zh-CN" altLang="zh-CN" sz="1100" dirty="0" smtClean="0"/>
              <a:t>纵轴</a:t>
            </a:r>
            <a:r>
              <a:rPr lang="zh-CN" altLang="zh-CN" sz="1100" dirty="0"/>
              <a:t>为平均用时（单位：次</a:t>
            </a:r>
            <a:r>
              <a:rPr lang="en-US" altLang="zh-CN" sz="1100" dirty="0"/>
              <a:t>/</a:t>
            </a:r>
            <a:r>
              <a:rPr lang="zh-CN" altLang="zh-CN" sz="1100" dirty="0"/>
              <a:t>秒），横轴为老数据基础（单位：千万）</a:t>
            </a:r>
            <a:endParaRPr lang="zh-CN" altLang="en-US" sz="1100" dirty="0"/>
          </a:p>
        </p:txBody>
      </p:sp>
      <p:sp>
        <p:nvSpPr>
          <p:cNvPr id="24" name="TextBox 23"/>
          <p:cNvSpPr txBox="1"/>
          <p:nvPr/>
        </p:nvSpPr>
        <p:spPr>
          <a:xfrm>
            <a:off x="1319135" y="1628800"/>
            <a:ext cx="9217023" cy="923330"/>
          </a:xfrm>
          <a:prstGeom prst="rect">
            <a:avLst/>
          </a:prstGeom>
          <a:noFill/>
        </p:spPr>
        <p:txBody>
          <a:bodyPr wrap="square" rtlCol="0">
            <a:spAutoFit/>
          </a:bodyPr>
          <a:lstStyle/>
          <a:p>
            <a:r>
              <a:rPr lang="en-US" altLang="zh-CN" dirty="0" err="1"/>
              <a:t>Redis</a:t>
            </a:r>
            <a:r>
              <a:rPr lang="zh-CN" altLang="zh-CN" dirty="0"/>
              <a:t>在写入</a:t>
            </a:r>
            <a:r>
              <a:rPr lang="en-US" altLang="zh-CN" dirty="0"/>
              <a:t>8</a:t>
            </a:r>
            <a:r>
              <a:rPr lang="zh-CN" altLang="zh-CN" dirty="0"/>
              <a:t>千万条时，开始启动虚拟内存，此时意味着物理内存不够用，再加上受快照持久化子进程同时抢占系统资源的影响性能出现</a:t>
            </a:r>
            <a:r>
              <a:rPr lang="zh-CN" altLang="zh-CN" dirty="0" smtClean="0"/>
              <a:t>拐点</a:t>
            </a:r>
            <a:r>
              <a:rPr lang="zh-CN" altLang="en-US" dirty="0" smtClean="0"/>
              <a:t>，在既有</a:t>
            </a:r>
            <a:r>
              <a:rPr lang="zh-CN" altLang="zh-CN" dirty="0" smtClean="0"/>
              <a:t>数据</a:t>
            </a:r>
            <a:r>
              <a:rPr lang="zh-CN" altLang="zh-CN" dirty="0"/>
              <a:t>基础上，进行</a:t>
            </a:r>
            <a:r>
              <a:rPr lang="en-US" altLang="zh-CN" dirty="0"/>
              <a:t>50</a:t>
            </a:r>
            <a:r>
              <a:rPr lang="zh-CN" altLang="zh-CN" dirty="0"/>
              <a:t>个客户端并发，每客户端操作</a:t>
            </a:r>
            <a:r>
              <a:rPr lang="en-US" altLang="zh-CN" dirty="0"/>
              <a:t>100,000</a:t>
            </a:r>
            <a:r>
              <a:rPr lang="zh-CN" altLang="zh-CN" dirty="0"/>
              <a:t>次写，平均用时</a:t>
            </a:r>
            <a:r>
              <a:rPr lang="zh-CN" altLang="zh-CN" dirty="0" smtClean="0"/>
              <a:t>如</a:t>
            </a:r>
            <a:r>
              <a:rPr lang="zh-CN" altLang="en-US" dirty="0" smtClean="0"/>
              <a:t>下</a:t>
            </a:r>
            <a:r>
              <a:rPr lang="zh-CN" altLang="zh-CN" dirty="0" smtClean="0"/>
              <a:t>图</a:t>
            </a:r>
            <a:r>
              <a:rPr lang="en-US" altLang="zh-CN" dirty="0" smtClean="0"/>
              <a:t>:</a:t>
            </a:r>
            <a:endParaRPr lang="zh-CN" altLang="en-US" dirty="0"/>
          </a:p>
        </p:txBody>
      </p:sp>
    </p:spTree>
    <p:extLst>
      <p:ext uri="{BB962C8B-B14F-4D97-AF65-F5344CB8AC3E}">
        <p14:creationId xmlns:p14="http://schemas.microsoft.com/office/powerpoint/2010/main" val="3102561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02</a:t>
            </a:r>
            <a:r>
              <a:rPr lang="zh-CN" altLang="en-US" sz="3600" dirty="0" smtClean="0">
                <a:solidFill>
                  <a:schemeClr val="bg1"/>
                </a:solidFill>
                <a:latin typeface="华康俪金黑W8(P)" pitchFamily="34" charset="-122"/>
                <a:ea typeface="华康俪金黑W8(P)" pitchFamily="34" charset="-122"/>
              </a:rPr>
              <a:t> 分布式</a:t>
            </a:r>
            <a:r>
              <a:rPr lang="zh-CN" altLang="en-US" sz="3600" dirty="0">
                <a:solidFill>
                  <a:schemeClr val="bg1"/>
                </a:solidFill>
                <a:latin typeface="华康俪金黑W8(P)" pitchFamily="34" charset="-122"/>
                <a:ea typeface="华康俪金黑W8(P)" pitchFamily="34" charset="-122"/>
              </a:rPr>
              <a:t>缓存产品</a:t>
            </a:r>
          </a:p>
        </p:txBody>
      </p:sp>
      <p:sp>
        <p:nvSpPr>
          <p:cNvPr id="19" name="TextBox 3"/>
          <p:cNvSpPr txBox="1">
            <a:spLocks noChangeArrowheads="1"/>
          </p:cNvSpPr>
          <p:nvPr/>
        </p:nvSpPr>
        <p:spPr bwMode="auto">
          <a:xfrm>
            <a:off x="8238093" y="1397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4">
                    <a:lumMod val="20000"/>
                    <a:lumOff val="80000"/>
                  </a:schemeClr>
                </a:solidFill>
                <a:latin typeface="微软雅黑" pitchFamily="34" charset="-122"/>
                <a:ea typeface="微软雅黑" pitchFamily="34" charset="-122"/>
              </a:rPr>
              <a:t>读</a:t>
            </a:r>
            <a:r>
              <a:rPr lang="zh-CN" altLang="en-US" sz="2400" b="1" dirty="0" smtClean="0">
                <a:solidFill>
                  <a:schemeClr val="accent4">
                    <a:lumMod val="20000"/>
                    <a:lumOff val="80000"/>
                  </a:schemeClr>
                </a:solidFill>
                <a:latin typeface="微软雅黑" pitchFamily="34" charset="-122"/>
                <a:ea typeface="微软雅黑" pitchFamily="34" charset="-122"/>
              </a:rPr>
              <a:t>性能比较</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 name="图表 9"/>
          <p:cNvGraphicFramePr/>
          <p:nvPr>
            <p:extLst>
              <p:ext uri="{D42A27DB-BD31-4B8C-83A1-F6EECF244321}">
                <p14:modId xmlns:p14="http://schemas.microsoft.com/office/powerpoint/2010/main" val="1965959687"/>
              </p:ext>
            </p:extLst>
          </p:nvPr>
        </p:nvGraphicFramePr>
        <p:xfrm>
          <a:off x="1879634" y="3284984"/>
          <a:ext cx="834390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2447595" y="5327630"/>
            <a:ext cx="4903907" cy="261610"/>
          </a:xfrm>
          <a:prstGeom prst="rect">
            <a:avLst/>
          </a:prstGeom>
          <a:noFill/>
        </p:spPr>
        <p:txBody>
          <a:bodyPr wrap="none" rtlCol="0">
            <a:spAutoFit/>
          </a:bodyPr>
          <a:lstStyle/>
          <a:p>
            <a:r>
              <a:rPr lang="zh-CN" altLang="en-US" sz="1100" dirty="0" smtClean="0"/>
              <a:t>说明</a:t>
            </a:r>
            <a:r>
              <a:rPr lang="zh-CN" altLang="en-US" sz="1100" dirty="0"/>
              <a:t>：</a:t>
            </a:r>
            <a:r>
              <a:rPr lang="zh-CN" altLang="zh-CN" sz="1100" dirty="0" smtClean="0"/>
              <a:t>纵轴</a:t>
            </a:r>
            <a:r>
              <a:rPr lang="zh-CN" altLang="zh-CN" sz="1100" dirty="0"/>
              <a:t>为平均用时（单位：次</a:t>
            </a:r>
            <a:r>
              <a:rPr lang="en-US" altLang="zh-CN" sz="1100" dirty="0"/>
              <a:t>/</a:t>
            </a:r>
            <a:r>
              <a:rPr lang="zh-CN" altLang="zh-CN" sz="1100" dirty="0"/>
              <a:t>秒），横轴为老数据基础（单位：千万）</a:t>
            </a:r>
            <a:endParaRPr lang="zh-CN" altLang="en-US" sz="1100" dirty="0"/>
          </a:p>
        </p:txBody>
      </p:sp>
      <p:sp>
        <p:nvSpPr>
          <p:cNvPr id="3" name="TextBox 2"/>
          <p:cNvSpPr txBox="1"/>
          <p:nvPr/>
        </p:nvSpPr>
        <p:spPr>
          <a:xfrm>
            <a:off x="1319135" y="1628800"/>
            <a:ext cx="9217023" cy="923330"/>
          </a:xfrm>
          <a:prstGeom prst="rect">
            <a:avLst/>
          </a:prstGeom>
          <a:noFill/>
        </p:spPr>
        <p:txBody>
          <a:bodyPr wrap="square" rtlCol="0">
            <a:spAutoFit/>
          </a:bodyPr>
          <a:lstStyle/>
          <a:p>
            <a:r>
              <a:rPr lang="en-US" altLang="zh-CN" dirty="0" err="1"/>
              <a:t>Redis</a:t>
            </a:r>
            <a:r>
              <a:rPr lang="zh-CN" altLang="zh-CN" dirty="0"/>
              <a:t>在写入</a:t>
            </a:r>
            <a:r>
              <a:rPr lang="en-US" altLang="zh-CN" dirty="0"/>
              <a:t>8</a:t>
            </a:r>
            <a:r>
              <a:rPr lang="zh-CN" altLang="zh-CN" dirty="0"/>
              <a:t>千万条时，开始启动虚拟内存，此时意味着物理内存不够用，再加上受快照持久化子进程同时抢占系统资源的影响性能出现</a:t>
            </a:r>
            <a:r>
              <a:rPr lang="zh-CN" altLang="zh-CN" dirty="0" smtClean="0"/>
              <a:t>拐点</a:t>
            </a:r>
            <a:r>
              <a:rPr lang="zh-CN" altLang="en-US" dirty="0" smtClean="0"/>
              <a:t>，在既有</a:t>
            </a:r>
            <a:r>
              <a:rPr lang="zh-CN" altLang="zh-CN" dirty="0" smtClean="0"/>
              <a:t>数据</a:t>
            </a:r>
            <a:r>
              <a:rPr lang="zh-CN" altLang="zh-CN" dirty="0"/>
              <a:t>基础上，进行</a:t>
            </a:r>
            <a:r>
              <a:rPr lang="en-US" altLang="zh-CN" dirty="0"/>
              <a:t>50</a:t>
            </a:r>
            <a:r>
              <a:rPr lang="zh-CN" altLang="zh-CN" dirty="0"/>
              <a:t>个客户端并发，每客户端操作</a:t>
            </a:r>
            <a:r>
              <a:rPr lang="en-US" altLang="zh-CN" dirty="0"/>
              <a:t>100,000</a:t>
            </a:r>
            <a:r>
              <a:rPr lang="zh-CN" altLang="zh-CN" dirty="0" smtClean="0"/>
              <a:t>次</a:t>
            </a:r>
            <a:r>
              <a:rPr lang="zh-CN" altLang="en-US" dirty="0" smtClean="0"/>
              <a:t>读</a:t>
            </a:r>
            <a:r>
              <a:rPr lang="zh-CN" altLang="zh-CN" dirty="0" smtClean="0"/>
              <a:t>，</a:t>
            </a:r>
            <a:r>
              <a:rPr lang="zh-CN" altLang="zh-CN" dirty="0"/>
              <a:t>平均用时</a:t>
            </a:r>
            <a:r>
              <a:rPr lang="zh-CN" altLang="zh-CN" dirty="0" smtClean="0"/>
              <a:t>如</a:t>
            </a:r>
            <a:r>
              <a:rPr lang="zh-CN" altLang="en-US" dirty="0" smtClean="0"/>
              <a:t>下</a:t>
            </a:r>
            <a:r>
              <a:rPr lang="zh-CN" altLang="zh-CN" dirty="0" smtClean="0"/>
              <a:t>图</a:t>
            </a:r>
            <a:r>
              <a:rPr lang="en-US" altLang="zh-CN" dirty="0" smtClean="0"/>
              <a:t>:</a:t>
            </a:r>
            <a:endParaRPr lang="zh-CN" altLang="en-US" dirty="0"/>
          </a:p>
        </p:txBody>
      </p:sp>
    </p:spTree>
    <p:extLst>
      <p:ext uri="{BB962C8B-B14F-4D97-AF65-F5344CB8AC3E}">
        <p14:creationId xmlns:p14="http://schemas.microsoft.com/office/powerpoint/2010/main" val="2032402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23442"/>
            <a:ext cx="9806880" cy="572626"/>
          </a:xfrm>
        </p:spPr>
        <p:txBody>
          <a:bodyPr>
            <a:normAutofit/>
          </a:bodyPr>
          <a:lstStyle/>
          <a:p>
            <a:pPr marL="0" indent="0">
              <a:buNone/>
            </a:pPr>
            <a:r>
              <a:rPr lang="zh-CN" altLang="en-US" sz="2400" dirty="0"/>
              <a:t>缓存高可用</a:t>
            </a:r>
            <a:r>
              <a:rPr lang="zh-CN" altLang="en-US" sz="2400" dirty="0" smtClean="0"/>
              <a:t>方案有几种？</a:t>
            </a:r>
            <a:endParaRPr lang="en-US" altLang="zh-CN" sz="2400" dirty="0" smtClean="0"/>
          </a:p>
          <a:p>
            <a:endParaRPr lang="en-US" altLang="zh-CN" sz="2400" dirty="0" smtClean="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 </a:t>
            </a:r>
            <a:r>
              <a:rPr lang="zh-CN" altLang="en-US" sz="3600" dirty="0">
                <a:solidFill>
                  <a:schemeClr val="bg1"/>
                </a:solidFill>
                <a:latin typeface="华康俪金黑W8(P)" pitchFamily="34" charset="-122"/>
                <a:ea typeface="华康俪金黑W8(P)" pitchFamily="34" charset="-122"/>
              </a:rPr>
              <a:t>缓存高可用方案</a:t>
            </a:r>
          </a:p>
        </p:txBody>
      </p:sp>
      <p:sp>
        <p:nvSpPr>
          <p:cNvPr id="32"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问题</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33" name="直接连接符 32"/>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descr="dialog, question, tux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412" y="2794381"/>
            <a:ext cx="1924761" cy="192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973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556792"/>
            <a:ext cx="9806880" cy="4032448"/>
          </a:xfrm>
        </p:spPr>
        <p:txBody>
          <a:bodyPr>
            <a:normAutofit/>
          </a:bodyPr>
          <a:lstStyle/>
          <a:p>
            <a:r>
              <a:rPr lang="en-US" altLang="zh-CN" sz="2400" dirty="0" smtClean="0"/>
              <a:t>Master-Slave </a:t>
            </a:r>
            <a:r>
              <a:rPr lang="en-US" altLang="zh-CN" sz="2400" dirty="0"/>
              <a:t>+ </a:t>
            </a:r>
            <a:r>
              <a:rPr lang="en-US" altLang="zh-CN" sz="2400" dirty="0" err="1"/>
              <a:t>Keepalived</a:t>
            </a:r>
            <a:r>
              <a:rPr lang="en-US" altLang="zh-CN" sz="2400" dirty="0"/>
              <a:t> + </a:t>
            </a:r>
            <a:r>
              <a:rPr lang="en-US" altLang="zh-CN" sz="2400" dirty="0" err="1"/>
              <a:t>HAProxy</a:t>
            </a:r>
            <a:r>
              <a:rPr lang="en-US" altLang="zh-CN" sz="2400" dirty="0"/>
              <a:t> + </a:t>
            </a:r>
            <a:r>
              <a:rPr lang="en-US" altLang="zh-CN" sz="2400" dirty="0" smtClean="0"/>
              <a:t>Sentinel</a:t>
            </a:r>
          </a:p>
          <a:p>
            <a:r>
              <a:rPr lang="en-US" altLang="zh-CN" sz="2400" dirty="0"/>
              <a:t>Master-Slave + </a:t>
            </a:r>
            <a:r>
              <a:rPr lang="en-US" altLang="zh-CN" sz="2400" dirty="0" smtClean="0"/>
              <a:t>DNS</a:t>
            </a:r>
            <a:r>
              <a:rPr lang="zh-CN" altLang="en-US" sz="2400" dirty="0" smtClean="0"/>
              <a:t> </a:t>
            </a:r>
            <a:r>
              <a:rPr lang="en-US" altLang="zh-CN" sz="2400" dirty="0"/>
              <a:t>+ Sentinel</a:t>
            </a:r>
          </a:p>
          <a:p>
            <a:r>
              <a:rPr lang="en-US" altLang="zh-CN" sz="2400" dirty="0" smtClean="0"/>
              <a:t>Master-Slave </a:t>
            </a:r>
            <a:r>
              <a:rPr lang="en-US" altLang="zh-CN" sz="2400" dirty="0"/>
              <a:t>+ Configure </a:t>
            </a:r>
            <a:r>
              <a:rPr lang="en-US" altLang="zh-CN" sz="2400" dirty="0" smtClean="0"/>
              <a:t>Center</a:t>
            </a:r>
            <a:r>
              <a:rPr lang="zh-CN" altLang="en-US" sz="2400" dirty="0" smtClean="0"/>
              <a:t> </a:t>
            </a:r>
            <a:r>
              <a:rPr lang="en-US" altLang="zh-CN" sz="2400" dirty="0"/>
              <a:t>+ </a:t>
            </a:r>
            <a:r>
              <a:rPr lang="en-US" altLang="zh-CN" sz="2400" dirty="0" smtClean="0"/>
              <a:t>Sentinel</a:t>
            </a:r>
          </a:p>
          <a:p>
            <a:r>
              <a:rPr lang="en-US" altLang="zh-CN" sz="2400" dirty="0"/>
              <a:t>Master-Slave + </a:t>
            </a:r>
            <a:r>
              <a:rPr lang="en-US" altLang="zh-CN" sz="2400" dirty="0" err="1"/>
              <a:t>Keepalived</a:t>
            </a:r>
            <a:endParaRPr lang="en-US" altLang="zh-CN" sz="2400" dirty="0"/>
          </a:p>
          <a:p>
            <a:r>
              <a:rPr lang="en-US" altLang="zh-CN" sz="2400" dirty="0" smtClean="0"/>
              <a:t>………</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高可用方案</a:t>
            </a:r>
          </a:p>
        </p:txBody>
      </p:sp>
      <p:sp>
        <p:nvSpPr>
          <p:cNvPr id="19"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目</a:t>
            </a:r>
            <a:r>
              <a:rPr lang="zh-CN" altLang="en-US" sz="2400" b="1" dirty="0">
                <a:solidFill>
                  <a:schemeClr val="accent4">
                    <a:lumMod val="20000"/>
                    <a:lumOff val="80000"/>
                  </a:schemeClr>
                </a:solidFill>
                <a:latin typeface="微软雅黑" pitchFamily="34" charset="-122"/>
                <a:ea typeface="微软雅黑" pitchFamily="34" charset="-122"/>
              </a:rPr>
              <a:t>录</a:t>
            </a: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912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353592"/>
            <a:ext cx="9806880" cy="462508"/>
          </a:xfrm>
        </p:spPr>
        <p:txBody>
          <a:bodyPr>
            <a:normAutofit/>
          </a:bodyPr>
          <a:lstStyle/>
          <a:p>
            <a:r>
              <a:rPr lang="en-US" altLang="zh-CN" sz="2400" dirty="0"/>
              <a:t>Master-Slave + </a:t>
            </a:r>
            <a:r>
              <a:rPr lang="en-US" altLang="zh-CN" sz="2400" dirty="0" err="1"/>
              <a:t>Keepalived</a:t>
            </a:r>
            <a:r>
              <a:rPr lang="en-US" altLang="zh-CN" sz="2400" dirty="0"/>
              <a:t> + </a:t>
            </a:r>
            <a:r>
              <a:rPr lang="en-US" altLang="zh-CN" sz="2400" dirty="0" err="1"/>
              <a:t>HAProxy</a:t>
            </a:r>
            <a:r>
              <a:rPr lang="en-US" altLang="zh-CN" sz="2400" dirty="0"/>
              <a:t> + </a:t>
            </a:r>
            <a:r>
              <a:rPr lang="en-US" altLang="zh-CN" sz="2400" dirty="0" smtClean="0"/>
              <a:t>Sentinel</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高可用方案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方案一</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3739" y="2777195"/>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739" y="4586945"/>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0161" y="4853643"/>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7927" y="2462870"/>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989" y="4586945"/>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940001" y="3805895"/>
            <a:ext cx="1536499" cy="883116"/>
          </a:xfrm>
          <a:prstGeom prst="rightArrow">
            <a:avLst/>
          </a:prstGeom>
          <a:ln>
            <a:solidFill>
              <a:schemeClr val="tx1">
                <a:lumMod val="75000"/>
                <a:lumOff val="25000"/>
              </a:schemeClr>
            </a:solidFill>
          </a:ln>
        </p:spPr>
        <p:txBody>
          <a:bodyPr wrap="square" rtlCol="0" anchor="ctr">
            <a:noAutofit/>
          </a:bodyPr>
          <a:lstStyle/>
          <a:p>
            <a:pPr algn="ctr"/>
            <a:r>
              <a:rPr lang="en-US" altLang="zh-CN" sz="1050" dirty="0" err="1" smtClean="0">
                <a:latin typeface="+mj-ea"/>
                <a:ea typeface="+mj-ea"/>
              </a:rPr>
              <a:t>Redis</a:t>
            </a:r>
            <a:r>
              <a:rPr lang="en-US" altLang="zh-CN" sz="1050" dirty="0" smtClean="0">
                <a:latin typeface="+mj-ea"/>
                <a:ea typeface="+mj-ea"/>
              </a:rPr>
              <a:t> client</a:t>
            </a:r>
            <a:endParaRPr lang="zh-CN" altLang="en-US" sz="1050" dirty="0" smtClean="0">
              <a:latin typeface="+mj-ea"/>
              <a:ea typeface="+mj-ea"/>
            </a:endParaRPr>
          </a:p>
        </p:txBody>
      </p:sp>
      <p:cxnSp>
        <p:nvCxnSpPr>
          <p:cNvPr id="6" name="直接箭头连接符 5"/>
          <p:cNvCxnSpPr>
            <a:endCxn id="21" idx="1"/>
          </p:cNvCxnSpPr>
          <p:nvPr/>
        </p:nvCxnSpPr>
        <p:spPr>
          <a:xfrm flipV="1">
            <a:off x="3346043" y="3342578"/>
            <a:ext cx="1097696" cy="9933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endCxn id="22" idx="1"/>
          </p:cNvCxnSpPr>
          <p:nvPr/>
        </p:nvCxnSpPr>
        <p:spPr>
          <a:xfrm>
            <a:off x="3346043" y="4335886"/>
            <a:ext cx="1097696" cy="816442"/>
          </a:xfrm>
          <a:prstGeom prst="straightConnector1">
            <a:avLst/>
          </a:prstGeom>
          <a:ln>
            <a:solidFill>
              <a:schemeClr val="bg2">
                <a:lumMod val="90000"/>
              </a:schemeClr>
            </a:solidFill>
            <a:prstDash val="sysDash"/>
            <a:tailEnd type="arrow"/>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stCxn id="21" idx="3"/>
            <a:endCxn id="25" idx="1"/>
          </p:cNvCxnSpPr>
          <p:nvPr/>
        </p:nvCxnSpPr>
        <p:spPr>
          <a:xfrm>
            <a:off x="5170659" y="3342578"/>
            <a:ext cx="2035330" cy="180975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4" name="直接箭头连接符 33"/>
          <p:cNvCxnSpPr>
            <a:stCxn id="21" idx="3"/>
            <a:endCxn id="24" idx="1"/>
          </p:cNvCxnSpPr>
          <p:nvPr/>
        </p:nvCxnSpPr>
        <p:spPr>
          <a:xfrm flipV="1">
            <a:off x="5170659" y="3028253"/>
            <a:ext cx="2027268" cy="3143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7" name="直接箭头连接符 36"/>
          <p:cNvCxnSpPr/>
          <p:nvPr/>
        </p:nvCxnSpPr>
        <p:spPr>
          <a:xfrm>
            <a:off x="7551862" y="3536485"/>
            <a:ext cx="8062" cy="11504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接箭头连接符 41"/>
          <p:cNvCxnSpPr>
            <a:stCxn id="23" idx="1"/>
            <a:endCxn id="25" idx="3"/>
          </p:cNvCxnSpPr>
          <p:nvPr/>
        </p:nvCxnSpPr>
        <p:spPr>
          <a:xfrm flipH="1" flipV="1">
            <a:off x="7932909" y="5152328"/>
            <a:ext cx="1607252" cy="26669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5" name="直接箭头连接符 44"/>
          <p:cNvCxnSpPr/>
          <p:nvPr/>
        </p:nvCxnSpPr>
        <p:spPr>
          <a:xfrm flipH="1" flipV="1">
            <a:off x="7915323" y="3018729"/>
            <a:ext cx="1904952" cy="195332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p:nvPr/>
        </p:nvCxnSpPr>
        <p:spPr>
          <a:xfrm>
            <a:off x="4778624" y="3888910"/>
            <a:ext cx="0" cy="78852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pic>
        <p:nvPicPr>
          <p:cNvPr id="20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3763" y="3896668"/>
            <a:ext cx="744564" cy="850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74" name="TextBox 2073"/>
          <p:cNvSpPr txBox="1"/>
          <p:nvPr/>
        </p:nvSpPr>
        <p:spPr>
          <a:xfrm>
            <a:off x="2596641" y="4747391"/>
            <a:ext cx="808683" cy="461665"/>
          </a:xfrm>
          <a:prstGeom prst="rect">
            <a:avLst/>
          </a:prstGeom>
          <a:noFill/>
        </p:spPr>
        <p:txBody>
          <a:bodyPr wrap="none" rtlCol="0">
            <a:spAutoFit/>
          </a:bodyPr>
          <a:lstStyle/>
          <a:p>
            <a:r>
              <a:rPr lang="en-US" altLang="zh-CN" sz="1200" dirty="0" smtClean="0"/>
              <a:t>Virtual IP</a:t>
            </a:r>
          </a:p>
          <a:p>
            <a:r>
              <a:rPr lang="en-US" altLang="zh-CN" sz="1200" dirty="0" smtClean="0"/>
              <a:t>10.1.1.10</a:t>
            </a:r>
            <a:endParaRPr lang="zh-CN" altLang="en-US" sz="1200" dirty="0"/>
          </a:p>
        </p:txBody>
      </p:sp>
      <p:sp>
        <p:nvSpPr>
          <p:cNvPr id="65" name="TextBox 64"/>
          <p:cNvSpPr txBox="1"/>
          <p:nvPr/>
        </p:nvSpPr>
        <p:spPr>
          <a:xfrm>
            <a:off x="4402857" y="2424770"/>
            <a:ext cx="808683" cy="461665"/>
          </a:xfrm>
          <a:prstGeom prst="rect">
            <a:avLst/>
          </a:prstGeom>
          <a:noFill/>
        </p:spPr>
        <p:txBody>
          <a:bodyPr wrap="none" rtlCol="0">
            <a:spAutoFit/>
          </a:bodyPr>
          <a:lstStyle/>
          <a:p>
            <a:r>
              <a:rPr lang="en-US" altLang="zh-CN" sz="1200" dirty="0" smtClean="0"/>
              <a:t>HAProxy1</a:t>
            </a:r>
          </a:p>
          <a:p>
            <a:r>
              <a:rPr lang="en-US" altLang="zh-CN" sz="1200" dirty="0" smtClean="0"/>
              <a:t>10.1.1.11</a:t>
            </a:r>
            <a:endParaRPr lang="zh-CN" altLang="en-US" sz="1200" dirty="0"/>
          </a:p>
        </p:txBody>
      </p:sp>
      <p:sp>
        <p:nvSpPr>
          <p:cNvPr id="66" name="TextBox 65"/>
          <p:cNvSpPr txBox="1"/>
          <p:nvPr/>
        </p:nvSpPr>
        <p:spPr>
          <a:xfrm>
            <a:off x="4404222" y="5717710"/>
            <a:ext cx="808683" cy="461665"/>
          </a:xfrm>
          <a:prstGeom prst="rect">
            <a:avLst/>
          </a:prstGeom>
          <a:noFill/>
        </p:spPr>
        <p:txBody>
          <a:bodyPr wrap="none" rtlCol="0">
            <a:spAutoFit/>
          </a:bodyPr>
          <a:lstStyle/>
          <a:p>
            <a:r>
              <a:rPr lang="en-US" altLang="zh-CN" sz="1200" dirty="0" smtClean="0"/>
              <a:t>HAProxy2</a:t>
            </a:r>
          </a:p>
          <a:p>
            <a:r>
              <a:rPr lang="en-US" altLang="zh-CN" sz="1200" dirty="0" smtClean="0"/>
              <a:t>10.1.1.12</a:t>
            </a:r>
            <a:endParaRPr lang="zh-CN" altLang="en-US" sz="1200" dirty="0"/>
          </a:p>
        </p:txBody>
      </p:sp>
      <p:sp>
        <p:nvSpPr>
          <p:cNvPr id="67" name="TextBox 66"/>
          <p:cNvSpPr txBox="1"/>
          <p:nvPr/>
        </p:nvSpPr>
        <p:spPr>
          <a:xfrm>
            <a:off x="4364757" y="4109689"/>
            <a:ext cx="901337" cy="276999"/>
          </a:xfrm>
          <a:prstGeom prst="rect">
            <a:avLst/>
          </a:prstGeom>
          <a:noFill/>
        </p:spPr>
        <p:txBody>
          <a:bodyPr wrap="none" rtlCol="0">
            <a:spAutoFit/>
          </a:bodyPr>
          <a:lstStyle/>
          <a:p>
            <a:r>
              <a:rPr lang="en-US" altLang="zh-CN" sz="1200" dirty="0" err="1" smtClean="0"/>
              <a:t>Keepalived</a:t>
            </a:r>
            <a:endParaRPr lang="en-US" altLang="zh-CN" sz="1200" dirty="0" smtClean="0"/>
          </a:p>
        </p:txBody>
      </p:sp>
      <p:sp>
        <p:nvSpPr>
          <p:cNvPr id="68" name="TextBox 67"/>
          <p:cNvSpPr txBox="1"/>
          <p:nvPr/>
        </p:nvSpPr>
        <p:spPr>
          <a:xfrm rot="21164300">
            <a:off x="5495047" y="2928665"/>
            <a:ext cx="1368708" cy="276999"/>
          </a:xfrm>
          <a:prstGeom prst="rect">
            <a:avLst/>
          </a:prstGeom>
          <a:noFill/>
        </p:spPr>
        <p:txBody>
          <a:bodyPr wrap="none" rtlCol="0">
            <a:spAutoFit/>
          </a:bodyPr>
          <a:lstStyle/>
          <a:p>
            <a:r>
              <a:rPr lang="en-US" altLang="zh-CN" sz="1200" dirty="0" smtClean="0"/>
              <a:t>Forward to master</a:t>
            </a:r>
          </a:p>
        </p:txBody>
      </p:sp>
      <p:sp>
        <p:nvSpPr>
          <p:cNvPr id="69" name="TextBox 68"/>
          <p:cNvSpPr txBox="1"/>
          <p:nvPr/>
        </p:nvSpPr>
        <p:spPr>
          <a:xfrm rot="2454572">
            <a:off x="5435166" y="4056535"/>
            <a:ext cx="1056571" cy="276999"/>
          </a:xfrm>
          <a:prstGeom prst="rect">
            <a:avLst/>
          </a:prstGeom>
          <a:noFill/>
        </p:spPr>
        <p:txBody>
          <a:bodyPr wrap="none" rtlCol="0">
            <a:spAutoFit/>
          </a:bodyPr>
          <a:lstStyle/>
          <a:p>
            <a:r>
              <a:rPr lang="en-US" altLang="zh-CN" sz="1200" dirty="0" smtClean="0"/>
              <a:t>Monitor slave</a:t>
            </a:r>
          </a:p>
        </p:txBody>
      </p:sp>
      <p:sp>
        <p:nvSpPr>
          <p:cNvPr id="70" name="TextBox 69"/>
          <p:cNvSpPr txBox="1"/>
          <p:nvPr/>
        </p:nvSpPr>
        <p:spPr>
          <a:xfrm>
            <a:off x="7084757" y="4058887"/>
            <a:ext cx="909801" cy="276999"/>
          </a:xfrm>
          <a:prstGeom prst="rect">
            <a:avLst/>
          </a:prstGeom>
          <a:noFill/>
        </p:spPr>
        <p:txBody>
          <a:bodyPr wrap="none" rtlCol="0">
            <a:spAutoFit/>
          </a:bodyPr>
          <a:lstStyle/>
          <a:p>
            <a:r>
              <a:rPr lang="en-US" altLang="zh-CN" sz="1200" dirty="0" smtClean="0"/>
              <a:t>Replication</a:t>
            </a:r>
          </a:p>
        </p:txBody>
      </p:sp>
      <p:sp>
        <p:nvSpPr>
          <p:cNvPr id="71" name="TextBox 70"/>
          <p:cNvSpPr txBox="1"/>
          <p:nvPr/>
        </p:nvSpPr>
        <p:spPr>
          <a:xfrm rot="2724028">
            <a:off x="8337189" y="3667395"/>
            <a:ext cx="1136145" cy="276999"/>
          </a:xfrm>
          <a:prstGeom prst="rect">
            <a:avLst/>
          </a:prstGeom>
          <a:noFill/>
        </p:spPr>
        <p:txBody>
          <a:bodyPr wrap="none" rtlCol="0">
            <a:spAutoFit/>
          </a:bodyPr>
          <a:lstStyle/>
          <a:p>
            <a:r>
              <a:rPr lang="en-US" altLang="zh-CN" sz="1200" dirty="0" smtClean="0"/>
              <a:t>Monitor health</a:t>
            </a:r>
          </a:p>
        </p:txBody>
      </p:sp>
      <p:sp>
        <p:nvSpPr>
          <p:cNvPr id="72" name="TextBox 71"/>
          <p:cNvSpPr txBox="1"/>
          <p:nvPr/>
        </p:nvSpPr>
        <p:spPr>
          <a:xfrm rot="525030">
            <a:off x="8238092" y="5237277"/>
            <a:ext cx="1136145" cy="276999"/>
          </a:xfrm>
          <a:prstGeom prst="rect">
            <a:avLst/>
          </a:prstGeom>
          <a:noFill/>
        </p:spPr>
        <p:txBody>
          <a:bodyPr wrap="none" rtlCol="0">
            <a:spAutoFit/>
          </a:bodyPr>
          <a:lstStyle/>
          <a:p>
            <a:r>
              <a:rPr lang="en-US" altLang="zh-CN" sz="1200" dirty="0" smtClean="0"/>
              <a:t>Monitor health</a:t>
            </a:r>
          </a:p>
        </p:txBody>
      </p:sp>
      <p:sp>
        <p:nvSpPr>
          <p:cNvPr id="73" name="TextBox 72"/>
          <p:cNvSpPr txBox="1"/>
          <p:nvPr/>
        </p:nvSpPr>
        <p:spPr>
          <a:xfrm>
            <a:off x="7176351" y="1963219"/>
            <a:ext cx="898451" cy="646331"/>
          </a:xfrm>
          <a:prstGeom prst="rect">
            <a:avLst/>
          </a:prstGeom>
          <a:noFill/>
        </p:spPr>
        <p:txBody>
          <a:bodyPr wrap="none" rtlCol="0">
            <a:spAutoFit/>
          </a:bodyPr>
          <a:lstStyle/>
          <a:p>
            <a:pPr algn="ctr"/>
            <a:r>
              <a:rPr lang="en-US" altLang="zh-CN" sz="1200" dirty="0" err="1" smtClean="0"/>
              <a:t>RedisM</a:t>
            </a:r>
            <a:endParaRPr lang="en-US" altLang="zh-CN" sz="1200" dirty="0" smtClean="0"/>
          </a:p>
          <a:p>
            <a:pPr algn="ctr"/>
            <a:r>
              <a:rPr lang="en-US" altLang="zh-CN" sz="1200" dirty="0" smtClean="0"/>
              <a:t>Sentinel1</a:t>
            </a:r>
          </a:p>
          <a:p>
            <a:pPr algn="ctr"/>
            <a:r>
              <a:rPr lang="en-US" altLang="zh-CN" sz="1200" dirty="0" smtClean="0"/>
              <a:t>10.1.1.100</a:t>
            </a:r>
            <a:endParaRPr lang="zh-CN" altLang="en-US" sz="1200" dirty="0"/>
          </a:p>
        </p:txBody>
      </p:sp>
      <p:sp>
        <p:nvSpPr>
          <p:cNvPr id="74" name="TextBox 73"/>
          <p:cNvSpPr txBox="1"/>
          <p:nvPr/>
        </p:nvSpPr>
        <p:spPr>
          <a:xfrm>
            <a:off x="7123140" y="5753575"/>
            <a:ext cx="892617" cy="646331"/>
          </a:xfrm>
          <a:prstGeom prst="rect">
            <a:avLst/>
          </a:prstGeom>
          <a:noFill/>
        </p:spPr>
        <p:txBody>
          <a:bodyPr wrap="none" rtlCol="0">
            <a:spAutoFit/>
          </a:bodyPr>
          <a:lstStyle/>
          <a:p>
            <a:pPr algn="ctr"/>
            <a:r>
              <a:rPr lang="en-US" altLang="zh-CN" sz="1200" dirty="0" err="1" smtClean="0"/>
              <a:t>RedisS</a:t>
            </a:r>
            <a:endParaRPr lang="en-US" altLang="zh-CN" sz="1200" dirty="0" smtClean="0"/>
          </a:p>
          <a:p>
            <a:pPr algn="ctr"/>
            <a:r>
              <a:rPr lang="en-US" altLang="zh-CN" sz="1200" dirty="0" smtClean="0"/>
              <a:t>Sentinel2</a:t>
            </a:r>
          </a:p>
          <a:p>
            <a:pPr algn="ctr"/>
            <a:r>
              <a:rPr lang="en-US" altLang="zh-CN" sz="1200" dirty="0" smtClean="0"/>
              <a:t>10.1.1.101</a:t>
            </a:r>
            <a:endParaRPr lang="zh-CN" altLang="en-US" sz="1200" dirty="0"/>
          </a:p>
        </p:txBody>
      </p:sp>
      <p:sp>
        <p:nvSpPr>
          <p:cNvPr id="75" name="TextBox 74"/>
          <p:cNvSpPr txBox="1"/>
          <p:nvPr/>
        </p:nvSpPr>
        <p:spPr>
          <a:xfrm>
            <a:off x="9454395" y="5970298"/>
            <a:ext cx="898451" cy="461665"/>
          </a:xfrm>
          <a:prstGeom prst="rect">
            <a:avLst/>
          </a:prstGeom>
          <a:noFill/>
        </p:spPr>
        <p:txBody>
          <a:bodyPr wrap="none" rtlCol="0">
            <a:spAutoFit/>
          </a:bodyPr>
          <a:lstStyle/>
          <a:p>
            <a:pPr algn="ctr"/>
            <a:r>
              <a:rPr lang="en-US" altLang="zh-CN" sz="1200" dirty="0" smtClean="0"/>
              <a:t>Sentinel3</a:t>
            </a:r>
          </a:p>
          <a:p>
            <a:pPr algn="ctr"/>
            <a:r>
              <a:rPr lang="en-US" altLang="zh-CN" sz="1200" dirty="0" smtClean="0"/>
              <a:t>10.1.1.102</a:t>
            </a:r>
            <a:endParaRPr lang="zh-CN" altLang="en-US" sz="1200" dirty="0"/>
          </a:p>
        </p:txBody>
      </p:sp>
    </p:spTree>
    <p:extLst>
      <p:ext uri="{BB962C8B-B14F-4D97-AF65-F5344CB8AC3E}">
        <p14:creationId xmlns:p14="http://schemas.microsoft.com/office/powerpoint/2010/main" val="375859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 y="228"/>
            <a:ext cx="4078817" cy="6857772"/>
          </a:xfrm>
          <a:prstGeom prst="rect">
            <a:avLst/>
          </a:prstGeom>
          <a:solidFill>
            <a:srgbClr val="7173C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TextBox 3"/>
          <p:cNvSpPr txBox="1">
            <a:spLocks noChangeArrowheads="1"/>
          </p:cNvSpPr>
          <p:nvPr/>
        </p:nvSpPr>
        <p:spPr bwMode="auto">
          <a:xfrm>
            <a:off x="1600200" y="1516064"/>
            <a:ext cx="17283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000" b="1" dirty="0">
                <a:solidFill>
                  <a:schemeClr val="bg1"/>
                </a:solidFill>
              </a:rPr>
              <a:t>目录页</a:t>
            </a:r>
          </a:p>
        </p:txBody>
      </p:sp>
      <p:sp>
        <p:nvSpPr>
          <p:cNvPr id="6" name="TextBox 4"/>
          <p:cNvSpPr txBox="1">
            <a:spLocks noChangeArrowheads="1"/>
          </p:cNvSpPr>
          <p:nvPr/>
        </p:nvSpPr>
        <p:spPr bwMode="auto">
          <a:xfrm>
            <a:off x="1629834" y="2630488"/>
            <a:ext cx="1693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dirty="0">
                <a:solidFill>
                  <a:schemeClr val="bg1"/>
                </a:solidFill>
                <a:latin typeface="Stencil" pitchFamily="82" charset="0"/>
              </a:rPr>
              <a:t>contents</a:t>
            </a:r>
            <a:endParaRPr lang="zh-CN" altLang="en-US" sz="2400" dirty="0">
              <a:solidFill>
                <a:schemeClr val="bg1"/>
              </a:solidFill>
              <a:latin typeface="Stencil" pitchFamily="82"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871395658"/>
              </p:ext>
            </p:extLst>
          </p:nvPr>
        </p:nvGraphicFramePr>
        <p:xfrm>
          <a:off x="4847168" y="1462088"/>
          <a:ext cx="6913034" cy="4053784"/>
        </p:xfrm>
        <a:graphic>
          <a:graphicData uri="http://schemas.openxmlformats.org/drawingml/2006/table">
            <a:tbl>
              <a:tblPr firstRow="1" bandRow="1">
                <a:tableStyleId>{5C22544A-7EE6-4342-B048-85BDC9FD1C3A}</a:tableStyleId>
              </a:tblPr>
              <a:tblGrid>
                <a:gridCol w="867831"/>
                <a:gridCol w="6045203"/>
              </a:tblGrid>
              <a:tr h="5393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0" i="1" kern="1200" dirty="0" smtClean="0">
                          <a:solidFill>
                            <a:schemeClr val="tx1"/>
                          </a:solidFill>
                          <a:latin typeface="+mj-ea"/>
                          <a:ea typeface="+mj-ea"/>
                          <a:cs typeface="+mn-cs"/>
                        </a:rPr>
                        <a:t>01</a:t>
                      </a:r>
                      <a:endParaRPr lang="zh-CN" altLang="en-US" sz="3200" b="0" i="1" kern="1200" dirty="0">
                        <a:solidFill>
                          <a:schemeClr val="tx1"/>
                        </a:solidFill>
                        <a:latin typeface="+mj-ea"/>
                        <a:ea typeface="+mj-ea"/>
                        <a:cs typeface="+mn-cs"/>
                      </a:endParaRPr>
                    </a:p>
                  </a:txBody>
                  <a:tcPr marL="121925" marR="121925" marT="45716" marB="45716"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0" kern="1200" dirty="0" smtClean="0">
                          <a:solidFill>
                            <a:schemeClr val="tx1"/>
                          </a:solidFill>
                          <a:latin typeface="+mj-ea"/>
                          <a:ea typeface="+mn-ea"/>
                          <a:cs typeface="+mn-cs"/>
                        </a:rPr>
                        <a:t>前言</a:t>
                      </a:r>
                      <a:endParaRPr lang="zh-CN" altLang="en-US" sz="3200" b="0" kern="1200" dirty="0">
                        <a:solidFill>
                          <a:schemeClr val="tx1"/>
                        </a:solidFill>
                        <a:latin typeface="+mj-ea"/>
                        <a:ea typeface="+mn-ea"/>
                        <a:cs typeface="+mn-cs"/>
                      </a:endParaRPr>
                    </a:p>
                  </a:txBody>
                  <a:tcPr marL="121925" marR="121925" marT="45716" marB="45716"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487964">
                <a:tc>
                  <a:txBody>
                    <a:bodyPr/>
                    <a:lstStyle/>
                    <a:p>
                      <a:r>
                        <a:rPr lang="en-US" altLang="zh-CN" sz="3200" b="0" i="1" kern="1200" dirty="0" smtClean="0">
                          <a:solidFill>
                            <a:schemeClr val="tx1"/>
                          </a:solidFill>
                          <a:latin typeface="+mj-ea"/>
                          <a:ea typeface="+mj-ea"/>
                          <a:cs typeface="+mn-cs"/>
                        </a:rPr>
                        <a:t>02</a:t>
                      </a:r>
                      <a:endParaRPr lang="zh-CN" altLang="en-US" sz="3200" b="0" i="1" kern="1200" dirty="0">
                        <a:solidFill>
                          <a:schemeClr val="tx1"/>
                        </a:solidFill>
                        <a:latin typeface="+mj-ea"/>
                        <a:ea typeface="+mj-ea"/>
                        <a:cs typeface="+mn-cs"/>
                      </a:endParaRP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0" kern="1200" dirty="0" smtClean="0">
                          <a:solidFill>
                            <a:schemeClr val="tx1"/>
                          </a:solidFill>
                          <a:latin typeface="+mj-ea"/>
                          <a:ea typeface="+mn-ea"/>
                          <a:cs typeface="+mn-cs"/>
                        </a:rPr>
                        <a:t>分布式缓存产品</a:t>
                      </a: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7964">
                <a:tc>
                  <a:txBody>
                    <a:bodyPr/>
                    <a:lstStyle/>
                    <a:p>
                      <a:r>
                        <a:rPr lang="en-US" altLang="zh-CN" sz="3200" b="0" i="1" kern="1200" dirty="0" smtClean="0">
                          <a:solidFill>
                            <a:schemeClr val="tx1"/>
                          </a:solidFill>
                          <a:latin typeface="+mj-ea"/>
                          <a:ea typeface="+mj-ea"/>
                          <a:cs typeface="+mn-cs"/>
                        </a:rPr>
                        <a:t>03</a:t>
                      </a:r>
                      <a:endParaRPr lang="zh-CN" altLang="en-US" sz="3200" b="0" i="1" kern="1200" dirty="0">
                        <a:solidFill>
                          <a:schemeClr val="tx1"/>
                        </a:solidFill>
                        <a:latin typeface="+mj-ea"/>
                        <a:ea typeface="+mj-ea"/>
                        <a:cs typeface="+mn-cs"/>
                      </a:endParaRP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0" kern="1200" smtClean="0">
                          <a:solidFill>
                            <a:schemeClr val="tx1"/>
                          </a:solidFill>
                          <a:latin typeface="+mj-ea"/>
                          <a:ea typeface="+mn-ea"/>
                          <a:cs typeface="+mn-cs"/>
                        </a:rPr>
                        <a:t>缓存高可用方案</a:t>
                      </a:r>
                      <a:endParaRPr lang="zh-CN" altLang="en-US" sz="3200" b="0" kern="1200" dirty="0" smtClean="0">
                        <a:solidFill>
                          <a:schemeClr val="tx1"/>
                        </a:solidFill>
                        <a:latin typeface="+mj-ea"/>
                        <a:ea typeface="+mn-ea"/>
                        <a:cs typeface="+mn-cs"/>
                      </a:endParaRP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7964">
                <a:tc>
                  <a:txBody>
                    <a:bodyPr/>
                    <a:lstStyle/>
                    <a:p>
                      <a:r>
                        <a:rPr lang="en-US" altLang="zh-CN" sz="3200" b="0" i="1" kern="1200" dirty="0" smtClean="0">
                          <a:solidFill>
                            <a:schemeClr val="tx1"/>
                          </a:solidFill>
                          <a:latin typeface="+mj-ea"/>
                          <a:ea typeface="+mj-ea"/>
                          <a:cs typeface="+mn-cs"/>
                        </a:rPr>
                        <a:t>04</a:t>
                      </a:r>
                      <a:endParaRPr lang="zh-CN" altLang="en-US" sz="3200" b="0" i="1" kern="1200" dirty="0">
                        <a:solidFill>
                          <a:schemeClr val="tx1"/>
                        </a:solidFill>
                        <a:latin typeface="+mj-ea"/>
                        <a:ea typeface="+mj-ea"/>
                        <a:cs typeface="+mn-cs"/>
                      </a:endParaRP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0" kern="1200" dirty="0" smtClean="0">
                          <a:solidFill>
                            <a:schemeClr val="tx1"/>
                          </a:solidFill>
                          <a:latin typeface="+mj-ea"/>
                          <a:ea typeface="+mn-ea"/>
                          <a:cs typeface="+mn-cs"/>
                        </a:rPr>
                        <a:t>缓存分布式方案</a:t>
                      </a: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7964">
                <a:tc>
                  <a:txBody>
                    <a:bodyPr/>
                    <a:lstStyle/>
                    <a:p>
                      <a:r>
                        <a:rPr lang="en-US" altLang="zh-CN" sz="3200" b="0" i="1" kern="1200" dirty="0" smtClean="0">
                          <a:solidFill>
                            <a:schemeClr val="tx1"/>
                          </a:solidFill>
                          <a:latin typeface="+mj-ea"/>
                          <a:ea typeface="+mj-ea"/>
                          <a:cs typeface="+mn-cs"/>
                        </a:rPr>
                        <a:t>05</a:t>
                      </a:r>
                      <a:endParaRPr lang="zh-CN" altLang="en-US" sz="3200" b="0" i="1" kern="1200" dirty="0">
                        <a:solidFill>
                          <a:schemeClr val="tx1"/>
                        </a:solidFill>
                        <a:latin typeface="+mj-ea"/>
                        <a:ea typeface="+mj-ea"/>
                        <a:cs typeface="+mn-cs"/>
                      </a:endParaRP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0" kern="1200" dirty="0" smtClean="0">
                          <a:solidFill>
                            <a:schemeClr val="tx1"/>
                          </a:solidFill>
                          <a:latin typeface="+mj-ea"/>
                          <a:ea typeface="+mn-ea"/>
                          <a:cs typeface="+mn-cs"/>
                        </a:rPr>
                        <a:t>构建高可用的分布式缓存</a:t>
                      </a: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7964">
                <a:tc>
                  <a:txBody>
                    <a:bodyPr/>
                    <a:lstStyle/>
                    <a:p>
                      <a:r>
                        <a:rPr lang="en-US" altLang="zh-CN" sz="3200" b="0" i="1" kern="1200" dirty="0" smtClean="0">
                          <a:solidFill>
                            <a:schemeClr val="tx1"/>
                          </a:solidFill>
                          <a:latin typeface="+mj-ea"/>
                          <a:ea typeface="+mj-ea"/>
                          <a:cs typeface="+mn-cs"/>
                        </a:rPr>
                        <a:t>06</a:t>
                      </a:r>
                      <a:endParaRPr lang="zh-CN" altLang="en-US" sz="3200" b="0" i="1" kern="1200" dirty="0">
                        <a:solidFill>
                          <a:schemeClr val="tx1"/>
                        </a:solidFill>
                        <a:latin typeface="+mj-ea"/>
                        <a:ea typeface="+mj-ea"/>
                        <a:cs typeface="+mn-cs"/>
                      </a:endParaRP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0" kern="1200" dirty="0" smtClean="0">
                          <a:solidFill>
                            <a:schemeClr val="tx1"/>
                          </a:solidFill>
                          <a:latin typeface="+mj-ea"/>
                          <a:ea typeface="+mn-ea"/>
                          <a:cs typeface="+mn-cs"/>
                        </a:rPr>
                        <a:t>缓存一致性方案</a:t>
                      </a: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7964">
                <a:tc>
                  <a:txBody>
                    <a:bodyPr/>
                    <a:lstStyle/>
                    <a:p>
                      <a:r>
                        <a:rPr lang="en-US" altLang="zh-CN" sz="3200" b="0" i="1" kern="1200" dirty="0" smtClean="0">
                          <a:solidFill>
                            <a:schemeClr val="tx1"/>
                          </a:solidFill>
                          <a:latin typeface="+mj-ea"/>
                          <a:ea typeface="+mj-ea"/>
                          <a:cs typeface="+mn-cs"/>
                        </a:rPr>
                        <a:t>07</a:t>
                      </a:r>
                      <a:endParaRPr lang="zh-CN" altLang="en-US" sz="3200" b="0" i="1" kern="1200" dirty="0">
                        <a:solidFill>
                          <a:schemeClr val="tx1"/>
                        </a:solidFill>
                        <a:latin typeface="+mj-ea"/>
                        <a:ea typeface="+mj-ea"/>
                        <a:cs typeface="+mn-cs"/>
                      </a:endParaRP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0" kern="1200" dirty="0" smtClean="0">
                          <a:solidFill>
                            <a:schemeClr val="tx1"/>
                          </a:solidFill>
                          <a:latin typeface="+mj-ea"/>
                          <a:ea typeface="+mn-ea"/>
                          <a:cs typeface="+mn-cs"/>
                        </a:rPr>
                        <a:t>使用案例</a:t>
                      </a:r>
                    </a:p>
                  </a:txBody>
                  <a:tcPr marL="121925" marR="121925" marT="45716" marB="45716"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9088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353592"/>
            <a:ext cx="9806880" cy="462508"/>
          </a:xfrm>
        </p:spPr>
        <p:txBody>
          <a:bodyPr>
            <a:normAutofit/>
          </a:bodyPr>
          <a:lstStyle/>
          <a:p>
            <a:r>
              <a:rPr lang="en-US" altLang="zh-CN" sz="2400" dirty="0"/>
              <a:t>Master-Slave + </a:t>
            </a:r>
            <a:r>
              <a:rPr lang="en-US" altLang="zh-CN" sz="2400" dirty="0" err="1"/>
              <a:t>Keepalived</a:t>
            </a:r>
            <a:r>
              <a:rPr lang="en-US" altLang="zh-CN" sz="2400" dirty="0"/>
              <a:t> + </a:t>
            </a:r>
            <a:r>
              <a:rPr lang="en-US" altLang="zh-CN" sz="2400" dirty="0" err="1"/>
              <a:t>HAProxy</a:t>
            </a:r>
            <a:r>
              <a:rPr lang="en-US" altLang="zh-CN" sz="2400" dirty="0"/>
              <a:t> + </a:t>
            </a:r>
            <a:r>
              <a:rPr lang="en-US" altLang="zh-CN" sz="2400" dirty="0" smtClean="0"/>
              <a:t>Sentinel</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高可用方案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4">
                    <a:lumMod val="20000"/>
                    <a:lumOff val="80000"/>
                  </a:schemeClr>
                </a:solidFill>
                <a:latin typeface="微软雅黑" pitchFamily="34" charset="-122"/>
                <a:ea typeface="微软雅黑" pitchFamily="34" charset="-122"/>
              </a:rPr>
              <a:t>方案</a:t>
            </a:r>
            <a:r>
              <a:rPr lang="zh-CN" altLang="en-US" sz="2400" b="1" dirty="0" smtClean="0">
                <a:solidFill>
                  <a:schemeClr val="accent4">
                    <a:lumMod val="20000"/>
                    <a:lumOff val="80000"/>
                  </a:schemeClr>
                </a:solidFill>
                <a:latin typeface="微软雅黑" pitchFamily="34" charset="-122"/>
                <a:ea typeface="微软雅黑" pitchFamily="34" charset="-122"/>
              </a:rPr>
              <a:t>一</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右箭头 28"/>
          <p:cNvSpPr/>
          <p:nvPr/>
        </p:nvSpPr>
        <p:spPr>
          <a:xfrm>
            <a:off x="647700" y="3350408"/>
            <a:ext cx="1206832" cy="883116"/>
          </a:xfrm>
          <a:prstGeom prst="rightArrow">
            <a:avLst/>
          </a:prstGeom>
          <a:ln>
            <a:solidFill>
              <a:schemeClr val="tx1">
                <a:lumMod val="75000"/>
                <a:lumOff val="25000"/>
              </a:schemeClr>
            </a:solidFill>
          </a:ln>
        </p:spPr>
        <p:txBody>
          <a:bodyPr wrap="square" rtlCol="0" anchor="ctr">
            <a:noAutofit/>
          </a:bodyPr>
          <a:lstStyle/>
          <a:p>
            <a:pPr algn="ctr"/>
            <a:r>
              <a:rPr lang="en-US" altLang="zh-CN" sz="1050" dirty="0" err="1" smtClean="0">
                <a:latin typeface="+mj-ea"/>
                <a:ea typeface="+mj-ea"/>
              </a:rPr>
              <a:t>Redis</a:t>
            </a:r>
            <a:r>
              <a:rPr lang="en-US" altLang="zh-CN" sz="1050" dirty="0" smtClean="0">
                <a:latin typeface="+mj-ea"/>
                <a:ea typeface="+mj-ea"/>
              </a:rPr>
              <a:t> client</a:t>
            </a:r>
            <a:endParaRPr lang="zh-CN" altLang="en-US" sz="1050" dirty="0" smtClean="0">
              <a:latin typeface="+mj-ea"/>
              <a:ea typeface="+mj-ea"/>
            </a:endParaRPr>
          </a:p>
        </p:txBody>
      </p:sp>
      <p:cxnSp>
        <p:nvCxnSpPr>
          <p:cNvPr id="31" name="直接箭头连接符 30"/>
          <p:cNvCxnSpPr>
            <a:stCxn id="35" idx="3"/>
            <a:endCxn id="2" idx="1"/>
          </p:cNvCxnSpPr>
          <p:nvPr/>
        </p:nvCxnSpPr>
        <p:spPr>
          <a:xfrm flipV="1">
            <a:off x="2613009" y="3168811"/>
            <a:ext cx="636155" cy="6977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a:stCxn id="35" idx="3"/>
            <a:endCxn id="30" idx="1"/>
          </p:cNvCxnSpPr>
          <p:nvPr/>
        </p:nvCxnSpPr>
        <p:spPr>
          <a:xfrm>
            <a:off x="2613009" y="3866543"/>
            <a:ext cx="636582" cy="1055516"/>
          </a:xfrm>
          <a:prstGeom prst="straightConnector1">
            <a:avLst/>
          </a:prstGeom>
          <a:ln>
            <a:solidFill>
              <a:schemeClr val="bg2">
                <a:lumMod val="90000"/>
              </a:schemeClr>
            </a:solidFill>
            <a:prstDash val="sysDash"/>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22" idx="2"/>
            <a:endCxn id="37" idx="0"/>
          </p:cNvCxnSpPr>
          <p:nvPr/>
        </p:nvCxnSpPr>
        <p:spPr>
          <a:xfrm>
            <a:off x="3928272" y="3441117"/>
            <a:ext cx="9320" cy="141352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pic>
        <p:nvPicPr>
          <p:cNvPr id="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45" y="3441181"/>
            <a:ext cx="744564" cy="850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1841323" y="4291904"/>
            <a:ext cx="808683" cy="461665"/>
          </a:xfrm>
          <a:prstGeom prst="rect">
            <a:avLst/>
          </a:prstGeom>
          <a:noFill/>
        </p:spPr>
        <p:txBody>
          <a:bodyPr wrap="none" rtlCol="0">
            <a:spAutoFit/>
          </a:bodyPr>
          <a:lstStyle/>
          <a:p>
            <a:r>
              <a:rPr lang="en-US" altLang="zh-CN" sz="1200" dirty="0" smtClean="0"/>
              <a:t>Virtual IP</a:t>
            </a:r>
          </a:p>
          <a:p>
            <a:r>
              <a:rPr lang="en-US" altLang="zh-CN" sz="1200" dirty="0" smtClean="0"/>
              <a:t>10.1.1.10</a:t>
            </a:r>
            <a:endParaRPr lang="zh-CN" altLang="en-US" sz="1200" dirty="0"/>
          </a:p>
        </p:txBody>
      </p:sp>
      <p:sp>
        <p:nvSpPr>
          <p:cNvPr id="2" name="圆角矩形 1"/>
          <p:cNvSpPr/>
          <p:nvPr/>
        </p:nvSpPr>
        <p:spPr>
          <a:xfrm>
            <a:off x="3249164" y="2699719"/>
            <a:ext cx="2771605" cy="938183"/>
          </a:xfrm>
          <a:prstGeom prst="roundRect">
            <a:avLst/>
          </a:prstGeom>
          <a:ln>
            <a:solidFill>
              <a:schemeClr val="tx1"/>
            </a:solidFill>
          </a:ln>
        </p:spPr>
        <p:txBody>
          <a:bodyPr wrap="square" rtlCol="0" anchor="t">
            <a:noAutofit/>
          </a:bodyPr>
          <a:lstStyle/>
          <a:p>
            <a:pPr algn="ctr"/>
            <a:r>
              <a:rPr lang="en-US" altLang="zh-CN" sz="1100" dirty="0"/>
              <a:t>10.1.1.11</a:t>
            </a:r>
            <a:endParaRPr lang="zh-CN" altLang="en-US" sz="1100" dirty="0" smtClean="0">
              <a:latin typeface="+mj-ea"/>
              <a:ea typeface="+mj-ea"/>
            </a:endParaRPr>
          </a:p>
        </p:txBody>
      </p:sp>
      <p:sp>
        <p:nvSpPr>
          <p:cNvPr id="21" name="圆角矩形 20"/>
          <p:cNvSpPr/>
          <p:nvPr/>
        </p:nvSpPr>
        <p:spPr>
          <a:xfrm>
            <a:off x="4826771" y="3145906"/>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smtClean="0"/>
              <a:t>HAProxy1</a:t>
            </a:r>
            <a:endParaRPr lang="en-US" altLang="zh-CN" sz="1100" dirty="0"/>
          </a:p>
        </p:txBody>
      </p:sp>
      <p:sp>
        <p:nvSpPr>
          <p:cNvPr id="22" name="圆角矩形 21"/>
          <p:cNvSpPr/>
          <p:nvPr/>
        </p:nvSpPr>
        <p:spPr>
          <a:xfrm>
            <a:off x="3412823" y="3145842"/>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t>Keepalived1</a:t>
            </a:r>
          </a:p>
        </p:txBody>
      </p:sp>
      <p:sp>
        <p:nvSpPr>
          <p:cNvPr id="30" name="圆角矩形 29"/>
          <p:cNvSpPr/>
          <p:nvPr/>
        </p:nvSpPr>
        <p:spPr>
          <a:xfrm>
            <a:off x="3249591" y="4452967"/>
            <a:ext cx="2771605" cy="938183"/>
          </a:xfrm>
          <a:prstGeom prst="roundRect">
            <a:avLst/>
          </a:prstGeom>
          <a:ln>
            <a:solidFill>
              <a:schemeClr val="tx1"/>
            </a:solidFill>
          </a:ln>
        </p:spPr>
        <p:txBody>
          <a:bodyPr wrap="square" rtlCol="0" anchor="t">
            <a:noAutofit/>
          </a:bodyPr>
          <a:lstStyle/>
          <a:p>
            <a:pPr algn="ctr"/>
            <a:r>
              <a:rPr lang="en-US" altLang="zh-CN" sz="1100" dirty="0" smtClean="0"/>
              <a:t>10.1.1.12</a:t>
            </a:r>
            <a:endParaRPr lang="zh-CN" altLang="en-US" sz="1100" dirty="0" smtClean="0">
              <a:latin typeface="+mj-ea"/>
              <a:ea typeface="+mj-ea"/>
            </a:endParaRPr>
          </a:p>
        </p:txBody>
      </p:sp>
      <p:sp>
        <p:nvSpPr>
          <p:cNvPr id="34" name="圆角矩形 33"/>
          <p:cNvSpPr/>
          <p:nvPr/>
        </p:nvSpPr>
        <p:spPr>
          <a:xfrm>
            <a:off x="4826771" y="4854638"/>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smtClean="0"/>
              <a:t>HAProxy2</a:t>
            </a:r>
            <a:endParaRPr lang="en-US" altLang="zh-CN" sz="1100" dirty="0"/>
          </a:p>
        </p:txBody>
      </p:sp>
      <p:sp>
        <p:nvSpPr>
          <p:cNvPr id="37" name="圆角矩形 36"/>
          <p:cNvSpPr/>
          <p:nvPr/>
        </p:nvSpPr>
        <p:spPr>
          <a:xfrm>
            <a:off x="3422143" y="4854637"/>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smtClean="0"/>
              <a:t>Keepalived2</a:t>
            </a:r>
            <a:endParaRPr lang="en-US" altLang="zh-CN" sz="1100" dirty="0"/>
          </a:p>
        </p:txBody>
      </p:sp>
      <p:cxnSp>
        <p:nvCxnSpPr>
          <p:cNvPr id="41" name="直接箭头连接符 40"/>
          <p:cNvCxnSpPr>
            <a:stCxn id="21" idx="1"/>
            <a:endCxn id="22" idx="3"/>
          </p:cNvCxnSpPr>
          <p:nvPr/>
        </p:nvCxnSpPr>
        <p:spPr>
          <a:xfrm flipH="1" flipV="1">
            <a:off x="4443721" y="3293480"/>
            <a:ext cx="383050" cy="64"/>
          </a:xfrm>
          <a:prstGeom prst="straightConnector1">
            <a:avLst/>
          </a:prstGeom>
          <a:ln>
            <a:headEnd type="arrow"/>
            <a:tailEnd type="none"/>
          </a:ln>
        </p:spPr>
        <p:style>
          <a:lnRef idx="3">
            <a:schemeClr val="accent6"/>
          </a:lnRef>
          <a:fillRef idx="0">
            <a:schemeClr val="accent6"/>
          </a:fillRef>
          <a:effectRef idx="2">
            <a:schemeClr val="accent6"/>
          </a:effectRef>
          <a:fontRef idx="minor">
            <a:schemeClr val="tx1"/>
          </a:fontRef>
        </p:style>
      </p:cxnSp>
      <p:cxnSp>
        <p:nvCxnSpPr>
          <p:cNvPr id="42" name="直接箭头连接符 41"/>
          <p:cNvCxnSpPr>
            <a:stCxn id="34" idx="1"/>
            <a:endCxn id="37" idx="3"/>
          </p:cNvCxnSpPr>
          <p:nvPr/>
        </p:nvCxnSpPr>
        <p:spPr>
          <a:xfrm flipH="1" flipV="1">
            <a:off x="4453041" y="5002275"/>
            <a:ext cx="373730" cy="1"/>
          </a:xfrm>
          <a:prstGeom prst="straightConnector1">
            <a:avLst/>
          </a:prstGeom>
          <a:ln>
            <a:headEnd type="arrow"/>
            <a:tailEnd type="none"/>
          </a:ln>
        </p:spPr>
        <p:style>
          <a:lnRef idx="3">
            <a:schemeClr val="accent6"/>
          </a:lnRef>
          <a:fillRef idx="0">
            <a:schemeClr val="accent6"/>
          </a:fillRef>
          <a:effectRef idx="2">
            <a:schemeClr val="accent6"/>
          </a:effectRef>
          <a:fontRef idx="minor">
            <a:schemeClr val="tx1"/>
          </a:fontRef>
        </p:style>
      </p:cxnSp>
      <p:sp>
        <p:nvSpPr>
          <p:cNvPr id="23" name="圆角矩形 22"/>
          <p:cNvSpPr/>
          <p:nvPr/>
        </p:nvSpPr>
        <p:spPr>
          <a:xfrm>
            <a:off x="6711646" y="2699719"/>
            <a:ext cx="2771605" cy="938183"/>
          </a:xfrm>
          <a:prstGeom prst="roundRect">
            <a:avLst/>
          </a:prstGeom>
          <a:ln>
            <a:solidFill>
              <a:schemeClr val="tx1"/>
            </a:solidFill>
          </a:ln>
        </p:spPr>
        <p:txBody>
          <a:bodyPr wrap="square" rtlCol="0" anchor="t">
            <a:noAutofit/>
          </a:bodyPr>
          <a:lstStyle/>
          <a:p>
            <a:pPr algn="ctr"/>
            <a:r>
              <a:rPr lang="en-US" altLang="zh-CN" sz="1100" dirty="0" smtClean="0"/>
              <a:t>10.1.1.100</a:t>
            </a:r>
            <a:endParaRPr lang="zh-CN" altLang="en-US" sz="1100" dirty="0" smtClean="0">
              <a:latin typeface="+mj-ea"/>
              <a:ea typeface="+mj-ea"/>
            </a:endParaRPr>
          </a:p>
        </p:txBody>
      </p:sp>
      <p:sp>
        <p:nvSpPr>
          <p:cNvPr id="24" name="圆角矩形 23"/>
          <p:cNvSpPr/>
          <p:nvPr/>
        </p:nvSpPr>
        <p:spPr>
          <a:xfrm>
            <a:off x="6855828" y="3120442"/>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err="1" smtClean="0"/>
              <a:t>RedisM</a:t>
            </a:r>
            <a:endParaRPr lang="en-US" altLang="zh-CN" sz="1100" dirty="0"/>
          </a:p>
        </p:txBody>
      </p:sp>
      <p:sp>
        <p:nvSpPr>
          <p:cNvPr id="25" name="圆角矩形 24"/>
          <p:cNvSpPr/>
          <p:nvPr/>
        </p:nvSpPr>
        <p:spPr>
          <a:xfrm>
            <a:off x="8279301" y="3120442"/>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t>Sentinel1</a:t>
            </a:r>
          </a:p>
        </p:txBody>
      </p:sp>
      <p:cxnSp>
        <p:nvCxnSpPr>
          <p:cNvPr id="26" name="直接箭头连接符 25"/>
          <p:cNvCxnSpPr>
            <a:stCxn id="24" idx="3"/>
            <a:endCxn id="25" idx="1"/>
          </p:cNvCxnSpPr>
          <p:nvPr/>
        </p:nvCxnSpPr>
        <p:spPr>
          <a:xfrm>
            <a:off x="7886726" y="3268080"/>
            <a:ext cx="392575" cy="0"/>
          </a:xfrm>
          <a:prstGeom prst="straightConnector1">
            <a:avLst/>
          </a:prstGeom>
          <a:ln>
            <a:solidFill>
              <a:srgbClr val="FF9966"/>
            </a:solidFill>
            <a:headEnd type="arrow"/>
            <a:tailEnd type="none"/>
          </a:ln>
        </p:spPr>
        <p:style>
          <a:lnRef idx="3">
            <a:schemeClr val="accent6"/>
          </a:lnRef>
          <a:fillRef idx="0">
            <a:schemeClr val="accent6"/>
          </a:fillRef>
          <a:effectRef idx="2">
            <a:schemeClr val="accent6"/>
          </a:effectRef>
          <a:fontRef idx="minor">
            <a:schemeClr val="tx1"/>
          </a:fontRef>
        </p:style>
      </p:cxnSp>
      <p:sp>
        <p:nvSpPr>
          <p:cNvPr id="40" name="圆角矩形 39"/>
          <p:cNvSpPr/>
          <p:nvPr/>
        </p:nvSpPr>
        <p:spPr>
          <a:xfrm>
            <a:off x="6691423" y="4452967"/>
            <a:ext cx="2771605" cy="938183"/>
          </a:xfrm>
          <a:prstGeom prst="roundRect">
            <a:avLst/>
          </a:prstGeom>
          <a:ln>
            <a:solidFill>
              <a:schemeClr val="tx1"/>
            </a:solidFill>
          </a:ln>
        </p:spPr>
        <p:txBody>
          <a:bodyPr wrap="square" rtlCol="0" anchor="t">
            <a:noAutofit/>
          </a:bodyPr>
          <a:lstStyle/>
          <a:p>
            <a:pPr algn="ctr"/>
            <a:r>
              <a:rPr lang="en-US" altLang="zh-CN" sz="1100" dirty="0" smtClean="0"/>
              <a:t>10.1.1.101</a:t>
            </a:r>
            <a:endParaRPr lang="zh-CN" altLang="en-US" sz="1100" dirty="0" smtClean="0">
              <a:latin typeface="+mj-ea"/>
              <a:ea typeface="+mj-ea"/>
            </a:endParaRPr>
          </a:p>
        </p:txBody>
      </p:sp>
      <p:sp>
        <p:nvSpPr>
          <p:cNvPr id="43" name="圆角矩形 42"/>
          <p:cNvSpPr/>
          <p:nvPr/>
        </p:nvSpPr>
        <p:spPr>
          <a:xfrm>
            <a:off x="6846491" y="4873690"/>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err="1" smtClean="0"/>
              <a:t>RedisS</a:t>
            </a:r>
            <a:endParaRPr lang="en-US" altLang="zh-CN" sz="1100" dirty="0"/>
          </a:p>
        </p:txBody>
      </p:sp>
      <p:sp>
        <p:nvSpPr>
          <p:cNvPr id="44" name="圆角矩形 43"/>
          <p:cNvSpPr/>
          <p:nvPr/>
        </p:nvSpPr>
        <p:spPr>
          <a:xfrm>
            <a:off x="8278128" y="4873690"/>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smtClean="0"/>
              <a:t>Sentinel2</a:t>
            </a:r>
            <a:endParaRPr lang="en-US" altLang="zh-CN" sz="1100" dirty="0"/>
          </a:p>
        </p:txBody>
      </p:sp>
      <p:cxnSp>
        <p:nvCxnSpPr>
          <p:cNvPr id="45" name="直接箭头连接符 44"/>
          <p:cNvCxnSpPr>
            <a:stCxn id="43" idx="3"/>
            <a:endCxn id="44" idx="1"/>
          </p:cNvCxnSpPr>
          <p:nvPr/>
        </p:nvCxnSpPr>
        <p:spPr>
          <a:xfrm>
            <a:off x="7877389" y="5021328"/>
            <a:ext cx="400739" cy="0"/>
          </a:xfrm>
          <a:prstGeom prst="straightConnector1">
            <a:avLst/>
          </a:prstGeom>
          <a:ln>
            <a:solidFill>
              <a:srgbClr val="FF9966"/>
            </a:solidFill>
            <a:headEnd type="arrow"/>
            <a:tailEnd type="none"/>
          </a:ln>
        </p:spPr>
        <p:style>
          <a:lnRef idx="3">
            <a:schemeClr val="accent6"/>
          </a:lnRef>
          <a:fillRef idx="0">
            <a:schemeClr val="accent6"/>
          </a:fillRef>
          <a:effectRef idx="2">
            <a:schemeClr val="accent6"/>
          </a:effectRef>
          <a:fontRef idx="minor">
            <a:schemeClr val="tx1"/>
          </a:fontRef>
        </p:style>
      </p:cxnSp>
      <p:sp>
        <p:nvSpPr>
          <p:cNvPr id="46" name="圆角矩形 45"/>
          <p:cNvSpPr/>
          <p:nvPr/>
        </p:nvSpPr>
        <p:spPr>
          <a:xfrm>
            <a:off x="10144078" y="4058372"/>
            <a:ext cx="1030898"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smtClean="0"/>
              <a:t>Sentinel3</a:t>
            </a:r>
            <a:endParaRPr lang="en-US" altLang="zh-CN" sz="1100" dirty="0"/>
          </a:p>
        </p:txBody>
      </p:sp>
      <p:cxnSp>
        <p:nvCxnSpPr>
          <p:cNvPr id="47" name="直接箭头连接符 46"/>
          <p:cNvCxnSpPr/>
          <p:nvPr/>
        </p:nvCxnSpPr>
        <p:spPr>
          <a:xfrm>
            <a:off x="8631460" y="3415717"/>
            <a:ext cx="0" cy="1037250"/>
          </a:xfrm>
          <a:prstGeom prst="straightConnector1">
            <a:avLst/>
          </a:prstGeom>
          <a:ln>
            <a:solidFill>
              <a:srgbClr val="FF9966"/>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48" name="直接箭头连接符 47"/>
          <p:cNvCxnSpPr>
            <a:stCxn id="2" idx="3"/>
            <a:endCxn id="23" idx="1"/>
          </p:cNvCxnSpPr>
          <p:nvPr/>
        </p:nvCxnSpPr>
        <p:spPr>
          <a:xfrm>
            <a:off x="6020769" y="3168811"/>
            <a:ext cx="690877"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9" name="直接箭头连接符 48"/>
          <p:cNvCxnSpPr>
            <a:stCxn id="2" idx="3"/>
            <a:endCxn id="40" idx="1"/>
          </p:cNvCxnSpPr>
          <p:nvPr/>
        </p:nvCxnSpPr>
        <p:spPr>
          <a:xfrm>
            <a:off x="6020769" y="3168811"/>
            <a:ext cx="670654" cy="1753248"/>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54" name="直接箭头连接符 53"/>
          <p:cNvCxnSpPr>
            <a:stCxn id="59" idx="2"/>
            <a:endCxn id="40" idx="3"/>
          </p:cNvCxnSpPr>
          <p:nvPr/>
        </p:nvCxnSpPr>
        <p:spPr>
          <a:xfrm flipH="1">
            <a:off x="9463028" y="4448295"/>
            <a:ext cx="1193473" cy="473764"/>
          </a:xfrm>
          <a:prstGeom prst="straightConnector1">
            <a:avLst/>
          </a:prstGeom>
          <a:ln>
            <a:solidFill>
              <a:srgbClr val="FF9966"/>
            </a:solidFill>
            <a:headEnd type="arrow"/>
            <a:tailEnd type="arrow"/>
          </a:ln>
        </p:spPr>
        <p:style>
          <a:lnRef idx="3">
            <a:schemeClr val="accent6"/>
          </a:lnRef>
          <a:fillRef idx="0">
            <a:schemeClr val="accent6"/>
          </a:fillRef>
          <a:effectRef idx="2">
            <a:schemeClr val="accent6"/>
          </a:effectRef>
          <a:fontRef idx="minor">
            <a:schemeClr val="tx1"/>
          </a:fontRef>
        </p:style>
      </p:cxnSp>
      <p:cxnSp>
        <p:nvCxnSpPr>
          <p:cNvPr id="56" name="直接箭头连接符 55"/>
          <p:cNvCxnSpPr>
            <a:stCxn id="23" idx="3"/>
            <a:endCxn id="59" idx="0"/>
          </p:cNvCxnSpPr>
          <p:nvPr/>
        </p:nvCxnSpPr>
        <p:spPr>
          <a:xfrm>
            <a:off x="9483251" y="3168811"/>
            <a:ext cx="1173250" cy="623155"/>
          </a:xfrm>
          <a:prstGeom prst="straightConnector1">
            <a:avLst/>
          </a:prstGeom>
          <a:ln>
            <a:solidFill>
              <a:srgbClr val="FF9966"/>
            </a:solidFill>
            <a:headEnd type="arrow"/>
            <a:tailEnd type="arrow"/>
          </a:ln>
        </p:spPr>
        <p:style>
          <a:lnRef idx="3">
            <a:schemeClr val="accent6"/>
          </a:lnRef>
          <a:fillRef idx="0">
            <a:schemeClr val="accent6"/>
          </a:fillRef>
          <a:effectRef idx="2">
            <a:schemeClr val="accent6"/>
          </a:effectRef>
          <a:fontRef idx="minor">
            <a:schemeClr val="tx1"/>
          </a:fontRef>
        </p:style>
      </p:cxnSp>
      <p:sp>
        <p:nvSpPr>
          <p:cNvPr id="59" name="圆角矩形 58"/>
          <p:cNvSpPr/>
          <p:nvPr/>
        </p:nvSpPr>
        <p:spPr>
          <a:xfrm>
            <a:off x="9906133" y="3791966"/>
            <a:ext cx="1500736" cy="656329"/>
          </a:xfrm>
          <a:prstGeom prst="roundRect">
            <a:avLst/>
          </a:prstGeom>
          <a:ln>
            <a:solidFill>
              <a:schemeClr val="tx1"/>
            </a:solidFill>
          </a:ln>
        </p:spPr>
        <p:txBody>
          <a:bodyPr wrap="square" rtlCol="0" anchor="t">
            <a:noAutofit/>
          </a:bodyPr>
          <a:lstStyle/>
          <a:p>
            <a:pPr algn="ctr"/>
            <a:r>
              <a:rPr lang="en-US" altLang="zh-CN" sz="1100" dirty="0" smtClean="0"/>
              <a:t>10.1.1.102</a:t>
            </a:r>
            <a:endParaRPr lang="zh-CN" altLang="en-US" sz="1100" dirty="0" smtClean="0">
              <a:latin typeface="+mj-ea"/>
              <a:ea typeface="+mj-ea"/>
            </a:endParaRPr>
          </a:p>
        </p:txBody>
      </p:sp>
      <p:cxnSp>
        <p:nvCxnSpPr>
          <p:cNvPr id="85" name="直接箭头连接符 84"/>
          <p:cNvCxnSpPr/>
          <p:nvPr/>
        </p:nvCxnSpPr>
        <p:spPr>
          <a:xfrm flipV="1">
            <a:off x="8893623" y="3637903"/>
            <a:ext cx="0" cy="1235787"/>
          </a:xfrm>
          <a:prstGeom prst="straightConnector1">
            <a:avLst/>
          </a:prstGeom>
          <a:ln>
            <a:solidFill>
              <a:srgbClr val="FF9966"/>
            </a:solidFill>
            <a:headEnd type="none"/>
            <a:tailEnd type="arrow"/>
          </a:ln>
        </p:spPr>
        <p:style>
          <a:lnRef idx="3">
            <a:schemeClr val="accent6"/>
          </a:lnRef>
          <a:fillRef idx="0">
            <a:schemeClr val="accent6"/>
          </a:fillRef>
          <a:effectRef idx="2">
            <a:schemeClr val="accent6"/>
          </a:effectRef>
          <a:fontRef idx="minor">
            <a:schemeClr val="tx1"/>
          </a:fontRef>
        </p:style>
      </p:cxnSp>
      <p:cxnSp>
        <p:nvCxnSpPr>
          <p:cNvPr id="91" name="直接箭头连接符 90"/>
          <p:cNvCxnSpPr>
            <a:stCxn id="43" idx="0"/>
            <a:endCxn id="24" idx="2"/>
          </p:cNvCxnSpPr>
          <p:nvPr/>
        </p:nvCxnSpPr>
        <p:spPr>
          <a:xfrm flipV="1">
            <a:off x="7361940" y="3415717"/>
            <a:ext cx="9337" cy="1457973"/>
          </a:xfrm>
          <a:prstGeom prst="straightConnector1">
            <a:avLst/>
          </a:prstGeom>
          <a:ln>
            <a:headEnd type="arrow"/>
            <a:tailEnd type="none"/>
          </a:ln>
        </p:spPr>
        <p:style>
          <a:lnRef idx="3">
            <a:schemeClr val="accent6"/>
          </a:lnRef>
          <a:fillRef idx="0">
            <a:schemeClr val="accent6"/>
          </a:fillRef>
          <a:effectRef idx="2">
            <a:schemeClr val="accent6"/>
          </a:effectRef>
          <a:fontRef idx="minor">
            <a:schemeClr val="tx1"/>
          </a:fontRef>
        </p:style>
      </p:cxnSp>
      <p:sp>
        <p:nvSpPr>
          <p:cNvPr id="94" name="TextBox 93"/>
          <p:cNvSpPr txBox="1"/>
          <p:nvPr/>
        </p:nvSpPr>
        <p:spPr>
          <a:xfrm>
            <a:off x="6906264" y="3929010"/>
            <a:ext cx="909801" cy="276999"/>
          </a:xfrm>
          <a:prstGeom prst="rect">
            <a:avLst/>
          </a:prstGeom>
          <a:noFill/>
        </p:spPr>
        <p:txBody>
          <a:bodyPr wrap="none" rtlCol="0">
            <a:spAutoFit/>
          </a:bodyPr>
          <a:lstStyle/>
          <a:p>
            <a:r>
              <a:rPr lang="en-US" altLang="zh-CN" sz="1200" dirty="0" smtClean="0"/>
              <a:t>Replication</a:t>
            </a:r>
          </a:p>
        </p:txBody>
      </p:sp>
      <p:sp>
        <p:nvSpPr>
          <p:cNvPr id="95" name="TextBox 94"/>
          <p:cNvSpPr txBox="1"/>
          <p:nvPr/>
        </p:nvSpPr>
        <p:spPr>
          <a:xfrm>
            <a:off x="8862297" y="3934342"/>
            <a:ext cx="1136145" cy="276999"/>
          </a:xfrm>
          <a:prstGeom prst="rect">
            <a:avLst/>
          </a:prstGeom>
          <a:noFill/>
        </p:spPr>
        <p:txBody>
          <a:bodyPr wrap="none" rtlCol="0">
            <a:spAutoFit/>
          </a:bodyPr>
          <a:lstStyle/>
          <a:p>
            <a:r>
              <a:rPr lang="en-US" altLang="zh-CN" sz="1200" dirty="0" smtClean="0"/>
              <a:t>Monitor health</a:t>
            </a:r>
          </a:p>
        </p:txBody>
      </p:sp>
    </p:spTree>
    <p:extLst>
      <p:ext uri="{BB962C8B-B14F-4D97-AF65-F5344CB8AC3E}">
        <p14:creationId xmlns:p14="http://schemas.microsoft.com/office/powerpoint/2010/main" val="4033749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353592"/>
            <a:ext cx="9806880" cy="462508"/>
          </a:xfrm>
        </p:spPr>
        <p:txBody>
          <a:bodyPr>
            <a:normAutofit/>
          </a:bodyPr>
          <a:lstStyle/>
          <a:p>
            <a:r>
              <a:rPr lang="en-US" altLang="zh-CN" sz="2400" dirty="0"/>
              <a:t>Master-Slave + DNS</a:t>
            </a:r>
            <a:r>
              <a:rPr lang="zh-CN" altLang="en-US" sz="2400" dirty="0"/>
              <a:t> </a:t>
            </a:r>
            <a:r>
              <a:rPr lang="en-US" altLang="zh-CN" sz="2400" dirty="0"/>
              <a:t>+ Sentinel</a:t>
            </a:r>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高可用方案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方案二</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8661" y="4583768"/>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6427" y="2192995"/>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4489" y="4317070"/>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1922562" y="3293136"/>
            <a:ext cx="1536499" cy="883116"/>
          </a:xfrm>
          <a:prstGeom prst="rightArrow">
            <a:avLst/>
          </a:prstGeom>
          <a:ln>
            <a:solidFill>
              <a:schemeClr val="tx1">
                <a:lumMod val="75000"/>
                <a:lumOff val="25000"/>
              </a:schemeClr>
            </a:solidFill>
          </a:ln>
        </p:spPr>
        <p:txBody>
          <a:bodyPr wrap="square" rtlCol="0" anchor="ctr">
            <a:noAutofit/>
          </a:bodyPr>
          <a:lstStyle/>
          <a:p>
            <a:pPr algn="ctr"/>
            <a:r>
              <a:rPr lang="en-US" altLang="zh-CN" sz="1050" dirty="0" err="1" smtClean="0">
                <a:latin typeface="+mj-ea"/>
                <a:ea typeface="+mj-ea"/>
              </a:rPr>
              <a:t>Redis</a:t>
            </a:r>
            <a:r>
              <a:rPr lang="en-US" altLang="zh-CN" sz="1050" dirty="0" smtClean="0">
                <a:latin typeface="+mj-ea"/>
                <a:ea typeface="+mj-ea"/>
              </a:rPr>
              <a:t> client</a:t>
            </a:r>
            <a:endParaRPr lang="zh-CN" altLang="en-US" sz="1050" dirty="0" smtClean="0">
              <a:latin typeface="+mj-ea"/>
              <a:ea typeface="+mj-ea"/>
            </a:endParaRPr>
          </a:p>
        </p:txBody>
      </p:sp>
      <p:cxnSp>
        <p:nvCxnSpPr>
          <p:cNvPr id="34" name="直接箭头连接符 33"/>
          <p:cNvCxnSpPr>
            <a:stCxn id="21" idx="3"/>
            <a:endCxn id="24" idx="1"/>
          </p:cNvCxnSpPr>
          <p:nvPr/>
        </p:nvCxnSpPr>
        <p:spPr>
          <a:xfrm flipV="1">
            <a:off x="4892585" y="2758378"/>
            <a:ext cx="1733842" cy="2276220"/>
          </a:xfrm>
          <a:prstGeom prst="straightConnector1">
            <a:avLst/>
          </a:prstGeom>
          <a:ln>
            <a:solidFill>
              <a:schemeClr val="tx2">
                <a:lumMod val="40000"/>
                <a:lumOff val="60000"/>
              </a:schemeClr>
            </a:solidFill>
            <a:prstDash val="sysDash"/>
            <a:tailEnd type="arrow"/>
          </a:ln>
        </p:spPr>
        <p:style>
          <a:lnRef idx="3">
            <a:schemeClr val="accent1"/>
          </a:lnRef>
          <a:fillRef idx="0">
            <a:schemeClr val="accent1"/>
          </a:fillRef>
          <a:effectRef idx="2">
            <a:schemeClr val="accent1"/>
          </a:effectRef>
          <a:fontRef idx="minor">
            <a:schemeClr val="tx1"/>
          </a:fontRef>
        </p:style>
      </p:cxnSp>
      <p:cxnSp>
        <p:nvCxnSpPr>
          <p:cNvPr id="37" name="直接箭头连接符 36"/>
          <p:cNvCxnSpPr/>
          <p:nvPr/>
        </p:nvCxnSpPr>
        <p:spPr>
          <a:xfrm>
            <a:off x="6980362" y="3266610"/>
            <a:ext cx="8062" cy="11504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接箭头连接符 41"/>
          <p:cNvCxnSpPr>
            <a:stCxn id="23" idx="1"/>
            <a:endCxn id="25" idx="3"/>
          </p:cNvCxnSpPr>
          <p:nvPr/>
        </p:nvCxnSpPr>
        <p:spPr>
          <a:xfrm flipH="1" flipV="1">
            <a:off x="7361409" y="4882453"/>
            <a:ext cx="1607252" cy="26669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5" name="直接箭头连接符 44"/>
          <p:cNvCxnSpPr/>
          <p:nvPr/>
        </p:nvCxnSpPr>
        <p:spPr>
          <a:xfrm flipH="1" flipV="1">
            <a:off x="7343823" y="2748854"/>
            <a:ext cx="1904952" cy="195332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nvGrpSpPr>
          <p:cNvPr id="15" name="组合 14"/>
          <p:cNvGrpSpPr/>
          <p:nvPr/>
        </p:nvGrpSpPr>
        <p:grpSpPr>
          <a:xfrm>
            <a:off x="4078967" y="4469215"/>
            <a:ext cx="917302" cy="1483382"/>
            <a:chOff x="3273254" y="5653245"/>
            <a:chExt cx="917302" cy="1483382"/>
          </a:xfrm>
        </p:grpSpPr>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9952" y="5653245"/>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Box 64"/>
            <p:cNvSpPr txBox="1"/>
            <p:nvPr/>
          </p:nvSpPr>
          <p:spPr>
            <a:xfrm>
              <a:off x="3273254" y="6674962"/>
              <a:ext cx="917302" cy="461665"/>
            </a:xfrm>
            <a:prstGeom prst="rect">
              <a:avLst/>
            </a:prstGeom>
            <a:noFill/>
          </p:spPr>
          <p:txBody>
            <a:bodyPr wrap="none" rtlCol="0">
              <a:spAutoFit/>
            </a:bodyPr>
            <a:lstStyle/>
            <a:p>
              <a:pPr algn="ctr"/>
              <a:r>
                <a:rPr lang="en-US" altLang="zh-CN" sz="1200" dirty="0" smtClean="0"/>
                <a:t>DNS server</a:t>
              </a:r>
            </a:p>
            <a:p>
              <a:pPr algn="ctr"/>
              <a:r>
                <a:rPr lang="en-US" altLang="zh-CN" sz="1200" dirty="0" smtClean="0"/>
                <a:t>10.11.1.1</a:t>
              </a:r>
              <a:endParaRPr lang="zh-CN" altLang="en-US" sz="1200" dirty="0"/>
            </a:p>
          </p:txBody>
        </p:sp>
      </p:grpSp>
      <p:sp>
        <p:nvSpPr>
          <p:cNvPr id="68" name="TextBox 67"/>
          <p:cNvSpPr txBox="1"/>
          <p:nvPr/>
        </p:nvSpPr>
        <p:spPr>
          <a:xfrm>
            <a:off x="5159943" y="3899253"/>
            <a:ext cx="1368708" cy="276999"/>
          </a:xfrm>
          <a:prstGeom prst="rect">
            <a:avLst/>
          </a:prstGeom>
          <a:noFill/>
        </p:spPr>
        <p:txBody>
          <a:bodyPr wrap="none" rtlCol="0">
            <a:spAutoFit/>
          </a:bodyPr>
          <a:lstStyle/>
          <a:p>
            <a:r>
              <a:rPr lang="en-US" altLang="zh-CN" sz="1200" dirty="0" smtClean="0"/>
              <a:t>Forward to master</a:t>
            </a:r>
          </a:p>
        </p:txBody>
      </p:sp>
      <p:sp>
        <p:nvSpPr>
          <p:cNvPr id="70" name="TextBox 69"/>
          <p:cNvSpPr txBox="1"/>
          <p:nvPr/>
        </p:nvSpPr>
        <p:spPr>
          <a:xfrm>
            <a:off x="6513257" y="3789012"/>
            <a:ext cx="909801" cy="276999"/>
          </a:xfrm>
          <a:prstGeom prst="rect">
            <a:avLst/>
          </a:prstGeom>
          <a:noFill/>
        </p:spPr>
        <p:txBody>
          <a:bodyPr wrap="none" rtlCol="0">
            <a:spAutoFit/>
          </a:bodyPr>
          <a:lstStyle/>
          <a:p>
            <a:r>
              <a:rPr lang="en-US" altLang="zh-CN" sz="1200" dirty="0" smtClean="0"/>
              <a:t>Replication</a:t>
            </a:r>
          </a:p>
        </p:txBody>
      </p:sp>
      <p:sp>
        <p:nvSpPr>
          <p:cNvPr id="71" name="TextBox 70"/>
          <p:cNvSpPr txBox="1"/>
          <p:nvPr/>
        </p:nvSpPr>
        <p:spPr>
          <a:xfrm rot="2724028">
            <a:off x="7765689" y="3397520"/>
            <a:ext cx="1136145" cy="276999"/>
          </a:xfrm>
          <a:prstGeom prst="rect">
            <a:avLst/>
          </a:prstGeom>
          <a:noFill/>
        </p:spPr>
        <p:txBody>
          <a:bodyPr wrap="none" rtlCol="0">
            <a:spAutoFit/>
          </a:bodyPr>
          <a:lstStyle/>
          <a:p>
            <a:r>
              <a:rPr lang="en-US" altLang="zh-CN" sz="1200" dirty="0" smtClean="0"/>
              <a:t>Monitor health</a:t>
            </a:r>
          </a:p>
        </p:txBody>
      </p:sp>
      <p:sp>
        <p:nvSpPr>
          <p:cNvPr id="72" name="TextBox 71"/>
          <p:cNvSpPr txBox="1"/>
          <p:nvPr/>
        </p:nvSpPr>
        <p:spPr>
          <a:xfrm rot="525030">
            <a:off x="7666592" y="4967402"/>
            <a:ext cx="1136145" cy="276999"/>
          </a:xfrm>
          <a:prstGeom prst="rect">
            <a:avLst/>
          </a:prstGeom>
          <a:noFill/>
        </p:spPr>
        <p:txBody>
          <a:bodyPr wrap="none" rtlCol="0">
            <a:spAutoFit/>
          </a:bodyPr>
          <a:lstStyle/>
          <a:p>
            <a:r>
              <a:rPr lang="en-US" altLang="zh-CN" sz="1200" dirty="0" smtClean="0"/>
              <a:t>Monitor health</a:t>
            </a:r>
          </a:p>
        </p:txBody>
      </p:sp>
      <p:sp>
        <p:nvSpPr>
          <p:cNvPr id="73" name="TextBox 72"/>
          <p:cNvSpPr txBox="1"/>
          <p:nvPr/>
        </p:nvSpPr>
        <p:spPr>
          <a:xfrm>
            <a:off x="6528651" y="1693344"/>
            <a:ext cx="898451" cy="646331"/>
          </a:xfrm>
          <a:prstGeom prst="rect">
            <a:avLst/>
          </a:prstGeom>
          <a:noFill/>
        </p:spPr>
        <p:txBody>
          <a:bodyPr wrap="none" rtlCol="0">
            <a:spAutoFit/>
          </a:bodyPr>
          <a:lstStyle/>
          <a:p>
            <a:pPr algn="ctr"/>
            <a:r>
              <a:rPr lang="en-US" altLang="zh-CN" sz="1200" dirty="0" err="1" smtClean="0"/>
              <a:t>RedisM</a:t>
            </a:r>
            <a:endParaRPr lang="en-US" altLang="zh-CN" sz="1200" dirty="0" smtClean="0"/>
          </a:p>
          <a:p>
            <a:pPr algn="ctr"/>
            <a:r>
              <a:rPr lang="en-US" altLang="zh-CN" sz="1200" dirty="0" smtClean="0"/>
              <a:t>Sentinel1</a:t>
            </a:r>
          </a:p>
          <a:p>
            <a:pPr algn="ctr"/>
            <a:r>
              <a:rPr lang="en-US" altLang="zh-CN" sz="1200" dirty="0" smtClean="0"/>
              <a:t>10.1.1.100</a:t>
            </a:r>
            <a:endParaRPr lang="zh-CN" altLang="en-US" sz="1200" dirty="0"/>
          </a:p>
        </p:txBody>
      </p:sp>
      <p:sp>
        <p:nvSpPr>
          <p:cNvPr id="74" name="TextBox 73"/>
          <p:cNvSpPr txBox="1"/>
          <p:nvPr/>
        </p:nvSpPr>
        <p:spPr>
          <a:xfrm>
            <a:off x="6526240" y="5432900"/>
            <a:ext cx="892617" cy="646331"/>
          </a:xfrm>
          <a:prstGeom prst="rect">
            <a:avLst/>
          </a:prstGeom>
          <a:noFill/>
        </p:spPr>
        <p:txBody>
          <a:bodyPr wrap="none" rtlCol="0">
            <a:spAutoFit/>
          </a:bodyPr>
          <a:lstStyle/>
          <a:p>
            <a:pPr algn="ctr"/>
            <a:r>
              <a:rPr lang="en-US" altLang="zh-CN" sz="1200" dirty="0" err="1" smtClean="0"/>
              <a:t>RedisS</a:t>
            </a:r>
            <a:endParaRPr lang="en-US" altLang="zh-CN" sz="1200" dirty="0" smtClean="0"/>
          </a:p>
          <a:p>
            <a:pPr algn="ctr"/>
            <a:r>
              <a:rPr lang="en-US" altLang="zh-CN" sz="1200" dirty="0" smtClean="0"/>
              <a:t>Sentinel2</a:t>
            </a:r>
          </a:p>
          <a:p>
            <a:pPr algn="ctr"/>
            <a:r>
              <a:rPr lang="en-US" altLang="zh-CN" sz="1200" dirty="0" smtClean="0"/>
              <a:t>10.1.1.101</a:t>
            </a:r>
            <a:endParaRPr lang="zh-CN" altLang="en-US" sz="1200" dirty="0"/>
          </a:p>
        </p:txBody>
      </p:sp>
      <p:sp>
        <p:nvSpPr>
          <p:cNvPr id="75" name="TextBox 74"/>
          <p:cNvSpPr txBox="1"/>
          <p:nvPr/>
        </p:nvSpPr>
        <p:spPr>
          <a:xfrm>
            <a:off x="8882895" y="5700423"/>
            <a:ext cx="898451" cy="461665"/>
          </a:xfrm>
          <a:prstGeom prst="rect">
            <a:avLst/>
          </a:prstGeom>
          <a:noFill/>
        </p:spPr>
        <p:txBody>
          <a:bodyPr wrap="none" rtlCol="0">
            <a:spAutoFit/>
          </a:bodyPr>
          <a:lstStyle/>
          <a:p>
            <a:pPr algn="ctr"/>
            <a:r>
              <a:rPr lang="en-US" altLang="zh-CN" sz="1200" dirty="0" smtClean="0"/>
              <a:t>Sentinel3</a:t>
            </a:r>
          </a:p>
          <a:p>
            <a:pPr algn="ctr"/>
            <a:r>
              <a:rPr lang="en-US" altLang="zh-CN" sz="1200" dirty="0" smtClean="0"/>
              <a:t>10.1.1.102</a:t>
            </a:r>
            <a:endParaRPr lang="zh-CN" altLang="en-US" sz="1200" dirty="0"/>
          </a:p>
        </p:txBody>
      </p:sp>
      <p:cxnSp>
        <p:nvCxnSpPr>
          <p:cNvPr id="10" name="曲线连接符 9"/>
          <p:cNvCxnSpPr>
            <a:stCxn id="75" idx="0"/>
            <a:endCxn id="65" idx="0"/>
          </p:cNvCxnSpPr>
          <p:nvPr/>
        </p:nvCxnSpPr>
        <p:spPr>
          <a:xfrm rot="16200000" flipV="1">
            <a:off x="6830125" y="3198426"/>
            <a:ext cx="209491" cy="4794503"/>
          </a:xfrm>
          <a:prstGeom prst="curvedConnector3">
            <a:avLst>
              <a:gd name="adj1" fmla="val -35922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6" name="直接箭头连接符 45"/>
          <p:cNvCxnSpPr>
            <a:stCxn id="4" idx="3"/>
            <a:endCxn id="21" idx="1"/>
          </p:cNvCxnSpPr>
          <p:nvPr/>
        </p:nvCxnSpPr>
        <p:spPr>
          <a:xfrm>
            <a:off x="3459061" y="3734694"/>
            <a:ext cx="706604" cy="1299904"/>
          </a:xfrm>
          <a:prstGeom prst="straightConnector1">
            <a:avLst/>
          </a:prstGeom>
          <a:ln>
            <a:solidFill>
              <a:schemeClr val="tx2">
                <a:lumMod val="40000"/>
                <a:lumOff val="60000"/>
              </a:schemeClr>
            </a:solidFill>
            <a:prstDash val="sysDash"/>
            <a:tailEnd type="arrow"/>
          </a:ln>
        </p:spPr>
        <p:style>
          <a:lnRef idx="3">
            <a:schemeClr val="accent1"/>
          </a:lnRef>
          <a:fillRef idx="0">
            <a:schemeClr val="accent1"/>
          </a:fillRef>
          <a:effectRef idx="2">
            <a:schemeClr val="accent1"/>
          </a:effectRef>
          <a:fontRef idx="minor">
            <a:schemeClr val="tx1"/>
          </a:fontRef>
        </p:style>
      </p:cxnSp>
      <p:cxnSp>
        <p:nvCxnSpPr>
          <p:cNvPr id="81" name="直接箭头连接符 80"/>
          <p:cNvCxnSpPr>
            <a:stCxn id="4" idx="3"/>
            <a:endCxn id="24" idx="1"/>
          </p:cNvCxnSpPr>
          <p:nvPr/>
        </p:nvCxnSpPr>
        <p:spPr>
          <a:xfrm flipV="1">
            <a:off x="3459061" y="2758378"/>
            <a:ext cx="3167366" cy="9763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0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353592"/>
            <a:ext cx="9806880" cy="462508"/>
          </a:xfrm>
        </p:spPr>
        <p:txBody>
          <a:bodyPr>
            <a:normAutofit/>
          </a:bodyPr>
          <a:lstStyle/>
          <a:p>
            <a:r>
              <a:rPr lang="en-US" altLang="zh-CN" sz="2400" dirty="0"/>
              <a:t>Master-Slave + Configure Center</a:t>
            </a:r>
            <a:r>
              <a:rPr lang="zh-CN" altLang="en-US" sz="2400" dirty="0"/>
              <a:t> </a:t>
            </a:r>
            <a:r>
              <a:rPr lang="en-US" altLang="zh-CN" sz="2400" dirty="0"/>
              <a:t>+ Sentinel</a:t>
            </a:r>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高可用方案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方案三</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8661" y="4583768"/>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6427" y="2192995"/>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4489" y="4317070"/>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1922562" y="3293136"/>
            <a:ext cx="1536499" cy="883116"/>
          </a:xfrm>
          <a:prstGeom prst="rightArrow">
            <a:avLst/>
          </a:prstGeom>
          <a:ln>
            <a:solidFill>
              <a:schemeClr val="tx1">
                <a:lumMod val="75000"/>
                <a:lumOff val="25000"/>
              </a:schemeClr>
            </a:solidFill>
          </a:ln>
        </p:spPr>
        <p:txBody>
          <a:bodyPr wrap="square" rtlCol="0" anchor="ctr">
            <a:noAutofit/>
          </a:bodyPr>
          <a:lstStyle/>
          <a:p>
            <a:pPr algn="ctr"/>
            <a:r>
              <a:rPr lang="en-US" altLang="zh-CN" sz="1050" dirty="0" err="1" smtClean="0">
                <a:latin typeface="+mj-ea"/>
                <a:ea typeface="+mj-ea"/>
              </a:rPr>
              <a:t>Redis</a:t>
            </a:r>
            <a:r>
              <a:rPr lang="en-US" altLang="zh-CN" sz="1050" dirty="0" smtClean="0">
                <a:latin typeface="+mj-ea"/>
                <a:ea typeface="+mj-ea"/>
              </a:rPr>
              <a:t> client</a:t>
            </a:r>
            <a:endParaRPr lang="zh-CN" altLang="en-US" sz="1050" dirty="0" smtClean="0">
              <a:latin typeface="+mj-ea"/>
              <a:ea typeface="+mj-ea"/>
            </a:endParaRPr>
          </a:p>
        </p:txBody>
      </p:sp>
      <p:cxnSp>
        <p:nvCxnSpPr>
          <p:cNvPr id="34" name="直接箭头连接符 33"/>
          <p:cNvCxnSpPr>
            <a:stCxn id="21" idx="3"/>
            <a:endCxn id="24" idx="1"/>
          </p:cNvCxnSpPr>
          <p:nvPr/>
        </p:nvCxnSpPr>
        <p:spPr>
          <a:xfrm flipV="1">
            <a:off x="4892585" y="2758378"/>
            <a:ext cx="1733842" cy="2276220"/>
          </a:xfrm>
          <a:prstGeom prst="straightConnector1">
            <a:avLst/>
          </a:prstGeom>
          <a:ln>
            <a:solidFill>
              <a:schemeClr val="tx2">
                <a:lumMod val="40000"/>
                <a:lumOff val="60000"/>
              </a:schemeClr>
            </a:solidFill>
            <a:prstDash val="sysDash"/>
            <a:tailEnd type="arrow"/>
          </a:ln>
        </p:spPr>
        <p:style>
          <a:lnRef idx="3">
            <a:schemeClr val="accent1"/>
          </a:lnRef>
          <a:fillRef idx="0">
            <a:schemeClr val="accent1"/>
          </a:fillRef>
          <a:effectRef idx="2">
            <a:schemeClr val="accent1"/>
          </a:effectRef>
          <a:fontRef idx="minor">
            <a:schemeClr val="tx1"/>
          </a:fontRef>
        </p:style>
      </p:cxnSp>
      <p:cxnSp>
        <p:nvCxnSpPr>
          <p:cNvPr id="37" name="直接箭头连接符 36"/>
          <p:cNvCxnSpPr/>
          <p:nvPr/>
        </p:nvCxnSpPr>
        <p:spPr>
          <a:xfrm>
            <a:off x="6980362" y="3266610"/>
            <a:ext cx="8062" cy="115047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2" name="直接箭头连接符 41"/>
          <p:cNvCxnSpPr>
            <a:stCxn id="23" idx="1"/>
            <a:endCxn id="25" idx="3"/>
          </p:cNvCxnSpPr>
          <p:nvPr/>
        </p:nvCxnSpPr>
        <p:spPr>
          <a:xfrm flipH="1" flipV="1">
            <a:off x="7361409" y="4882453"/>
            <a:ext cx="1607252" cy="26669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5" name="直接箭头连接符 44"/>
          <p:cNvCxnSpPr/>
          <p:nvPr/>
        </p:nvCxnSpPr>
        <p:spPr>
          <a:xfrm flipH="1" flipV="1">
            <a:off x="7343823" y="2748854"/>
            <a:ext cx="1904952" cy="195332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nvGrpSpPr>
          <p:cNvPr id="15" name="组合 14"/>
          <p:cNvGrpSpPr/>
          <p:nvPr/>
        </p:nvGrpSpPr>
        <p:grpSpPr>
          <a:xfrm>
            <a:off x="4017604" y="4469215"/>
            <a:ext cx="1040028" cy="1483382"/>
            <a:chOff x="3211891" y="5653245"/>
            <a:chExt cx="1040028" cy="1483382"/>
          </a:xfrm>
        </p:grpSpPr>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9952" y="5653245"/>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Box 64"/>
            <p:cNvSpPr txBox="1"/>
            <p:nvPr/>
          </p:nvSpPr>
          <p:spPr>
            <a:xfrm>
              <a:off x="3211891" y="6674962"/>
              <a:ext cx="1040028" cy="461665"/>
            </a:xfrm>
            <a:prstGeom prst="rect">
              <a:avLst/>
            </a:prstGeom>
            <a:noFill/>
          </p:spPr>
          <p:txBody>
            <a:bodyPr wrap="none" rtlCol="0">
              <a:spAutoFit/>
            </a:bodyPr>
            <a:lstStyle/>
            <a:p>
              <a:pPr algn="ctr"/>
              <a:r>
                <a:rPr lang="en-US" altLang="zh-CN" sz="1200" dirty="0" err="1" smtClean="0"/>
                <a:t>Config</a:t>
              </a:r>
              <a:r>
                <a:rPr lang="en-US" altLang="zh-CN" sz="1200" dirty="0" smtClean="0"/>
                <a:t> server</a:t>
              </a:r>
            </a:p>
            <a:p>
              <a:pPr algn="ctr"/>
              <a:r>
                <a:rPr lang="en-US" altLang="zh-CN" sz="1200" dirty="0" smtClean="0"/>
                <a:t>10.11.1.107</a:t>
              </a:r>
              <a:endParaRPr lang="zh-CN" altLang="en-US" sz="1200" dirty="0"/>
            </a:p>
          </p:txBody>
        </p:sp>
      </p:grpSp>
      <p:sp>
        <p:nvSpPr>
          <p:cNvPr id="68" name="TextBox 67"/>
          <p:cNvSpPr txBox="1"/>
          <p:nvPr/>
        </p:nvSpPr>
        <p:spPr>
          <a:xfrm>
            <a:off x="5159943" y="3899253"/>
            <a:ext cx="1368708" cy="276999"/>
          </a:xfrm>
          <a:prstGeom prst="rect">
            <a:avLst/>
          </a:prstGeom>
          <a:noFill/>
        </p:spPr>
        <p:txBody>
          <a:bodyPr wrap="none" rtlCol="0">
            <a:spAutoFit/>
          </a:bodyPr>
          <a:lstStyle/>
          <a:p>
            <a:r>
              <a:rPr lang="en-US" altLang="zh-CN" sz="1200" dirty="0" smtClean="0"/>
              <a:t>Forward to master</a:t>
            </a:r>
          </a:p>
        </p:txBody>
      </p:sp>
      <p:sp>
        <p:nvSpPr>
          <p:cNvPr id="70" name="TextBox 69"/>
          <p:cNvSpPr txBox="1"/>
          <p:nvPr/>
        </p:nvSpPr>
        <p:spPr>
          <a:xfrm>
            <a:off x="6513257" y="3789012"/>
            <a:ext cx="909801" cy="276999"/>
          </a:xfrm>
          <a:prstGeom prst="rect">
            <a:avLst/>
          </a:prstGeom>
          <a:noFill/>
        </p:spPr>
        <p:txBody>
          <a:bodyPr wrap="none" rtlCol="0">
            <a:spAutoFit/>
          </a:bodyPr>
          <a:lstStyle/>
          <a:p>
            <a:r>
              <a:rPr lang="en-US" altLang="zh-CN" sz="1200" dirty="0" smtClean="0"/>
              <a:t>Replication</a:t>
            </a:r>
          </a:p>
        </p:txBody>
      </p:sp>
      <p:sp>
        <p:nvSpPr>
          <p:cNvPr id="71" name="TextBox 70"/>
          <p:cNvSpPr txBox="1"/>
          <p:nvPr/>
        </p:nvSpPr>
        <p:spPr>
          <a:xfrm rot="2724028">
            <a:off x="7765689" y="3397520"/>
            <a:ext cx="1136145" cy="276999"/>
          </a:xfrm>
          <a:prstGeom prst="rect">
            <a:avLst/>
          </a:prstGeom>
          <a:noFill/>
        </p:spPr>
        <p:txBody>
          <a:bodyPr wrap="none" rtlCol="0">
            <a:spAutoFit/>
          </a:bodyPr>
          <a:lstStyle/>
          <a:p>
            <a:r>
              <a:rPr lang="en-US" altLang="zh-CN" sz="1200" dirty="0" smtClean="0"/>
              <a:t>Monitor health</a:t>
            </a:r>
          </a:p>
        </p:txBody>
      </p:sp>
      <p:sp>
        <p:nvSpPr>
          <p:cNvPr id="72" name="TextBox 71"/>
          <p:cNvSpPr txBox="1"/>
          <p:nvPr/>
        </p:nvSpPr>
        <p:spPr>
          <a:xfrm rot="525030">
            <a:off x="7666592" y="4967402"/>
            <a:ext cx="1136145" cy="276999"/>
          </a:xfrm>
          <a:prstGeom prst="rect">
            <a:avLst/>
          </a:prstGeom>
          <a:noFill/>
        </p:spPr>
        <p:txBody>
          <a:bodyPr wrap="none" rtlCol="0">
            <a:spAutoFit/>
          </a:bodyPr>
          <a:lstStyle/>
          <a:p>
            <a:r>
              <a:rPr lang="en-US" altLang="zh-CN" sz="1200" dirty="0" smtClean="0"/>
              <a:t>Monitor health</a:t>
            </a:r>
          </a:p>
        </p:txBody>
      </p:sp>
      <p:sp>
        <p:nvSpPr>
          <p:cNvPr id="73" name="TextBox 72"/>
          <p:cNvSpPr txBox="1"/>
          <p:nvPr/>
        </p:nvSpPr>
        <p:spPr>
          <a:xfrm>
            <a:off x="6528651" y="1693344"/>
            <a:ext cx="898451" cy="646331"/>
          </a:xfrm>
          <a:prstGeom prst="rect">
            <a:avLst/>
          </a:prstGeom>
          <a:noFill/>
        </p:spPr>
        <p:txBody>
          <a:bodyPr wrap="none" rtlCol="0">
            <a:spAutoFit/>
          </a:bodyPr>
          <a:lstStyle/>
          <a:p>
            <a:pPr algn="ctr"/>
            <a:r>
              <a:rPr lang="en-US" altLang="zh-CN" sz="1200" dirty="0" err="1" smtClean="0"/>
              <a:t>RedisM</a:t>
            </a:r>
            <a:endParaRPr lang="en-US" altLang="zh-CN" sz="1200" dirty="0" smtClean="0"/>
          </a:p>
          <a:p>
            <a:pPr algn="ctr"/>
            <a:r>
              <a:rPr lang="en-US" altLang="zh-CN" sz="1200" dirty="0" smtClean="0"/>
              <a:t>Sentinel1</a:t>
            </a:r>
          </a:p>
          <a:p>
            <a:pPr algn="ctr"/>
            <a:r>
              <a:rPr lang="en-US" altLang="zh-CN" sz="1200" dirty="0" smtClean="0"/>
              <a:t>10.1.1.100</a:t>
            </a:r>
            <a:endParaRPr lang="zh-CN" altLang="en-US" sz="1200" dirty="0"/>
          </a:p>
        </p:txBody>
      </p:sp>
      <p:sp>
        <p:nvSpPr>
          <p:cNvPr id="74" name="TextBox 73"/>
          <p:cNvSpPr txBox="1"/>
          <p:nvPr/>
        </p:nvSpPr>
        <p:spPr>
          <a:xfrm>
            <a:off x="6526240" y="5432900"/>
            <a:ext cx="892617" cy="646331"/>
          </a:xfrm>
          <a:prstGeom prst="rect">
            <a:avLst/>
          </a:prstGeom>
          <a:noFill/>
        </p:spPr>
        <p:txBody>
          <a:bodyPr wrap="none" rtlCol="0">
            <a:spAutoFit/>
          </a:bodyPr>
          <a:lstStyle/>
          <a:p>
            <a:pPr algn="ctr"/>
            <a:r>
              <a:rPr lang="en-US" altLang="zh-CN" sz="1200" dirty="0" err="1" smtClean="0"/>
              <a:t>RedisS</a:t>
            </a:r>
            <a:endParaRPr lang="en-US" altLang="zh-CN" sz="1200" dirty="0" smtClean="0"/>
          </a:p>
          <a:p>
            <a:pPr algn="ctr"/>
            <a:r>
              <a:rPr lang="en-US" altLang="zh-CN" sz="1200" dirty="0" smtClean="0"/>
              <a:t>Sentinel2</a:t>
            </a:r>
          </a:p>
          <a:p>
            <a:pPr algn="ctr"/>
            <a:r>
              <a:rPr lang="en-US" altLang="zh-CN" sz="1200" dirty="0" smtClean="0"/>
              <a:t>10.1.1.101</a:t>
            </a:r>
            <a:endParaRPr lang="zh-CN" altLang="en-US" sz="1200" dirty="0"/>
          </a:p>
        </p:txBody>
      </p:sp>
      <p:sp>
        <p:nvSpPr>
          <p:cNvPr id="75" name="TextBox 74"/>
          <p:cNvSpPr txBox="1"/>
          <p:nvPr/>
        </p:nvSpPr>
        <p:spPr>
          <a:xfrm>
            <a:off x="8882895" y="5700423"/>
            <a:ext cx="898451" cy="461665"/>
          </a:xfrm>
          <a:prstGeom prst="rect">
            <a:avLst/>
          </a:prstGeom>
          <a:noFill/>
        </p:spPr>
        <p:txBody>
          <a:bodyPr wrap="none" rtlCol="0">
            <a:spAutoFit/>
          </a:bodyPr>
          <a:lstStyle/>
          <a:p>
            <a:pPr algn="ctr"/>
            <a:r>
              <a:rPr lang="en-US" altLang="zh-CN" sz="1200" dirty="0" smtClean="0"/>
              <a:t>Sentinel3</a:t>
            </a:r>
          </a:p>
          <a:p>
            <a:pPr algn="ctr"/>
            <a:r>
              <a:rPr lang="en-US" altLang="zh-CN" sz="1200" dirty="0" smtClean="0"/>
              <a:t>10.1.1.102</a:t>
            </a:r>
            <a:endParaRPr lang="zh-CN" altLang="en-US" sz="1200" dirty="0"/>
          </a:p>
        </p:txBody>
      </p:sp>
      <p:cxnSp>
        <p:nvCxnSpPr>
          <p:cNvPr id="10" name="曲线连接符 9"/>
          <p:cNvCxnSpPr>
            <a:stCxn id="75" idx="0"/>
            <a:endCxn id="65" idx="0"/>
          </p:cNvCxnSpPr>
          <p:nvPr/>
        </p:nvCxnSpPr>
        <p:spPr>
          <a:xfrm rot="16200000" flipV="1">
            <a:off x="6830125" y="3198426"/>
            <a:ext cx="209491" cy="4794503"/>
          </a:xfrm>
          <a:prstGeom prst="curvedConnector3">
            <a:avLst>
              <a:gd name="adj1" fmla="val -377407"/>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6" name="直接箭头连接符 45"/>
          <p:cNvCxnSpPr>
            <a:stCxn id="4" idx="3"/>
            <a:endCxn id="21" idx="1"/>
          </p:cNvCxnSpPr>
          <p:nvPr/>
        </p:nvCxnSpPr>
        <p:spPr>
          <a:xfrm>
            <a:off x="3459061" y="3734694"/>
            <a:ext cx="706604" cy="1299904"/>
          </a:xfrm>
          <a:prstGeom prst="straightConnector1">
            <a:avLst/>
          </a:prstGeom>
          <a:ln>
            <a:solidFill>
              <a:schemeClr val="tx2">
                <a:lumMod val="40000"/>
                <a:lumOff val="60000"/>
              </a:schemeClr>
            </a:solidFill>
            <a:prstDash val="sysDash"/>
            <a:tailEnd type="arrow"/>
          </a:ln>
        </p:spPr>
        <p:style>
          <a:lnRef idx="3">
            <a:schemeClr val="accent1"/>
          </a:lnRef>
          <a:fillRef idx="0">
            <a:schemeClr val="accent1"/>
          </a:fillRef>
          <a:effectRef idx="2">
            <a:schemeClr val="accent1"/>
          </a:effectRef>
          <a:fontRef idx="minor">
            <a:schemeClr val="tx1"/>
          </a:fontRef>
        </p:style>
      </p:cxnSp>
      <p:cxnSp>
        <p:nvCxnSpPr>
          <p:cNvPr id="81" name="直接箭头连接符 80"/>
          <p:cNvCxnSpPr>
            <a:stCxn id="4" idx="3"/>
            <a:endCxn id="24" idx="1"/>
          </p:cNvCxnSpPr>
          <p:nvPr/>
        </p:nvCxnSpPr>
        <p:spPr>
          <a:xfrm flipV="1">
            <a:off x="3459061" y="2758378"/>
            <a:ext cx="3167366" cy="9763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732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353592"/>
            <a:ext cx="9806880" cy="462508"/>
          </a:xfrm>
        </p:spPr>
        <p:txBody>
          <a:bodyPr>
            <a:normAutofit/>
          </a:bodyPr>
          <a:lstStyle/>
          <a:p>
            <a:r>
              <a:rPr lang="en-US" altLang="zh-CN" sz="2400" dirty="0"/>
              <a:t>Master-Slave + </a:t>
            </a:r>
            <a:r>
              <a:rPr lang="en-US" altLang="zh-CN" sz="2400" dirty="0" err="1"/>
              <a:t>Keepalived</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03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高可用方案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方案四</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1214" y="2581247"/>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1214" y="4390997"/>
            <a:ext cx="726920" cy="11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右箭头 28"/>
          <p:cNvSpPr/>
          <p:nvPr/>
        </p:nvSpPr>
        <p:spPr>
          <a:xfrm>
            <a:off x="3187901" y="3609947"/>
            <a:ext cx="1536499" cy="883116"/>
          </a:xfrm>
          <a:prstGeom prst="rightArrow">
            <a:avLst/>
          </a:prstGeom>
          <a:ln>
            <a:solidFill>
              <a:schemeClr val="tx1">
                <a:lumMod val="75000"/>
                <a:lumOff val="25000"/>
              </a:schemeClr>
            </a:solidFill>
          </a:ln>
        </p:spPr>
        <p:txBody>
          <a:bodyPr wrap="square" rtlCol="0" anchor="ctr">
            <a:noAutofit/>
          </a:bodyPr>
          <a:lstStyle/>
          <a:p>
            <a:pPr algn="ctr"/>
            <a:r>
              <a:rPr lang="en-US" altLang="zh-CN" sz="1050" dirty="0" err="1" smtClean="0">
                <a:latin typeface="+mj-ea"/>
                <a:ea typeface="+mj-ea"/>
              </a:rPr>
              <a:t>Redis</a:t>
            </a:r>
            <a:r>
              <a:rPr lang="en-US" altLang="zh-CN" sz="1050" dirty="0" smtClean="0">
                <a:latin typeface="+mj-ea"/>
                <a:ea typeface="+mj-ea"/>
              </a:rPr>
              <a:t> client</a:t>
            </a:r>
            <a:endParaRPr lang="zh-CN" altLang="en-US" sz="1050" dirty="0" smtClean="0">
              <a:latin typeface="+mj-ea"/>
              <a:ea typeface="+mj-ea"/>
            </a:endParaRPr>
          </a:p>
        </p:txBody>
      </p:sp>
      <p:cxnSp>
        <p:nvCxnSpPr>
          <p:cNvPr id="31" name="直接箭头连接符 30"/>
          <p:cNvCxnSpPr>
            <a:stCxn id="35" idx="3"/>
            <a:endCxn id="27" idx="1"/>
          </p:cNvCxnSpPr>
          <p:nvPr/>
        </p:nvCxnSpPr>
        <p:spPr>
          <a:xfrm flipV="1">
            <a:off x="5616227" y="3146630"/>
            <a:ext cx="1484987" cy="9794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a:stCxn id="35" idx="3"/>
            <a:endCxn id="28" idx="1"/>
          </p:cNvCxnSpPr>
          <p:nvPr/>
        </p:nvCxnSpPr>
        <p:spPr>
          <a:xfrm>
            <a:off x="5616227" y="4126082"/>
            <a:ext cx="1484987" cy="830298"/>
          </a:xfrm>
          <a:prstGeom prst="straightConnector1">
            <a:avLst/>
          </a:prstGeom>
          <a:ln>
            <a:solidFill>
              <a:schemeClr val="bg2">
                <a:lumMod val="90000"/>
              </a:schemeClr>
            </a:solidFill>
            <a:prstDash val="sysDash"/>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p:nvPr/>
        </p:nvCxnSpPr>
        <p:spPr>
          <a:xfrm>
            <a:off x="7436099" y="3692962"/>
            <a:ext cx="0" cy="78852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pic>
        <p:nvPicPr>
          <p:cNvPr id="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1663" y="3700720"/>
            <a:ext cx="744564" cy="850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4844541" y="4551443"/>
            <a:ext cx="808683" cy="461665"/>
          </a:xfrm>
          <a:prstGeom prst="rect">
            <a:avLst/>
          </a:prstGeom>
          <a:noFill/>
        </p:spPr>
        <p:txBody>
          <a:bodyPr wrap="none" rtlCol="0">
            <a:spAutoFit/>
          </a:bodyPr>
          <a:lstStyle/>
          <a:p>
            <a:r>
              <a:rPr lang="en-US" altLang="zh-CN" sz="1200" dirty="0" smtClean="0"/>
              <a:t>Virtual IP</a:t>
            </a:r>
          </a:p>
          <a:p>
            <a:r>
              <a:rPr lang="en-US" altLang="zh-CN" sz="1200" dirty="0" smtClean="0"/>
              <a:t>10.1.1.10</a:t>
            </a:r>
            <a:endParaRPr lang="zh-CN" altLang="en-US" sz="1200" dirty="0"/>
          </a:p>
        </p:txBody>
      </p:sp>
      <p:sp>
        <p:nvSpPr>
          <p:cNvPr id="38" name="TextBox 37"/>
          <p:cNvSpPr txBox="1"/>
          <p:nvPr/>
        </p:nvSpPr>
        <p:spPr>
          <a:xfrm>
            <a:off x="7060332" y="2228822"/>
            <a:ext cx="808683" cy="461665"/>
          </a:xfrm>
          <a:prstGeom prst="rect">
            <a:avLst/>
          </a:prstGeom>
          <a:noFill/>
        </p:spPr>
        <p:txBody>
          <a:bodyPr wrap="none" rtlCol="0">
            <a:spAutoFit/>
          </a:bodyPr>
          <a:lstStyle/>
          <a:p>
            <a:r>
              <a:rPr lang="en-US" altLang="zh-CN" sz="1200" dirty="0" smtClean="0"/>
              <a:t>Redis1</a:t>
            </a:r>
          </a:p>
          <a:p>
            <a:r>
              <a:rPr lang="en-US" altLang="zh-CN" sz="1200" dirty="0" smtClean="0"/>
              <a:t>10.1.1.11</a:t>
            </a:r>
            <a:endParaRPr lang="zh-CN" altLang="en-US" sz="1200" dirty="0"/>
          </a:p>
        </p:txBody>
      </p:sp>
      <p:sp>
        <p:nvSpPr>
          <p:cNvPr id="39" name="TextBox 38"/>
          <p:cNvSpPr txBox="1"/>
          <p:nvPr/>
        </p:nvSpPr>
        <p:spPr>
          <a:xfrm>
            <a:off x="7061697" y="5521762"/>
            <a:ext cx="808683" cy="461665"/>
          </a:xfrm>
          <a:prstGeom prst="rect">
            <a:avLst/>
          </a:prstGeom>
          <a:noFill/>
        </p:spPr>
        <p:txBody>
          <a:bodyPr wrap="none" rtlCol="0">
            <a:spAutoFit/>
          </a:bodyPr>
          <a:lstStyle/>
          <a:p>
            <a:r>
              <a:rPr lang="en-US" altLang="zh-CN" sz="1200" dirty="0" smtClean="0"/>
              <a:t>Redis2</a:t>
            </a:r>
          </a:p>
          <a:p>
            <a:r>
              <a:rPr lang="en-US" altLang="zh-CN" sz="1200" dirty="0" smtClean="0"/>
              <a:t>10.1.1.12</a:t>
            </a:r>
            <a:endParaRPr lang="zh-CN" altLang="en-US" sz="1200" dirty="0"/>
          </a:p>
        </p:txBody>
      </p:sp>
      <p:sp>
        <p:nvSpPr>
          <p:cNvPr id="40" name="TextBox 39"/>
          <p:cNvSpPr txBox="1"/>
          <p:nvPr/>
        </p:nvSpPr>
        <p:spPr>
          <a:xfrm>
            <a:off x="7022232" y="3913741"/>
            <a:ext cx="901337" cy="276999"/>
          </a:xfrm>
          <a:prstGeom prst="rect">
            <a:avLst/>
          </a:prstGeom>
          <a:noFill/>
        </p:spPr>
        <p:txBody>
          <a:bodyPr wrap="none" rtlCol="0">
            <a:spAutoFit/>
          </a:bodyPr>
          <a:lstStyle/>
          <a:p>
            <a:r>
              <a:rPr lang="en-US" altLang="zh-CN" sz="1200" dirty="0" err="1" smtClean="0"/>
              <a:t>Keepalived</a:t>
            </a:r>
            <a:endParaRPr lang="en-US" altLang="zh-CN" sz="1200" dirty="0" smtClean="0"/>
          </a:p>
        </p:txBody>
      </p:sp>
    </p:spTree>
    <p:extLst>
      <p:ext uri="{BB962C8B-B14F-4D97-AF65-F5344CB8AC3E}">
        <p14:creationId xmlns:p14="http://schemas.microsoft.com/office/powerpoint/2010/main" val="3319367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12776"/>
            <a:ext cx="9806880" cy="3845024"/>
          </a:xfrm>
        </p:spPr>
        <p:txBody>
          <a:bodyPr>
            <a:normAutofit/>
          </a:bodyPr>
          <a:lstStyle/>
          <a:p>
            <a:r>
              <a:rPr lang="zh-CN" altLang="en-US" sz="2400" dirty="0">
                <a:latin typeface="+mn-ea"/>
              </a:rPr>
              <a:t>方式</a:t>
            </a:r>
            <a:endParaRPr lang="en-US" altLang="zh-CN" sz="2400" dirty="0">
              <a:latin typeface="+mn-ea"/>
            </a:endParaRPr>
          </a:p>
          <a:p>
            <a:pPr lvl="1">
              <a:buFont typeface="Wingdings" panose="05000000000000000000" pitchFamily="2" charset="2"/>
              <a:buChar char="Ø"/>
            </a:pPr>
            <a:r>
              <a:rPr lang="zh-CN" altLang="en-US" sz="2000" dirty="0">
                <a:latin typeface="+mn-ea"/>
              </a:rPr>
              <a:t> 客户端</a:t>
            </a:r>
            <a:endParaRPr lang="en-US" altLang="zh-CN" sz="2000" dirty="0">
              <a:latin typeface="+mn-ea"/>
            </a:endParaRPr>
          </a:p>
          <a:p>
            <a:pPr lvl="1">
              <a:buFont typeface="Wingdings" panose="05000000000000000000" pitchFamily="2" charset="2"/>
              <a:buChar char="Ø"/>
            </a:pPr>
            <a:r>
              <a:rPr lang="zh-CN" altLang="en-US" sz="2000" dirty="0">
                <a:latin typeface="+mn-ea"/>
              </a:rPr>
              <a:t> 中间件</a:t>
            </a:r>
            <a:endParaRPr lang="en-US" altLang="zh-CN" sz="2000" dirty="0">
              <a:latin typeface="+mn-ea"/>
            </a:endParaRPr>
          </a:p>
          <a:p>
            <a:pPr lvl="1">
              <a:buFont typeface="Wingdings" panose="05000000000000000000" pitchFamily="2" charset="2"/>
              <a:buChar char="Ø"/>
            </a:pPr>
            <a:r>
              <a:rPr lang="zh-CN" altLang="en-US" sz="2000" dirty="0">
                <a:latin typeface="+mn-ea"/>
              </a:rPr>
              <a:t> 服务</a:t>
            </a:r>
            <a:r>
              <a:rPr lang="zh-CN" altLang="en-US" sz="2000" dirty="0" smtClean="0">
                <a:latin typeface="+mn-ea"/>
              </a:rPr>
              <a:t>端</a:t>
            </a:r>
            <a:endParaRPr lang="en-US" altLang="zh-CN" sz="2400" dirty="0" smtClean="0">
              <a:latin typeface="+mn-ea"/>
            </a:endParaRPr>
          </a:p>
          <a:p>
            <a:r>
              <a:rPr lang="zh-CN" altLang="en-US" sz="2400" dirty="0" smtClean="0">
                <a:latin typeface="+mn-ea"/>
              </a:rPr>
              <a:t>算法</a:t>
            </a:r>
            <a:endParaRPr lang="en-US" altLang="zh-CN" sz="2400" dirty="0" smtClean="0">
              <a:latin typeface="+mn-ea"/>
            </a:endParaRPr>
          </a:p>
          <a:p>
            <a:pPr lvl="1">
              <a:buFont typeface="Wingdings" panose="05000000000000000000" pitchFamily="2" charset="2"/>
              <a:buChar char="Ø"/>
            </a:pPr>
            <a:r>
              <a:rPr lang="zh-CN" altLang="en-US" sz="2000" dirty="0" smtClean="0">
                <a:latin typeface="+mn-ea"/>
              </a:rPr>
              <a:t> </a:t>
            </a:r>
            <a:r>
              <a:rPr lang="zh-CN" altLang="en-US" sz="2000" dirty="0">
                <a:latin typeface="+mn-ea"/>
              </a:rPr>
              <a:t>一致性</a:t>
            </a:r>
            <a:r>
              <a:rPr lang="en-US" altLang="zh-CN" sz="2000" dirty="0" smtClean="0">
                <a:latin typeface="+mn-ea"/>
              </a:rPr>
              <a:t>Hash</a:t>
            </a:r>
          </a:p>
          <a:p>
            <a:pPr lvl="1">
              <a:buFont typeface="Wingdings" panose="05000000000000000000" pitchFamily="2" charset="2"/>
              <a:buChar char="Ø"/>
            </a:pPr>
            <a:r>
              <a:rPr lang="zh-CN" altLang="en-US" sz="2000" dirty="0" smtClean="0">
                <a:latin typeface="+mn-ea"/>
              </a:rPr>
              <a:t> 预分配</a:t>
            </a:r>
            <a:r>
              <a:rPr lang="en-US" altLang="zh-CN" sz="2000" dirty="0" smtClean="0">
                <a:latin typeface="+mn-ea"/>
              </a:rPr>
              <a:t>+</a:t>
            </a:r>
            <a:r>
              <a:rPr lang="zh-CN" altLang="en-US" sz="2000" dirty="0" smtClean="0">
                <a:latin typeface="+mn-ea"/>
              </a:rPr>
              <a:t>路由表</a:t>
            </a:r>
            <a:endParaRPr lang="en-US" altLang="zh-CN" sz="2000" dirty="0">
              <a:latin typeface="+mn-ea"/>
            </a:endParaRPr>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04 </a:t>
            </a:r>
            <a:r>
              <a:rPr lang="zh-CN" altLang="en-US" sz="3600" dirty="0">
                <a:solidFill>
                  <a:schemeClr val="bg1"/>
                </a:solidFill>
                <a:latin typeface="华康俪金黑W8(P)" pitchFamily="34" charset="-122"/>
                <a:ea typeface="华康俪金黑W8(P)" pitchFamily="34" charset="-122"/>
              </a:rPr>
              <a:t>缓存分布式方案</a:t>
            </a:r>
          </a:p>
        </p:txBody>
      </p:sp>
    </p:spTree>
    <p:extLst>
      <p:ext uri="{BB962C8B-B14F-4D97-AF65-F5344CB8AC3E}">
        <p14:creationId xmlns:p14="http://schemas.microsoft.com/office/powerpoint/2010/main" val="2774243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04 </a:t>
            </a:r>
            <a:r>
              <a:rPr lang="zh-CN" altLang="en-US" sz="3600" dirty="0">
                <a:solidFill>
                  <a:schemeClr val="bg1"/>
                </a:solidFill>
                <a:latin typeface="华康俪金黑W8(P)" pitchFamily="34" charset="-122"/>
                <a:ea typeface="华康俪金黑W8(P)" pitchFamily="34" charset="-122"/>
              </a:rPr>
              <a:t>缓存分布式方案</a:t>
            </a:r>
          </a:p>
        </p:txBody>
      </p:sp>
      <p:sp>
        <p:nvSpPr>
          <p:cNvPr id="19"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算法</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702611" y="2713342"/>
            <a:ext cx="2420837" cy="2409825"/>
          </a:xfrm>
          <a:prstGeom prst="ellipse">
            <a:avLst/>
          </a:prstGeom>
          <a:ln w="25400">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endParaRPr lang="zh-CN" altLang="en-US" sz="1400" dirty="0" smtClean="0">
              <a:latin typeface="+mj-ea"/>
              <a:ea typeface="+mj-ea"/>
            </a:endParaRPr>
          </a:p>
        </p:txBody>
      </p:sp>
      <p:cxnSp>
        <p:nvCxnSpPr>
          <p:cNvPr id="5" name="直接连接符 4"/>
          <p:cNvCxnSpPr>
            <a:endCxn id="2" idx="0"/>
          </p:cNvCxnSpPr>
          <p:nvPr/>
        </p:nvCxnSpPr>
        <p:spPr>
          <a:xfrm>
            <a:off x="7913029" y="2275192"/>
            <a:ext cx="1" cy="438150"/>
          </a:xfrm>
          <a:prstGeom prst="line">
            <a:avLst/>
          </a:prstGeom>
          <a:ln w="2540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7779757" y="1949437"/>
            <a:ext cx="290464" cy="307777"/>
          </a:xfrm>
          <a:prstGeom prst="rect">
            <a:avLst/>
          </a:prstGeom>
          <a:noFill/>
        </p:spPr>
        <p:txBody>
          <a:bodyPr wrap="none" rtlCol="0">
            <a:spAutoFit/>
          </a:bodyPr>
          <a:lstStyle/>
          <a:p>
            <a:r>
              <a:rPr lang="en-US" altLang="zh-CN" sz="1400" dirty="0" smtClean="0"/>
              <a:t>0</a:t>
            </a:r>
            <a:endParaRPr lang="zh-CN" altLang="en-US" sz="1400" dirty="0"/>
          </a:p>
        </p:txBody>
      </p:sp>
      <p:cxnSp>
        <p:nvCxnSpPr>
          <p:cNvPr id="16" name="直接连接符 15"/>
          <p:cNvCxnSpPr/>
          <p:nvPr/>
        </p:nvCxnSpPr>
        <p:spPr>
          <a:xfrm flipH="1">
            <a:off x="8729640" y="2644127"/>
            <a:ext cx="229344" cy="371475"/>
          </a:xfrm>
          <a:prstGeom prst="line">
            <a:avLst/>
          </a:prstGeom>
          <a:ln w="2540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rot="1531757">
            <a:off x="8694407" y="2389690"/>
            <a:ext cx="742511" cy="307777"/>
          </a:xfrm>
          <a:prstGeom prst="rect">
            <a:avLst/>
          </a:prstGeom>
          <a:noFill/>
        </p:spPr>
        <p:txBody>
          <a:bodyPr wrap="none" rtlCol="0">
            <a:spAutoFit/>
          </a:bodyPr>
          <a:lstStyle/>
          <a:p>
            <a:r>
              <a:rPr lang="en-US" altLang="zh-CN" sz="1400" dirty="0" smtClean="0"/>
              <a:t>2^32-1</a:t>
            </a:r>
            <a:endParaRPr lang="zh-CN" altLang="en-US" sz="1400" dirty="0"/>
          </a:p>
        </p:txBody>
      </p:sp>
      <p:grpSp>
        <p:nvGrpSpPr>
          <p:cNvPr id="8" name="组合 7"/>
          <p:cNvGrpSpPr/>
          <p:nvPr/>
        </p:nvGrpSpPr>
        <p:grpSpPr>
          <a:xfrm>
            <a:off x="8588510" y="3647523"/>
            <a:ext cx="1280641" cy="385664"/>
            <a:chOff x="6633420" y="4226505"/>
            <a:chExt cx="1280641" cy="385664"/>
          </a:xfrm>
        </p:grpSpPr>
        <p:sp>
          <p:nvSpPr>
            <p:cNvPr id="10" name="椭圆 9"/>
            <p:cNvSpPr/>
            <p:nvPr/>
          </p:nvSpPr>
          <p:spPr>
            <a:xfrm>
              <a:off x="7033103" y="4323244"/>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22" name="TextBox 21"/>
            <p:cNvSpPr txBox="1"/>
            <p:nvPr/>
          </p:nvSpPr>
          <p:spPr>
            <a:xfrm>
              <a:off x="6633420" y="4269904"/>
              <a:ext cx="471604" cy="261610"/>
            </a:xfrm>
            <a:prstGeom prst="rect">
              <a:avLst/>
            </a:prstGeom>
            <a:noFill/>
          </p:spPr>
          <p:txBody>
            <a:bodyPr wrap="none" rtlCol="0">
              <a:spAutoFit/>
            </a:bodyPr>
            <a:lstStyle/>
            <a:p>
              <a:r>
                <a:rPr lang="en-US" altLang="zh-CN" sz="1050" dirty="0" smtClean="0"/>
                <a:t>key3</a:t>
              </a:r>
              <a:endParaRPr lang="zh-CN" altLang="en-US" sz="1050" dirty="0"/>
            </a:p>
          </p:txBody>
        </p:sp>
        <p:sp>
          <p:nvSpPr>
            <p:cNvPr id="23" name="TextBox 22"/>
            <p:cNvSpPr txBox="1"/>
            <p:nvPr/>
          </p:nvSpPr>
          <p:spPr>
            <a:xfrm>
              <a:off x="7240479" y="4226505"/>
              <a:ext cx="673582" cy="276999"/>
            </a:xfrm>
            <a:prstGeom prst="rect">
              <a:avLst/>
            </a:prstGeom>
            <a:noFill/>
          </p:spPr>
          <p:txBody>
            <a:bodyPr wrap="none" rtlCol="0">
              <a:spAutoFit/>
            </a:bodyPr>
            <a:lstStyle/>
            <a:p>
              <a:r>
                <a:rPr lang="en-US" altLang="zh-CN" sz="1200" dirty="0" smtClean="0"/>
                <a:t>object3</a:t>
              </a:r>
              <a:endParaRPr lang="zh-CN" altLang="en-US" sz="1200" dirty="0"/>
            </a:p>
          </p:txBody>
        </p:sp>
      </p:grpSp>
      <p:grpSp>
        <p:nvGrpSpPr>
          <p:cNvPr id="9" name="组合 8"/>
          <p:cNvGrpSpPr/>
          <p:nvPr/>
        </p:nvGrpSpPr>
        <p:grpSpPr>
          <a:xfrm>
            <a:off x="6811312" y="4567003"/>
            <a:ext cx="823530" cy="726163"/>
            <a:chOff x="4856222" y="5145985"/>
            <a:chExt cx="823530" cy="726163"/>
          </a:xfrm>
        </p:grpSpPr>
        <p:sp>
          <p:nvSpPr>
            <p:cNvPr id="24" name="椭圆 23"/>
            <p:cNvSpPr/>
            <p:nvPr/>
          </p:nvSpPr>
          <p:spPr>
            <a:xfrm>
              <a:off x="5135723" y="5337974"/>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25" name="TextBox 24"/>
            <p:cNvSpPr txBox="1"/>
            <p:nvPr/>
          </p:nvSpPr>
          <p:spPr>
            <a:xfrm>
              <a:off x="5208148" y="5145985"/>
              <a:ext cx="471604" cy="261610"/>
            </a:xfrm>
            <a:prstGeom prst="rect">
              <a:avLst/>
            </a:prstGeom>
            <a:noFill/>
          </p:spPr>
          <p:txBody>
            <a:bodyPr wrap="none" rtlCol="0">
              <a:spAutoFit/>
            </a:bodyPr>
            <a:lstStyle/>
            <a:p>
              <a:r>
                <a:rPr lang="en-US" altLang="zh-CN" sz="1050" dirty="0" smtClean="0"/>
                <a:t>key2</a:t>
              </a:r>
              <a:endParaRPr lang="zh-CN" altLang="en-US" sz="1050" dirty="0"/>
            </a:p>
          </p:txBody>
        </p:sp>
        <p:sp>
          <p:nvSpPr>
            <p:cNvPr id="26" name="TextBox 25"/>
            <p:cNvSpPr txBox="1"/>
            <p:nvPr/>
          </p:nvSpPr>
          <p:spPr>
            <a:xfrm>
              <a:off x="4856222" y="5595149"/>
              <a:ext cx="673582" cy="276999"/>
            </a:xfrm>
            <a:prstGeom prst="rect">
              <a:avLst/>
            </a:prstGeom>
            <a:noFill/>
          </p:spPr>
          <p:txBody>
            <a:bodyPr wrap="none" rtlCol="0">
              <a:spAutoFit/>
            </a:bodyPr>
            <a:lstStyle/>
            <a:p>
              <a:r>
                <a:rPr lang="en-US" altLang="zh-CN" sz="1200" dirty="0" smtClean="0"/>
                <a:t>object2</a:t>
              </a:r>
              <a:endParaRPr lang="zh-CN" altLang="en-US" sz="1200" dirty="0"/>
            </a:p>
          </p:txBody>
        </p:sp>
      </p:grpSp>
      <p:grpSp>
        <p:nvGrpSpPr>
          <p:cNvPr id="12" name="组合 11"/>
          <p:cNvGrpSpPr/>
          <p:nvPr/>
        </p:nvGrpSpPr>
        <p:grpSpPr>
          <a:xfrm>
            <a:off x="6090367" y="3997546"/>
            <a:ext cx="1149050" cy="494804"/>
            <a:chOff x="4135277" y="4576528"/>
            <a:chExt cx="1149050" cy="494804"/>
          </a:xfrm>
        </p:grpSpPr>
        <p:sp>
          <p:nvSpPr>
            <p:cNvPr id="30" name="椭圆 29"/>
            <p:cNvSpPr/>
            <p:nvPr/>
          </p:nvSpPr>
          <p:spPr>
            <a:xfrm>
              <a:off x="4622022" y="4576528"/>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31" name="TextBox 30"/>
            <p:cNvSpPr txBox="1"/>
            <p:nvPr/>
          </p:nvSpPr>
          <p:spPr>
            <a:xfrm>
              <a:off x="4812723" y="4668475"/>
              <a:ext cx="471604" cy="261610"/>
            </a:xfrm>
            <a:prstGeom prst="rect">
              <a:avLst/>
            </a:prstGeom>
            <a:noFill/>
          </p:spPr>
          <p:txBody>
            <a:bodyPr wrap="none" rtlCol="0">
              <a:spAutoFit/>
            </a:bodyPr>
            <a:lstStyle/>
            <a:p>
              <a:r>
                <a:rPr lang="en-US" altLang="zh-CN" sz="1050" dirty="0" smtClean="0"/>
                <a:t>key4</a:t>
              </a:r>
              <a:endParaRPr lang="zh-CN" altLang="en-US" sz="1050" dirty="0"/>
            </a:p>
          </p:txBody>
        </p:sp>
        <p:sp>
          <p:nvSpPr>
            <p:cNvPr id="32" name="TextBox 31"/>
            <p:cNvSpPr txBox="1"/>
            <p:nvPr/>
          </p:nvSpPr>
          <p:spPr>
            <a:xfrm>
              <a:off x="4135277" y="4794333"/>
              <a:ext cx="673582" cy="276999"/>
            </a:xfrm>
            <a:prstGeom prst="rect">
              <a:avLst/>
            </a:prstGeom>
            <a:noFill/>
          </p:spPr>
          <p:txBody>
            <a:bodyPr wrap="none" rtlCol="0">
              <a:spAutoFit/>
            </a:bodyPr>
            <a:lstStyle/>
            <a:p>
              <a:r>
                <a:rPr lang="en-US" altLang="zh-CN" sz="1200" dirty="0" smtClean="0"/>
                <a:t>object4</a:t>
              </a:r>
              <a:endParaRPr lang="zh-CN" altLang="en-US" sz="1200" dirty="0"/>
            </a:p>
          </p:txBody>
        </p:sp>
      </p:grpSp>
      <p:sp>
        <p:nvSpPr>
          <p:cNvPr id="33" name="椭圆 32"/>
          <p:cNvSpPr/>
          <p:nvPr/>
        </p:nvSpPr>
        <p:spPr>
          <a:xfrm>
            <a:off x="7102892" y="2769456"/>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34" name="TextBox 33"/>
          <p:cNvSpPr txBox="1"/>
          <p:nvPr/>
        </p:nvSpPr>
        <p:spPr>
          <a:xfrm>
            <a:off x="7289655" y="2874632"/>
            <a:ext cx="471604" cy="261610"/>
          </a:xfrm>
          <a:prstGeom prst="rect">
            <a:avLst/>
          </a:prstGeom>
          <a:noFill/>
        </p:spPr>
        <p:txBody>
          <a:bodyPr wrap="none" rtlCol="0">
            <a:spAutoFit/>
          </a:bodyPr>
          <a:lstStyle/>
          <a:p>
            <a:r>
              <a:rPr lang="en-US" altLang="zh-CN" sz="1050" dirty="0" smtClean="0"/>
              <a:t>key1</a:t>
            </a:r>
            <a:endParaRPr lang="zh-CN" altLang="en-US" sz="1050" dirty="0"/>
          </a:p>
        </p:txBody>
      </p:sp>
      <p:sp>
        <p:nvSpPr>
          <p:cNvPr id="13" name="云形 12"/>
          <p:cNvSpPr/>
          <p:nvPr/>
        </p:nvSpPr>
        <p:spPr>
          <a:xfrm>
            <a:off x="6427158" y="2543578"/>
            <a:ext cx="530954" cy="374879"/>
          </a:xfrm>
          <a:prstGeom prst="cloud">
            <a:avLst/>
          </a:prstGeom>
          <a:ln>
            <a:solidFill>
              <a:schemeClr val="accent3">
                <a:lumMod val="50000"/>
              </a:schemeClr>
            </a:solidFill>
          </a:ln>
        </p:spPr>
        <p:txBody>
          <a:bodyPr wrap="square" rtlCol="0" anchor="ctr">
            <a:noAutofit/>
          </a:bodyPr>
          <a:lstStyle/>
          <a:p>
            <a:pPr algn="ctr"/>
            <a:endParaRPr lang="zh-CN" altLang="en-US" sz="1400" dirty="0" smtClean="0">
              <a:latin typeface="+mj-ea"/>
              <a:ea typeface="+mj-ea"/>
            </a:endParaRPr>
          </a:p>
        </p:txBody>
      </p:sp>
      <p:cxnSp>
        <p:nvCxnSpPr>
          <p:cNvPr id="39" name="曲线连接符 38"/>
          <p:cNvCxnSpPr>
            <a:endCxn id="33" idx="4"/>
          </p:cNvCxnSpPr>
          <p:nvPr/>
        </p:nvCxnSpPr>
        <p:spPr>
          <a:xfrm>
            <a:off x="6949588" y="2781637"/>
            <a:ext cx="296179" cy="276744"/>
          </a:xfrm>
          <a:prstGeom prst="curvedConnector4">
            <a:avLst>
              <a:gd name="adj1" fmla="val 15589"/>
              <a:gd name="adj2" fmla="val 182603"/>
            </a:avLst>
          </a:prstGeom>
          <a:ln>
            <a:solidFill>
              <a:schemeClr val="accent6">
                <a:lumMod val="75000"/>
              </a:schemeClr>
            </a:solidFill>
            <a:prstDash val="dashDot"/>
            <a:tailEnd type="triangle"/>
          </a:ln>
        </p:spPr>
        <p:style>
          <a:lnRef idx="2">
            <a:schemeClr val="dk1"/>
          </a:lnRef>
          <a:fillRef idx="0">
            <a:schemeClr val="dk1"/>
          </a:fillRef>
          <a:effectRef idx="1">
            <a:schemeClr val="dk1"/>
          </a:effectRef>
          <a:fontRef idx="minor">
            <a:schemeClr val="tx1"/>
          </a:fontRef>
        </p:style>
      </p:cxnSp>
      <p:cxnSp>
        <p:nvCxnSpPr>
          <p:cNvPr id="47" name="曲线连接符 46"/>
          <p:cNvCxnSpPr>
            <a:endCxn id="13" idx="3"/>
          </p:cNvCxnSpPr>
          <p:nvPr/>
        </p:nvCxnSpPr>
        <p:spPr>
          <a:xfrm rot="10800000" flipV="1">
            <a:off x="6692636" y="2340378"/>
            <a:ext cx="269765" cy="224634"/>
          </a:xfrm>
          <a:prstGeom prst="curvedConnector2">
            <a:avLst/>
          </a:prstGeom>
          <a:ln>
            <a:solidFill>
              <a:schemeClr val="accent6">
                <a:lumMod val="75000"/>
              </a:schemeClr>
            </a:solidFill>
            <a:prstDash val="dashDot"/>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6878578" y="2186490"/>
            <a:ext cx="673582" cy="276999"/>
          </a:xfrm>
          <a:prstGeom prst="rect">
            <a:avLst/>
          </a:prstGeom>
          <a:noFill/>
        </p:spPr>
        <p:txBody>
          <a:bodyPr wrap="none" rtlCol="0">
            <a:spAutoFit/>
          </a:bodyPr>
          <a:lstStyle/>
          <a:p>
            <a:r>
              <a:rPr lang="en-US" altLang="zh-CN" sz="1200" dirty="0" smtClean="0"/>
              <a:t>object1</a:t>
            </a:r>
            <a:endParaRPr lang="zh-CN" altLang="en-US" sz="1200" dirty="0"/>
          </a:p>
        </p:txBody>
      </p:sp>
      <p:grpSp>
        <p:nvGrpSpPr>
          <p:cNvPr id="15" name="组合 14"/>
          <p:cNvGrpSpPr/>
          <p:nvPr/>
        </p:nvGrpSpPr>
        <p:grpSpPr>
          <a:xfrm>
            <a:off x="8109918" y="4466020"/>
            <a:ext cx="861167" cy="881961"/>
            <a:chOff x="6154828" y="5045002"/>
            <a:chExt cx="861167" cy="881961"/>
          </a:xfrm>
        </p:grpSpPr>
        <p:sp>
          <p:nvSpPr>
            <p:cNvPr id="55" name="椭圆 54"/>
            <p:cNvSpPr/>
            <p:nvPr/>
          </p:nvSpPr>
          <p:spPr>
            <a:xfrm>
              <a:off x="6426162" y="5209386"/>
              <a:ext cx="476251" cy="457200"/>
            </a:xfrm>
            <a:prstGeom prst="ellipse">
              <a:avLst/>
            </a:prstGeom>
            <a:solidFill>
              <a:srgbClr val="92D050"/>
            </a:solidFill>
            <a:ln/>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58" name="TextBox 57"/>
            <p:cNvSpPr txBox="1"/>
            <p:nvPr/>
          </p:nvSpPr>
          <p:spPr>
            <a:xfrm>
              <a:off x="6154828" y="5045002"/>
              <a:ext cx="490840" cy="253916"/>
            </a:xfrm>
            <a:prstGeom prst="rect">
              <a:avLst/>
            </a:prstGeom>
            <a:noFill/>
          </p:spPr>
          <p:txBody>
            <a:bodyPr wrap="none" rtlCol="0">
              <a:spAutoFit/>
            </a:bodyPr>
            <a:lstStyle/>
            <a:p>
              <a:r>
                <a:rPr lang="en-US" altLang="zh-CN" sz="1050" dirty="0" smtClean="0">
                  <a:solidFill>
                    <a:srgbClr val="7030A0"/>
                  </a:solidFill>
                </a:rPr>
                <a:t>KEY2</a:t>
              </a:r>
              <a:endParaRPr lang="zh-CN" altLang="en-US" sz="1050" dirty="0">
                <a:solidFill>
                  <a:srgbClr val="7030A0"/>
                </a:solidFill>
              </a:endParaRPr>
            </a:p>
          </p:txBody>
        </p:sp>
        <p:sp>
          <p:nvSpPr>
            <p:cNvPr id="60" name="TextBox 59"/>
            <p:cNvSpPr txBox="1"/>
            <p:nvPr/>
          </p:nvSpPr>
          <p:spPr>
            <a:xfrm>
              <a:off x="6358443" y="5649964"/>
              <a:ext cx="657552" cy="276999"/>
            </a:xfrm>
            <a:prstGeom prst="rect">
              <a:avLst/>
            </a:prstGeom>
            <a:noFill/>
          </p:spPr>
          <p:txBody>
            <a:bodyPr wrap="none" rtlCol="0">
              <a:spAutoFit/>
            </a:bodyPr>
            <a:lstStyle/>
            <a:p>
              <a:r>
                <a:rPr lang="en-US" altLang="zh-CN" sz="1200" dirty="0" smtClean="0">
                  <a:solidFill>
                    <a:srgbClr val="7030A0"/>
                  </a:solidFill>
                </a:rPr>
                <a:t>NODE2</a:t>
              </a:r>
              <a:endParaRPr lang="zh-CN" altLang="en-US" sz="1200" dirty="0">
                <a:solidFill>
                  <a:srgbClr val="7030A0"/>
                </a:solidFill>
              </a:endParaRPr>
            </a:p>
          </p:txBody>
        </p:sp>
      </p:grpSp>
      <p:grpSp>
        <p:nvGrpSpPr>
          <p:cNvPr id="14" name="组合 13"/>
          <p:cNvGrpSpPr/>
          <p:nvPr/>
        </p:nvGrpSpPr>
        <p:grpSpPr>
          <a:xfrm>
            <a:off x="8097741" y="2323118"/>
            <a:ext cx="663110" cy="927260"/>
            <a:chOff x="6142651" y="2902100"/>
            <a:chExt cx="663110" cy="927260"/>
          </a:xfrm>
        </p:grpSpPr>
        <p:sp>
          <p:nvSpPr>
            <p:cNvPr id="54" name="椭圆 53"/>
            <p:cNvSpPr/>
            <p:nvPr/>
          </p:nvSpPr>
          <p:spPr>
            <a:xfrm>
              <a:off x="6162637" y="3153818"/>
              <a:ext cx="476251" cy="457200"/>
            </a:xfrm>
            <a:prstGeom prst="ellipse">
              <a:avLst/>
            </a:prstGeom>
            <a:solidFill>
              <a:srgbClr val="92D050"/>
            </a:solidFill>
            <a:ln/>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57" name="TextBox 56"/>
            <p:cNvSpPr txBox="1"/>
            <p:nvPr/>
          </p:nvSpPr>
          <p:spPr>
            <a:xfrm>
              <a:off x="6142651" y="3575444"/>
              <a:ext cx="490840" cy="253916"/>
            </a:xfrm>
            <a:prstGeom prst="rect">
              <a:avLst/>
            </a:prstGeom>
            <a:noFill/>
          </p:spPr>
          <p:txBody>
            <a:bodyPr wrap="none" rtlCol="0">
              <a:spAutoFit/>
            </a:bodyPr>
            <a:lstStyle/>
            <a:p>
              <a:r>
                <a:rPr lang="en-US" altLang="zh-CN" sz="1050" dirty="0" smtClean="0">
                  <a:solidFill>
                    <a:srgbClr val="7030A0"/>
                  </a:solidFill>
                </a:rPr>
                <a:t>KEY1</a:t>
              </a:r>
              <a:endParaRPr lang="zh-CN" altLang="en-US" sz="1050" dirty="0">
                <a:solidFill>
                  <a:srgbClr val="7030A0"/>
                </a:solidFill>
              </a:endParaRPr>
            </a:p>
          </p:txBody>
        </p:sp>
        <p:sp>
          <p:nvSpPr>
            <p:cNvPr id="61" name="TextBox 60"/>
            <p:cNvSpPr txBox="1"/>
            <p:nvPr/>
          </p:nvSpPr>
          <p:spPr>
            <a:xfrm>
              <a:off x="6148209" y="2902100"/>
              <a:ext cx="657552" cy="276999"/>
            </a:xfrm>
            <a:prstGeom prst="rect">
              <a:avLst/>
            </a:prstGeom>
            <a:noFill/>
          </p:spPr>
          <p:txBody>
            <a:bodyPr wrap="none" rtlCol="0">
              <a:spAutoFit/>
            </a:bodyPr>
            <a:lstStyle/>
            <a:p>
              <a:r>
                <a:rPr lang="en-US" altLang="zh-CN" sz="1200" dirty="0" smtClean="0">
                  <a:solidFill>
                    <a:srgbClr val="7030A0"/>
                  </a:solidFill>
                </a:rPr>
                <a:t>NODE1</a:t>
              </a:r>
              <a:endParaRPr lang="zh-CN" altLang="en-US" sz="1200" dirty="0">
                <a:solidFill>
                  <a:srgbClr val="7030A0"/>
                </a:solidFill>
              </a:endParaRPr>
            </a:p>
          </p:txBody>
        </p:sp>
      </p:grpSp>
      <p:grpSp>
        <p:nvGrpSpPr>
          <p:cNvPr id="27" name="组合 26"/>
          <p:cNvGrpSpPr/>
          <p:nvPr/>
        </p:nvGrpSpPr>
        <p:grpSpPr>
          <a:xfrm>
            <a:off x="5958675" y="3299123"/>
            <a:ext cx="1480103" cy="457200"/>
            <a:chOff x="4003585" y="3878105"/>
            <a:chExt cx="1480103" cy="457200"/>
          </a:xfrm>
        </p:grpSpPr>
        <p:sp>
          <p:nvSpPr>
            <p:cNvPr id="56" name="椭圆 55"/>
            <p:cNvSpPr/>
            <p:nvPr/>
          </p:nvSpPr>
          <p:spPr>
            <a:xfrm>
              <a:off x="4579076" y="3878105"/>
              <a:ext cx="476251" cy="457200"/>
            </a:xfrm>
            <a:prstGeom prst="ellipse">
              <a:avLst/>
            </a:prstGeom>
            <a:solidFill>
              <a:srgbClr val="92D050"/>
            </a:solidFill>
            <a:ln/>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59" name="TextBox 58"/>
            <p:cNvSpPr txBox="1"/>
            <p:nvPr/>
          </p:nvSpPr>
          <p:spPr>
            <a:xfrm>
              <a:off x="4992848" y="3937622"/>
              <a:ext cx="490840" cy="253916"/>
            </a:xfrm>
            <a:prstGeom prst="rect">
              <a:avLst/>
            </a:prstGeom>
            <a:noFill/>
          </p:spPr>
          <p:txBody>
            <a:bodyPr wrap="none" rtlCol="0">
              <a:spAutoFit/>
            </a:bodyPr>
            <a:lstStyle/>
            <a:p>
              <a:r>
                <a:rPr lang="en-US" altLang="zh-CN" sz="1050" dirty="0" smtClean="0">
                  <a:solidFill>
                    <a:srgbClr val="7030A0"/>
                  </a:solidFill>
                </a:rPr>
                <a:t>KEY3</a:t>
              </a:r>
              <a:endParaRPr lang="zh-CN" altLang="en-US" sz="1050" dirty="0">
                <a:solidFill>
                  <a:srgbClr val="7030A0"/>
                </a:solidFill>
              </a:endParaRPr>
            </a:p>
          </p:txBody>
        </p:sp>
        <p:sp>
          <p:nvSpPr>
            <p:cNvPr id="62" name="TextBox 61"/>
            <p:cNvSpPr txBox="1"/>
            <p:nvPr/>
          </p:nvSpPr>
          <p:spPr>
            <a:xfrm>
              <a:off x="4003585" y="3997266"/>
              <a:ext cx="657552" cy="276999"/>
            </a:xfrm>
            <a:prstGeom prst="rect">
              <a:avLst/>
            </a:prstGeom>
            <a:noFill/>
          </p:spPr>
          <p:txBody>
            <a:bodyPr wrap="none" rtlCol="0">
              <a:spAutoFit/>
            </a:bodyPr>
            <a:lstStyle/>
            <a:p>
              <a:r>
                <a:rPr lang="en-US" altLang="zh-CN" sz="1200" dirty="0" smtClean="0">
                  <a:solidFill>
                    <a:srgbClr val="7030A0"/>
                  </a:solidFill>
                </a:rPr>
                <a:t>NODE3</a:t>
              </a:r>
              <a:endParaRPr lang="zh-CN" altLang="en-US" sz="1200" dirty="0">
                <a:solidFill>
                  <a:srgbClr val="7030A0"/>
                </a:solidFill>
              </a:endParaRPr>
            </a:p>
          </p:txBody>
        </p:sp>
      </p:grpSp>
      <p:cxnSp>
        <p:nvCxnSpPr>
          <p:cNvPr id="64" name="曲线连接符 63"/>
          <p:cNvCxnSpPr>
            <a:stCxn id="33" idx="6"/>
            <a:endCxn id="54" idx="2"/>
          </p:cNvCxnSpPr>
          <p:nvPr/>
        </p:nvCxnSpPr>
        <p:spPr>
          <a:xfrm flipV="1">
            <a:off x="7388642" y="2803436"/>
            <a:ext cx="729085" cy="110483"/>
          </a:xfrm>
          <a:prstGeom prst="curvedConnector3">
            <a:avLst>
              <a:gd name="adj1" fmla="val 69161"/>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67" name="曲线连接符 66"/>
          <p:cNvCxnSpPr>
            <a:stCxn id="30" idx="6"/>
            <a:endCxn id="56" idx="6"/>
          </p:cNvCxnSpPr>
          <p:nvPr/>
        </p:nvCxnSpPr>
        <p:spPr>
          <a:xfrm flipV="1">
            <a:off x="6862862" y="3527723"/>
            <a:ext cx="147555" cy="614286"/>
          </a:xfrm>
          <a:prstGeom prst="curvedConnector3">
            <a:avLst>
              <a:gd name="adj1" fmla="val 168856"/>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74" name="曲线连接符 73"/>
          <p:cNvCxnSpPr>
            <a:stCxn id="24" idx="0"/>
            <a:endCxn id="56" idx="6"/>
          </p:cNvCxnSpPr>
          <p:nvPr/>
        </p:nvCxnSpPr>
        <p:spPr>
          <a:xfrm rot="16200000" flipV="1">
            <a:off x="6506419" y="4031722"/>
            <a:ext cx="1231269" cy="223271"/>
          </a:xfrm>
          <a:prstGeom prst="curvedConnector2">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82" name="曲线连接符 81"/>
          <p:cNvCxnSpPr>
            <a:stCxn id="10" idx="2"/>
            <a:endCxn id="55" idx="0"/>
          </p:cNvCxnSpPr>
          <p:nvPr/>
        </p:nvCxnSpPr>
        <p:spPr>
          <a:xfrm rot="10800000" flipV="1">
            <a:off x="8619379" y="3888724"/>
            <a:ext cx="368815" cy="741679"/>
          </a:xfrm>
          <a:prstGeom prst="curvedConnector2">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86" name="内容占位符 2"/>
          <p:cNvSpPr txBox="1">
            <a:spLocks/>
          </p:cNvSpPr>
          <p:nvPr/>
        </p:nvSpPr>
        <p:spPr>
          <a:xfrm>
            <a:off x="2616872" y="3556783"/>
            <a:ext cx="2372870" cy="1410329"/>
          </a:xfrm>
          <a:prstGeom prst="rect">
            <a:avLst/>
          </a:prstGeom>
        </p:spPr>
        <p:txBody>
          <a:bodyPr vert="horz" lIns="91440" tIns="45720" rIns="91440" bIns="45720" rtlCol="0">
            <a:noAutofit/>
          </a:bodyPr>
          <a:lstStyle>
            <a:defPPr>
              <a:defRPr lang="zh-CN"/>
            </a:defPPr>
            <a:lvl1pPr indent="0">
              <a:lnSpc>
                <a:spcPct val="90000"/>
              </a:lnSpc>
              <a:spcBef>
                <a:spcPts val="1000"/>
              </a:spcBef>
              <a:buFont typeface="Arial" panose="020B0604020202020204" pitchFamily="34" charset="0"/>
              <a:buNone/>
              <a:defRPr sz="1200">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Hash(NODE1) = KEY1;</a:t>
            </a:r>
          </a:p>
          <a:p>
            <a:r>
              <a:rPr lang="en-US" altLang="zh-CN" dirty="0"/>
              <a:t>Hash(NODE2) = KEY2;</a:t>
            </a:r>
          </a:p>
          <a:p>
            <a:r>
              <a:rPr lang="en-US" altLang="zh-CN" dirty="0"/>
              <a:t>Hash(NODE3) = KEY3;</a:t>
            </a:r>
          </a:p>
        </p:txBody>
      </p:sp>
      <p:sp>
        <p:nvSpPr>
          <p:cNvPr id="77" name="TextBox 76"/>
          <p:cNvSpPr txBox="1"/>
          <p:nvPr/>
        </p:nvSpPr>
        <p:spPr>
          <a:xfrm>
            <a:off x="6440342" y="2595010"/>
            <a:ext cx="494046" cy="261610"/>
          </a:xfrm>
          <a:prstGeom prst="rect">
            <a:avLst/>
          </a:prstGeom>
          <a:noFill/>
        </p:spPr>
        <p:txBody>
          <a:bodyPr wrap="none" rtlCol="0">
            <a:spAutoFit/>
          </a:bodyPr>
          <a:lstStyle/>
          <a:p>
            <a:r>
              <a:rPr lang="en-US" altLang="zh-CN" sz="1100" dirty="0" smtClean="0"/>
              <a:t>Hash</a:t>
            </a:r>
            <a:endParaRPr lang="zh-CN" altLang="en-US" sz="1100" dirty="0"/>
          </a:p>
        </p:txBody>
      </p:sp>
      <p:sp>
        <p:nvSpPr>
          <p:cNvPr id="85" name="内容占位符 2"/>
          <p:cNvSpPr txBox="1">
            <a:spLocks/>
          </p:cNvSpPr>
          <p:nvPr/>
        </p:nvSpPr>
        <p:spPr>
          <a:xfrm>
            <a:off x="2616873" y="2181524"/>
            <a:ext cx="2372870" cy="14103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latin typeface="+mj-ea"/>
                <a:ea typeface="+mj-ea"/>
              </a:rPr>
              <a:t>Hash(object1) = key1</a:t>
            </a:r>
            <a:r>
              <a:rPr lang="zh-CN" altLang="en-US" sz="1200" dirty="0">
                <a:latin typeface="+mj-ea"/>
                <a:ea typeface="+mj-ea"/>
              </a:rPr>
              <a:t>；</a:t>
            </a:r>
          </a:p>
          <a:p>
            <a:pPr marL="0" indent="0">
              <a:buNone/>
            </a:pPr>
            <a:r>
              <a:rPr lang="en-US" altLang="zh-CN" sz="1200" dirty="0">
                <a:latin typeface="+mj-ea"/>
                <a:ea typeface="+mj-ea"/>
              </a:rPr>
              <a:t>Hash(object2) = key2</a:t>
            </a:r>
            <a:r>
              <a:rPr lang="zh-CN" altLang="en-US" sz="1200" dirty="0">
                <a:latin typeface="+mj-ea"/>
                <a:ea typeface="+mj-ea"/>
              </a:rPr>
              <a:t>；</a:t>
            </a:r>
          </a:p>
          <a:p>
            <a:pPr marL="0" indent="0">
              <a:buNone/>
            </a:pPr>
            <a:r>
              <a:rPr lang="en-US" altLang="zh-CN" sz="1200" dirty="0">
                <a:latin typeface="+mj-ea"/>
                <a:ea typeface="+mj-ea"/>
              </a:rPr>
              <a:t>Hash(object3) = key3</a:t>
            </a:r>
            <a:r>
              <a:rPr lang="zh-CN" altLang="en-US" sz="1200" dirty="0">
                <a:latin typeface="+mj-ea"/>
                <a:ea typeface="+mj-ea"/>
              </a:rPr>
              <a:t>；</a:t>
            </a:r>
          </a:p>
          <a:p>
            <a:pPr marL="0" indent="0">
              <a:buNone/>
            </a:pPr>
            <a:r>
              <a:rPr lang="en-US" altLang="zh-CN" sz="1200" dirty="0">
                <a:latin typeface="+mj-ea"/>
                <a:ea typeface="+mj-ea"/>
              </a:rPr>
              <a:t>Hash(object4) = key4</a:t>
            </a:r>
            <a:r>
              <a:rPr lang="zh-CN" altLang="en-US" sz="1200" dirty="0">
                <a:latin typeface="+mj-ea"/>
                <a:ea typeface="+mj-ea"/>
              </a:rPr>
              <a:t>；</a:t>
            </a:r>
          </a:p>
        </p:txBody>
      </p:sp>
      <p:sp>
        <p:nvSpPr>
          <p:cNvPr id="50" name="内容占位符 2"/>
          <p:cNvSpPr txBox="1">
            <a:spLocks/>
          </p:cNvSpPr>
          <p:nvPr/>
        </p:nvSpPr>
        <p:spPr>
          <a:xfrm>
            <a:off x="1281675" y="1172617"/>
            <a:ext cx="2619765" cy="46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一致性</a:t>
            </a:r>
            <a:r>
              <a:rPr lang="en-US" altLang="zh-CN" sz="2400" dirty="0">
                <a:latin typeface="+mn-ea"/>
              </a:rPr>
              <a:t>Hash</a:t>
            </a:r>
            <a:endParaRPr lang="en-US" altLang="zh-CN" sz="2400" dirty="0"/>
          </a:p>
        </p:txBody>
      </p:sp>
    </p:spTree>
    <p:extLst>
      <p:ext uri="{BB962C8B-B14F-4D97-AF65-F5344CB8AC3E}">
        <p14:creationId xmlns:p14="http://schemas.microsoft.com/office/powerpoint/2010/main" val="39758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200"/>
                                  </p:stCondLst>
                                  <p:childTnLst>
                                    <p:set>
                                      <p:cBhvr>
                                        <p:cTn id="6" dur="1" fill="hold">
                                          <p:stCondLst>
                                            <p:cond delay="0"/>
                                          </p:stCondLst>
                                        </p:cTn>
                                        <p:tgtEl>
                                          <p:spTgt spid="85"/>
                                        </p:tgtEl>
                                        <p:attrNameLst>
                                          <p:attrName>style.visibility</p:attrName>
                                        </p:attrNameLst>
                                      </p:cBhvr>
                                      <p:to>
                                        <p:strVal val="visible"/>
                                      </p:to>
                                    </p:set>
                                    <p:animEffect transition="in" filter="randombar(horizontal)">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arn(inVertical)">
                                      <p:cBhvr>
                                        <p:cTn id="12" dur="500"/>
                                        <p:tgtEl>
                                          <p:spTgt spid="5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arn(inVertical)">
                                      <p:cBhvr>
                                        <p:cTn id="19" dur="500"/>
                                        <p:tgtEl>
                                          <p:spTgt spid="7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par>
                          <p:cTn id="23" fill="hold">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inVertical)">
                                      <p:cBhvr>
                                        <p:cTn id="26" dur="500"/>
                                        <p:tgtEl>
                                          <p:spTgt spid="3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inVertical)">
                                      <p:cBhvr>
                                        <p:cTn id="29" dur="500"/>
                                        <p:tgtEl>
                                          <p:spTgt spid="34"/>
                                        </p:tgtEl>
                                      </p:cBhvr>
                                    </p:animEffect>
                                  </p:childTnLst>
                                </p:cTn>
                              </p:par>
                              <p:par>
                                <p:cTn id="30" presetID="22" presetClass="entr" presetSubtype="1"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up)">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par>
                                <p:cTn id="38" presetID="16" presetClass="entr" presetSubtype="21"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inVertic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200"/>
                                  </p:stCondLst>
                                  <p:childTnLst>
                                    <p:set>
                                      <p:cBhvr>
                                        <p:cTn id="47" dur="1" fill="hold">
                                          <p:stCondLst>
                                            <p:cond delay="0"/>
                                          </p:stCondLst>
                                        </p:cTn>
                                        <p:tgtEl>
                                          <p:spTgt spid="86"/>
                                        </p:tgtEl>
                                        <p:attrNameLst>
                                          <p:attrName>style.visibility</p:attrName>
                                        </p:attrNameLst>
                                      </p:cBhvr>
                                      <p:to>
                                        <p:strVal val="visible"/>
                                      </p:to>
                                    </p:set>
                                    <p:animEffect transition="in" filter="randombar(horizontal)">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arn(inVertical)">
                                      <p:cBhvr>
                                        <p:cTn id="53" dur="500"/>
                                        <p:tgtEl>
                                          <p:spTgt spid="14"/>
                                        </p:tgtEl>
                                      </p:cBhvr>
                                    </p:animEffect>
                                  </p:childTnLst>
                                </p:cTn>
                              </p:par>
                              <p:par>
                                <p:cTn id="54" presetID="16" presetClass="entr" presetSubtype="21"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childTnLst>
                          </p:cTn>
                        </p:par>
                        <p:par>
                          <p:cTn id="65" fill="hold">
                            <p:stCondLst>
                              <p:cond delay="500"/>
                            </p:stCondLst>
                            <p:childTnLst>
                              <p:par>
                                <p:cTn id="66" presetID="22" presetClass="entr" presetSubtype="4" fill="hold"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down)">
                                      <p:cBhvr>
                                        <p:cTn id="68" dur="500"/>
                                        <p:tgtEl>
                                          <p:spTgt spid="74"/>
                                        </p:tgtEl>
                                      </p:cBhvr>
                                    </p:animEffect>
                                  </p:childTnLst>
                                </p:cTn>
                              </p:par>
                            </p:childTnLst>
                          </p:cTn>
                        </p:par>
                        <p:par>
                          <p:cTn id="69" fill="hold">
                            <p:stCondLst>
                              <p:cond delay="1000"/>
                            </p:stCondLst>
                            <p:childTnLst>
                              <p:par>
                                <p:cTn id="70" presetID="22" presetClass="entr" presetSubtype="1" fill="hold" nodeType="afterEffect">
                                  <p:stCondLst>
                                    <p:cond delay="0"/>
                                  </p:stCondLst>
                                  <p:childTnLst>
                                    <p:set>
                                      <p:cBhvr>
                                        <p:cTn id="71" dur="1" fill="hold">
                                          <p:stCondLst>
                                            <p:cond delay="0"/>
                                          </p:stCondLst>
                                        </p:cTn>
                                        <p:tgtEl>
                                          <p:spTgt spid="82"/>
                                        </p:tgtEl>
                                        <p:attrNameLst>
                                          <p:attrName>style.visibility</p:attrName>
                                        </p:attrNameLst>
                                      </p:cBhvr>
                                      <p:to>
                                        <p:strVal val="visible"/>
                                      </p:to>
                                    </p:set>
                                    <p:animEffect transition="in" filter="wipe(up)">
                                      <p:cBhvr>
                                        <p:cTn id="72" dur="500"/>
                                        <p:tgtEl>
                                          <p:spTgt spid="82"/>
                                        </p:tgtEl>
                                      </p:cBhvr>
                                    </p:animEffect>
                                  </p:childTnLst>
                                </p:cTn>
                              </p:par>
                            </p:childTnLst>
                          </p:cTn>
                        </p:par>
                        <p:par>
                          <p:cTn id="73" fill="hold">
                            <p:stCondLst>
                              <p:cond delay="1500"/>
                            </p:stCondLst>
                            <p:childTnLst>
                              <p:par>
                                <p:cTn id="74" presetID="22" presetClass="entr" presetSubtype="4" fill="hold" nodeType="after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down)">
                                      <p:cBhvr>
                                        <p:cTn id="7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13" grpId="0" animBg="1"/>
      <p:bldP spid="53" grpId="0"/>
      <p:bldP spid="86" grpId="0"/>
      <p:bldP spid="77" grpId="0"/>
      <p:bldP spid="8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TextBox 91"/>
          <p:cNvSpPr txBox="1"/>
          <p:nvPr/>
        </p:nvSpPr>
        <p:spPr>
          <a:xfrm>
            <a:off x="8593474" y="3696968"/>
            <a:ext cx="471604" cy="261610"/>
          </a:xfrm>
          <a:prstGeom prst="rect">
            <a:avLst/>
          </a:prstGeom>
          <a:noFill/>
        </p:spPr>
        <p:txBody>
          <a:bodyPr wrap="none" rtlCol="0">
            <a:spAutoFit/>
          </a:bodyPr>
          <a:lstStyle/>
          <a:p>
            <a:r>
              <a:rPr lang="en-US" altLang="zh-CN" sz="1050" dirty="0" smtClean="0"/>
              <a:t>key3</a:t>
            </a:r>
            <a:endParaRPr lang="zh-CN" altLang="en-US" sz="1050" dirty="0"/>
          </a:p>
        </p:txBody>
      </p:sp>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04 </a:t>
            </a:r>
            <a:r>
              <a:rPr lang="zh-CN" altLang="en-US" sz="3600" dirty="0">
                <a:solidFill>
                  <a:schemeClr val="bg1"/>
                </a:solidFill>
                <a:latin typeface="华康俪金黑W8(P)" pitchFamily="34" charset="-122"/>
                <a:ea typeface="华康俪金黑W8(P)" pitchFamily="34" charset="-122"/>
              </a:rPr>
              <a:t>缓存分布式方案</a:t>
            </a:r>
          </a:p>
        </p:txBody>
      </p:sp>
      <p:sp>
        <p:nvSpPr>
          <p:cNvPr id="19"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4">
                    <a:lumMod val="20000"/>
                    <a:lumOff val="80000"/>
                  </a:schemeClr>
                </a:solidFill>
                <a:latin typeface="微软雅黑" pitchFamily="34" charset="-122"/>
                <a:ea typeface="微软雅黑" pitchFamily="34" charset="-122"/>
              </a:rPr>
              <a:t>算法</a:t>
            </a: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6707575" y="2719388"/>
            <a:ext cx="2420837" cy="2409825"/>
          </a:xfrm>
          <a:prstGeom prst="ellipse">
            <a:avLst/>
          </a:prstGeom>
          <a:ln w="25400">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endParaRPr lang="zh-CN" altLang="en-US" sz="1400" dirty="0" smtClean="0">
              <a:latin typeface="+mj-ea"/>
              <a:ea typeface="+mj-ea"/>
            </a:endParaRPr>
          </a:p>
        </p:txBody>
      </p:sp>
      <p:cxnSp>
        <p:nvCxnSpPr>
          <p:cNvPr id="88" name="直接连接符 87"/>
          <p:cNvCxnSpPr>
            <a:endCxn id="87" idx="0"/>
          </p:cNvCxnSpPr>
          <p:nvPr/>
        </p:nvCxnSpPr>
        <p:spPr>
          <a:xfrm>
            <a:off x="7917993" y="2281238"/>
            <a:ext cx="1" cy="438150"/>
          </a:xfrm>
          <a:prstGeom prst="line">
            <a:avLst/>
          </a:prstGeom>
          <a:ln w="2540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89" name="椭圆 88"/>
          <p:cNvSpPr/>
          <p:nvPr/>
        </p:nvSpPr>
        <p:spPr>
          <a:xfrm>
            <a:off x="8993157" y="3750308"/>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cxnSp>
        <p:nvCxnSpPr>
          <p:cNvPr id="90" name="直接连接符 89"/>
          <p:cNvCxnSpPr/>
          <p:nvPr/>
        </p:nvCxnSpPr>
        <p:spPr>
          <a:xfrm flipH="1">
            <a:off x="8734604" y="2650173"/>
            <a:ext cx="229344" cy="371475"/>
          </a:xfrm>
          <a:prstGeom prst="line">
            <a:avLst/>
          </a:prstGeom>
          <a:ln w="2540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91" name="TextBox 90"/>
          <p:cNvSpPr txBox="1"/>
          <p:nvPr/>
        </p:nvSpPr>
        <p:spPr>
          <a:xfrm rot="1531757">
            <a:off x="8699371" y="2395736"/>
            <a:ext cx="742511" cy="307777"/>
          </a:xfrm>
          <a:prstGeom prst="rect">
            <a:avLst/>
          </a:prstGeom>
          <a:noFill/>
        </p:spPr>
        <p:txBody>
          <a:bodyPr wrap="none" rtlCol="0">
            <a:spAutoFit/>
          </a:bodyPr>
          <a:lstStyle/>
          <a:p>
            <a:r>
              <a:rPr lang="en-US" altLang="zh-CN" sz="1400" dirty="0" smtClean="0"/>
              <a:t>2^32-1</a:t>
            </a:r>
            <a:endParaRPr lang="zh-CN" altLang="en-US" sz="1400" dirty="0"/>
          </a:p>
        </p:txBody>
      </p:sp>
      <p:sp>
        <p:nvSpPr>
          <p:cNvPr id="93" name="TextBox 92"/>
          <p:cNvSpPr txBox="1"/>
          <p:nvPr/>
        </p:nvSpPr>
        <p:spPr>
          <a:xfrm>
            <a:off x="9200533" y="3653569"/>
            <a:ext cx="673582" cy="276999"/>
          </a:xfrm>
          <a:prstGeom prst="rect">
            <a:avLst/>
          </a:prstGeom>
          <a:noFill/>
        </p:spPr>
        <p:txBody>
          <a:bodyPr wrap="none" rtlCol="0">
            <a:spAutoFit/>
          </a:bodyPr>
          <a:lstStyle/>
          <a:p>
            <a:r>
              <a:rPr lang="en-US" altLang="zh-CN" sz="1200" dirty="0" smtClean="0"/>
              <a:t>object3</a:t>
            </a:r>
            <a:endParaRPr lang="zh-CN" altLang="en-US" sz="1200" dirty="0"/>
          </a:p>
        </p:txBody>
      </p:sp>
      <p:sp>
        <p:nvSpPr>
          <p:cNvPr id="94" name="椭圆 93"/>
          <p:cNvSpPr/>
          <p:nvPr/>
        </p:nvSpPr>
        <p:spPr>
          <a:xfrm>
            <a:off x="7352952" y="4907913"/>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95" name="TextBox 94"/>
          <p:cNvSpPr txBox="1"/>
          <p:nvPr/>
        </p:nvSpPr>
        <p:spPr>
          <a:xfrm>
            <a:off x="7432997" y="4662584"/>
            <a:ext cx="471604" cy="261610"/>
          </a:xfrm>
          <a:prstGeom prst="rect">
            <a:avLst/>
          </a:prstGeom>
          <a:noFill/>
        </p:spPr>
        <p:txBody>
          <a:bodyPr wrap="none" rtlCol="0">
            <a:spAutoFit/>
          </a:bodyPr>
          <a:lstStyle/>
          <a:p>
            <a:r>
              <a:rPr lang="en-US" altLang="zh-CN" sz="1050" dirty="0" smtClean="0"/>
              <a:t>key2</a:t>
            </a:r>
            <a:endParaRPr lang="zh-CN" altLang="en-US" sz="1050" dirty="0"/>
          </a:p>
        </p:txBody>
      </p:sp>
      <p:sp>
        <p:nvSpPr>
          <p:cNvPr id="96" name="TextBox 95"/>
          <p:cNvSpPr txBox="1"/>
          <p:nvPr/>
        </p:nvSpPr>
        <p:spPr>
          <a:xfrm>
            <a:off x="7073451" y="5165088"/>
            <a:ext cx="673582" cy="276999"/>
          </a:xfrm>
          <a:prstGeom prst="rect">
            <a:avLst/>
          </a:prstGeom>
          <a:noFill/>
        </p:spPr>
        <p:txBody>
          <a:bodyPr wrap="none" rtlCol="0">
            <a:spAutoFit/>
          </a:bodyPr>
          <a:lstStyle/>
          <a:p>
            <a:r>
              <a:rPr lang="en-US" altLang="zh-CN" sz="1200" dirty="0" smtClean="0"/>
              <a:t>object2</a:t>
            </a:r>
            <a:endParaRPr lang="zh-CN" altLang="en-US" sz="1200" dirty="0"/>
          </a:p>
        </p:txBody>
      </p:sp>
      <p:sp>
        <p:nvSpPr>
          <p:cNvPr id="97" name="椭圆 96"/>
          <p:cNvSpPr/>
          <p:nvPr/>
        </p:nvSpPr>
        <p:spPr>
          <a:xfrm>
            <a:off x="6582076" y="4003592"/>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98" name="TextBox 97"/>
          <p:cNvSpPr txBox="1"/>
          <p:nvPr/>
        </p:nvSpPr>
        <p:spPr>
          <a:xfrm>
            <a:off x="6772777" y="4095539"/>
            <a:ext cx="471604" cy="261610"/>
          </a:xfrm>
          <a:prstGeom prst="rect">
            <a:avLst/>
          </a:prstGeom>
          <a:noFill/>
        </p:spPr>
        <p:txBody>
          <a:bodyPr wrap="none" rtlCol="0">
            <a:spAutoFit/>
          </a:bodyPr>
          <a:lstStyle/>
          <a:p>
            <a:r>
              <a:rPr lang="en-US" altLang="zh-CN" sz="1050" dirty="0" smtClean="0"/>
              <a:t>key4</a:t>
            </a:r>
            <a:endParaRPr lang="zh-CN" altLang="en-US" sz="1050" dirty="0"/>
          </a:p>
        </p:txBody>
      </p:sp>
      <p:sp>
        <p:nvSpPr>
          <p:cNvPr id="99" name="TextBox 98"/>
          <p:cNvSpPr txBox="1"/>
          <p:nvPr/>
        </p:nvSpPr>
        <p:spPr>
          <a:xfrm>
            <a:off x="6095331" y="4221397"/>
            <a:ext cx="673582" cy="276999"/>
          </a:xfrm>
          <a:prstGeom prst="rect">
            <a:avLst/>
          </a:prstGeom>
          <a:noFill/>
        </p:spPr>
        <p:txBody>
          <a:bodyPr wrap="none" rtlCol="0">
            <a:spAutoFit/>
          </a:bodyPr>
          <a:lstStyle/>
          <a:p>
            <a:r>
              <a:rPr lang="en-US" altLang="zh-CN" sz="1200" dirty="0" smtClean="0"/>
              <a:t>object4</a:t>
            </a:r>
            <a:endParaRPr lang="zh-CN" altLang="en-US" sz="1200" dirty="0"/>
          </a:p>
        </p:txBody>
      </p:sp>
      <p:sp>
        <p:nvSpPr>
          <p:cNvPr id="100" name="椭圆 99"/>
          <p:cNvSpPr/>
          <p:nvPr/>
        </p:nvSpPr>
        <p:spPr>
          <a:xfrm>
            <a:off x="7107856" y="2775502"/>
            <a:ext cx="285750" cy="288925"/>
          </a:xfrm>
          <a:prstGeom prst="ellipse">
            <a:avLst/>
          </a:prstGeom>
          <a:solidFill>
            <a:srgbClr val="FF66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101" name="TextBox 100"/>
          <p:cNvSpPr txBox="1"/>
          <p:nvPr/>
        </p:nvSpPr>
        <p:spPr>
          <a:xfrm>
            <a:off x="7294619" y="2880678"/>
            <a:ext cx="471604" cy="261610"/>
          </a:xfrm>
          <a:prstGeom prst="rect">
            <a:avLst/>
          </a:prstGeom>
          <a:noFill/>
        </p:spPr>
        <p:txBody>
          <a:bodyPr wrap="none" rtlCol="0">
            <a:spAutoFit/>
          </a:bodyPr>
          <a:lstStyle/>
          <a:p>
            <a:r>
              <a:rPr lang="en-US" altLang="zh-CN" sz="1050" dirty="0" smtClean="0"/>
              <a:t>key1</a:t>
            </a:r>
            <a:endParaRPr lang="zh-CN" altLang="en-US" sz="1050" dirty="0"/>
          </a:p>
        </p:txBody>
      </p:sp>
      <p:sp>
        <p:nvSpPr>
          <p:cNvPr id="102" name="云形 101"/>
          <p:cNvSpPr/>
          <p:nvPr/>
        </p:nvSpPr>
        <p:spPr>
          <a:xfrm>
            <a:off x="6432122" y="2549624"/>
            <a:ext cx="530954" cy="374879"/>
          </a:xfrm>
          <a:prstGeom prst="cloud">
            <a:avLst/>
          </a:prstGeom>
          <a:ln>
            <a:solidFill>
              <a:schemeClr val="accent3">
                <a:lumMod val="50000"/>
              </a:schemeClr>
            </a:solidFill>
          </a:ln>
        </p:spPr>
        <p:txBody>
          <a:bodyPr wrap="square" rtlCol="0" anchor="ctr">
            <a:noAutofit/>
          </a:bodyPr>
          <a:lstStyle/>
          <a:p>
            <a:pPr algn="ctr"/>
            <a:endParaRPr lang="zh-CN" altLang="en-US" sz="1400" dirty="0" smtClean="0">
              <a:latin typeface="+mj-ea"/>
              <a:ea typeface="+mj-ea"/>
            </a:endParaRPr>
          </a:p>
        </p:txBody>
      </p:sp>
      <p:cxnSp>
        <p:nvCxnSpPr>
          <p:cNvPr id="103" name="曲线连接符 102"/>
          <p:cNvCxnSpPr>
            <a:endCxn id="100" idx="4"/>
          </p:cNvCxnSpPr>
          <p:nvPr/>
        </p:nvCxnSpPr>
        <p:spPr>
          <a:xfrm>
            <a:off x="6954552" y="2787683"/>
            <a:ext cx="296179" cy="276744"/>
          </a:xfrm>
          <a:prstGeom prst="curvedConnector4">
            <a:avLst>
              <a:gd name="adj1" fmla="val 15589"/>
              <a:gd name="adj2" fmla="val 182603"/>
            </a:avLst>
          </a:prstGeom>
          <a:ln>
            <a:solidFill>
              <a:schemeClr val="accent6">
                <a:lumMod val="75000"/>
              </a:schemeClr>
            </a:solidFill>
            <a:prstDash val="dashDot"/>
            <a:tailEnd type="triangle"/>
          </a:ln>
        </p:spPr>
        <p:style>
          <a:lnRef idx="2">
            <a:schemeClr val="dk1"/>
          </a:lnRef>
          <a:fillRef idx="0">
            <a:schemeClr val="dk1"/>
          </a:fillRef>
          <a:effectRef idx="1">
            <a:schemeClr val="dk1"/>
          </a:effectRef>
          <a:fontRef idx="minor">
            <a:schemeClr val="tx1"/>
          </a:fontRef>
        </p:style>
      </p:cxnSp>
      <p:cxnSp>
        <p:nvCxnSpPr>
          <p:cNvPr id="104" name="曲线连接符 103"/>
          <p:cNvCxnSpPr>
            <a:endCxn id="102" idx="3"/>
          </p:cNvCxnSpPr>
          <p:nvPr/>
        </p:nvCxnSpPr>
        <p:spPr>
          <a:xfrm rot="10800000" flipV="1">
            <a:off x="6697600" y="2346424"/>
            <a:ext cx="269765" cy="224634"/>
          </a:xfrm>
          <a:prstGeom prst="curvedConnector2">
            <a:avLst/>
          </a:prstGeom>
          <a:ln>
            <a:solidFill>
              <a:schemeClr val="accent6">
                <a:lumMod val="75000"/>
              </a:schemeClr>
            </a:solidFill>
            <a:prstDash val="dashDot"/>
            <a:tailEnd type="triangle"/>
          </a:ln>
        </p:spPr>
        <p:style>
          <a:lnRef idx="2">
            <a:schemeClr val="dk1"/>
          </a:lnRef>
          <a:fillRef idx="0">
            <a:schemeClr val="dk1"/>
          </a:fillRef>
          <a:effectRef idx="1">
            <a:schemeClr val="dk1"/>
          </a:effectRef>
          <a:fontRef idx="minor">
            <a:schemeClr val="tx1"/>
          </a:fontRef>
        </p:style>
      </p:cxnSp>
      <p:sp>
        <p:nvSpPr>
          <p:cNvPr id="105" name="TextBox 104"/>
          <p:cNvSpPr txBox="1"/>
          <p:nvPr/>
        </p:nvSpPr>
        <p:spPr>
          <a:xfrm>
            <a:off x="6883542" y="2192536"/>
            <a:ext cx="673582" cy="276999"/>
          </a:xfrm>
          <a:prstGeom prst="rect">
            <a:avLst/>
          </a:prstGeom>
          <a:noFill/>
        </p:spPr>
        <p:txBody>
          <a:bodyPr wrap="none" rtlCol="0">
            <a:spAutoFit/>
          </a:bodyPr>
          <a:lstStyle/>
          <a:p>
            <a:r>
              <a:rPr lang="en-US" altLang="zh-CN" sz="1200" dirty="0" smtClean="0"/>
              <a:t>object1</a:t>
            </a:r>
            <a:endParaRPr lang="zh-CN" altLang="en-US" sz="1200" dirty="0"/>
          </a:p>
        </p:txBody>
      </p:sp>
      <p:sp>
        <p:nvSpPr>
          <p:cNvPr id="106" name="椭圆 105"/>
          <p:cNvSpPr/>
          <p:nvPr/>
        </p:nvSpPr>
        <p:spPr>
          <a:xfrm>
            <a:off x="8122691" y="2580882"/>
            <a:ext cx="476251" cy="457200"/>
          </a:xfrm>
          <a:prstGeom prst="ellipse">
            <a:avLst/>
          </a:prstGeom>
          <a:solidFill>
            <a:srgbClr val="92D050"/>
          </a:solidFill>
          <a:ln/>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108" name="椭圆 107"/>
          <p:cNvSpPr/>
          <p:nvPr/>
        </p:nvSpPr>
        <p:spPr>
          <a:xfrm>
            <a:off x="6539130" y="3305169"/>
            <a:ext cx="476251" cy="457200"/>
          </a:xfrm>
          <a:prstGeom prst="ellipse">
            <a:avLst/>
          </a:prstGeom>
          <a:solidFill>
            <a:srgbClr val="92D050"/>
          </a:solidFill>
          <a:ln/>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109" name="TextBox 108"/>
          <p:cNvSpPr txBox="1"/>
          <p:nvPr/>
        </p:nvSpPr>
        <p:spPr>
          <a:xfrm>
            <a:off x="8102705" y="3002508"/>
            <a:ext cx="490840" cy="253916"/>
          </a:xfrm>
          <a:prstGeom prst="rect">
            <a:avLst/>
          </a:prstGeom>
          <a:noFill/>
        </p:spPr>
        <p:txBody>
          <a:bodyPr wrap="none" rtlCol="0">
            <a:spAutoFit/>
          </a:bodyPr>
          <a:lstStyle/>
          <a:p>
            <a:r>
              <a:rPr lang="en-US" altLang="zh-CN" sz="1050" dirty="0" smtClean="0">
                <a:solidFill>
                  <a:srgbClr val="7030A0"/>
                </a:solidFill>
              </a:rPr>
              <a:t>KEY1</a:t>
            </a:r>
            <a:endParaRPr lang="zh-CN" altLang="en-US" sz="1050" dirty="0">
              <a:solidFill>
                <a:srgbClr val="7030A0"/>
              </a:solidFill>
            </a:endParaRPr>
          </a:p>
        </p:txBody>
      </p:sp>
      <p:sp>
        <p:nvSpPr>
          <p:cNvPr id="111" name="TextBox 110"/>
          <p:cNvSpPr txBox="1"/>
          <p:nvPr/>
        </p:nvSpPr>
        <p:spPr>
          <a:xfrm>
            <a:off x="6965388" y="3304403"/>
            <a:ext cx="490840" cy="253916"/>
          </a:xfrm>
          <a:prstGeom prst="rect">
            <a:avLst/>
          </a:prstGeom>
          <a:noFill/>
        </p:spPr>
        <p:txBody>
          <a:bodyPr wrap="none" rtlCol="0">
            <a:spAutoFit/>
          </a:bodyPr>
          <a:lstStyle/>
          <a:p>
            <a:r>
              <a:rPr lang="en-US" altLang="zh-CN" sz="1050" dirty="0" smtClean="0">
                <a:solidFill>
                  <a:srgbClr val="7030A0"/>
                </a:solidFill>
              </a:rPr>
              <a:t>KEY3</a:t>
            </a:r>
            <a:endParaRPr lang="zh-CN" altLang="en-US" sz="1050" dirty="0">
              <a:solidFill>
                <a:srgbClr val="7030A0"/>
              </a:solidFill>
            </a:endParaRPr>
          </a:p>
        </p:txBody>
      </p:sp>
      <p:sp>
        <p:nvSpPr>
          <p:cNvPr id="113" name="TextBox 112"/>
          <p:cNvSpPr txBox="1"/>
          <p:nvPr/>
        </p:nvSpPr>
        <p:spPr>
          <a:xfrm>
            <a:off x="8108263" y="2329164"/>
            <a:ext cx="657552" cy="276999"/>
          </a:xfrm>
          <a:prstGeom prst="rect">
            <a:avLst/>
          </a:prstGeom>
          <a:noFill/>
        </p:spPr>
        <p:txBody>
          <a:bodyPr wrap="none" rtlCol="0">
            <a:spAutoFit/>
          </a:bodyPr>
          <a:lstStyle/>
          <a:p>
            <a:r>
              <a:rPr lang="en-US" altLang="zh-CN" sz="1200" dirty="0" smtClean="0">
                <a:solidFill>
                  <a:srgbClr val="7030A0"/>
                </a:solidFill>
              </a:rPr>
              <a:t>NODE1</a:t>
            </a:r>
            <a:endParaRPr lang="zh-CN" altLang="en-US" sz="1200" dirty="0">
              <a:solidFill>
                <a:srgbClr val="7030A0"/>
              </a:solidFill>
            </a:endParaRPr>
          </a:p>
        </p:txBody>
      </p:sp>
      <p:sp>
        <p:nvSpPr>
          <p:cNvPr id="114" name="TextBox 113"/>
          <p:cNvSpPr txBox="1"/>
          <p:nvPr/>
        </p:nvSpPr>
        <p:spPr>
          <a:xfrm>
            <a:off x="5963639" y="3424330"/>
            <a:ext cx="657552" cy="276999"/>
          </a:xfrm>
          <a:prstGeom prst="rect">
            <a:avLst/>
          </a:prstGeom>
          <a:noFill/>
        </p:spPr>
        <p:txBody>
          <a:bodyPr wrap="none" rtlCol="0">
            <a:spAutoFit/>
          </a:bodyPr>
          <a:lstStyle/>
          <a:p>
            <a:r>
              <a:rPr lang="en-US" altLang="zh-CN" sz="1200" dirty="0" smtClean="0">
                <a:solidFill>
                  <a:srgbClr val="7030A0"/>
                </a:solidFill>
              </a:rPr>
              <a:t>NODE3</a:t>
            </a:r>
            <a:endParaRPr lang="zh-CN" altLang="en-US" sz="1200" dirty="0">
              <a:solidFill>
                <a:srgbClr val="7030A0"/>
              </a:solidFill>
            </a:endParaRPr>
          </a:p>
        </p:txBody>
      </p:sp>
      <p:cxnSp>
        <p:nvCxnSpPr>
          <p:cNvPr id="115" name="曲线连接符 114"/>
          <p:cNvCxnSpPr>
            <a:stCxn id="100" idx="6"/>
            <a:endCxn id="106" idx="2"/>
          </p:cNvCxnSpPr>
          <p:nvPr/>
        </p:nvCxnSpPr>
        <p:spPr>
          <a:xfrm flipV="1">
            <a:off x="7393606" y="2809482"/>
            <a:ext cx="729085" cy="110483"/>
          </a:xfrm>
          <a:prstGeom prst="curvedConnector3">
            <a:avLst>
              <a:gd name="adj1" fmla="val 69161"/>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116" name="曲线连接符 115"/>
          <p:cNvCxnSpPr>
            <a:stCxn id="97" idx="6"/>
            <a:endCxn id="108" idx="6"/>
          </p:cNvCxnSpPr>
          <p:nvPr/>
        </p:nvCxnSpPr>
        <p:spPr>
          <a:xfrm flipV="1">
            <a:off x="6867826" y="3533769"/>
            <a:ext cx="147555" cy="614286"/>
          </a:xfrm>
          <a:prstGeom prst="curvedConnector3">
            <a:avLst>
              <a:gd name="adj1" fmla="val 168856"/>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117" name="曲线连接符 116"/>
          <p:cNvCxnSpPr>
            <a:stCxn id="94" idx="0"/>
            <a:endCxn id="108" idx="6"/>
          </p:cNvCxnSpPr>
          <p:nvPr/>
        </p:nvCxnSpPr>
        <p:spPr>
          <a:xfrm rot="16200000" flipV="1">
            <a:off x="6568532" y="3980618"/>
            <a:ext cx="1374144" cy="480446"/>
          </a:xfrm>
          <a:prstGeom prst="curvedConnector2">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118" name="曲线连接符 117"/>
          <p:cNvCxnSpPr>
            <a:stCxn id="89" idx="2"/>
          </p:cNvCxnSpPr>
          <p:nvPr/>
        </p:nvCxnSpPr>
        <p:spPr>
          <a:xfrm rot="10800000" flipV="1">
            <a:off x="8624343" y="3894770"/>
            <a:ext cx="368815" cy="741679"/>
          </a:xfrm>
          <a:prstGeom prst="curvedConnector2">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119" name="曲线连接符 118"/>
          <p:cNvCxnSpPr>
            <a:stCxn id="89" idx="2"/>
            <a:endCxn id="108" idx="6"/>
          </p:cNvCxnSpPr>
          <p:nvPr/>
        </p:nvCxnSpPr>
        <p:spPr>
          <a:xfrm rot="10800000">
            <a:off x="7015381" y="3533769"/>
            <a:ext cx="1977776" cy="361002"/>
          </a:xfrm>
          <a:prstGeom prst="curvedConnector3">
            <a:avLst>
              <a:gd name="adj1" fmla="val 50000"/>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123" name="椭圆 122"/>
          <p:cNvSpPr/>
          <p:nvPr/>
        </p:nvSpPr>
        <p:spPr>
          <a:xfrm>
            <a:off x="6779877" y="4494334"/>
            <a:ext cx="476251" cy="457200"/>
          </a:xfrm>
          <a:prstGeom prst="ellipse">
            <a:avLst/>
          </a:prstGeom>
          <a:solidFill>
            <a:srgbClr val="92D050"/>
          </a:solidFill>
          <a:ln/>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124" name="TextBox 123"/>
          <p:cNvSpPr txBox="1"/>
          <p:nvPr/>
        </p:nvSpPr>
        <p:spPr>
          <a:xfrm>
            <a:off x="6919737" y="4308637"/>
            <a:ext cx="490840" cy="253916"/>
          </a:xfrm>
          <a:prstGeom prst="rect">
            <a:avLst/>
          </a:prstGeom>
          <a:noFill/>
        </p:spPr>
        <p:txBody>
          <a:bodyPr wrap="none" rtlCol="0">
            <a:spAutoFit/>
          </a:bodyPr>
          <a:lstStyle/>
          <a:p>
            <a:r>
              <a:rPr lang="en-US" altLang="zh-CN" sz="1050" dirty="0" smtClean="0">
                <a:solidFill>
                  <a:srgbClr val="7030A0"/>
                </a:solidFill>
              </a:rPr>
              <a:t>KEY4</a:t>
            </a:r>
            <a:endParaRPr lang="zh-CN" altLang="en-US" sz="1050" dirty="0">
              <a:solidFill>
                <a:srgbClr val="7030A0"/>
              </a:solidFill>
            </a:endParaRPr>
          </a:p>
        </p:txBody>
      </p:sp>
      <p:sp>
        <p:nvSpPr>
          <p:cNvPr id="125" name="TextBox 124"/>
          <p:cNvSpPr txBox="1"/>
          <p:nvPr/>
        </p:nvSpPr>
        <p:spPr>
          <a:xfrm>
            <a:off x="6406965" y="4898387"/>
            <a:ext cx="657552" cy="276999"/>
          </a:xfrm>
          <a:prstGeom prst="rect">
            <a:avLst/>
          </a:prstGeom>
          <a:noFill/>
        </p:spPr>
        <p:txBody>
          <a:bodyPr wrap="none" rtlCol="0">
            <a:spAutoFit/>
          </a:bodyPr>
          <a:lstStyle/>
          <a:p>
            <a:r>
              <a:rPr lang="en-US" altLang="zh-CN" sz="1200" dirty="0" smtClean="0">
                <a:solidFill>
                  <a:srgbClr val="7030A0"/>
                </a:solidFill>
              </a:rPr>
              <a:t>NODE4</a:t>
            </a:r>
            <a:endParaRPr lang="zh-CN" altLang="en-US" sz="1200" dirty="0">
              <a:solidFill>
                <a:srgbClr val="7030A0"/>
              </a:solidFill>
            </a:endParaRPr>
          </a:p>
        </p:txBody>
      </p:sp>
      <p:sp>
        <p:nvSpPr>
          <p:cNvPr id="131" name="椭圆 130"/>
          <p:cNvSpPr/>
          <p:nvPr/>
        </p:nvSpPr>
        <p:spPr>
          <a:xfrm>
            <a:off x="8398589" y="4636105"/>
            <a:ext cx="476251" cy="457200"/>
          </a:xfrm>
          <a:prstGeom prst="ellipse">
            <a:avLst/>
          </a:prstGeom>
          <a:solidFill>
            <a:srgbClr val="92D050"/>
          </a:solidFill>
          <a:ln/>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132" name="TextBox 131"/>
          <p:cNvSpPr txBox="1"/>
          <p:nvPr/>
        </p:nvSpPr>
        <p:spPr>
          <a:xfrm>
            <a:off x="8127255" y="4471721"/>
            <a:ext cx="490840" cy="253916"/>
          </a:xfrm>
          <a:prstGeom prst="rect">
            <a:avLst/>
          </a:prstGeom>
          <a:noFill/>
        </p:spPr>
        <p:txBody>
          <a:bodyPr wrap="none" rtlCol="0">
            <a:spAutoFit/>
          </a:bodyPr>
          <a:lstStyle/>
          <a:p>
            <a:r>
              <a:rPr lang="en-US" altLang="zh-CN" sz="1050" dirty="0" smtClean="0">
                <a:solidFill>
                  <a:srgbClr val="7030A0"/>
                </a:solidFill>
              </a:rPr>
              <a:t>KEY2</a:t>
            </a:r>
            <a:endParaRPr lang="zh-CN" altLang="en-US" sz="1050" dirty="0">
              <a:solidFill>
                <a:srgbClr val="7030A0"/>
              </a:solidFill>
            </a:endParaRPr>
          </a:p>
        </p:txBody>
      </p:sp>
      <p:sp>
        <p:nvSpPr>
          <p:cNvPr id="133" name="TextBox 132"/>
          <p:cNvSpPr txBox="1"/>
          <p:nvPr/>
        </p:nvSpPr>
        <p:spPr>
          <a:xfrm>
            <a:off x="8330870" y="5076683"/>
            <a:ext cx="657552" cy="276999"/>
          </a:xfrm>
          <a:prstGeom prst="rect">
            <a:avLst/>
          </a:prstGeom>
          <a:noFill/>
        </p:spPr>
        <p:txBody>
          <a:bodyPr wrap="none" rtlCol="0">
            <a:spAutoFit/>
          </a:bodyPr>
          <a:lstStyle/>
          <a:p>
            <a:r>
              <a:rPr lang="en-US" altLang="zh-CN" sz="1200" dirty="0" smtClean="0">
                <a:solidFill>
                  <a:srgbClr val="7030A0"/>
                </a:solidFill>
              </a:rPr>
              <a:t>NODE2</a:t>
            </a:r>
            <a:endParaRPr lang="zh-CN" altLang="en-US" sz="1200" dirty="0">
              <a:solidFill>
                <a:srgbClr val="7030A0"/>
              </a:solidFill>
            </a:endParaRPr>
          </a:p>
        </p:txBody>
      </p:sp>
      <p:cxnSp>
        <p:nvCxnSpPr>
          <p:cNvPr id="134" name="曲线连接符 133"/>
          <p:cNvCxnSpPr>
            <a:stCxn id="94" idx="0"/>
            <a:endCxn id="123" idx="6"/>
          </p:cNvCxnSpPr>
          <p:nvPr/>
        </p:nvCxnSpPr>
        <p:spPr>
          <a:xfrm rot="16200000" flipV="1">
            <a:off x="7283489" y="4695574"/>
            <a:ext cx="184979" cy="239699"/>
          </a:xfrm>
          <a:prstGeom prst="curvedConnector2">
            <a:avLst/>
          </a:prstGeom>
          <a:ln>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6437459" y="2583442"/>
            <a:ext cx="494046" cy="261610"/>
          </a:xfrm>
          <a:prstGeom prst="rect">
            <a:avLst/>
          </a:prstGeom>
          <a:noFill/>
        </p:spPr>
        <p:txBody>
          <a:bodyPr wrap="none" rtlCol="0">
            <a:spAutoFit/>
          </a:bodyPr>
          <a:lstStyle/>
          <a:p>
            <a:r>
              <a:rPr lang="en-US" altLang="zh-CN" sz="1100" dirty="0" smtClean="0"/>
              <a:t>Hash</a:t>
            </a:r>
            <a:endParaRPr lang="zh-CN" altLang="en-US" sz="1100" dirty="0"/>
          </a:p>
        </p:txBody>
      </p:sp>
      <p:sp>
        <p:nvSpPr>
          <p:cNvPr id="47" name="TextBox 46"/>
          <p:cNvSpPr txBox="1"/>
          <p:nvPr/>
        </p:nvSpPr>
        <p:spPr>
          <a:xfrm>
            <a:off x="7779757" y="1949437"/>
            <a:ext cx="290464" cy="307777"/>
          </a:xfrm>
          <a:prstGeom prst="rect">
            <a:avLst/>
          </a:prstGeom>
          <a:noFill/>
        </p:spPr>
        <p:txBody>
          <a:bodyPr wrap="none" rtlCol="0">
            <a:spAutoFit/>
          </a:bodyPr>
          <a:lstStyle/>
          <a:p>
            <a:r>
              <a:rPr lang="en-US" altLang="zh-CN" sz="1400" dirty="0" smtClean="0"/>
              <a:t>0</a:t>
            </a:r>
            <a:endParaRPr lang="zh-CN" altLang="en-US" sz="1400" dirty="0"/>
          </a:p>
        </p:txBody>
      </p:sp>
      <p:sp>
        <p:nvSpPr>
          <p:cNvPr id="49" name="内容占位符 2"/>
          <p:cNvSpPr txBox="1">
            <a:spLocks/>
          </p:cNvSpPr>
          <p:nvPr/>
        </p:nvSpPr>
        <p:spPr>
          <a:xfrm>
            <a:off x="2616873" y="2181524"/>
            <a:ext cx="2372870" cy="31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dirty="0" smtClean="0">
                <a:latin typeface="+mj-ea"/>
                <a:ea typeface="+mj-ea"/>
              </a:rPr>
              <a:t>节点失效</a:t>
            </a:r>
            <a:endParaRPr lang="zh-CN" altLang="en-US" sz="1200" dirty="0">
              <a:latin typeface="+mj-ea"/>
              <a:ea typeface="+mj-ea"/>
            </a:endParaRPr>
          </a:p>
        </p:txBody>
      </p:sp>
      <p:sp>
        <p:nvSpPr>
          <p:cNvPr id="50" name="内容占位符 2"/>
          <p:cNvSpPr txBox="1">
            <a:spLocks/>
          </p:cNvSpPr>
          <p:nvPr/>
        </p:nvSpPr>
        <p:spPr>
          <a:xfrm>
            <a:off x="2616873" y="2462764"/>
            <a:ext cx="2372870" cy="31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dirty="0" smtClean="0">
                <a:latin typeface="+mj-ea"/>
                <a:ea typeface="+mj-ea"/>
              </a:rPr>
              <a:t>节点扩容</a:t>
            </a:r>
            <a:endParaRPr lang="zh-CN" altLang="en-US" sz="1200" dirty="0">
              <a:latin typeface="+mj-ea"/>
              <a:ea typeface="+mj-ea"/>
            </a:endParaRPr>
          </a:p>
        </p:txBody>
      </p:sp>
      <p:sp>
        <p:nvSpPr>
          <p:cNvPr id="51" name="内容占位符 2"/>
          <p:cNvSpPr txBox="1">
            <a:spLocks/>
          </p:cNvSpPr>
          <p:nvPr/>
        </p:nvSpPr>
        <p:spPr>
          <a:xfrm>
            <a:off x="1281675" y="1172617"/>
            <a:ext cx="2619765" cy="46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一致性</a:t>
            </a:r>
            <a:r>
              <a:rPr lang="en-US" altLang="zh-CN" sz="2400" dirty="0">
                <a:latin typeface="+mn-ea"/>
              </a:rPr>
              <a:t>Hash</a:t>
            </a:r>
            <a:endParaRPr lang="en-US" altLang="zh-CN" sz="2400" dirty="0"/>
          </a:p>
        </p:txBody>
      </p:sp>
    </p:spTree>
    <p:extLst>
      <p:ext uri="{BB962C8B-B14F-4D97-AF65-F5344CB8AC3E}">
        <p14:creationId xmlns:p14="http://schemas.microsoft.com/office/powerpoint/2010/main" val="110992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20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132"/>
                                        </p:tgtEl>
                                        <p:attrNameLst>
                                          <p:attrName>style.color</p:attrName>
                                        </p:attrNameLst>
                                      </p:cBhvr>
                                      <p:to>
                                        <p:clrVal>
                                          <a:srgbClr val="A5A5A5"/>
                                        </p:clrVal>
                                      </p:to>
                                    </p:set>
                                    <p:set>
                                      <p:cBhvr>
                                        <p:cTn id="12" dur="500" fill="hold"/>
                                        <p:tgtEl>
                                          <p:spTgt spid="132"/>
                                        </p:tgtEl>
                                        <p:attrNameLst>
                                          <p:attrName>fillcolor</p:attrName>
                                        </p:attrNameLst>
                                      </p:cBhvr>
                                      <p:to>
                                        <p:clrVal>
                                          <a:srgbClr val="A5A5A5"/>
                                        </p:clrVal>
                                      </p:to>
                                    </p:set>
                                    <p:set>
                                      <p:cBhvr>
                                        <p:cTn id="13" dur="500" fill="hold"/>
                                        <p:tgtEl>
                                          <p:spTgt spid="132"/>
                                        </p:tgtEl>
                                        <p:attrNameLst>
                                          <p:attrName>fill.type</p:attrName>
                                        </p:attrNameLst>
                                      </p:cBhvr>
                                      <p:to>
                                        <p:strVal val="solid"/>
                                      </p:to>
                                    </p:set>
                                  </p:childTnLst>
                                </p:cTn>
                              </p:par>
                              <p:par>
                                <p:cTn id="14" presetID="16" presetClass="emph" presetSubtype="0" fill="hold" grpId="0" nodeType="withEffect">
                                  <p:stCondLst>
                                    <p:cond delay="0"/>
                                  </p:stCondLst>
                                  <p:iterate type="lt">
                                    <p:tmPct val="4000"/>
                                  </p:iterate>
                                  <p:childTnLst>
                                    <p:set>
                                      <p:cBhvr override="childStyle">
                                        <p:cTn id="15" dur="500" fill="hold"/>
                                        <p:tgtEl>
                                          <p:spTgt spid="133"/>
                                        </p:tgtEl>
                                        <p:attrNameLst>
                                          <p:attrName>style.color</p:attrName>
                                        </p:attrNameLst>
                                      </p:cBhvr>
                                      <p:to>
                                        <p:clrVal>
                                          <a:srgbClr val="A5A5A5"/>
                                        </p:clrVal>
                                      </p:to>
                                    </p:set>
                                    <p:set>
                                      <p:cBhvr>
                                        <p:cTn id="16" dur="500" fill="hold"/>
                                        <p:tgtEl>
                                          <p:spTgt spid="133"/>
                                        </p:tgtEl>
                                        <p:attrNameLst>
                                          <p:attrName>fillcolor</p:attrName>
                                        </p:attrNameLst>
                                      </p:cBhvr>
                                      <p:to>
                                        <p:clrVal>
                                          <a:srgbClr val="A5A5A5"/>
                                        </p:clrVal>
                                      </p:to>
                                    </p:set>
                                    <p:set>
                                      <p:cBhvr>
                                        <p:cTn id="17" dur="500" fill="hold"/>
                                        <p:tgtEl>
                                          <p:spTgt spid="133"/>
                                        </p:tgtEl>
                                        <p:attrNameLst>
                                          <p:attrName>fill.type</p:attrName>
                                        </p:attrNameLst>
                                      </p:cBhvr>
                                      <p:to>
                                        <p:strVal val="solid"/>
                                      </p:to>
                                    </p:set>
                                  </p:childTnLst>
                                </p:cTn>
                              </p:par>
                              <p:par>
                                <p:cTn id="18" presetID="19" presetClass="emph" presetSubtype="0" fill="hold" grpId="0" nodeType="withEffect">
                                  <p:stCondLst>
                                    <p:cond delay="0"/>
                                  </p:stCondLst>
                                  <p:childTnLst>
                                    <p:animClr clrSpc="rgb" dir="cw">
                                      <p:cBhvr override="childStyle">
                                        <p:cTn id="19" dur="500" fill="hold"/>
                                        <p:tgtEl>
                                          <p:spTgt spid="131"/>
                                        </p:tgtEl>
                                        <p:attrNameLst>
                                          <p:attrName>style.color</p:attrName>
                                        </p:attrNameLst>
                                      </p:cBhvr>
                                      <p:to>
                                        <a:srgbClr val="A5A5A5"/>
                                      </p:to>
                                    </p:animClr>
                                    <p:animClr clrSpc="rgb" dir="cw">
                                      <p:cBhvr>
                                        <p:cTn id="20" dur="500" fill="hold"/>
                                        <p:tgtEl>
                                          <p:spTgt spid="131"/>
                                        </p:tgtEl>
                                        <p:attrNameLst>
                                          <p:attrName>fillcolor</p:attrName>
                                        </p:attrNameLst>
                                      </p:cBhvr>
                                      <p:to>
                                        <a:srgbClr val="A5A5A5"/>
                                      </p:to>
                                    </p:animClr>
                                    <p:set>
                                      <p:cBhvr>
                                        <p:cTn id="21" dur="500" fill="hold"/>
                                        <p:tgtEl>
                                          <p:spTgt spid="131"/>
                                        </p:tgtEl>
                                        <p:attrNameLst>
                                          <p:attrName>fill.type</p:attrName>
                                        </p:attrNameLst>
                                      </p:cBhvr>
                                      <p:to>
                                        <p:strVal val="solid"/>
                                      </p:to>
                                    </p:set>
                                    <p:set>
                                      <p:cBhvr>
                                        <p:cTn id="22" dur="500" fill="hold"/>
                                        <p:tgtEl>
                                          <p:spTgt spid="131"/>
                                        </p:tgtEl>
                                        <p:attrNameLst>
                                          <p:attrName>fill.on</p:attrName>
                                        </p:attrNameLst>
                                      </p:cBhvr>
                                      <p:to>
                                        <p:strVal val="true"/>
                                      </p:to>
                                    </p:set>
                                  </p:childTnLst>
                                </p:cTn>
                              </p:par>
                            </p:childTnLst>
                          </p:cTn>
                        </p:par>
                        <p:par>
                          <p:cTn id="23" fill="hold">
                            <p:stCondLst>
                              <p:cond delay="580"/>
                            </p:stCondLst>
                            <p:childTnLst>
                              <p:par>
                                <p:cTn id="24" presetID="14" presetClass="exit" presetSubtype="10" fill="hold" nodeType="afterEffect">
                                  <p:stCondLst>
                                    <p:cond delay="0"/>
                                  </p:stCondLst>
                                  <p:childTnLst>
                                    <p:animEffect transition="out" filter="randombar(horizontal)">
                                      <p:cBhvr>
                                        <p:cTn id="25" dur="500"/>
                                        <p:tgtEl>
                                          <p:spTgt spid="118"/>
                                        </p:tgtEl>
                                      </p:cBhvr>
                                    </p:animEffect>
                                    <p:set>
                                      <p:cBhvr>
                                        <p:cTn id="26" dur="1" fill="hold">
                                          <p:stCondLst>
                                            <p:cond delay="499"/>
                                          </p:stCondLst>
                                        </p:cTn>
                                        <p:tgtEl>
                                          <p:spTgt spid="1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down)">
                                      <p:cBhvr>
                                        <p:cTn id="31" dur="500"/>
                                        <p:tgtEl>
                                          <p:spTgt spid="119"/>
                                        </p:tgtEl>
                                      </p:cBhvr>
                                    </p:animEffec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grpId="1" nodeType="clickEffect">
                                  <p:stCondLst>
                                    <p:cond delay="0"/>
                                  </p:stCondLst>
                                  <p:childTnLst>
                                    <p:animClr clrSpc="rgb" dir="cw">
                                      <p:cBhvr override="childStyle">
                                        <p:cTn id="35" dur="500" fill="hold"/>
                                        <p:tgtEl>
                                          <p:spTgt spid="131"/>
                                        </p:tgtEl>
                                        <p:attrNameLst>
                                          <p:attrName>style.color</p:attrName>
                                        </p:attrNameLst>
                                      </p:cBhvr>
                                      <p:to>
                                        <a:srgbClr val="92D050"/>
                                      </p:to>
                                    </p:animClr>
                                    <p:animClr clrSpc="rgb" dir="cw">
                                      <p:cBhvr>
                                        <p:cTn id="36" dur="500" fill="hold"/>
                                        <p:tgtEl>
                                          <p:spTgt spid="131"/>
                                        </p:tgtEl>
                                        <p:attrNameLst>
                                          <p:attrName>fillcolor</p:attrName>
                                        </p:attrNameLst>
                                      </p:cBhvr>
                                      <p:to>
                                        <a:srgbClr val="92D050"/>
                                      </p:to>
                                    </p:animClr>
                                    <p:set>
                                      <p:cBhvr>
                                        <p:cTn id="37" dur="500" fill="hold"/>
                                        <p:tgtEl>
                                          <p:spTgt spid="131"/>
                                        </p:tgtEl>
                                        <p:attrNameLst>
                                          <p:attrName>fill.type</p:attrName>
                                        </p:attrNameLst>
                                      </p:cBhvr>
                                      <p:to>
                                        <p:strVal val="solid"/>
                                      </p:to>
                                    </p:set>
                                    <p:set>
                                      <p:cBhvr>
                                        <p:cTn id="38" dur="500" fill="hold"/>
                                        <p:tgtEl>
                                          <p:spTgt spid="131"/>
                                        </p:tgtEl>
                                        <p:attrNameLst>
                                          <p:attrName>fill.on</p:attrName>
                                        </p:attrNameLst>
                                      </p:cBhvr>
                                      <p:to>
                                        <p:strVal val="true"/>
                                      </p:to>
                                    </p:set>
                                  </p:childTnLst>
                                </p:cTn>
                              </p:par>
                              <p:par>
                                <p:cTn id="39" presetID="16" presetClass="emph" presetSubtype="0" fill="hold" grpId="1" nodeType="withEffect">
                                  <p:stCondLst>
                                    <p:cond delay="0"/>
                                  </p:stCondLst>
                                  <p:iterate type="lt">
                                    <p:tmPct val="4000"/>
                                  </p:iterate>
                                  <p:childTnLst>
                                    <p:set>
                                      <p:cBhvr override="childStyle">
                                        <p:cTn id="40" dur="500" fill="hold"/>
                                        <p:tgtEl>
                                          <p:spTgt spid="132"/>
                                        </p:tgtEl>
                                        <p:attrNameLst>
                                          <p:attrName>style.color</p:attrName>
                                        </p:attrNameLst>
                                      </p:cBhvr>
                                      <p:to>
                                        <p:clrVal>
                                          <a:srgbClr val="7030A0"/>
                                        </p:clrVal>
                                      </p:to>
                                    </p:set>
                                    <p:set>
                                      <p:cBhvr>
                                        <p:cTn id="41" dur="500" fill="hold"/>
                                        <p:tgtEl>
                                          <p:spTgt spid="132"/>
                                        </p:tgtEl>
                                        <p:attrNameLst>
                                          <p:attrName>fillcolor</p:attrName>
                                        </p:attrNameLst>
                                      </p:cBhvr>
                                      <p:to>
                                        <p:clrVal>
                                          <a:srgbClr val="7030A0"/>
                                        </p:clrVal>
                                      </p:to>
                                    </p:set>
                                    <p:set>
                                      <p:cBhvr>
                                        <p:cTn id="42" dur="500" fill="hold"/>
                                        <p:tgtEl>
                                          <p:spTgt spid="132"/>
                                        </p:tgtEl>
                                        <p:attrNameLst>
                                          <p:attrName>fill.type</p:attrName>
                                        </p:attrNameLst>
                                      </p:cBhvr>
                                      <p:to>
                                        <p:strVal val="solid"/>
                                      </p:to>
                                    </p:set>
                                  </p:childTnLst>
                                </p:cTn>
                              </p:par>
                              <p:par>
                                <p:cTn id="43" presetID="16" presetClass="emph" presetSubtype="0" fill="hold" grpId="1" nodeType="withEffect">
                                  <p:stCondLst>
                                    <p:cond delay="0"/>
                                  </p:stCondLst>
                                  <p:iterate type="lt">
                                    <p:tmPct val="4000"/>
                                  </p:iterate>
                                  <p:childTnLst>
                                    <p:set>
                                      <p:cBhvr override="childStyle">
                                        <p:cTn id="44" dur="500" fill="hold"/>
                                        <p:tgtEl>
                                          <p:spTgt spid="133"/>
                                        </p:tgtEl>
                                        <p:attrNameLst>
                                          <p:attrName>style.color</p:attrName>
                                        </p:attrNameLst>
                                      </p:cBhvr>
                                      <p:to>
                                        <p:clrVal>
                                          <a:srgbClr val="7030A0"/>
                                        </p:clrVal>
                                      </p:to>
                                    </p:set>
                                    <p:set>
                                      <p:cBhvr>
                                        <p:cTn id="45" dur="500" fill="hold"/>
                                        <p:tgtEl>
                                          <p:spTgt spid="133"/>
                                        </p:tgtEl>
                                        <p:attrNameLst>
                                          <p:attrName>fillcolor</p:attrName>
                                        </p:attrNameLst>
                                      </p:cBhvr>
                                      <p:to>
                                        <p:clrVal>
                                          <a:srgbClr val="7030A0"/>
                                        </p:clrVal>
                                      </p:to>
                                    </p:set>
                                    <p:set>
                                      <p:cBhvr>
                                        <p:cTn id="46" dur="500" fill="hold"/>
                                        <p:tgtEl>
                                          <p:spTgt spid="133"/>
                                        </p:tgtEl>
                                        <p:attrNameLst>
                                          <p:attrName>fill.type</p:attrName>
                                        </p:attrNameLst>
                                      </p:cBhvr>
                                      <p:to>
                                        <p:strVal val="solid"/>
                                      </p:to>
                                    </p:set>
                                  </p:childTnLst>
                                </p:cTn>
                              </p:par>
                            </p:childTnLst>
                          </p:cTn>
                        </p:par>
                        <p:par>
                          <p:cTn id="47" fill="hold">
                            <p:stCondLst>
                              <p:cond delay="580"/>
                            </p:stCondLst>
                            <p:childTnLst>
                              <p:par>
                                <p:cTn id="48" presetID="22" presetClass="exit" presetSubtype="4" fill="hold" nodeType="afterEffect">
                                  <p:stCondLst>
                                    <p:cond delay="0"/>
                                  </p:stCondLst>
                                  <p:childTnLst>
                                    <p:animEffect transition="out" filter="wipe(down)">
                                      <p:cBhvr>
                                        <p:cTn id="49" dur="1000"/>
                                        <p:tgtEl>
                                          <p:spTgt spid="119"/>
                                        </p:tgtEl>
                                      </p:cBhvr>
                                    </p:animEffect>
                                    <p:set>
                                      <p:cBhvr>
                                        <p:cTn id="50" dur="1" fill="hold">
                                          <p:stCondLst>
                                            <p:cond delay="999"/>
                                          </p:stCondLst>
                                        </p:cTn>
                                        <p:tgtEl>
                                          <p:spTgt spid="119"/>
                                        </p:tgtEl>
                                        <p:attrNameLst>
                                          <p:attrName>style.visibility</p:attrName>
                                        </p:attrNameLst>
                                      </p:cBhvr>
                                      <p:to>
                                        <p:strVal val="hidden"/>
                                      </p:to>
                                    </p:set>
                                  </p:childTnLst>
                                </p:cTn>
                              </p:par>
                            </p:childTnLst>
                          </p:cTn>
                        </p:par>
                        <p:par>
                          <p:cTn id="51" fill="hold">
                            <p:stCondLst>
                              <p:cond delay="1580"/>
                            </p:stCondLst>
                            <p:childTnLst>
                              <p:par>
                                <p:cTn id="52" presetID="22" presetClass="entr" presetSubtype="1" fill="hold" nodeType="after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wipe(up)">
                                      <p:cBhvr>
                                        <p:cTn id="54" dur="1000"/>
                                        <p:tgtEl>
                                          <p:spTgt spid="118"/>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200"/>
                                  </p:stCondLst>
                                  <p:childTnLst>
                                    <p:set>
                                      <p:cBhvr>
                                        <p:cTn id="58" dur="1" fill="hold">
                                          <p:stCondLst>
                                            <p:cond delay="0"/>
                                          </p:stCondLst>
                                        </p:cTn>
                                        <p:tgtEl>
                                          <p:spTgt spid="50"/>
                                        </p:tgtEl>
                                        <p:attrNameLst>
                                          <p:attrName>style.visibility</p:attrName>
                                        </p:attrNameLst>
                                      </p:cBhvr>
                                      <p:to>
                                        <p:strVal val="visible"/>
                                      </p:to>
                                    </p:set>
                                    <p:animEffect transition="in" filter="randombar(horizontal)">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23"/>
                                        </p:tgtEl>
                                        <p:attrNameLst>
                                          <p:attrName>style.visibility</p:attrName>
                                        </p:attrNameLst>
                                      </p:cBhvr>
                                      <p:to>
                                        <p:strVal val="visible"/>
                                      </p:to>
                                    </p:set>
                                    <p:animEffect transition="in" filter="randombar(horizontal)">
                                      <p:cBhvr>
                                        <p:cTn id="64" dur="500"/>
                                        <p:tgtEl>
                                          <p:spTgt spid="123"/>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randombar(horizontal)">
                                      <p:cBhvr>
                                        <p:cTn id="67" dur="500"/>
                                        <p:tgtEl>
                                          <p:spTgt spid="12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25"/>
                                        </p:tgtEl>
                                        <p:attrNameLst>
                                          <p:attrName>style.visibility</p:attrName>
                                        </p:attrNameLst>
                                      </p:cBhvr>
                                      <p:to>
                                        <p:strVal val="visible"/>
                                      </p:to>
                                    </p:set>
                                    <p:animEffect transition="in" filter="randombar(horizontal)">
                                      <p:cBhvr>
                                        <p:cTn id="70" dur="500"/>
                                        <p:tgtEl>
                                          <p:spTgt spid="125"/>
                                        </p:tgtEl>
                                      </p:cBhvr>
                                    </p:animEffect>
                                  </p:childTnLst>
                                </p:cTn>
                              </p:par>
                            </p:childTnLst>
                          </p:cTn>
                        </p:par>
                        <p:par>
                          <p:cTn id="71" fill="hold">
                            <p:stCondLst>
                              <p:cond delay="500"/>
                            </p:stCondLst>
                            <p:childTnLst>
                              <p:par>
                                <p:cTn id="72" presetID="22" presetClass="exit" presetSubtype="4" fill="hold" nodeType="afterEffect">
                                  <p:stCondLst>
                                    <p:cond delay="0"/>
                                  </p:stCondLst>
                                  <p:childTnLst>
                                    <p:animEffect transition="out" filter="wipe(down)">
                                      <p:cBhvr>
                                        <p:cTn id="73" dur="500"/>
                                        <p:tgtEl>
                                          <p:spTgt spid="117"/>
                                        </p:tgtEl>
                                      </p:cBhvr>
                                    </p:animEffect>
                                    <p:set>
                                      <p:cBhvr>
                                        <p:cTn id="74" dur="1" fill="hold">
                                          <p:stCondLst>
                                            <p:cond delay="499"/>
                                          </p:stCondLst>
                                        </p:cTn>
                                        <p:tgtEl>
                                          <p:spTgt spid="117"/>
                                        </p:tgtEl>
                                        <p:attrNameLst>
                                          <p:attrName>style.visibility</p:attrName>
                                        </p:attrNameLst>
                                      </p:cBhvr>
                                      <p:to>
                                        <p:strVal val="hidden"/>
                                      </p:to>
                                    </p:set>
                                  </p:childTnLst>
                                </p:cTn>
                              </p:par>
                            </p:childTnLst>
                          </p:cTn>
                        </p:par>
                        <p:par>
                          <p:cTn id="75" fill="hold">
                            <p:stCondLst>
                              <p:cond delay="1000"/>
                            </p:stCondLst>
                            <p:childTnLst>
                              <p:par>
                                <p:cTn id="76" presetID="22" presetClass="entr" presetSubtype="4" fill="hold" nodeType="after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wipe(down)">
                                      <p:cBhvr>
                                        <p:cTn id="78"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p:bldP spid="125" grpId="0"/>
      <p:bldP spid="131" grpId="0" animBg="1"/>
      <p:bldP spid="131" grpId="1" animBg="1"/>
      <p:bldP spid="132" grpId="0"/>
      <p:bldP spid="132" grpId="1"/>
      <p:bldP spid="133" grpId="0"/>
      <p:bldP spid="133" grpId="1"/>
      <p:bldP spid="49" grpId="0"/>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04 </a:t>
            </a:r>
            <a:r>
              <a:rPr lang="zh-CN" altLang="en-US" sz="3600" dirty="0">
                <a:solidFill>
                  <a:schemeClr val="bg1"/>
                </a:solidFill>
                <a:latin typeface="华康俪金黑W8(P)" pitchFamily="34" charset="-122"/>
                <a:ea typeface="华康俪金黑W8(P)" pitchFamily="34" charset="-122"/>
              </a:rPr>
              <a:t>缓存分布式方案</a:t>
            </a:r>
          </a:p>
        </p:txBody>
      </p:sp>
      <p:sp>
        <p:nvSpPr>
          <p:cNvPr id="19"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4">
                    <a:lumMod val="20000"/>
                    <a:lumOff val="80000"/>
                  </a:schemeClr>
                </a:solidFill>
                <a:latin typeface="微软雅黑" pitchFamily="34" charset="-122"/>
                <a:ea typeface="微软雅黑" pitchFamily="34" charset="-122"/>
              </a:rPr>
              <a:t>算法</a:t>
            </a: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descr="http://www.ttlsa.com/wp-content/uploads/2015/09/redis-cluste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840" y="3443402"/>
            <a:ext cx="4721931" cy="157154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131" y="3536997"/>
            <a:ext cx="1128703" cy="138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组合 2"/>
          <p:cNvGrpSpPr/>
          <p:nvPr/>
        </p:nvGrpSpPr>
        <p:grpSpPr>
          <a:xfrm>
            <a:off x="3381375" y="5014943"/>
            <a:ext cx="5410715" cy="378857"/>
            <a:chOff x="3381375" y="5062568"/>
            <a:chExt cx="5410715" cy="378857"/>
          </a:xfrm>
        </p:grpSpPr>
        <p:sp>
          <p:nvSpPr>
            <p:cNvPr id="2" name="TextBox 1"/>
            <p:cNvSpPr txBox="1"/>
            <p:nvPr/>
          </p:nvSpPr>
          <p:spPr>
            <a:xfrm>
              <a:off x="3381375" y="5062568"/>
              <a:ext cx="885825" cy="369332"/>
            </a:xfrm>
            <a:prstGeom prst="rect">
              <a:avLst/>
            </a:prstGeom>
            <a:noFill/>
          </p:spPr>
          <p:txBody>
            <a:bodyPr wrap="square" rtlCol="0">
              <a:spAutoFit/>
            </a:bodyPr>
            <a:lstStyle/>
            <a:p>
              <a:r>
                <a:rPr lang="en-US" altLang="zh-CN" dirty="0" smtClean="0"/>
                <a:t>1,2,3</a:t>
              </a:r>
              <a:endParaRPr lang="zh-CN" altLang="en-US" dirty="0"/>
            </a:p>
          </p:txBody>
        </p:sp>
        <p:sp>
          <p:nvSpPr>
            <p:cNvPr id="59" name="TextBox 58"/>
            <p:cNvSpPr txBox="1"/>
            <p:nvPr/>
          </p:nvSpPr>
          <p:spPr>
            <a:xfrm>
              <a:off x="4762500" y="5072093"/>
              <a:ext cx="885825" cy="369332"/>
            </a:xfrm>
            <a:prstGeom prst="rect">
              <a:avLst/>
            </a:prstGeom>
            <a:noFill/>
          </p:spPr>
          <p:txBody>
            <a:bodyPr wrap="square" rtlCol="0">
              <a:spAutoFit/>
            </a:bodyPr>
            <a:lstStyle/>
            <a:p>
              <a:r>
                <a:rPr lang="en-US" altLang="zh-CN" dirty="0" smtClean="0"/>
                <a:t>4,5,6</a:t>
              </a:r>
              <a:endParaRPr lang="zh-CN" altLang="en-US" dirty="0"/>
            </a:p>
          </p:txBody>
        </p:sp>
        <p:sp>
          <p:nvSpPr>
            <p:cNvPr id="60" name="TextBox 59"/>
            <p:cNvSpPr txBox="1"/>
            <p:nvPr/>
          </p:nvSpPr>
          <p:spPr>
            <a:xfrm>
              <a:off x="6166065" y="5072093"/>
              <a:ext cx="885825" cy="369332"/>
            </a:xfrm>
            <a:prstGeom prst="rect">
              <a:avLst/>
            </a:prstGeom>
            <a:noFill/>
          </p:spPr>
          <p:txBody>
            <a:bodyPr wrap="square" rtlCol="0">
              <a:spAutoFit/>
            </a:bodyPr>
            <a:lstStyle/>
            <a:p>
              <a:r>
                <a:rPr lang="en-US" altLang="zh-CN" dirty="0" smtClean="0"/>
                <a:t>7,8,9</a:t>
              </a:r>
              <a:endParaRPr lang="zh-CN" altLang="en-US" dirty="0"/>
            </a:p>
          </p:txBody>
        </p:sp>
        <p:sp>
          <p:nvSpPr>
            <p:cNvPr id="61" name="TextBox 60"/>
            <p:cNvSpPr txBox="1"/>
            <p:nvPr/>
          </p:nvSpPr>
          <p:spPr>
            <a:xfrm>
              <a:off x="7636569" y="5072093"/>
              <a:ext cx="1155521" cy="369332"/>
            </a:xfrm>
            <a:prstGeom prst="rect">
              <a:avLst/>
            </a:prstGeom>
            <a:noFill/>
          </p:spPr>
          <p:txBody>
            <a:bodyPr wrap="square" rtlCol="0">
              <a:spAutoFit/>
            </a:bodyPr>
            <a:lstStyle/>
            <a:p>
              <a:r>
                <a:rPr lang="en-US" altLang="zh-CN" dirty="0" smtClean="0"/>
                <a:t>10,11,12</a:t>
              </a:r>
              <a:endParaRPr lang="zh-CN" altLang="en-US" dirty="0"/>
            </a:p>
          </p:txBody>
        </p:sp>
      </p:grpSp>
      <p:sp>
        <p:nvSpPr>
          <p:cNvPr id="63" name="内容占位符 2"/>
          <p:cNvSpPr txBox="1">
            <a:spLocks/>
          </p:cNvSpPr>
          <p:nvPr/>
        </p:nvSpPr>
        <p:spPr>
          <a:xfrm>
            <a:off x="1281675" y="1172617"/>
            <a:ext cx="9429868" cy="2364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50000"/>
              </a:lnSpc>
              <a:spcBef>
                <a:spcPts val="1000"/>
              </a:spcBef>
            </a:pPr>
            <a:r>
              <a:rPr lang="zh-CN" altLang="en-US" sz="2400" dirty="0" smtClean="0">
                <a:latin typeface="+mn-ea"/>
              </a:rPr>
              <a:t> 预分配</a:t>
            </a:r>
            <a:r>
              <a:rPr lang="en-US" altLang="zh-CN" dirty="0">
                <a:latin typeface="+mn-ea"/>
              </a:rPr>
              <a:t>+</a:t>
            </a:r>
            <a:r>
              <a:rPr lang="zh-CN" altLang="en-US" dirty="0">
                <a:latin typeface="+mn-ea"/>
              </a:rPr>
              <a:t>路由</a:t>
            </a:r>
            <a:r>
              <a:rPr lang="zh-CN" altLang="en-US" dirty="0" smtClean="0">
                <a:latin typeface="+mn-ea"/>
              </a:rPr>
              <a:t>表</a:t>
            </a:r>
            <a:endParaRPr lang="en-US" altLang="zh-CN" dirty="0" smtClean="0">
              <a:latin typeface="+mn-ea"/>
            </a:endParaRPr>
          </a:p>
          <a:p>
            <a:pPr lvl="1" fontAlgn="base" latinLnBrk="1">
              <a:buFont typeface="Wingdings" pitchFamily="2" charset="2"/>
              <a:buChar char="Ø"/>
            </a:pPr>
            <a:r>
              <a:rPr lang="zh-CN" altLang="en-US" sz="2000" dirty="0" smtClean="0"/>
              <a:t>节点 </a:t>
            </a:r>
            <a:r>
              <a:rPr lang="en-US" altLang="zh-CN" sz="2000" dirty="0"/>
              <a:t>A </a:t>
            </a:r>
            <a:r>
              <a:rPr lang="zh-CN" altLang="en-US" sz="2000" dirty="0"/>
              <a:t>包含从 </a:t>
            </a:r>
            <a:r>
              <a:rPr lang="en-US" altLang="zh-CN" sz="2000" dirty="0"/>
              <a:t>0 </a:t>
            </a:r>
            <a:r>
              <a:rPr lang="zh-CN" altLang="en-US" sz="2000" dirty="0"/>
              <a:t>到 </a:t>
            </a:r>
            <a:r>
              <a:rPr lang="en-US" altLang="zh-CN" sz="2000" dirty="0"/>
              <a:t>4 </a:t>
            </a:r>
            <a:r>
              <a:rPr lang="zh-CN" altLang="en-US" sz="2000" dirty="0"/>
              <a:t>的哈希槽</a:t>
            </a:r>
          </a:p>
          <a:p>
            <a:pPr lvl="1" fontAlgn="base" latinLnBrk="1">
              <a:buFont typeface="Wingdings" pitchFamily="2" charset="2"/>
              <a:buChar char="Ø"/>
            </a:pPr>
            <a:r>
              <a:rPr lang="zh-CN" altLang="en-US" sz="2000" dirty="0"/>
              <a:t>节点 </a:t>
            </a:r>
            <a:r>
              <a:rPr lang="en-US" altLang="zh-CN" sz="2000" dirty="0"/>
              <a:t>B </a:t>
            </a:r>
            <a:r>
              <a:rPr lang="zh-CN" altLang="en-US" sz="2000" dirty="0"/>
              <a:t>包含从 </a:t>
            </a:r>
            <a:r>
              <a:rPr lang="en-US" altLang="zh-CN" sz="2000" dirty="0"/>
              <a:t>5 </a:t>
            </a:r>
            <a:r>
              <a:rPr lang="zh-CN" altLang="en-US" sz="2000" dirty="0"/>
              <a:t>到 </a:t>
            </a:r>
            <a:r>
              <a:rPr lang="en-US" altLang="zh-CN" sz="2000" dirty="0"/>
              <a:t>8 </a:t>
            </a:r>
            <a:r>
              <a:rPr lang="zh-CN" altLang="en-US" sz="2000" dirty="0"/>
              <a:t>的哈希槽</a:t>
            </a:r>
          </a:p>
          <a:p>
            <a:pPr lvl="1" fontAlgn="base" latinLnBrk="1">
              <a:buFont typeface="Wingdings" pitchFamily="2" charset="2"/>
              <a:buChar char="Ø"/>
            </a:pPr>
            <a:r>
              <a:rPr lang="zh-CN" altLang="en-US" sz="2000" dirty="0"/>
              <a:t>节点 </a:t>
            </a:r>
            <a:r>
              <a:rPr lang="en-US" altLang="zh-CN" sz="2000" dirty="0"/>
              <a:t>C </a:t>
            </a:r>
            <a:r>
              <a:rPr lang="zh-CN" altLang="en-US" sz="2000" dirty="0"/>
              <a:t>包含从 </a:t>
            </a:r>
            <a:r>
              <a:rPr lang="en-US" altLang="zh-CN" sz="2000" dirty="0"/>
              <a:t>9 </a:t>
            </a:r>
            <a:r>
              <a:rPr lang="zh-CN" altLang="en-US" sz="2000" dirty="0"/>
              <a:t>到 </a:t>
            </a:r>
            <a:r>
              <a:rPr lang="en-US" altLang="zh-CN" sz="2000" dirty="0"/>
              <a:t>12</a:t>
            </a:r>
            <a:r>
              <a:rPr lang="zh-CN" altLang="en-US" sz="2000" dirty="0"/>
              <a:t>的哈希</a:t>
            </a:r>
            <a:r>
              <a:rPr lang="zh-CN" altLang="en-US" sz="2000" dirty="0" smtClean="0"/>
              <a:t>槽</a:t>
            </a:r>
            <a:endParaRPr lang="zh-CN" altLang="en-US" sz="2000" dirty="0"/>
          </a:p>
        </p:txBody>
      </p:sp>
    </p:spTree>
    <p:extLst>
      <p:ext uri="{BB962C8B-B14F-4D97-AF65-F5344CB8AC3E}">
        <p14:creationId xmlns:p14="http://schemas.microsoft.com/office/powerpoint/2010/main" val="218613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randombar(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圆角矩形 13"/>
          <p:cNvSpPr/>
          <p:nvPr/>
        </p:nvSpPr>
        <p:spPr>
          <a:xfrm>
            <a:off x="3507739" y="3193093"/>
            <a:ext cx="4730951" cy="1919291"/>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smtClean="0">
              <a:latin typeface="+mj-ea"/>
              <a:ea typeface="+mj-ea"/>
            </a:endParaRPr>
          </a:p>
        </p:txBody>
      </p:sp>
      <p:sp>
        <p:nvSpPr>
          <p:cNvPr id="23" name="圆角矩形 22"/>
          <p:cNvSpPr/>
          <p:nvPr/>
        </p:nvSpPr>
        <p:spPr>
          <a:xfrm>
            <a:off x="6317616" y="3324064"/>
            <a:ext cx="1676400" cy="1683546"/>
          </a:xfrm>
          <a:prstGeom prst="roundRect">
            <a:avLst/>
          </a:prstGeom>
          <a:ln/>
        </p:spPr>
        <p:style>
          <a:lnRef idx="1">
            <a:schemeClr val="accent4"/>
          </a:lnRef>
          <a:fillRef idx="2">
            <a:schemeClr val="accent4"/>
          </a:fillRef>
          <a:effectRef idx="1">
            <a:schemeClr val="accent4"/>
          </a:effectRef>
          <a:fontRef idx="minor">
            <a:schemeClr val="dk1"/>
          </a:fontRef>
        </p:style>
        <p:txBody>
          <a:bodyPr wrap="square" rtlCol="0" anchor="t">
            <a:noAutofit/>
          </a:bodyPr>
          <a:lstStyle/>
          <a:p>
            <a:pPr algn="ctr"/>
            <a:r>
              <a:rPr lang="zh-CN" altLang="en-US" sz="1200" dirty="0" smtClean="0">
                <a:solidFill>
                  <a:schemeClr val="tx1"/>
                </a:solidFill>
                <a:latin typeface="+mj-ea"/>
                <a:ea typeface="+mj-ea"/>
              </a:rPr>
              <a:t>服务器列表</a:t>
            </a:r>
          </a:p>
        </p:txBody>
      </p:sp>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04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分布式方案</a:t>
            </a:r>
          </a:p>
        </p:txBody>
      </p:sp>
      <p:sp>
        <p:nvSpPr>
          <p:cNvPr id="19"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方式</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010060" y="1964366"/>
            <a:ext cx="1560325" cy="39052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solidFill>
                  <a:schemeClr val="dk1"/>
                </a:solidFill>
                <a:latin typeface="+mj-ea"/>
                <a:ea typeface="+mj-ea"/>
              </a:rPr>
              <a:t>Cache Node1</a:t>
            </a:r>
            <a:endParaRPr lang="zh-CN" altLang="en-US" sz="1100" dirty="0">
              <a:solidFill>
                <a:schemeClr val="dk1"/>
              </a:solidFill>
              <a:latin typeface="+mj-ea"/>
              <a:ea typeface="+mj-ea"/>
            </a:endParaRPr>
          </a:p>
        </p:txBody>
      </p:sp>
      <p:sp>
        <p:nvSpPr>
          <p:cNvPr id="12" name="圆角矩形 11"/>
          <p:cNvSpPr/>
          <p:nvPr/>
        </p:nvSpPr>
        <p:spPr>
          <a:xfrm>
            <a:off x="5096035" y="1964365"/>
            <a:ext cx="1560325" cy="39052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solidFill>
                  <a:schemeClr val="dk1"/>
                </a:solidFill>
                <a:latin typeface="+mj-ea"/>
                <a:ea typeface="+mj-ea"/>
              </a:rPr>
              <a:t>Cache Node2</a:t>
            </a:r>
            <a:endParaRPr lang="zh-CN" altLang="en-US" sz="1100" dirty="0">
              <a:solidFill>
                <a:schemeClr val="dk1"/>
              </a:solidFill>
              <a:latin typeface="+mj-ea"/>
              <a:ea typeface="+mj-ea"/>
            </a:endParaRPr>
          </a:p>
        </p:txBody>
      </p:sp>
      <p:sp>
        <p:nvSpPr>
          <p:cNvPr id="13" name="圆角矩形 12"/>
          <p:cNvSpPr/>
          <p:nvPr/>
        </p:nvSpPr>
        <p:spPr>
          <a:xfrm>
            <a:off x="7086760" y="1964364"/>
            <a:ext cx="1560325" cy="39052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solidFill>
                  <a:schemeClr val="dk1"/>
                </a:solidFill>
                <a:latin typeface="+mj-ea"/>
                <a:ea typeface="+mj-ea"/>
              </a:rPr>
              <a:t>Cache Node3</a:t>
            </a:r>
            <a:endParaRPr lang="zh-CN" altLang="en-US" sz="1100" dirty="0">
              <a:solidFill>
                <a:schemeClr val="dk1"/>
              </a:solidFill>
              <a:latin typeface="+mj-ea"/>
              <a:ea typeface="+mj-ea"/>
            </a:endParaRPr>
          </a:p>
        </p:txBody>
      </p:sp>
      <p:sp>
        <p:nvSpPr>
          <p:cNvPr id="15" name="圆角矩形 14"/>
          <p:cNvSpPr/>
          <p:nvPr/>
        </p:nvSpPr>
        <p:spPr>
          <a:xfrm>
            <a:off x="3855019" y="3982480"/>
            <a:ext cx="2077215" cy="51673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zh-CN" altLang="en-US" sz="1400" dirty="0" smtClean="0">
                <a:solidFill>
                  <a:schemeClr val="tx1"/>
                </a:solidFill>
                <a:latin typeface="+mj-ea"/>
                <a:ea typeface="+mj-ea"/>
              </a:rPr>
              <a:t>算法</a:t>
            </a:r>
          </a:p>
        </p:txBody>
      </p:sp>
      <p:sp>
        <p:nvSpPr>
          <p:cNvPr id="16" name="圆角矩形 15"/>
          <p:cNvSpPr/>
          <p:nvPr/>
        </p:nvSpPr>
        <p:spPr>
          <a:xfrm>
            <a:off x="6454580" y="3736019"/>
            <a:ext cx="1419989"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solidFill>
                  <a:schemeClr val="dk1"/>
                </a:solidFill>
                <a:latin typeface="+mj-ea"/>
                <a:ea typeface="+mj-ea"/>
              </a:rPr>
              <a:t>Node1</a:t>
            </a:r>
            <a:endParaRPr lang="zh-CN" altLang="en-US" sz="1100" dirty="0">
              <a:solidFill>
                <a:schemeClr val="dk1"/>
              </a:solidFill>
              <a:latin typeface="+mj-ea"/>
              <a:ea typeface="+mj-ea"/>
            </a:endParaRPr>
          </a:p>
        </p:txBody>
      </p:sp>
      <p:sp>
        <p:nvSpPr>
          <p:cNvPr id="21" name="圆角矩形 20"/>
          <p:cNvSpPr/>
          <p:nvPr/>
        </p:nvSpPr>
        <p:spPr>
          <a:xfrm>
            <a:off x="6454580" y="4093210"/>
            <a:ext cx="1419989"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solidFill>
                  <a:schemeClr val="dk1"/>
                </a:solidFill>
                <a:latin typeface="+mj-ea"/>
                <a:ea typeface="+mj-ea"/>
              </a:rPr>
              <a:t>Node2</a:t>
            </a:r>
            <a:endParaRPr lang="zh-CN" altLang="en-US" sz="1100" dirty="0">
              <a:solidFill>
                <a:schemeClr val="dk1"/>
              </a:solidFill>
              <a:latin typeface="+mj-ea"/>
              <a:ea typeface="+mj-ea"/>
            </a:endParaRPr>
          </a:p>
        </p:txBody>
      </p:sp>
      <p:sp>
        <p:nvSpPr>
          <p:cNvPr id="22" name="圆角矩形 21"/>
          <p:cNvSpPr/>
          <p:nvPr/>
        </p:nvSpPr>
        <p:spPr>
          <a:xfrm>
            <a:off x="6454580" y="4474210"/>
            <a:ext cx="1419989" cy="295275"/>
          </a:xfrm>
          <a:prstGeom prst="roundRect">
            <a:avLst/>
          </a:prstGeom>
          <a:ln>
            <a:solidFill>
              <a:srgbClr val="00B0F0"/>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100" dirty="0">
                <a:solidFill>
                  <a:schemeClr val="dk1"/>
                </a:solidFill>
                <a:latin typeface="+mj-ea"/>
                <a:ea typeface="+mj-ea"/>
              </a:rPr>
              <a:t>Node3</a:t>
            </a:r>
            <a:endParaRPr lang="zh-CN" altLang="en-US" sz="1100" dirty="0">
              <a:solidFill>
                <a:schemeClr val="dk1"/>
              </a:solidFill>
              <a:latin typeface="+mj-ea"/>
              <a:ea typeface="+mj-ea"/>
            </a:endParaRPr>
          </a:p>
        </p:txBody>
      </p:sp>
      <p:cxnSp>
        <p:nvCxnSpPr>
          <p:cNvPr id="6" name="直接箭头连接符 5"/>
          <p:cNvCxnSpPr>
            <a:stCxn id="50" idx="0"/>
            <a:endCxn id="14" idx="2"/>
          </p:cNvCxnSpPr>
          <p:nvPr/>
        </p:nvCxnSpPr>
        <p:spPr>
          <a:xfrm flipV="1">
            <a:off x="5873215" y="5112384"/>
            <a:ext cx="0" cy="4238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4253159" y="3431058"/>
            <a:ext cx="1261884" cy="307777"/>
          </a:xfrm>
          <a:prstGeom prst="rect">
            <a:avLst/>
          </a:prstGeom>
          <a:noFill/>
        </p:spPr>
        <p:txBody>
          <a:bodyPr wrap="none" rtlCol="0">
            <a:spAutoFit/>
          </a:bodyPr>
          <a:lstStyle/>
          <a:p>
            <a:r>
              <a:rPr lang="zh-CN" altLang="en-US" sz="1400" dirty="0" smtClean="0"/>
              <a:t>客户端程序库</a:t>
            </a:r>
            <a:endParaRPr lang="zh-CN" altLang="en-US" sz="1400" dirty="0"/>
          </a:p>
        </p:txBody>
      </p:sp>
      <p:cxnSp>
        <p:nvCxnSpPr>
          <p:cNvPr id="25" name="直接箭头连接符 24"/>
          <p:cNvCxnSpPr>
            <a:endCxn id="2" idx="2"/>
          </p:cNvCxnSpPr>
          <p:nvPr/>
        </p:nvCxnSpPr>
        <p:spPr>
          <a:xfrm flipH="1" flipV="1">
            <a:off x="3790223" y="2354891"/>
            <a:ext cx="1211328" cy="8382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a:endCxn id="13" idx="2"/>
          </p:cNvCxnSpPr>
          <p:nvPr/>
        </p:nvCxnSpPr>
        <p:spPr>
          <a:xfrm flipV="1">
            <a:off x="6810375" y="2354889"/>
            <a:ext cx="1056548" cy="838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a:stCxn id="14" idx="0"/>
            <a:endCxn id="12" idx="2"/>
          </p:cNvCxnSpPr>
          <p:nvPr/>
        </p:nvCxnSpPr>
        <p:spPr>
          <a:xfrm flipV="1">
            <a:off x="5873215" y="2354890"/>
            <a:ext cx="2983" cy="8382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圆角矩形 49"/>
          <p:cNvSpPr/>
          <p:nvPr/>
        </p:nvSpPr>
        <p:spPr>
          <a:xfrm>
            <a:off x="5202573" y="5536242"/>
            <a:ext cx="1341283" cy="451556"/>
          </a:xfrm>
          <a:prstGeom prst="roundRect">
            <a:avLst/>
          </a:prstGeom>
          <a:ln/>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algn="ctr"/>
            <a:r>
              <a:rPr lang="zh-CN" altLang="en-US" sz="1400" dirty="0">
                <a:solidFill>
                  <a:schemeClr val="tx1"/>
                </a:solidFill>
                <a:latin typeface="+mj-ea"/>
              </a:rPr>
              <a:t>应用程序</a:t>
            </a:r>
          </a:p>
        </p:txBody>
      </p:sp>
      <p:sp>
        <p:nvSpPr>
          <p:cNvPr id="26" name="内容占位符 2"/>
          <p:cNvSpPr txBox="1">
            <a:spLocks/>
          </p:cNvSpPr>
          <p:nvPr/>
        </p:nvSpPr>
        <p:spPr>
          <a:xfrm>
            <a:off x="1281675" y="1172617"/>
            <a:ext cx="2619765" cy="46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客户端</a:t>
            </a:r>
            <a:endParaRPr lang="en-US" altLang="zh-CN" sz="2400" dirty="0"/>
          </a:p>
        </p:txBody>
      </p:sp>
    </p:spTree>
    <p:extLst>
      <p:ext uri="{BB962C8B-B14F-4D97-AF65-F5344CB8AC3E}">
        <p14:creationId xmlns:p14="http://schemas.microsoft.com/office/powerpoint/2010/main" val="2066327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556792"/>
            <a:ext cx="9806880" cy="4032448"/>
          </a:xfrm>
        </p:spPr>
        <p:txBody>
          <a:bodyPr>
            <a:normAutofit/>
          </a:bodyPr>
          <a:lstStyle/>
          <a:p>
            <a:r>
              <a:rPr lang="pt-BR" altLang="zh-CN" sz="2400" dirty="0" smtClean="0"/>
              <a:t>Redis</a:t>
            </a:r>
            <a:r>
              <a:rPr lang="zh-CN" altLang="pt-BR" sz="2400" dirty="0"/>
              <a:t>官方集群</a:t>
            </a:r>
            <a:r>
              <a:rPr lang="zh-CN" altLang="pt-BR" sz="2400" dirty="0" smtClean="0"/>
              <a:t>方案</a:t>
            </a:r>
            <a:endParaRPr lang="en-US" altLang="zh-CN" sz="2400" dirty="0" smtClean="0"/>
          </a:p>
          <a:p>
            <a:r>
              <a:rPr lang="en-US" altLang="zh-CN" sz="2400" dirty="0" err="1" smtClean="0"/>
              <a:t>Redis</a:t>
            </a:r>
            <a:r>
              <a:rPr lang="zh-CN" altLang="en-US" sz="2400" dirty="0" smtClean="0"/>
              <a:t>代理</a:t>
            </a:r>
            <a:r>
              <a:rPr lang="zh-CN" altLang="en-US" sz="2400" dirty="0"/>
              <a:t>中间</a:t>
            </a:r>
            <a:r>
              <a:rPr lang="zh-CN" altLang="en-US" sz="2400" dirty="0" smtClean="0"/>
              <a:t>件</a:t>
            </a:r>
            <a:r>
              <a:rPr lang="zh-CN" altLang="pt-BR" sz="2400" dirty="0"/>
              <a:t>方案</a:t>
            </a:r>
            <a:endParaRPr lang="en-US" altLang="zh-CN" sz="2400" dirty="0" smtClean="0"/>
          </a:p>
          <a:p>
            <a:pPr lvl="1">
              <a:buFont typeface="Wingdings" panose="05000000000000000000" pitchFamily="2" charset="2"/>
              <a:buChar char="Ø"/>
            </a:pPr>
            <a:r>
              <a:rPr lang="en-US" altLang="zh-CN" sz="2000" dirty="0"/>
              <a:t> </a:t>
            </a:r>
            <a:r>
              <a:rPr lang="en-US" altLang="zh-CN" sz="2000" dirty="0" err="1"/>
              <a:t>Twemproxy</a:t>
            </a:r>
            <a:endParaRPr lang="en-US" altLang="zh-CN" sz="2000" dirty="0"/>
          </a:p>
          <a:p>
            <a:pPr lvl="1">
              <a:buFont typeface="Wingdings" panose="05000000000000000000" pitchFamily="2" charset="2"/>
              <a:buChar char="Ø"/>
            </a:pPr>
            <a:r>
              <a:rPr lang="en-US" altLang="zh-CN" sz="2000" dirty="0"/>
              <a:t> </a:t>
            </a:r>
            <a:r>
              <a:rPr lang="en-US" altLang="zh-CN" sz="2000" dirty="0" err="1"/>
              <a:t>Codis</a:t>
            </a:r>
            <a:endParaRPr lang="en-US" altLang="zh-CN" sz="2000" dirty="0"/>
          </a:p>
          <a:p>
            <a:r>
              <a:rPr lang="pt-BR" altLang="zh-CN" sz="2400" dirty="0" smtClean="0"/>
              <a:t>Redis</a:t>
            </a:r>
            <a:r>
              <a:rPr lang="zh-CN" altLang="en-US" sz="2400" dirty="0" smtClean="0"/>
              <a:t>客户端集群</a:t>
            </a:r>
            <a:r>
              <a:rPr lang="zh-CN" altLang="pt-BR" sz="2400" dirty="0" smtClean="0"/>
              <a:t>方案</a:t>
            </a:r>
            <a:endParaRPr lang="en-US" altLang="zh-CN" sz="2400" dirty="0"/>
          </a:p>
          <a:p>
            <a:pPr lvl="1">
              <a:buFont typeface="Wingdings" panose="05000000000000000000" pitchFamily="2" charset="2"/>
              <a:buChar char="Ø"/>
            </a:pPr>
            <a:r>
              <a:rPr lang="en-US" altLang="zh-CN" sz="2000" dirty="0" smtClean="0"/>
              <a:t> </a:t>
            </a:r>
            <a:r>
              <a:rPr lang="en-US" altLang="zh-CN" sz="2000" dirty="0" err="1" smtClean="0"/>
              <a:t>Jedis</a:t>
            </a:r>
            <a:r>
              <a:rPr lang="en-US" altLang="zh-CN" sz="2000" dirty="0" smtClean="0"/>
              <a:t> </a:t>
            </a:r>
          </a:p>
          <a:p>
            <a:pPr lvl="1">
              <a:buFont typeface="Wingdings" panose="05000000000000000000" pitchFamily="2" charset="2"/>
              <a:buChar char="Ø"/>
            </a:pPr>
            <a:r>
              <a:rPr lang="en-US" altLang="zh-CN" sz="2000" dirty="0" smtClean="0"/>
              <a:t> </a:t>
            </a:r>
            <a:r>
              <a:rPr lang="en-US" altLang="zh-CN" sz="2000" dirty="0" err="1" smtClean="0"/>
              <a:t>Padis</a:t>
            </a:r>
            <a:endParaRPr lang="pt-BR" altLang="zh-CN" sz="2000" dirty="0"/>
          </a:p>
          <a:p>
            <a:pPr lvl="1">
              <a:buFont typeface="Wingdings" panose="05000000000000000000" pitchFamily="2" charset="2"/>
              <a:buChar char="Ø"/>
            </a:pPr>
            <a:endParaRPr lang="pt-BR" altLang="zh-CN" sz="20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smtClean="0">
                <a:solidFill>
                  <a:schemeClr val="bg1"/>
                </a:solidFill>
                <a:latin typeface="华康俪金黑W8(P)" pitchFamily="34" charset="-122"/>
                <a:ea typeface="华康俪金黑W8(P)" pitchFamily="34" charset="-122"/>
              </a:rPr>
              <a:t>构建</a:t>
            </a:r>
            <a:r>
              <a:rPr lang="zh-CN" altLang="en-US" sz="3600" dirty="0">
                <a:solidFill>
                  <a:schemeClr val="bg1"/>
                </a:solidFill>
                <a:latin typeface="华康俪金黑W8(P)" pitchFamily="34" charset="-122"/>
                <a:ea typeface="华康俪金黑W8(P)" pitchFamily="34" charset="-122"/>
              </a:rPr>
              <a:t>高可用的分布式缓存</a:t>
            </a:r>
          </a:p>
        </p:txBody>
      </p:sp>
    </p:spTree>
    <p:extLst>
      <p:ext uri="{BB962C8B-B14F-4D97-AF65-F5344CB8AC3E}">
        <p14:creationId xmlns:p14="http://schemas.microsoft.com/office/powerpoint/2010/main" val="741136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TextBox 9"/>
          <p:cNvSpPr txBox="1">
            <a:spLocks noChangeArrowheads="1"/>
          </p:cNvSpPr>
          <p:nvPr/>
        </p:nvSpPr>
        <p:spPr bwMode="auto">
          <a:xfrm>
            <a:off x="0" y="47625"/>
            <a:ext cx="1786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01 </a:t>
            </a:r>
            <a:r>
              <a:rPr lang="zh-CN" altLang="en-US" sz="3600" dirty="0" smtClean="0">
                <a:solidFill>
                  <a:schemeClr val="bg1"/>
                </a:solidFill>
                <a:latin typeface="华康俪金黑W8(P)" pitchFamily="34" charset="-122"/>
                <a:ea typeface="华康俪金黑W8(P)" pitchFamily="34" charset="-122"/>
              </a:rPr>
              <a:t>前言</a:t>
            </a:r>
            <a:endParaRPr lang="zh-CN" altLang="en-US" sz="3600" dirty="0">
              <a:solidFill>
                <a:schemeClr val="bg1"/>
              </a:solidFill>
              <a:latin typeface="华康俪金黑W8(P)" pitchFamily="34" charset="-122"/>
              <a:ea typeface="华康俪金黑W8(P)" pitchFamily="34" charset="-122"/>
            </a:endParaRPr>
          </a:p>
        </p:txBody>
      </p:sp>
      <p:sp>
        <p:nvSpPr>
          <p:cNvPr id="19" name="TextBox 3"/>
          <p:cNvSpPr txBox="1">
            <a:spLocks noChangeArrowheads="1"/>
          </p:cNvSpPr>
          <p:nvPr/>
        </p:nvSpPr>
        <p:spPr bwMode="auto">
          <a:xfrm>
            <a:off x="8238092" y="1397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什么是缓存</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http://ww1.sinaimg.cn/mw690/aa213e02jw1ewijihz0uej20dm05u0s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559" y="2262200"/>
            <a:ext cx="5613392" cy="24057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a:xfrm>
            <a:off x="1488509" y="2096898"/>
            <a:ext cx="4905970" cy="126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以</a:t>
            </a:r>
            <a:r>
              <a:rPr lang="zh-CN" altLang="en-US" sz="2400" dirty="0" smtClean="0"/>
              <a:t>空间</a:t>
            </a:r>
            <a:endParaRPr lang="zh-CN" altLang="en-US" sz="2400" dirty="0"/>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212" y="2631049"/>
            <a:ext cx="4193721" cy="313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1" descr="http://www.99idc.cn/newstyle/027z/new2014/img/hkt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6436" y="2631050"/>
            <a:ext cx="4201874" cy="3131773"/>
          </a:xfrm>
          <a:prstGeom prst="rect">
            <a:avLst/>
          </a:prstGeom>
          <a:noFill/>
          <a:extLst>
            <a:ext uri="{909E8E84-426E-40DD-AFC4-6F175D3DCCD1}">
              <a14:hiddenFill xmlns:a14="http://schemas.microsoft.com/office/drawing/2010/main">
                <a:solidFill>
                  <a:srgbClr val="FFFFFF"/>
                </a:solidFill>
              </a14:hiddenFill>
            </a:ext>
          </a:extLst>
        </p:spPr>
      </p:pic>
      <p:sp>
        <p:nvSpPr>
          <p:cNvPr id="22" name="内容占位符 2"/>
          <p:cNvSpPr txBox="1">
            <a:spLocks/>
          </p:cNvSpPr>
          <p:nvPr/>
        </p:nvSpPr>
        <p:spPr>
          <a:xfrm>
            <a:off x="6350935" y="2096898"/>
            <a:ext cx="4903440" cy="126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换</a:t>
            </a:r>
            <a:r>
              <a:rPr lang="zh-CN" altLang="en-US" sz="2400" dirty="0"/>
              <a:t>时间</a:t>
            </a:r>
          </a:p>
        </p:txBody>
      </p:sp>
      <p:sp>
        <p:nvSpPr>
          <p:cNvPr id="23" name="内容占位符 2"/>
          <p:cNvSpPr>
            <a:spLocks noGrp="1"/>
          </p:cNvSpPr>
          <p:nvPr>
            <p:ph idx="1"/>
          </p:nvPr>
        </p:nvSpPr>
        <p:spPr>
          <a:xfrm>
            <a:off x="1281675" y="1530826"/>
            <a:ext cx="3404625" cy="613668"/>
          </a:xfrm>
        </p:spPr>
        <p:txBody>
          <a:bodyPr>
            <a:normAutofit/>
          </a:bodyPr>
          <a:lstStyle/>
          <a:p>
            <a:r>
              <a:rPr lang="zh-CN" altLang="en-US" dirty="0" smtClean="0"/>
              <a:t>缓存是一种容器</a:t>
            </a:r>
            <a:endParaRPr lang="en-US" altLang="zh-CN" dirty="0" smtClean="0"/>
          </a:p>
        </p:txBody>
      </p:sp>
    </p:spTree>
    <p:extLst>
      <p:ext uri="{BB962C8B-B14F-4D97-AF65-F5344CB8AC3E}">
        <p14:creationId xmlns:p14="http://schemas.microsoft.com/office/powerpoint/2010/main" val="377488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11" dur="500"/>
                                        <p:tgtEl>
                                          <p:spTgt spid="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horizont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cTn>
                              </p:par>
                              <p:par>
                                <p:cTn id="25" presetID="14" presetClass="entr" presetSubtype="10" fill="hold" nodeType="withEffect">
                                  <p:stCondLst>
                                    <p:cond delay="0"/>
                                  </p:stCondLst>
                                  <p:childTnLst>
                                    <p:set>
                                      <p:cBhvr>
                                        <p:cTn id="26" dur="1" fill="hold">
                                          <p:stCondLst>
                                            <p:cond delay="0"/>
                                          </p:stCondLst>
                                        </p:cTn>
                                        <p:tgtEl>
                                          <p:spTgt spid="1031"/>
                                        </p:tgtEl>
                                        <p:attrNameLst>
                                          <p:attrName>style.visibility</p:attrName>
                                        </p:attrNameLst>
                                      </p:cBhvr>
                                      <p:to>
                                        <p:strVal val="visible"/>
                                      </p:to>
                                    </p:set>
                                    <p:animEffect transition="in" filter="randombar(horizontal)">
                                      <p:cBhvr>
                                        <p:cTn id="27"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172617"/>
            <a:ext cx="2619765" cy="462508"/>
          </a:xfrm>
        </p:spPr>
        <p:txBody>
          <a:bodyPr>
            <a:normAutofit/>
          </a:bodyPr>
          <a:lstStyle/>
          <a:p>
            <a:r>
              <a:rPr lang="pt-BR" altLang="zh-CN" sz="2400" dirty="0"/>
              <a:t>Redis Cluster</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4">
                    <a:lumMod val="20000"/>
                    <a:lumOff val="80000"/>
                  </a:schemeClr>
                </a:solidFill>
                <a:latin typeface="微软雅黑" pitchFamily="34" charset="-122"/>
                <a:ea typeface="微软雅黑" pitchFamily="34" charset="-122"/>
              </a:rPr>
              <a:t>官方集群方案</a:t>
            </a: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2122587" y="3487130"/>
            <a:ext cx="1392137" cy="493337"/>
          </a:xfrm>
          <a:prstGeom prst="roundRect">
            <a:avLst/>
          </a:prstGeom>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400" dirty="0" smtClean="0">
                <a:latin typeface="+mj-ea"/>
                <a:ea typeface="+mj-ea"/>
              </a:rPr>
              <a:t>Redis-client1</a:t>
            </a:r>
            <a:endParaRPr lang="zh-CN" altLang="en-US" sz="1400" dirty="0" smtClean="0">
              <a:latin typeface="+mj-ea"/>
              <a:ea typeface="+mj-ea"/>
            </a:endParaRPr>
          </a:p>
        </p:txBody>
      </p:sp>
      <p:cxnSp>
        <p:nvCxnSpPr>
          <p:cNvPr id="43" name="直接箭头连接符 42"/>
          <p:cNvCxnSpPr>
            <a:stCxn id="41" idx="3"/>
            <a:endCxn id="47" idx="2"/>
          </p:cNvCxnSpPr>
          <p:nvPr/>
        </p:nvCxnSpPr>
        <p:spPr>
          <a:xfrm>
            <a:off x="3514724" y="3733799"/>
            <a:ext cx="160760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椭圆 1"/>
          <p:cNvSpPr/>
          <p:nvPr/>
        </p:nvSpPr>
        <p:spPr>
          <a:xfrm>
            <a:off x="6553199" y="1878427"/>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100" dirty="0" smtClean="0">
                <a:solidFill>
                  <a:schemeClr val="tx1"/>
                </a:solidFill>
                <a:latin typeface="+mj-ea"/>
                <a:ea typeface="+mj-ea"/>
              </a:rPr>
              <a:t>Redis-group1</a:t>
            </a:r>
          </a:p>
        </p:txBody>
      </p:sp>
      <p:sp>
        <p:nvSpPr>
          <p:cNvPr id="44" name="椭圆 43"/>
          <p:cNvSpPr/>
          <p:nvPr/>
        </p:nvSpPr>
        <p:spPr>
          <a:xfrm>
            <a:off x="8195123" y="3240502"/>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100" dirty="0" smtClean="0">
                <a:solidFill>
                  <a:schemeClr val="tx1"/>
                </a:solidFill>
                <a:latin typeface="+mj-ea"/>
              </a:rPr>
              <a:t>Redis-group5</a:t>
            </a:r>
            <a:endParaRPr lang="en-US" altLang="zh-CN" sz="1100" dirty="0">
              <a:solidFill>
                <a:schemeClr val="tx1"/>
              </a:solidFill>
              <a:latin typeface="+mj-ea"/>
            </a:endParaRPr>
          </a:p>
        </p:txBody>
      </p:sp>
      <p:sp>
        <p:nvSpPr>
          <p:cNvPr id="45" name="椭圆 44"/>
          <p:cNvSpPr/>
          <p:nvPr/>
        </p:nvSpPr>
        <p:spPr>
          <a:xfrm>
            <a:off x="7753349" y="4838700"/>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100" dirty="0" smtClean="0">
                <a:solidFill>
                  <a:schemeClr val="tx1"/>
                </a:solidFill>
                <a:latin typeface="+mj-ea"/>
              </a:rPr>
              <a:t>Redis-group4</a:t>
            </a:r>
            <a:endParaRPr lang="en-US" altLang="zh-CN" sz="1100" dirty="0">
              <a:solidFill>
                <a:schemeClr val="tx1"/>
              </a:solidFill>
              <a:latin typeface="+mj-ea"/>
            </a:endParaRPr>
          </a:p>
        </p:txBody>
      </p:sp>
      <p:sp>
        <p:nvSpPr>
          <p:cNvPr id="46" name="椭圆 45"/>
          <p:cNvSpPr/>
          <p:nvPr/>
        </p:nvSpPr>
        <p:spPr>
          <a:xfrm>
            <a:off x="5650970" y="4848225"/>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100" dirty="0" smtClean="0">
                <a:solidFill>
                  <a:schemeClr val="tx1"/>
                </a:solidFill>
                <a:latin typeface="+mj-ea"/>
              </a:rPr>
              <a:t>Redis-group3</a:t>
            </a:r>
            <a:endParaRPr lang="en-US" altLang="zh-CN" sz="1100" dirty="0">
              <a:solidFill>
                <a:schemeClr val="tx1"/>
              </a:solidFill>
              <a:latin typeface="+mj-ea"/>
            </a:endParaRPr>
          </a:p>
        </p:txBody>
      </p:sp>
      <p:sp>
        <p:nvSpPr>
          <p:cNvPr id="47" name="椭圆 46"/>
          <p:cNvSpPr/>
          <p:nvPr/>
        </p:nvSpPr>
        <p:spPr>
          <a:xfrm>
            <a:off x="5122333" y="3248024"/>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100" dirty="0" smtClean="0">
                <a:solidFill>
                  <a:schemeClr val="tx1"/>
                </a:solidFill>
                <a:latin typeface="+mj-ea"/>
              </a:rPr>
              <a:t>Redis-group2</a:t>
            </a:r>
            <a:endParaRPr lang="en-US" altLang="zh-CN" sz="1100" dirty="0">
              <a:solidFill>
                <a:schemeClr val="tx1"/>
              </a:solidFill>
              <a:latin typeface="+mj-ea"/>
            </a:endParaRPr>
          </a:p>
        </p:txBody>
      </p:sp>
      <p:cxnSp>
        <p:nvCxnSpPr>
          <p:cNvPr id="5" name="直接箭头连接符 4"/>
          <p:cNvCxnSpPr>
            <a:stCxn id="2" idx="3"/>
            <a:endCxn id="47" idx="7"/>
          </p:cNvCxnSpPr>
          <p:nvPr/>
        </p:nvCxnSpPr>
        <p:spPr>
          <a:xfrm flipH="1">
            <a:off x="5959733" y="2707696"/>
            <a:ext cx="737141" cy="68260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50" name="直接箭头连接符 49"/>
          <p:cNvCxnSpPr>
            <a:stCxn id="2" idx="5"/>
            <a:endCxn id="44" idx="1"/>
          </p:cNvCxnSpPr>
          <p:nvPr/>
        </p:nvCxnSpPr>
        <p:spPr>
          <a:xfrm>
            <a:off x="7390599" y="2707696"/>
            <a:ext cx="948199" cy="675086"/>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57" name="直接箭头连接符 56"/>
          <p:cNvCxnSpPr>
            <a:stCxn id="2" idx="4"/>
            <a:endCxn id="45" idx="1"/>
          </p:cNvCxnSpPr>
          <p:nvPr/>
        </p:nvCxnSpPr>
        <p:spPr>
          <a:xfrm>
            <a:off x="7043737" y="2849976"/>
            <a:ext cx="853287" cy="2131004"/>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stCxn id="2" idx="4"/>
            <a:endCxn id="46" idx="7"/>
          </p:cNvCxnSpPr>
          <p:nvPr/>
        </p:nvCxnSpPr>
        <p:spPr>
          <a:xfrm flipH="1">
            <a:off x="6488370" y="2849976"/>
            <a:ext cx="555367" cy="214052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4" name="直接箭头连接符 63"/>
          <p:cNvCxnSpPr>
            <a:stCxn id="45" idx="2"/>
            <a:endCxn id="46" idx="6"/>
          </p:cNvCxnSpPr>
          <p:nvPr/>
        </p:nvCxnSpPr>
        <p:spPr>
          <a:xfrm flipH="1">
            <a:off x="6632045" y="5324475"/>
            <a:ext cx="1121304" cy="952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p:cNvCxnSpPr>
            <a:stCxn id="44" idx="3"/>
            <a:endCxn id="45" idx="0"/>
          </p:cNvCxnSpPr>
          <p:nvPr/>
        </p:nvCxnSpPr>
        <p:spPr>
          <a:xfrm flipH="1">
            <a:off x="8243887" y="4069771"/>
            <a:ext cx="94911" cy="76892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70" name="直接箭头连接符 69"/>
          <p:cNvCxnSpPr>
            <a:stCxn id="47" idx="5"/>
            <a:endCxn id="46" idx="0"/>
          </p:cNvCxnSpPr>
          <p:nvPr/>
        </p:nvCxnSpPr>
        <p:spPr>
          <a:xfrm>
            <a:off x="5959733" y="4077293"/>
            <a:ext cx="181775" cy="770932"/>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73" name="直接箭头连接符 72"/>
          <p:cNvCxnSpPr>
            <a:stCxn id="47" idx="6"/>
            <a:endCxn id="44" idx="2"/>
          </p:cNvCxnSpPr>
          <p:nvPr/>
        </p:nvCxnSpPr>
        <p:spPr>
          <a:xfrm flipV="1">
            <a:off x="6103408" y="3726277"/>
            <a:ext cx="2091715" cy="7522"/>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77" name="直接箭头连接符 76"/>
          <p:cNvCxnSpPr>
            <a:stCxn id="47" idx="6"/>
            <a:endCxn id="45" idx="1"/>
          </p:cNvCxnSpPr>
          <p:nvPr/>
        </p:nvCxnSpPr>
        <p:spPr>
          <a:xfrm>
            <a:off x="6103408" y="3733799"/>
            <a:ext cx="1793616" cy="1247181"/>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80" name="直接箭头连接符 79"/>
          <p:cNvCxnSpPr>
            <a:stCxn id="46" idx="7"/>
            <a:endCxn id="44" idx="2"/>
          </p:cNvCxnSpPr>
          <p:nvPr/>
        </p:nvCxnSpPr>
        <p:spPr>
          <a:xfrm flipV="1">
            <a:off x="6488370" y="3726277"/>
            <a:ext cx="1706753" cy="12642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90" name="圆角矩形 89"/>
          <p:cNvSpPr/>
          <p:nvPr/>
        </p:nvSpPr>
        <p:spPr>
          <a:xfrm>
            <a:off x="2122587" y="4615688"/>
            <a:ext cx="1392137" cy="493337"/>
          </a:xfrm>
          <a:prstGeom prst="roundRect">
            <a:avLst/>
          </a:prstGeom>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400" dirty="0" smtClean="0">
                <a:latin typeface="+mj-ea"/>
                <a:ea typeface="+mj-ea"/>
              </a:rPr>
              <a:t>Redis-client2</a:t>
            </a:r>
            <a:endParaRPr lang="zh-CN" altLang="en-US" sz="1400" dirty="0" smtClean="0">
              <a:latin typeface="+mj-ea"/>
              <a:ea typeface="+mj-ea"/>
            </a:endParaRPr>
          </a:p>
        </p:txBody>
      </p:sp>
      <p:cxnSp>
        <p:nvCxnSpPr>
          <p:cNvPr id="91" name="直接箭头连接符 90"/>
          <p:cNvCxnSpPr>
            <a:stCxn id="90" idx="3"/>
            <a:endCxn id="47" idx="2"/>
          </p:cNvCxnSpPr>
          <p:nvPr/>
        </p:nvCxnSpPr>
        <p:spPr>
          <a:xfrm flipV="1">
            <a:off x="3514724" y="3733799"/>
            <a:ext cx="1607609" cy="11285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直接箭头连接符 98"/>
          <p:cNvCxnSpPr>
            <a:stCxn id="90" idx="3"/>
            <a:endCxn id="46" idx="2"/>
          </p:cNvCxnSpPr>
          <p:nvPr/>
        </p:nvCxnSpPr>
        <p:spPr>
          <a:xfrm>
            <a:off x="3514724" y="4862357"/>
            <a:ext cx="2136246" cy="471643"/>
          </a:xfrm>
          <a:prstGeom prst="straightConnector1">
            <a:avLst/>
          </a:prstGeom>
          <a:ln>
            <a:prstDash val="dashDot"/>
            <a:tailEnd type="triangle"/>
          </a:ln>
        </p:spPr>
        <p:style>
          <a:lnRef idx="3">
            <a:schemeClr val="accent1"/>
          </a:lnRef>
          <a:fillRef idx="0">
            <a:schemeClr val="accent1"/>
          </a:fillRef>
          <a:effectRef idx="2">
            <a:schemeClr val="accent1"/>
          </a:effectRef>
          <a:fontRef idx="minor">
            <a:schemeClr val="tx1"/>
          </a:fontRef>
        </p:style>
      </p:cxnSp>
      <p:sp>
        <p:nvSpPr>
          <p:cNvPr id="66" name="TextBox 65"/>
          <p:cNvSpPr txBox="1"/>
          <p:nvPr/>
        </p:nvSpPr>
        <p:spPr>
          <a:xfrm rot="686130">
            <a:off x="3992214" y="5015866"/>
            <a:ext cx="1002839" cy="307777"/>
          </a:xfrm>
          <a:prstGeom prst="rect">
            <a:avLst/>
          </a:prstGeom>
          <a:noFill/>
        </p:spPr>
        <p:txBody>
          <a:bodyPr wrap="none" rtlCol="0">
            <a:spAutoFit/>
          </a:bodyPr>
          <a:lstStyle/>
          <a:p>
            <a:r>
              <a:rPr lang="en-US" altLang="zh-CN" sz="1400" dirty="0" smtClean="0"/>
              <a:t>Redirect to</a:t>
            </a:r>
            <a:endParaRPr lang="zh-CN" altLang="en-US" sz="1400" dirty="0"/>
          </a:p>
        </p:txBody>
      </p:sp>
      <p:grpSp>
        <p:nvGrpSpPr>
          <p:cNvPr id="6" name="组合 5"/>
          <p:cNvGrpSpPr/>
          <p:nvPr/>
        </p:nvGrpSpPr>
        <p:grpSpPr>
          <a:xfrm>
            <a:off x="9176198" y="3240502"/>
            <a:ext cx="2022818" cy="953799"/>
            <a:chOff x="9176198" y="3240502"/>
            <a:chExt cx="2022818" cy="953799"/>
          </a:xfrm>
        </p:grpSpPr>
        <p:sp>
          <p:nvSpPr>
            <p:cNvPr id="8" name="圆角矩形 7"/>
            <p:cNvSpPr/>
            <p:nvPr/>
          </p:nvSpPr>
          <p:spPr>
            <a:xfrm>
              <a:off x="9655966" y="3240502"/>
              <a:ext cx="1543050" cy="953799"/>
            </a:xfrm>
            <a:prstGeom prst="roundRect">
              <a:avLst/>
            </a:prstGeom>
            <a:ln>
              <a:solidFill>
                <a:schemeClr val="tx1"/>
              </a:solidFill>
            </a:ln>
          </p:spPr>
          <p:txBody>
            <a:bodyPr wrap="square" rtlCol="0" anchor="ctr">
              <a:noAutofit/>
            </a:bodyPr>
            <a:lstStyle/>
            <a:p>
              <a:pPr algn="ctr"/>
              <a:endParaRPr lang="zh-CN" altLang="en-US" sz="1400" dirty="0" smtClean="0">
                <a:latin typeface="+mj-ea"/>
                <a:ea typeface="+mj-ea"/>
              </a:endParaRPr>
            </a:p>
          </p:txBody>
        </p:sp>
        <p:sp>
          <p:nvSpPr>
            <p:cNvPr id="34" name="椭圆 33"/>
            <p:cNvSpPr/>
            <p:nvPr/>
          </p:nvSpPr>
          <p:spPr>
            <a:xfrm>
              <a:off x="9811195" y="3483191"/>
              <a:ext cx="504152" cy="490627"/>
            </a:xfrm>
            <a:prstGeom prst="ellipse">
              <a:avLst/>
            </a:prstGeom>
            <a:solidFill>
              <a:srgbClr val="FF9966"/>
            </a:solidFill>
            <a:ln/>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r>
                <a:rPr lang="en-US" altLang="zh-CN" sz="1100" dirty="0" smtClean="0">
                  <a:solidFill>
                    <a:schemeClr val="tx1"/>
                  </a:solidFill>
                  <a:latin typeface="+mj-ea"/>
                </a:rPr>
                <a:t>m</a:t>
              </a:r>
              <a:endParaRPr lang="en-US" altLang="zh-CN" sz="1100" dirty="0">
                <a:solidFill>
                  <a:schemeClr val="tx1"/>
                </a:solidFill>
                <a:latin typeface="+mj-ea"/>
              </a:endParaRPr>
            </a:p>
          </p:txBody>
        </p:sp>
        <p:sp>
          <p:nvSpPr>
            <p:cNvPr id="35" name="椭圆 34"/>
            <p:cNvSpPr/>
            <p:nvPr/>
          </p:nvSpPr>
          <p:spPr>
            <a:xfrm>
              <a:off x="10580564" y="3483191"/>
              <a:ext cx="504152" cy="490627"/>
            </a:xfrm>
            <a:prstGeom prst="ellipse">
              <a:avLst/>
            </a:prstGeom>
            <a:solidFill>
              <a:srgbClr val="FF9966"/>
            </a:solidFill>
            <a:ln/>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r>
                <a:rPr lang="en-US" altLang="zh-CN" sz="1100" dirty="0">
                  <a:solidFill>
                    <a:schemeClr val="tx1"/>
                  </a:solidFill>
                  <a:latin typeface="+mj-ea"/>
                </a:rPr>
                <a:t>s</a:t>
              </a:r>
            </a:p>
          </p:txBody>
        </p:sp>
        <p:cxnSp>
          <p:nvCxnSpPr>
            <p:cNvPr id="36" name="直接连接符 35"/>
            <p:cNvCxnSpPr>
              <a:stCxn id="34" idx="6"/>
              <a:endCxn id="35" idx="2"/>
            </p:cNvCxnSpPr>
            <p:nvPr/>
          </p:nvCxnSpPr>
          <p:spPr>
            <a:xfrm>
              <a:off x="10315347" y="3728505"/>
              <a:ext cx="265217" cy="0"/>
            </a:xfrm>
            <a:prstGeom prst="line">
              <a:avLst/>
            </a:prstGeom>
            <a:ln>
              <a:solidFill>
                <a:srgbClr val="7F7F7F"/>
              </a:solidFill>
              <a:headEnd type="triangle"/>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44" idx="6"/>
            </p:cNvCxnSpPr>
            <p:nvPr/>
          </p:nvCxnSpPr>
          <p:spPr>
            <a:xfrm flipV="1">
              <a:off x="9176198" y="3250027"/>
              <a:ext cx="577402" cy="476250"/>
            </a:xfrm>
            <a:prstGeom prst="line">
              <a:avLst/>
            </a:prstGeom>
            <a:ln>
              <a:solidFill>
                <a:srgbClr val="7F7F7F"/>
              </a:solidFill>
              <a:prstDash val="sysDot"/>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44" idx="6"/>
            </p:cNvCxnSpPr>
            <p:nvPr/>
          </p:nvCxnSpPr>
          <p:spPr>
            <a:xfrm>
              <a:off x="9176198" y="3726277"/>
              <a:ext cx="577402" cy="468024"/>
            </a:xfrm>
            <a:prstGeom prst="line">
              <a:avLst/>
            </a:prstGeom>
            <a:ln>
              <a:solidFill>
                <a:srgbClr val="7F7F7F"/>
              </a:solidFill>
              <a:prstDash val="sysDot"/>
              <a:tailEnd type="none"/>
            </a:ln>
          </p:spPr>
          <p:style>
            <a:lnRef idx="2">
              <a:schemeClr val="dk1"/>
            </a:lnRef>
            <a:fillRef idx="0">
              <a:schemeClr val="dk1"/>
            </a:fillRef>
            <a:effectRef idx="1">
              <a:schemeClr val="dk1"/>
            </a:effectRef>
            <a:fontRef idx="minor">
              <a:schemeClr val="tx1"/>
            </a:fontRef>
          </p:style>
        </p:cxnSp>
      </p:grpSp>
      <p:sp>
        <p:nvSpPr>
          <p:cNvPr id="40" name="TextBox 39"/>
          <p:cNvSpPr txBox="1"/>
          <p:nvPr/>
        </p:nvSpPr>
        <p:spPr>
          <a:xfrm>
            <a:off x="1389163" y="1578154"/>
            <a:ext cx="3233210" cy="954107"/>
          </a:xfrm>
          <a:prstGeom prst="rect">
            <a:avLst/>
          </a:prstGeom>
          <a:noFill/>
        </p:spPr>
        <p:txBody>
          <a:bodyPr wrap="square" rtlCol="0">
            <a:spAutoFit/>
          </a:bodyPr>
          <a:lstStyle/>
          <a:p>
            <a:r>
              <a:rPr lang="en-US" altLang="zh-CN" sz="1400" dirty="0" err="1"/>
              <a:t>Redis</a:t>
            </a:r>
            <a:r>
              <a:rPr lang="en-US" altLang="zh-CN" sz="1400" dirty="0"/>
              <a:t> Cluster</a:t>
            </a:r>
            <a:r>
              <a:rPr lang="zh-CN" altLang="en-US" sz="1400" dirty="0" smtClean="0"/>
              <a:t>是</a:t>
            </a:r>
            <a:r>
              <a:rPr lang="en-US" altLang="zh-CN" sz="1400" dirty="0" err="1" smtClean="0"/>
              <a:t>Redis</a:t>
            </a:r>
            <a:r>
              <a:rPr lang="zh-CN" altLang="en-US" sz="1400" dirty="0" smtClean="0"/>
              <a:t>官方集群方案，支持动态扩缩容、主备切换，集群之间使用</a:t>
            </a:r>
            <a:r>
              <a:rPr lang="en-US" altLang="zh-CN" sz="1400" dirty="0" smtClean="0"/>
              <a:t>Gossip</a:t>
            </a:r>
            <a:r>
              <a:rPr lang="zh-CN" altLang="en-US" sz="1400" dirty="0" smtClean="0"/>
              <a:t>协议通讯，</a:t>
            </a:r>
            <a:r>
              <a:rPr lang="zh-CN" altLang="en-US" sz="1400" dirty="0"/>
              <a:t>内部预分</a:t>
            </a:r>
            <a:r>
              <a:rPr lang="zh-CN" altLang="en-US" sz="1400" dirty="0" smtClean="0"/>
              <a:t>为</a:t>
            </a:r>
            <a:r>
              <a:rPr lang="en-US" altLang="zh-CN" sz="1400" dirty="0" smtClean="0"/>
              <a:t>16384(2^14)</a:t>
            </a:r>
            <a:r>
              <a:rPr lang="zh-CN" altLang="en-US" sz="1400" dirty="0" smtClean="0"/>
              <a:t>个</a:t>
            </a:r>
            <a:r>
              <a:rPr lang="en-US" altLang="zh-CN" sz="1400" dirty="0"/>
              <a:t>Slots</a:t>
            </a:r>
            <a:r>
              <a:rPr lang="zh-CN" altLang="en-US" sz="1400" dirty="0" smtClean="0"/>
              <a:t>。</a:t>
            </a:r>
            <a:endParaRPr lang="zh-CN" altLang="en-US" sz="1400" dirty="0"/>
          </a:p>
        </p:txBody>
      </p:sp>
    </p:spTree>
    <p:extLst>
      <p:ext uri="{BB962C8B-B14F-4D97-AF65-F5344CB8AC3E}">
        <p14:creationId xmlns:p14="http://schemas.microsoft.com/office/powerpoint/2010/main" val="1816772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172617"/>
            <a:ext cx="2619765" cy="462508"/>
          </a:xfrm>
        </p:spPr>
        <p:txBody>
          <a:bodyPr>
            <a:normAutofit/>
          </a:bodyPr>
          <a:lstStyle/>
          <a:p>
            <a:r>
              <a:rPr lang="pt-BR" altLang="zh-CN" sz="2400" dirty="0" smtClean="0"/>
              <a:t>Gossip</a:t>
            </a:r>
            <a:r>
              <a:rPr lang="zh-CN" altLang="en-US" sz="2400" dirty="0" smtClean="0"/>
              <a:t>协议</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4">
                    <a:lumMod val="20000"/>
                    <a:lumOff val="80000"/>
                  </a:schemeClr>
                </a:solidFill>
                <a:latin typeface="微软雅黑" pitchFamily="34" charset="-122"/>
                <a:ea typeface="微软雅黑" pitchFamily="34" charset="-122"/>
              </a:rPr>
              <a:t>官方集群方案</a:t>
            </a: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5333967" y="1791339"/>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200" dirty="0">
                <a:solidFill>
                  <a:srgbClr val="FF6600"/>
                </a:solidFill>
                <a:latin typeface="+mj-ea"/>
              </a:rPr>
              <a:t>s=2</a:t>
            </a:r>
            <a:endParaRPr lang="zh-CN" altLang="en-US" sz="1200" dirty="0">
              <a:solidFill>
                <a:srgbClr val="FF6600"/>
              </a:solidFill>
              <a:latin typeface="+mj-ea"/>
            </a:endParaRPr>
          </a:p>
        </p:txBody>
      </p:sp>
      <p:sp>
        <p:nvSpPr>
          <p:cNvPr id="45" name="椭圆 44"/>
          <p:cNvSpPr/>
          <p:nvPr/>
        </p:nvSpPr>
        <p:spPr>
          <a:xfrm>
            <a:off x="6468801" y="5034648"/>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200" dirty="0">
                <a:solidFill>
                  <a:srgbClr val="FF6600"/>
                </a:solidFill>
                <a:latin typeface="+mj-ea"/>
              </a:rPr>
              <a:t>s=2</a:t>
            </a:r>
            <a:endParaRPr lang="zh-CN" altLang="en-US" sz="1200" dirty="0">
              <a:solidFill>
                <a:srgbClr val="FF6600"/>
              </a:solidFill>
              <a:latin typeface="+mj-ea"/>
            </a:endParaRPr>
          </a:p>
        </p:txBody>
      </p:sp>
      <p:sp>
        <p:nvSpPr>
          <p:cNvPr id="46" name="椭圆 45"/>
          <p:cNvSpPr/>
          <p:nvPr/>
        </p:nvSpPr>
        <p:spPr>
          <a:xfrm>
            <a:off x="4475282" y="5044173"/>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200" dirty="0">
                <a:solidFill>
                  <a:srgbClr val="FF6600"/>
                </a:solidFill>
                <a:latin typeface="+mj-ea"/>
              </a:rPr>
              <a:t>s=2</a:t>
            </a:r>
            <a:endParaRPr lang="zh-CN" altLang="en-US" sz="1200" dirty="0">
              <a:solidFill>
                <a:srgbClr val="FF6600"/>
              </a:solidFill>
              <a:latin typeface="+mj-ea"/>
            </a:endParaRPr>
          </a:p>
        </p:txBody>
      </p:sp>
      <p:sp>
        <p:nvSpPr>
          <p:cNvPr id="47" name="椭圆 46"/>
          <p:cNvSpPr/>
          <p:nvPr/>
        </p:nvSpPr>
        <p:spPr>
          <a:xfrm>
            <a:off x="3685381" y="3324226"/>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200" dirty="0" smtClean="0">
                <a:solidFill>
                  <a:srgbClr val="FF6600"/>
                </a:solidFill>
                <a:latin typeface="+mj-ea"/>
              </a:rPr>
              <a:t>s=2</a:t>
            </a:r>
            <a:endParaRPr lang="zh-CN" altLang="en-US" sz="1200" dirty="0">
              <a:solidFill>
                <a:srgbClr val="FF6600"/>
              </a:solidFill>
              <a:latin typeface="+mj-ea"/>
            </a:endParaRPr>
          </a:p>
        </p:txBody>
      </p:sp>
      <p:cxnSp>
        <p:nvCxnSpPr>
          <p:cNvPr id="5" name="直接箭头连接符 4"/>
          <p:cNvCxnSpPr>
            <a:stCxn id="47" idx="7"/>
            <a:endCxn id="2" idx="3"/>
          </p:cNvCxnSpPr>
          <p:nvPr/>
        </p:nvCxnSpPr>
        <p:spPr>
          <a:xfrm flipV="1">
            <a:off x="4522781" y="2620608"/>
            <a:ext cx="954861" cy="845898"/>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sp>
        <p:nvSpPr>
          <p:cNvPr id="4" name="TextBox 3"/>
          <p:cNvSpPr txBox="1"/>
          <p:nvPr/>
        </p:nvSpPr>
        <p:spPr>
          <a:xfrm>
            <a:off x="5508553" y="1529729"/>
            <a:ext cx="631904" cy="261610"/>
          </a:xfrm>
          <a:prstGeom prst="rect">
            <a:avLst/>
          </a:prstGeom>
          <a:noFill/>
        </p:spPr>
        <p:txBody>
          <a:bodyPr wrap="none" rtlCol="0">
            <a:spAutoFit/>
          </a:bodyPr>
          <a:lstStyle/>
          <a:p>
            <a:r>
              <a:rPr lang="en-US" altLang="zh-CN" sz="1100" dirty="0" smtClean="0">
                <a:latin typeface="+mj-ea"/>
              </a:rPr>
              <a:t>Redis1</a:t>
            </a:r>
            <a:endParaRPr lang="zh-CN" altLang="en-US" sz="1100" dirty="0">
              <a:latin typeface="+mj-ea"/>
            </a:endParaRPr>
          </a:p>
        </p:txBody>
      </p:sp>
      <p:sp>
        <p:nvSpPr>
          <p:cNvPr id="49" name="TextBox 48"/>
          <p:cNvSpPr txBox="1"/>
          <p:nvPr/>
        </p:nvSpPr>
        <p:spPr>
          <a:xfrm>
            <a:off x="3859966" y="3055094"/>
            <a:ext cx="631904" cy="261610"/>
          </a:xfrm>
          <a:prstGeom prst="rect">
            <a:avLst/>
          </a:prstGeom>
          <a:noFill/>
        </p:spPr>
        <p:txBody>
          <a:bodyPr wrap="none" rtlCol="0">
            <a:spAutoFit/>
          </a:bodyPr>
          <a:lstStyle/>
          <a:p>
            <a:r>
              <a:rPr lang="en-US" altLang="zh-CN" sz="1100" dirty="0" smtClean="0">
                <a:latin typeface="+mj-ea"/>
              </a:rPr>
              <a:t>Redis2</a:t>
            </a:r>
            <a:endParaRPr lang="zh-CN" altLang="en-US" sz="1100" dirty="0">
              <a:latin typeface="+mj-ea"/>
            </a:endParaRPr>
          </a:p>
        </p:txBody>
      </p:sp>
      <p:sp>
        <p:nvSpPr>
          <p:cNvPr id="51" name="TextBox 50"/>
          <p:cNvSpPr txBox="1"/>
          <p:nvPr/>
        </p:nvSpPr>
        <p:spPr>
          <a:xfrm>
            <a:off x="4655312" y="6015722"/>
            <a:ext cx="631904" cy="261610"/>
          </a:xfrm>
          <a:prstGeom prst="rect">
            <a:avLst/>
          </a:prstGeom>
          <a:noFill/>
        </p:spPr>
        <p:txBody>
          <a:bodyPr wrap="none" rtlCol="0">
            <a:spAutoFit/>
          </a:bodyPr>
          <a:lstStyle/>
          <a:p>
            <a:r>
              <a:rPr lang="en-US" altLang="zh-CN" sz="1100" dirty="0" smtClean="0">
                <a:latin typeface="+mj-ea"/>
              </a:rPr>
              <a:t>Redis3</a:t>
            </a:r>
            <a:endParaRPr lang="zh-CN" altLang="en-US" sz="1100" dirty="0">
              <a:latin typeface="+mj-ea"/>
            </a:endParaRPr>
          </a:p>
        </p:txBody>
      </p:sp>
      <p:sp>
        <p:nvSpPr>
          <p:cNvPr id="52" name="TextBox 51"/>
          <p:cNvSpPr txBox="1"/>
          <p:nvPr/>
        </p:nvSpPr>
        <p:spPr>
          <a:xfrm>
            <a:off x="6648478" y="6006197"/>
            <a:ext cx="631904" cy="261610"/>
          </a:xfrm>
          <a:prstGeom prst="rect">
            <a:avLst/>
          </a:prstGeom>
          <a:noFill/>
        </p:spPr>
        <p:txBody>
          <a:bodyPr wrap="none" rtlCol="0">
            <a:spAutoFit/>
          </a:bodyPr>
          <a:lstStyle/>
          <a:p>
            <a:r>
              <a:rPr lang="en-US" altLang="zh-CN" sz="1100" dirty="0" smtClean="0">
                <a:latin typeface="+mj-ea"/>
              </a:rPr>
              <a:t>Redis4</a:t>
            </a:r>
            <a:endParaRPr lang="zh-CN" altLang="en-US" sz="1100" dirty="0">
              <a:latin typeface="+mj-ea"/>
            </a:endParaRPr>
          </a:p>
        </p:txBody>
      </p:sp>
      <p:sp>
        <p:nvSpPr>
          <p:cNvPr id="53" name="TextBox 52"/>
          <p:cNvSpPr txBox="1"/>
          <p:nvPr/>
        </p:nvSpPr>
        <p:spPr>
          <a:xfrm>
            <a:off x="7236576" y="3055094"/>
            <a:ext cx="631904" cy="261610"/>
          </a:xfrm>
          <a:prstGeom prst="rect">
            <a:avLst/>
          </a:prstGeom>
          <a:noFill/>
        </p:spPr>
        <p:txBody>
          <a:bodyPr wrap="none" rtlCol="0">
            <a:spAutoFit/>
          </a:bodyPr>
          <a:lstStyle/>
          <a:p>
            <a:r>
              <a:rPr lang="en-US" altLang="zh-CN" sz="1100" dirty="0" smtClean="0">
                <a:latin typeface="+mj-ea"/>
              </a:rPr>
              <a:t>Redis5</a:t>
            </a:r>
            <a:endParaRPr lang="zh-CN" altLang="en-US" sz="1100" dirty="0">
              <a:latin typeface="+mj-ea"/>
            </a:endParaRPr>
          </a:p>
        </p:txBody>
      </p:sp>
      <p:cxnSp>
        <p:nvCxnSpPr>
          <p:cNvPr id="56" name="直接箭头连接符 55"/>
          <p:cNvCxnSpPr>
            <a:stCxn id="47" idx="6"/>
            <a:endCxn id="45" idx="1"/>
          </p:cNvCxnSpPr>
          <p:nvPr/>
        </p:nvCxnSpPr>
        <p:spPr>
          <a:xfrm>
            <a:off x="4666456" y="3810001"/>
            <a:ext cx="1946020" cy="1366927"/>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2" idx="5"/>
            <a:endCxn id="69" idx="1"/>
          </p:cNvCxnSpPr>
          <p:nvPr/>
        </p:nvCxnSpPr>
        <p:spPr>
          <a:xfrm>
            <a:off x="6171367" y="2620608"/>
            <a:ext cx="1035287" cy="838376"/>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a:stCxn id="47" idx="5"/>
            <a:endCxn id="46" idx="0"/>
          </p:cNvCxnSpPr>
          <p:nvPr/>
        </p:nvCxnSpPr>
        <p:spPr>
          <a:xfrm>
            <a:off x="4522781" y="4153495"/>
            <a:ext cx="443039" cy="890678"/>
          </a:xfrm>
          <a:prstGeom prst="straightConnector1">
            <a:avLst/>
          </a:prstGeom>
          <a:ln>
            <a:headEnd type="none"/>
            <a:tailEnd type="triangle"/>
          </a:ln>
        </p:spPr>
        <p:style>
          <a:lnRef idx="3">
            <a:schemeClr val="accent6"/>
          </a:lnRef>
          <a:fillRef idx="0">
            <a:schemeClr val="accent6"/>
          </a:fillRef>
          <a:effectRef idx="2">
            <a:schemeClr val="accent6"/>
          </a:effectRef>
          <a:fontRef idx="minor">
            <a:schemeClr val="tx1"/>
          </a:fontRef>
        </p:style>
      </p:cxnSp>
      <p:sp>
        <p:nvSpPr>
          <p:cNvPr id="69" name="椭圆 68"/>
          <p:cNvSpPr/>
          <p:nvPr/>
        </p:nvSpPr>
        <p:spPr>
          <a:xfrm>
            <a:off x="7062979" y="3316704"/>
            <a:ext cx="981075" cy="971549"/>
          </a:xfrm>
          <a:prstGeom prst="ellipse">
            <a:avLst/>
          </a:prstGeom>
          <a:ln/>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r>
              <a:rPr lang="en-US" altLang="zh-CN" sz="1200" dirty="0">
                <a:solidFill>
                  <a:srgbClr val="FF6600"/>
                </a:solidFill>
                <a:latin typeface="+mj-ea"/>
              </a:rPr>
              <a:t>s=2</a:t>
            </a:r>
            <a:endParaRPr lang="zh-CN" altLang="en-US" sz="1200" dirty="0">
              <a:solidFill>
                <a:srgbClr val="FF6600"/>
              </a:solidFill>
              <a:latin typeface="+mj-ea"/>
            </a:endParaRPr>
          </a:p>
        </p:txBody>
      </p:sp>
      <p:sp>
        <p:nvSpPr>
          <p:cNvPr id="100" name="TextBox 99"/>
          <p:cNvSpPr txBox="1"/>
          <p:nvPr/>
        </p:nvSpPr>
        <p:spPr>
          <a:xfrm>
            <a:off x="3948933" y="3679196"/>
            <a:ext cx="453970" cy="261610"/>
          </a:xfrm>
          <a:prstGeom prst="rect">
            <a:avLst/>
          </a:prstGeom>
          <a:noFill/>
        </p:spPr>
        <p:txBody>
          <a:bodyPr wrap="none" rtlCol="0">
            <a:spAutoFit/>
          </a:bodyPr>
          <a:lstStyle/>
          <a:p>
            <a:r>
              <a:rPr lang="en-US" altLang="zh-CN" sz="1100" dirty="0" smtClean="0">
                <a:latin typeface="+mj-ea"/>
              </a:rPr>
              <a:t>s=1</a:t>
            </a:r>
            <a:endParaRPr lang="zh-CN" altLang="en-US" sz="1100" dirty="0">
              <a:latin typeface="+mj-ea"/>
            </a:endParaRPr>
          </a:p>
        </p:txBody>
      </p:sp>
    </p:spTree>
    <p:extLst>
      <p:ext uri="{BB962C8B-B14F-4D97-AF65-F5344CB8AC3E}">
        <p14:creationId xmlns:p14="http://schemas.microsoft.com/office/powerpoint/2010/main" val="239129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00"/>
                                        </p:tgtEl>
                                      </p:cBhvr>
                                    </p:animEffect>
                                    <p:set>
                                      <p:cBhvr>
                                        <p:cTn id="7" dur="1" fill="hold">
                                          <p:stCondLst>
                                            <p:cond delay="499"/>
                                          </p:stCondLst>
                                        </p:cTn>
                                        <p:tgtEl>
                                          <p:spTgt spid="100"/>
                                        </p:tgtEl>
                                        <p:attrNameLst>
                                          <p:attrName>style.visibility</p:attrName>
                                        </p:attrNameLst>
                                      </p:cBhvr>
                                      <p:to>
                                        <p:strVal val="hidden"/>
                                      </p:to>
                                    </p:set>
                                  </p:childTnLst>
                                </p:cTn>
                              </p:par>
                              <p:par>
                                <p:cTn id="8" presetID="14" presetClass="entr" presetSubtype="10" fill="hold" nodeType="withEffect">
                                  <p:stCondLst>
                                    <p:cond delay="0"/>
                                  </p:stCondLst>
                                  <p:childTnLst>
                                    <p:set>
                                      <p:cBhvr>
                                        <p:cTn id="9"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10" dur="500"/>
                                        <p:tgtEl>
                                          <p:spTgt spid="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500"/>
                            </p:stCondLst>
                            <p:childTnLst>
                              <p:par>
                                <p:cTn id="17" presetID="14" presetClass="entr" presetSubtype="10" fill="hold" nodeType="after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up)">
                                      <p:cBhvr>
                                        <p:cTn id="24" dur="500"/>
                                        <p:tgtEl>
                                          <p:spTgt spid="56"/>
                                        </p:tgtEl>
                                      </p:cBhvr>
                                    </p:animEffect>
                                  </p:childTnLst>
                                </p:cTn>
                              </p:par>
                              <p:par>
                                <p:cTn id="25" presetID="22" presetClass="entr" presetSubtype="1"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500"/>
                            </p:stCondLst>
                            <p:childTnLst>
                              <p:par>
                                <p:cTn id="29" presetID="14" presetClass="entr" presetSubtype="10" fill="hold" nodeType="afterEffect">
                                  <p:stCondLst>
                                    <p:cond delay="0"/>
                                  </p:stCondLst>
                                  <p:childTnLst>
                                    <p:set>
                                      <p:cBhvr>
                                        <p:cTn id="30" dur="1" fill="hold">
                                          <p:stCondLst>
                                            <p:cond delay="0"/>
                                          </p:stCondLst>
                                        </p:cTn>
                                        <p:tgtEl>
                                          <p:spTgt spid="69">
                                            <p:txEl>
                                              <p:pRg st="0" end="0"/>
                                            </p:txEl>
                                          </p:spTgt>
                                        </p:tgtEl>
                                        <p:attrNameLst>
                                          <p:attrName>style.visibility</p:attrName>
                                        </p:attrNameLst>
                                      </p:cBhvr>
                                      <p:to>
                                        <p:strVal val="visible"/>
                                      </p:to>
                                    </p:set>
                                    <p:animEffect transition="in" filter="randombar(horizontal)">
                                      <p:cBhvr>
                                        <p:cTn id="31" dur="500"/>
                                        <p:tgtEl>
                                          <p:spTgt spid="69">
                                            <p:txEl>
                                              <p:pRg st="0" end="0"/>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34" dur="500"/>
                                        <p:tgtEl>
                                          <p:spTgt spid="4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p:stCondLst>
                              <p:cond delay="500"/>
                            </p:stCondLst>
                            <p:childTnLst>
                              <p:par>
                                <p:cTn id="41" presetID="14" presetClass="entr" presetSubtype="10" fill="hold" nodeType="after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3"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3119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a:solidFill>
                  <a:schemeClr val="accent4">
                    <a:lumMod val="20000"/>
                    <a:lumOff val="80000"/>
                  </a:schemeClr>
                </a:solidFill>
                <a:latin typeface="微软雅黑" pitchFamily="34" charset="-122"/>
                <a:ea typeface="微软雅黑" pitchFamily="34" charset="-122"/>
              </a:rPr>
              <a:t>Redis</a:t>
            </a:r>
            <a:r>
              <a:rPr lang="en-US" altLang="zh-CN" sz="2400" b="1" dirty="0">
                <a:solidFill>
                  <a:schemeClr val="accent4">
                    <a:lumMod val="20000"/>
                    <a:lumOff val="80000"/>
                  </a:schemeClr>
                </a:solidFill>
                <a:latin typeface="微软雅黑" pitchFamily="34" charset="-122"/>
                <a:ea typeface="微软雅黑" pitchFamily="34" charset="-122"/>
              </a:rPr>
              <a:t> Cluster</a:t>
            </a:r>
            <a:r>
              <a:rPr lang="zh-CN" altLang="en-US" sz="2400" b="1" dirty="0" smtClean="0">
                <a:solidFill>
                  <a:schemeClr val="accent4">
                    <a:lumMod val="20000"/>
                    <a:lumOff val="80000"/>
                  </a:schemeClr>
                </a:solidFill>
                <a:latin typeface="微软雅黑" pitchFamily="34" charset="-122"/>
                <a:ea typeface="微软雅黑" pitchFamily="34" charset="-122"/>
              </a:rPr>
              <a:t>优缺点</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3" name="内容占位符 3"/>
          <p:cNvGraphicFramePr>
            <a:graphicFrameLocks noGrp="1"/>
          </p:cNvGraphicFramePr>
          <p:nvPr>
            <p:ph idx="1"/>
            <p:extLst>
              <p:ext uri="{D42A27DB-BD31-4B8C-83A1-F6EECF244321}">
                <p14:modId xmlns:p14="http://schemas.microsoft.com/office/powerpoint/2010/main" val="3220852280"/>
              </p:ext>
            </p:extLst>
          </p:nvPr>
        </p:nvGraphicFramePr>
        <p:xfrm>
          <a:off x="2908535" y="2095499"/>
          <a:ext cx="6213695" cy="2988128"/>
        </p:xfrm>
        <a:graphic>
          <a:graphicData uri="http://schemas.openxmlformats.org/drawingml/2006/table">
            <a:tbl>
              <a:tblPr firstRow="1" bandRow="1">
                <a:tableStyleId>{6E25E649-3F16-4E02-A733-19D2CDBF48F0}</a:tableStyleId>
              </a:tblPr>
              <a:tblGrid>
                <a:gridCol w="3007104"/>
                <a:gridCol w="3206591"/>
              </a:tblGrid>
              <a:tr h="492323">
                <a:tc>
                  <a:txBody>
                    <a:bodyPr/>
                    <a:lstStyle/>
                    <a:p>
                      <a:r>
                        <a:rPr lang="zh-CN" altLang="en-US" dirty="0" smtClean="0"/>
                        <a:t>优点</a:t>
                      </a:r>
                      <a:endParaRPr lang="zh-CN" altLang="en-US" dirty="0"/>
                    </a:p>
                  </a:txBody>
                  <a:tcPr/>
                </a:tc>
                <a:tc>
                  <a:txBody>
                    <a:bodyPr/>
                    <a:lstStyle/>
                    <a:p>
                      <a:r>
                        <a:rPr lang="zh-CN" altLang="en-US" sz="1800" kern="1200" dirty="0" smtClean="0"/>
                        <a:t>缺点</a:t>
                      </a:r>
                      <a:r>
                        <a:rPr lang="en-US" altLang="zh-CN" sz="1800" kern="1200" dirty="0" smtClean="0">
                          <a:effectLst/>
                        </a:rPr>
                        <a:t> </a:t>
                      </a:r>
                      <a:endParaRPr lang="zh-CN" altLang="en-US" dirty="0"/>
                    </a:p>
                  </a:txBody>
                  <a:tcPr/>
                </a:tc>
              </a:tr>
              <a:tr h="499161">
                <a:tc>
                  <a:txBody>
                    <a:bodyPr/>
                    <a:lstStyle/>
                    <a:p>
                      <a:r>
                        <a:rPr lang="zh-CN" altLang="en-US" dirty="0" smtClean="0"/>
                        <a:t>性能好</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兼容性低</a:t>
                      </a:r>
                    </a:p>
                  </a:txBody>
                  <a:tcPr/>
                </a:tc>
              </a:tr>
              <a:tr h="499161">
                <a:tc>
                  <a:txBody>
                    <a:bodyPr/>
                    <a:lstStyle/>
                    <a:p>
                      <a:r>
                        <a:rPr lang="zh-CN" altLang="en-US" dirty="0" smtClean="0"/>
                        <a:t>架构简洁</a:t>
                      </a:r>
                      <a:endParaRPr lang="zh-CN" altLang="en-US" dirty="0"/>
                    </a:p>
                  </a:txBody>
                  <a:tcPr/>
                </a:tc>
                <a:tc>
                  <a:txBody>
                    <a:bodyPr/>
                    <a:lstStyle/>
                    <a:p>
                      <a:r>
                        <a:rPr lang="zh-CN" altLang="en-US" dirty="0" smtClean="0"/>
                        <a:t>升级困难</a:t>
                      </a:r>
                      <a:endParaRPr lang="zh-CN" altLang="en-US" dirty="0"/>
                    </a:p>
                  </a:txBody>
                  <a:tcPr/>
                </a:tc>
              </a:tr>
              <a:tr h="499161">
                <a:tc>
                  <a:txBody>
                    <a:bodyPr/>
                    <a:lstStyle/>
                    <a:p>
                      <a:r>
                        <a:rPr lang="zh-CN" altLang="en-US" dirty="0" smtClean="0"/>
                        <a:t>动态扩缩容</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运维代价中</a:t>
                      </a:r>
                    </a:p>
                  </a:txBody>
                  <a:tcPr/>
                </a:tc>
              </a:tr>
              <a:tr h="499161">
                <a:tc>
                  <a:txBody>
                    <a:bodyPr/>
                    <a:lstStyle/>
                    <a:p>
                      <a:r>
                        <a:rPr lang="zh-CN" altLang="en-US" dirty="0" smtClean="0"/>
                        <a:t>自动故障转移</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缺少监控管理</a:t>
                      </a:r>
                    </a:p>
                  </a:txBody>
                  <a:tcPr/>
                </a:tc>
              </a:tr>
              <a:tr h="499161">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Tree>
    <p:extLst>
      <p:ext uri="{BB962C8B-B14F-4D97-AF65-F5344CB8AC3E}">
        <p14:creationId xmlns:p14="http://schemas.microsoft.com/office/powerpoint/2010/main" val="1642070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代理中间件</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右箭头 36"/>
          <p:cNvSpPr/>
          <p:nvPr/>
        </p:nvSpPr>
        <p:spPr>
          <a:xfrm>
            <a:off x="533400" y="3943112"/>
            <a:ext cx="1443783" cy="954669"/>
          </a:xfrm>
          <a:prstGeom prst="rightArrow">
            <a:avLst/>
          </a:prstGeom>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400" dirty="0" err="1" smtClean="0">
                <a:latin typeface="+mj-ea"/>
                <a:ea typeface="+mj-ea"/>
              </a:rPr>
              <a:t>Redis</a:t>
            </a:r>
            <a:r>
              <a:rPr lang="en-US" altLang="zh-CN" sz="1400" dirty="0" smtClean="0">
                <a:latin typeface="+mj-ea"/>
                <a:ea typeface="+mj-ea"/>
              </a:rPr>
              <a:t> client</a:t>
            </a:r>
            <a:endParaRPr lang="zh-CN" altLang="en-US" sz="1400" dirty="0" smtClean="0">
              <a:latin typeface="+mj-ea"/>
              <a:ea typeface="+mj-ea"/>
            </a:endParaRPr>
          </a:p>
        </p:txBody>
      </p:sp>
      <p:sp>
        <p:nvSpPr>
          <p:cNvPr id="10" name="矩形 9"/>
          <p:cNvSpPr/>
          <p:nvPr/>
        </p:nvSpPr>
        <p:spPr>
          <a:xfrm>
            <a:off x="3546475" y="3351210"/>
            <a:ext cx="1371600" cy="702630"/>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r>
              <a:rPr lang="en-US" altLang="zh-CN" sz="1400" dirty="0" smtClean="0">
                <a:solidFill>
                  <a:schemeClr val="tx1"/>
                </a:solidFill>
                <a:latin typeface="+mj-ea"/>
                <a:ea typeface="+mj-ea"/>
              </a:rPr>
              <a:t>LVS(Master)</a:t>
            </a:r>
            <a:endParaRPr lang="zh-CN" altLang="en-US" sz="1400" dirty="0" smtClean="0">
              <a:solidFill>
                <a:schemeClr val="tx1"/>
              </a:solidFill>
              <a:latin typeface="+mj-ea"/>
              <a:ea typeface="+mj-ea"/>
            </a:endParaRPr>
          </a:p>
        </p:txBody>
      </p:sp>
      <p:sp>
        <p:nvSpPr>
          <p:cNvPr id="81" name="矩形 80"/>
          <p:cNvSpPr/>
          <p:nvPr/>
        </p:nvSpPr>
        <p:spPr>
          <a:xfrm>
            <a:off x="3546475" y="4938546"/>
            <a:ext cx="1371600" cy="702630"/>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r>
              <a:rPr lang="en-US" altLang="zh-CN" sz="1400" dirty="0" smtClean="0">
                <a:solidFill>
                  <a:schemeClr val="tx1"/>
                </a:solidFill>
                <a:latin typeface="+mj-ea"/>
              </a:rPr>
              <a:t>LVS(Backup)</a:t>
            </a:r>
            <a:endParaRPr lang="zh-CN" altLang="en-US" sz="1400" dirty="0">
              <a:solidFill>
                <a:schemeClr val="tx1"/>
              </a:solidFill>
              <a:latin typeface="+mj-ea"/>
            </a:endParaRPr>
          </a:p>
        </p:txBody>
      </p:sp>
      <p:cxnSp>
        <p:nvCxnSpPr>
          <p:cNvPr id="82" name="直接箭头连接符 81"/>
          <p:cNvCxnSpPr>
            <a:stCxn id="10" idx="2"/>
            <a:endCxn id="81" idx="0"/>
          </p:cNvCxnSpPr>
          <p:nvPr/>
        </p:nvCxnSpPr>
        <p:spPr>
          <a:xfrm>
            <a:off x="4232275" y="4053840"/>
            <a:ext cx="0" cy="884706"/>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83" name="TextBox 82"/>
          <p:cNvSpPr txBox="1"/>
          <p:nvPr/>
        </p:nvSpPr>
        <p:spPr>
          <a:xfrm>
            <a:off x="3808248" y="4382796"/>
            <a:ext cx="901337" cy="276999"/>
          </a:xfrm>
          <a:prstGeom prst="rect">
            <a:avLst/>
          </a:prstGeom>
          <a:noFill/>
        </p:spPr>
        <p:txBody>
          <a:bodyPr wrap="none" rtlCol="0">
            <a:spAutoFit/>
          </a:bodyPr>
          <a:lstStyle/>
          <a:p>
            <a:r>
              <a:rPr lang="en-US" altLang="zh-CN" sz="1200" dirty="0" err="1" smtClean="0"/>
              <a:t>Keepalived</a:t>
            </a:r>
            <a:endParaRPr lang="en-US" altLang="zh-CN" sz="1200" dirty="0" smtClean="0"/>
          </a:p>
        </p:txBody>
      </p:sp>
      <p:sp>
        <p:nvSpPr>
          <p:cNvPr id="15" name="五边形 14"/>
          <p:cNvSpPr/>
          <p:nvPr/>
        </p:nvSpPr>
        <p:spPr>
          <a:xfrm>
            <a:off x="6091725" y="2835544"/>
            <a:ext cx="1416515" cy="822056"/>
          </a:xfrm>
          <a:prstGeom prst="homePlate">
            <a:avLst>
              <a:gd name="adj" fmla="val 39118"/>
            </a:avLst>
          </a:prstGeom>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a:solidFill>
                  <a:schemeClr val="tx1"/>
                </a:solidFill>
                <a:latin typeface="+mj-ea"/>
                <a:ea typeface="+mj-ea"/>
              </a:rPr>
              <a:t>Twemproxy</a:t>
            </a:r>
            <a:endParaRPr lang="zh-CN" altLang="en-US" sz="1400" dirty="0">
              <a:solidFill>
                <a:schemeClr val="tx1"/>
              </a:solidFill>
              <a:latin typeface="+mj-ea"/>
              <a:ea typeface="+mj-ea"/>
            </a:endParaRPr>
          </a:p>
        </p:txBody>
      </p:sp>
      <p:sp>
        <p:nvSpPr>
          <p:cNvPr id="84" name="五边形 83"/>
          <p:cNvSpPr/>
          <p:nvPr/>
        </p:nvSpPr>
        <p:spPr>
          <a:xfrm>
            <a:off x="6091724" y="4003040"/>
            <a:ext cx="1416515" cy="822056"/>
          </a:xfrm>
          <a:prstGeom prst="homePlate">
            <a:avLst>
              <a:gd name="adj" fmla="val 39118"/>
            </a:avLst>
          </a:prstGeom>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a:solidFill>
                  <a:schemeClr val="tx1"/>
                </a:solidFill>
                <a:latin typeface="+mj-ea"/>
                <a:ea typeface="+mj-ea"/>
              </a:rPr>
              <a:t>Twemproxy</a:t>
            </a:r>
            <a:endParaRPr lang="zh-CN" altLang="en-US" sz="1400" dirty="0">
              <a:solidFill>
                <a:schemeClr val="tx1"/>
              </a:solidFill>
              <a:latin typeface="+mj-ea"/>
              <a:ea typeface="+mj-ea"/>
            </a:endParaRPr>
          </a:p>
        </p:txBody>
      </p:sp>
      <p:sp>
        <p:nvSpPr>
          <p:cNvPr id="85" name="五边形 84"/>
          <p:cNvSpPr/>
          <p:nvPr/>
        </p:nvSpPr>
        <p:spPr>
          <a:xfrm>
            <a:off x="6091723" y="5172344"/>
            <a:ext cx="1416515" cy="822056"/>
          </a:xfrm>
          <a:prstGeom prst="homePlate">
            <a:avLst>
              <a:gd name="adj" fmla="val 39118"/>
            </a:avLst>
          </a:prstGeom>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a:solidFill>
                  <a:schemeClr val="tx1"/>
                </a:solidFill>
                <a:latin typeface="+mj-ea"/>
                <a:ea typeface="+mj-ea"/>
              </a:rPr>
              <a:t>Twemproxy</a:t>
            </a:r>
            <a:endParaRPr lang="zh-CN" altLang="en-US" sz="1400" dirty="0">
              <a:solidFill>
                <a:schemeClr val="tx1"/>
              </a:solidFill>
              <a:latin typeface="+mj-ea"/>
              <a:ea typeface="+mj-ea"/>
            </a:endParaRPr>
          </a:p>
        </p:txBody>
      </p:sp>
      <p:sp>
        <p:nvSpPr>
          <p:cNvPr id="16" name="圆角矩形 15"/>
          <p:cNvSpPr/>
          <p:nvPr/>
        </p:nvSpPr>
        <p:spPr>
          <a:xfrm>
            <a:off x="5821680" y="2580640"/>
            <a:ext cx="1859280" cy="3616960"/>
          </a:xfrm>
          <a:prstGeom prst="roundRect">
            <a:avLst/>
          </a:prstGeom>
          <a:ln>
            <a:solidFill>
              <a:schemeClr val="tx1"/>
            </a:solidFill>
          </a:ln>
        </p:spPr>
        <p:txBody>
          <a:bodyPr wrap="square" rtlCol="0" anchor="ctr">
            <a:noAutofit/>
          </a:bodyPr>
          <a:lstStyle/>
          <a:p>
            <a:pPr algn="ctr"/>
            <a:endParaRPr lang="zh-CN" altLang="en-US" sz="1400" dirty="0" smtClean="0">
              <a:latin typeface="+mj-ea"/>
              <a:ea typeface="+mj-ea"/>
            </a:endParaRPr>
          </a:p>
        </p:txBody>
      </p:sp>
      <p:sp>
        <p:nvSpPr>
          <p:cNvPr id="21" name="流程图: 磁盘 20"/>
          <p:cNvSpPr/>
          <p:nvPr/>
        </p:nvSpPr>
        <p:spPr>
          <a:xfrm>
            <a:off x="8924290" y="2590800"/>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(M)</a:t>
            </a:r>
            <a:endParaRPr lang="zh-CN" altLang="en-US" sz="1100" dirty="0">
              <a:solidFill>
                <a:schemeClr val="tx1"/>
              </a:solidFill>
              <a:latin typeface="+mj-ea"/>
              <a:ea typeface="+mj-ea"/>
            </a:endParaRPr>
          </a:p>
        </p:txBody>
      </p:sp>
      <p:sp>
        <p:nvSpPr>
          <p:cNvPr id="86" name="流程图: 磁盘 85"/>
          <p:cNvSpPr/>
          <p:nvPr/>
        </p:nvSpPr>
        <p:spPr>
          <a:xfrm>
            <a:off x="9978390" y="2590800"/>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(S)</a:t>
            </a:r>
            <a:endParaRPr lang="zh-CN" altLang="en-US" sz="1100" dirty="0">
              <a:solidFill>
                <a:schemeClr val="tx1"/>
              </a:solidFill>
              <a:latin typeface="+mj-ea"/>
              <a:ea typeface="+mj-ea"/>
            </a:endParaRPr>
          </a:p>
        </p:txBody>
      </p:sp>
      <p:sp>
        <p:nvSpPr>
          <p:cNvPr id="87" name="流程图: 磁盘 86"/>
          <p:cNvSpPr/>
          <p:nvPr/>
        </p:nvSpPr>
        <p:spPr>
          <a:xfrm>
            <a:off x="8924290" y="3580156"/>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(M)</a:t>
            </a:r>
            <a:endParaRPr lang="zh-CN" altLang="en-US" sz="1100" dirty="0">
              <a:solidFill>
                <a:schemeClr val="tx1"/>
              </a:solidFill>
              <a:latin typeface="+mj-ea"/>
              <a:ea typeface="+mj-ea"/>
            </a:endParaRPr>
          </a:p>
        </p:txBody>
      </p:sp>
      <p:sp>
        <p:nvSpPr>
          <p:cNvPr id="88" name="流程图: 磁盘 87"/>
          <p:cNvSpPr/>
          <p:nvPr/>
        </p:nvSpPr>
        <p:spPr>
          <a:xfrm>
            <a:off x="9978390" y="3580156"/>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(S)</a:t>
            </a:r>
            <a:endParaRPr lang="zh-CN" altLang="en-US" sz="1100" dirty="0">
              <a:solidFill>
                <a:schemeClr val="tx1"/>
              </a:solidFill>
              <a:latin typeface="+mj-ea"/>
              <a:ea typeface="+mj-ea"/>
            </a:endParaRPr>
          </a:p>
        </p:txBody>
      </p:sp>
      <p:sp>
        <p:nvSpPr>
          <p:cNvPr id="89" name="流程图: 磁盘 88"/>
          <p:cNvSpPr/>
          <p:nvPr/>
        </p:nvSpPr>
        <p:spPr>
          <a:xfrm>
            <a:off x="8924290" y="4593617"/>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(M)</a:t>
            </a:r>
            <a:endParaRPr lang="zh-CN" altLang="en-US" sz="1100" dirty="0">
              <a:solidFill>
                <a:schemeClr val="tx1"/>
              </a:solidFill>
              <a:latin typeface="+mj-ea"/>
              <a:ea typeface="+mj-ea"/>
            </a:endParaRPr>
          </a:p>
        </p:txBody>
      </p:sp>
      <p:sp>
        <p:nvSpPr>
          <p:cNvPr id="90" name="流程图: 磁盘 89"/>
          <p:cNvSpPr/>
          <p:nvPr/>
        </p:nvSpPr>
        <p:spPr>
          <a:xfrm>
            <a:off x="9978390" y="4593617"/>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(S)</a:t>
            </a:r>
            <a:endParaRPr lang="zh-CN" altLang="en-US" sz="1100" dirty="0">
              <a:solidFill>
                <a:schemeClr val="tx1"/>
              </a:solidFill>
              <a:latin typeface="+mj-ea"/>
              <a:ea typeface="+mj-ea"/>
            </a:endParaRPr>
          </a:p>
        </p:txBody>
      </p:sp>
      <p:sp>
        <p:nvSpPr>
          <p:cNvPr id="91" name="流程图: 磁盘 90"/>
          <p:cNvSpPr/>
          <p:nvPr/>
        </p:nvSpPr>
        <p:spPr>
          <a:xfrm>
            <a:off x="8924290" y="5593532"/>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(M)</a:t>
            </a:r>
            <a:endParaRPr lang="zh-CN" altLang="en-US" sz="1100" dirty="0">
              <a:solidFill>
                <a:schemeClr val="tx1"/>
              </a:solidFill>
              <a:latin typeface="+mj-ea"/>
              <a:ea typeface="+mj-ea"/>
            </a:endParaRPr>
          </a:p>
        </p:txBody>
      </p:sp>
      <p:sp>
        <p:nvSpPr>
          <p:cNvPr id="92" name="流程图: 磁盘 91"/>
          <p:cNvSpPr/>
          <p:nvPr/>
        </p:nvSpPr>
        <p:spPr>
          <a:xfrm>
            <a:off x="9978390" y="5593532"/>
            <a:ext cx="751840" cy="741680"/>
          </a:xfrm>
          <a:prstGeom prst="flowChartMagneticDisk">
            <a:avLst/>
          </a:prstGeom>
          <a:ln>
            <a:solidFill>
              <a:schemeClr val="accent2">
                <a:lumMod val="20000"/>
                <a:lumOff val="80000"/>
              </a:schemeClr>
            </a:solidFill>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tx1"/>
                </a:solidFill>
                <a:latin typeface="+mj-ea"/>
                <a:ea typeface="+mj-ea"/>
              </a:rPr>
              <a:t>Redis</a:t>
            </a:r>
            <a:r>
              <a:rPr lang="en-US" altLang="zh-CN" sz="1100" dirty="0">
                <a:solidFill>
                  <a:schemeClr val="tx1"/>
                </a:solidFill>
                <a:latin typeface="+mj-ea"/>
                <a:ea typeface="+mj-ea"/>
              </a:rPr>
              <a:t>(S)</a:t>
            </a:r>
            <a:endParaRPr lang="zh-CN" altLang="en-US" sz="1100" dirty="0">
              <a:solidFill>
                <a:schemeClr val="tx1"/>
              </a:solidFill>
              <a:latin typeface="+mj-ea"/>
              <a:ea typeface="+mj-ea"/>
            </a:endParaRPr>
          </a:p>
        </p:txBody>
      </p:sp>
      <p:sp>
        <p:nvSpPr>
          <p:cNvPr id="93" name="圆角矩形 92"/>
          <p:cNvSpPr/>
          <p:nvPr/>
        </p:nvSpPr>
        <p:spPr>
          <a:xfrm>
            <a:off x="8646311" y="2255520"/>
            <a:ext cx="2367280" cy="4287520"/>
          </a:xfrm>
          <a:prstGeom prst="roundRect">
            <a:avLst/>
          </a:prstGeom>
          <a:ln>
            <a:solidFill>
              <a:schemeClr val="tx1"/>
            </a:solidFill>
          </a:ln>
        </p:spPr>
        <p:txBody>
          <a:bodyPr wrap="square" rtlCol="0" anchor="ctr">
            <a:noAutofit/>
          </a:bodyPr>
          <a:lstStyle/>
          <a:p>
            <a:pPr algn="ctr"/>
            <a:endParaRPr lang="zh-CN" altLang="en-US" sz="1400" dirty="0" smtClean="0">
              <a:latin typeface="+mj-ea"/>
              <a:ea typeface="+mj-ea"/>
            </a:endParaRPr>
          </a:p>
        </p:txBody>
      </p:sp>
      <p:sp>
        <p:nvSpPr>
          <p:cNvPr id="94" name="五边形 93"/>
          <p:cNvSpPr/>
          <p:nvPr/>
        </p:nvSpPr>
        <p:spPr>
          <a:xfrm>
            <a:off x="5679440" y="1297940"/>
            <a:ext cx="2524312" cy="772160"/>
          </a:xfrm>
          <a:prstGeom prst="homePlate">
            <a:avLst/>
          </a:prstGeom>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r>
              <a:rPr lang="en-US" altLang="zh-CN" dirty="0" smtClean="0">
                <a:solidFill>
                  <a:schemeClr val="tx1"/>
                </a:solidFill>
                <a:latin typeface="+mj-ea"/>
                <a:ea typeface="+mj-ea"/>
              </a:rPr>
              <a:t>Sentinel cluster</a:t>
            </a:r>
            <a:endParaRPr lang="zh-CN" altLang="en-US" dirty="0" smtClean="0">
              <a:solidFill>
                <a:schemeClr val="tx1"/>
              </a:solidFill>
              <a:latin typeface="+mj-ea"/>
              <a:ea typeface="+mj-ea"/>
            </a:endParaRPr>
          </a:p>
        </p:txBody>
      </p:sp>
      <p:cxnSp>
        <p:nvCxnSpPr>
          <p:cNvPr id="95" name="直接箭头连接符 94"/>
          <p:cNvCxnSpPr>
            <a:stCxn id="94" idx="2"/>
            <a:endCxn id="16" idx="0"/>
          </p:cNvCxnSpPr>
          <p:nvPr/>
        </p:nvCxnSpPr>
        <p:spPr>
          <a:xfrm>
            <a:off x="6748556" y="2070100"/>
            <a:ext cx="2764" cy="510540"/>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101" name="肘形连接符 100"/>
          <p:cNvCxnSpPr>
            <a:stCxn id="94" idx="3"/>
            <a:endCxn id="21" idx="1"/>
          </p:cNvCxnSpPr>
          <p:nvPr/>
        </p:nvCxnSpPr>
        <p:spPr>
          <a:xfrm>
            <a:off x="8203752" y="1684020"/>
            <a:ext cx="1096458" cy="906780"/>
          </a:xfrm>
          <a:prstGeom prst="bentConnector2">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102" name="肘形连接符 101"/>
          <p:cNvCxnSpPr>
            <a:stCxn id="94" idx="3"/>
            <a:endCxn id="86" idx="1"/>
          </p:cNvCxnSpPr>
          <p:nvPr/>
        </p:nvCxnSpPr>
        <p:spPr>
          <a:xfrm>
            <a:off x="8203752" y="1684020"/>
            <a:ext cx="2150558" cy="906780"/>
          </a:xfrm>
          <a:prstGeom prst="bentConnector2">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105" name="直接箭头连接符 104"/>
          <p:cNvCxnSpPr>
            <a:stCxn id="114" idx="3"/>
            <a:endCxn id="10" idx="1"/>
          </p:cNvCxnSpPr>
          <p:nvPr/>
        </p:nvCxnSpPr>
        <p:spPr>
          <a:xfrm flipV="1">
            <a:off x="2725801" y="3702525"/>
            <a:ext cx="820674" cy="76007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8" name="直接箭头连接符 107"/>
          <p:cNvCxnSpPr>
            <a:stCxn id="10" idx="3"/>
            <a:endCxn id="16" idx="1"/>
          </p:cNvCxnSpPr>
          <p:nvPr/>
        </p:nvCxnSpPr>
        <p:spPr>
          <a:xfrm>
            <a:off x="4918075" y="3702525"/>
            <a:ext cx="903605" cy="6865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1" name="直接箭头连接符 110"/>
          <p:cNvCxnSpPr>
            <a:stCxn id="81" idx="3"/>
            <a:endCxn id="16" idx="1"/>
          </p:cNvCxnSpPr>
          <p:nvPr/>
        </p:nvCxnSpPr>
        <p:spPr>
          <a:xfrm flipV="1">
            <a:off x="4918075" y="4389120"/>
            <a:ext cx="903605" cy="900741"/>
          </a:xfrm>
          <a:prstGeom prst="straightConnector1">
            <a:avLst/>
          </a:prstGeom>
          <a:ln>
            <a:prstDash val="dashDot"/>
            <a:tailEnd type="arrow"/>
          </a:ln>
        </p:spPr>
        <p:style>
          <a:lnRef idx="3">
            <a:schemeClr val="accent1"/>
          </a:lnRef>
          <a:fillRef idx="0">
            <a:schemeClr val="accent1"/>
          </a:fillRef>
          <a:effectRef idx="2">
            <a:schemeClr val="accent1"/>
          </a:effectRef>
          <a:fontRef idx="minor">
            <a:schemeClr val="tx1"/>
          </a:fontRef>
        </p:style>
      </p:cxnSp>
      <p:pic>
        <p:nvPicPr>
          <p:cNvPr id="1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37" y="4037235"/>
            <a:ext cx="744564" cy="850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7" name="直接箭头连接符 116"/>
          <p:cNvCxnSpPr>
            <a:stCxn id="114" idx="3"/>
            <a:endCxn id="81" idx="1"/>
          </p:cNvCxnSpPr>
          <p:nvPr/>
        </p:nvCxnSpPr>
        <p:spPr>
          <a:xfrm>
            <a:off x="2725801" y="4462597"/>
            <a:ext cx="820674" cy="827264"/>
          </a:xfrm>
          <a:prstGeom prst="straightConnector1">
            <a:avLst/>
          </a:prstGeom>
          <a:ln>
            <a:prstDash val="dashDot"/>
            <a:tailEnd type="arrow"/>
          </a:ln>
        </p:spPr>
        <p:style>
          <a:lnRef idx="3">
            <a:schemeClr val="accent1"/>
          </a:lnRef>
          <a:fillRef idx="0">
            <a:schemeClr val="accent1"/>
          </a:fillRef>
          <a:effectRef idx="2">
            <a:schemeClr val="accent1"/>
          </a:effectRef>
          <a:fontRef idx="minor">
            <a:schemeClr val="tx1"/>
          </a:fontRef>
        </p:style>
      </p:cxnSp>
      <p:sp>
        <p:nvSpPr>
          <p:cNvPr id="123" name="TextBox 122"/>
          <p:cNvSpPr txBox="1"/>
          <p:nvPr/>
        </p:nvSpPr>
        <p:spPr>
          <a:xfrm>
            <a:off x="1929559" y="4876229"/>
            <a:ext cx="771686" cy="276999"/>
          </a:xfrm>
          <a:prstGeom prst="rect">
            <a:avLst/>
          </a:prstGeom>
          <a:noFill/>
        </p:spPr>
        <p:txBody>
          <a:bodyPr wrap="none" rtlCol="0">
            <a:spAutoFit/>
          </a:bodyPr>
          <a:lstStyle/>
          <a:p>
            <a:r>
              <a:rPr lang="en-US" altLang="zh-CN" sz="1200" dirty="0" smtClean="0"/>
              <a:t>Virtual IP</a:t>
            </a:r>
          </a:p>
        </p:txBody>
      </p:sp>
      <p:cxnSp>
        <p:nvCxnSpPr>
          <p:cNvPr id="132" name="直接箭头连接符 131"/>
          <p:cNvCxnSpPr>
            <a:stCxn id="16" idx="3"/>
            <a:endCxn id="21" idx="2"/>
          </p:cNvCxnSpPr>
          <p:nvPr/>
        </p:nvCxnSpPr>
        <p:spPr>
          <a:xfrm flipV="1">
            <a:off x="7680960" y="2961640"/>
            <a:ext cx="1243330" cy="14274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7" name="直接箭头连接符 136"/>
          <p:cNvCxnSpPr>
            <a:stCxn id="16" idx="3"/>
            <a:endCxn id="87" idx="2"/>
          </p:cNvCxnSpPr>
          <p:nvPr/>
        </p:nvCxnSpPr>
        <p:spPr>
          <a:xfrm flipV="1">
            <a:off x="7680960" y="3950996"/>
            <a:ext cx="1243330" cy="4381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1" name="直接箭头连接符 140"/>
          <p:cNvCxnSpPr>
            <a:stCxn id="16" idx="3"/>
            <a:endCxn id="89" idx="2"/>
          </p:cNvCxnSpPr>
          <p:nvPr/>
        </p:nvCxnSpPr>
        <p:spPr>
          <a:xfrm>
            <a:off x="7680960" y="4389120"/>
            <a:ext cx="1243330" cy="5753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4" name="直接箭头连接符 143"/>
          <p:cNvCxnSpPr>
            <a:stCxn id="16" idx="3"/>
            <a:endCxn id="91" idx="2"/>
          </p:cNvCxnSpPr>
          <p:nvPr/>
        </p:nvCxnSpPr>
        <p:spPr>
          <a:xfrm>
            <a:off x="7680960" y="4389120"/>
            <a:ext cx="1243330" cy="15752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内容占位符 2"/>
          <p:cNvSpPr txBox="1">
            <a:spLocks/>
          </p:cNvSpPr>
          <p:nvPr/>
        </p:nvSpPr>
        <p:spPr>
          <a:xfrm>
            <a:off x="1281675" y="1172617"/>
            <a:ext cx="2619765" cy="46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err="1"/>
              <a:t>Twemproxy</a:t>
            </a:r>
            <a:endParaRPr lang="en-US" altLang="zh-CN" sz="2400" dirty="0"/>
          </a:p>
        </p:txBody>
      </p:sp>
      <p:cxnSp>
        <p:nvCxnSpPr>
          <p:cNvPr id="42" name="直接箭头连接符 41"/>
          <p:cNvCxnSpPr>
            <a:stCxn id="21" idx="4"/>
            <a:endCxn id="86" idx="2"/>
          </p:cNvCxnSpPr>
          <p:nvPr/>
        </p:nvCxnSpPr>
        <p:spPr>
          <a:xfrm>
            <a:off x="9676130" y="2961640"/>
            <a:ext cx="302260" cy="0"/>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45" name="直接箭头连接符 44"/>
          <p:cNvCxnSpPr>
            <a:stCxn id="87" idx="4"/>
            <a:endCxn id="88" idx="2"/>
          </p:cNvCxnSpPr>
          <p:nvPr/>
        </p:nvCxnSpPr>
        <p:spPr>
          <a:xfrm>
            <a:off x="9676130" y="3950996"/>
            <a:ext cx="302260" cy="0"/>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48" name="直接箭头连接符 47"/>
          <p:cNvCxnSpPr>
            <a:stCxn id="89" idx="4"/>
            <a:endCxn id="90" idx="2"/>
          </p:cNvCxnSpPr>
          <p:nvPr/>
        </p:nvCxnSpPr>
        <p:spPr>
          <a:xfrm>
            <a:off x="9676130" y="4964457"/>
            <a:ext cx="302260" cy="0"/>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51" name="直接箭头连接符 50"/>
          <p:cNvCxnSpPr>
            <a:stCxn id="91" idx="4"/>
            <a:endCxn id="92" idx="2"/>
          </p:cNvCxnSpPr>
          <p:nvPr/>
        </p:nvCxnSpPr>
        <p:spPr>
          <a:xfrm>
            <a:off x="9676130" y="5964372"/>
            <a:ext cx="302260" cy="0"/>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1389163" y="1578154"/>
            <a:ext cx="3233210" cy="954107"/>
          </a:xfrm>
          <a:prstGeom prst="rect">
            <a:avLst/>
          </a:prstGeom>
          <a:noFill/>
        </p:spPr>
        <p:txBody>
          <a:bodyPr wrap="square" rtlCol="0">
            <a:spAutoFit/>
          </a:bodyPr>
          <a:lstStyle/>
          <a:p>
            <a:r>
              <a:rPr lang="en-US" altLang="zh-CN" sz="1400" dirty="0" err="1" smtClean="0"/>
              <a:t>Twemproxy</a:t>
            </a:r>
            <a:r>
              <a:rPr lang="en-US" altLang="zh-CN" sz="1400" dirty="0" smtClean="0"/>
              <a:t> </a:t>
            </a:r>
            <a:r>
              <a:rPr lang="zh-CN" altLang="en-US" sz="1400" dirty="0"/>
              <a:t>是 </a:t>
            </a:r>
            <a:r>
              <a:rPr lang="en-US" altLang="zh-CN" sz="1400" dirty="0"/>
              <a:t>twitter </a:t>
            </a:r>
            <a:r>
              <a:rPr lang="zh-CN" altLang="en-US" sz="1400" dirty="0"/>
              <a:t>开源的一个轻量级的后端代理，兼容 </a:t>
            </a:r>
            <a:r>
              <a:rPr lang="en-US" altLang="zh-CN" sz="1400" dirty="0" err="1"/>
              <a:t>redis</a:t>
            </a:r>
            <a:r>
              <a:rPr lang="en-US" altLang="zh-CN" sz="1400" dirty="0"/>
              <a:t>/</a:t>
            </a:r>
            <a:r>
              <a:rPr lang="en-US" altLang="zh-CN" sz="1400" dirty="0" err="1"/>
              <a:t>memcache</a:t>
            </a:r>
            <a:r>
              <a:rPr lang="en-US" altLang="zh-CN" sz="1400" dirty="0"/>
              <a:t> </a:t>
            </a:r>
            <a:r>
              <a:rPr lang="zh-CN" altLang="en-US" sz="1400" dirty="0"/>
              <a:t>协议，可用以管理 </a:t>
            </a:r>
            <a:r>
              <a:rPr lang="en-US" altLang="zh-CN" sz="1400" dirty="0" err="1"/>
              <a:t>redis</a:t>
            </a:r>
            <a:r>
              <a:rPr lang="en-US" altLang="zh-CN" sz="1400" dirty="0"/>
              <a:t>/</a:t>
            </a:r>
            <a:r>
              <a:rPr lang="en-US" altLang="zh-CN" sz="1400" dirty="0" err="1"/>
              <a:t>memcache</a:t>
            </a:r>
            <a:r>
              <a:rPr lang="en-US" altLang="zh-CN" sz="1400" dirty="0"/>
              <a:t> </a:t>
            </a:r>
            <a:r>
              <a:rPr lang="zh-CN" altLang="en-US" sz="1400" dirty="0" smtClean="0"/>
              <a:t>集群，内部实现</a:t>
            </a:r>
            <a:r>
              <a:rPr lang="zh-CN" altLang="en-US" sz="1400" dirty="0"/>
              <a:t>一致性哈希</a:t>
            </a:r>
            <a:r>
              <a:rPr lang="zh-CN" altLang="en-US" sz="1400" dirty="0" smtClean="0"/>
              <a:t>算法</a:t>
            </a:r>
            <a:r>
              <a:rPr lang="zh-CN" altLang="en-US" sz="1400" dirty="0"/>
              <a:t>。</a:t>
            </a:r>
          </a:p>
        </p:txBody>
      </p:sp>
    </p:spTree>
    <p:extLst>
      <p:ext uri="{BB962C8B-B14F-4D97-AF65-F5344CB8AC3E}">
        <p14:creationId xmlns:p14="http://schemas.microsoft.com/office/powerpoint/2010/main" val="69942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29143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a:solidFill>
                  <a:schemeClr val="accent4">
                    <a:lumMod val="20000"/>
                    <a:lumOff val="80000"/>
                  </a:schemeClr>
                </a:solidFill>
                <a:latin typeface="微软雅黑" pitchFamily="34" charset="-122"/>
                <a:ea typeface="微软雅黑" pitchFamily="34" charset="-122"/>
              </a:rPr>
              <a:t>Twemproxy</a:t>
            </a:r>
            <a:r>
              <a:rPr lang="zh-CN" altLang="en-US" sz="2400" b="1" dirty="0" smtClean="0">
                <a:solidFill>
                  <a:schemeClr val="accent4">
                    <a:lumMod val="20000"/>
                    <a:lumOff val="80000"/>
                  </a:schemeClr>
                </a:solidFill>
                <a:latin typeface="微软雅黑" pitchFamily="34" charset="-122"/>
                <a:ea typeface="微软雅黑" pitchFamily="34" charset="-122"/>
              </a:rPr>
              <a:t>优缺点</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3" name="内容占位符 3"/>
          <p:cNvGraphicFramePr>
            <a:graphicFrameLocks noGrp="1"/>
          </p:cNvGraphicFramePr>
          <p:nvPr>
            <p:ph idx="1"/>
            <p:extLst>
              <p:ext uri="{D42A27DB-BD31-4B8C-83A1-F6EECF244321}">
                <p14:modId xmlns:p14="http://schemas.microsoft.com/office/powerpoint/2010/main" val="2369143494"/>
              </p:ext>
            </p:extLst>
          </p:nvPr>
        </p:nvGraphicFramePr>
        <p:xfrm>
          <a:off x="3024183" y="2083251"/>
          <a:ext cx="6130698" cy="2978604"/>
        </p:xfrm>
        <a:graphic>
          <a:graphicData uri="http://schemas.openxmlformats.org/drawingml/2006/table">
            <a:tbl>
              <a:tblPr firstRow="1" bandRow="1">
                <a:tableStyleId>{6E25E649-3F16-4E02-A733-19D2CDBF48F0}</a:tableStyleId>
              </a:tblPr>
              <a:tblGrid>
                <a:gridCol w="2966938"/>
                <a:gridCol w="3163760"/>
              </a:tblGrid>
              <a:tr h="490754">
                <a:tc>
                  <a:txBody>
                    <a:bodyPr/>
                    <a:lstStyle/>
                    <a:p>
                      <a:r>
                        <a:rPr lang="zh-CN" altLang="en-US" dirty="0" smtClean="0"/>
                        <a:t>优点</a:t>
                      </a:r>
                      <a:endParaRPr lang="zh-CN" altLang="en-US" dirty="0"/>
                    </a:p>
                  </a:txBody>
                  <a:tcPr anchor="ctr"/>
                </a:tc>
                <a:tc>
                  <a:txBody>
                    <a:bodyPr/>
                    <a:lstStyle/>
                    <a:p>
                      <a:r>
                        <a:rPr lang="zh-CN" altLang="en-US" sz="1800" kern="1200" dirty="0" smtClean="0"/>
                        <a:t>缺点</a:t>
                      </a:r>
                      <a:r>
                        <a:rPr lang="en-US" altLang="zh-CN" sz="1800" kern="1200" dirty="0" smtClean="0">
                          <a:effectLst/>
                        </a:rPr>
                        <a:t> </a:t>
                      </a:r>
                      <a:endParaRPr lang="zh-CN" altLang="en-US" dirty="0"/>
                    </a:p>
                  </a:txBody>
                  <a:tcPr anchor="ctr"/>
                </a:tc>
              </a:tr>
              <a:tr h="497570">
                <a:tc>
                  <a:txBody>
                    <a:bodyPr/>
                    <a:lstStyle/>
                    <a:p>
                      <a:r>
                        <a:rPr lang="zh-CN" altLang="en-US" dirty="0" smtClean="0"/>
                        <a:t>易用性高</a:t>
                      </a:r>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性能降低</a:t>
                      </a:r>
                    </a:p>
                  </a:txBody>
                  <a:tcPr anchor="ctr"/>
                </a:tc>
              </a:tr>
              <a:tr h="497570">
                <a:tc>
                  <a:txBody>
                    <a:bodyPr/>
                    <a:lstStyle/>
                    <a:p>
                      <a:r>
                        <a:rPr lang="zh-CN" altLang="en-US" dirty="0" smtClean="0"/>
                        <a:t>支持</a:t>
                      </a:r>
                      <a:r>
                        <a:rPr lang="en-US" altLang="zh-CN" dirty="0" err="1" smtClean="0"/>
                        <a:t>Redis</a:t>
                      </a:r>
                      <a:r>
                        <a:rPr lang="zh-CN" altLang="en-US" dirty="0" smtClean="0"/>
                        <a:t>和</a:t>
                      </a:r>
                      <a:r>
                        <a:rPr lang="en-US" altLang="zh-CN" dirty="0" err="1" smtClean="0"/>
                        <a:t>Memcache</a:t>
                      </a:r>
                      <a:endParaRPr lang="zh-CN" altLang="en-US" dirty="0"/>
                    </a:p>
                  </a:txBody>
                  <a:tcPr anchor="ctr"/>
                </a:tc>
                <a:tc>
                  <a:txBody>
                    <a:bodyPr/>
                    <a:lstStyle/>
                    <a:p>
                      <a:r>
                        <a:rPr lang="zh-CN" altLang="en-US" dirty="0" smtClean="0"/>
                        <a:t>架构复杂</a:t>
                      </a:r>
                      <a:endParaRPr lang="zh-CN" altLang="en-US" dirty="0"/>
                    </a:p>
                  </a:txBody>
                  <a:tcPr anchor="ctr"/>
                </a:tc>
              </a:tr>
              <a:tr h="4975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减少连接数</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运维代价高</a:t>
                      </a:r>
                    </a:p>
                  </a:txBody>
                  <a:tcPr anchor="ctr"/>
                </a:tc>
              </a:tr>
              <a:tr h="497570">
                <a:tc>
                  <a:txBody>
                    <a:bodyPr/>
                    <a:lstStyle/>
                    <a:p>
                      <a:endParaRPr lang="zh-CN" altLang="en-US" dirty="0"/>
                    </a:p>
                  </a:txBody>
                  <a:tcPr anchor="ctr"/>
                </a:tc>
                <a:tc>
                  <a:txBody>
                    <a:bodyPr/>
                    <a:lstStyle/>
                    <a:p>
                      <a:r>
                        <a:rPr lang="zh-CN" altLang="en-US" dirty="0" smtClean="0"/>
                        <a:t>可扩展性低</a:t>
                      </a:r>
                      <a:endParaRPr lang="zh-CN" altLang="en-US" dirty="0"/>
                    </a:p>
                  </a:txBody>
                  <a:tcPr anchor="ctr"/>
                </a:tc>
              </a:tr>
              <a:tr h="497570">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Tree>
    <p:extLst>
      <p:ext uri="{BB962C8B-B14F-4D97-AF65-F5344CB8AC3E}">
        <p14:creationId xmlns:p14="http://schemas.microsoft.com/office/powerpoint/2010/main" val="401441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172617"/>
            <a:ext cx="2619765" cy="462508"/>
          </a:xfrm>
        </p:spPr>
        <p:txBody>
          <a:bodyPr>
            <a:normAutofit/>
          </a:bodyPr>
          <a:lstStyle/>
          <a:p>
            <a:r>
              <a:rPr lang="en-US" altLang="zh-CN" sz="2400" dirty="0" err="1" smtClean="0"/>
              <a:t>Codis</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25583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a:solidFill>
                  <a:schemeClr val="accent4">
                    <a:lumMod val="20000"/>
                    <a:lumOff val="80000"/>
                  </a:schemeClr>
                </a:solidFill>
                <a:latin typeface="微软雅黑" pitchFamily="34" charset="-122"/>
                <a:ea typeface="微软雅黑" pitchFamily="34" charset="-122"/>
              </a:rPr>
              <a:t>Redis</a:t>
            </a:r>
            <a:r>
              <a:rPr lang="zh-CN" altLang="en-US" sz="2400" b="1" dirty="0">
                <a:solidFill>
                  <a:schemeClr val="accent4">
                    <a:lumMod val="20000"/>
                    <a:lumOff val="80000"/>
                  </a:schemeClr>
                </a:solidFill>
                <a:latin typeface="微软雅黑" pitchFamily="34" charset="-122"/>
                <a:ea typeface="微软雅黑" pitchFamily="34" charset="-122"/>
              </a:rPr>
              <a:t>代理中间件</a:t>
            </a: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1298524" y="3118378"/>
            <a:ext cx="1410405" cy="577094"/>
          </a:xfrm>
          <a:prstGeom prst="roundRect">
            <a:avLst/>
          </a:prstGeom>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400" dirty="0" err="1" smtClean="0">
                <a:latin typeface="+mj-ea"/>
                <a:ea typeface="+mj-ea"/>
              </a:rPr>
              <a:t>Jodis</a:t>
            </a:r>
            <a:r>
              <a:rPr lang="en-US" altLang="zh-CN" sz="1400" dirty="0" smtClean="0">
                <a:latin typeface="+mj-ea"/>
                <a:ea typeface="+mj-ea"/>
              </a:rPr>
              <a:t>-client</a:t>
            </a:r>
            <a:endParaRPr lang="zh-CN" altLang="en-US" sz="1400" dirty="0" smtClean="0">
              <a:latin typeface="+mj-ea"/>
              <a:ea typeface="+mj-ea"/>
            </a:endParaRPr>
          </a:p>
        </p:txBody>
      </p:sp>
      <p:sp>
        <p:nvSpPr>
          <p:cNvPr id="148" name="圆角矩形 147"/>
          <p:cNvSpPr/>
          <p:nvPr/>
        </p:nvSpPr>
        <p:spPr>
          <a:xfrm>
            <a:off x="1298525" y="4256782"/>
            <a:ext cx="1410405" cy="577094"/>
          </a:xfrm>
          <a:prstGeom prst="roundRect">
            <a:avLst/>
          </a:prstGeom>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400" dirty="0" err="1" smtClean="0">
                <a:latin typeface="+mj-ea"/>
                <a:ea typeface="+mj-ea"/>
              </a:rPr>
              <a:t>Redis</a:t>
            </a:r>
            <a:r>
              <a:rPr lang="en-US" altLang="zh-CN" sz="1400" dirty="0" smtClean="0">
                <a:latin typeface="+mj-ea"/>
                <a:ea typeface="+mj-ea"/>
              </a:rPr>
              <a:t>-client</a:t>
            </a:r>
            <a:endParaRPr lang="zh-CN" altLang="en-US" sz="1400" dirty="0" smtClean="0">
              <a:latin typeface="+mj-ea"/>
              <a:ea typeface="+mj-ea"/>
            </a:endParaRPr>
          </a:p>
        </p:txBody>
      </p:sp>
      <p:sp>
        <p:nvSpPr>
          <p:cNvPr id="157" name="矩形 156"/>
          <p:cNvSpPr/>
          <p:nvPr/>
        </p:nvSpPr>
        <p:spPr>
          <a:xfrm>
            <a:off x="8611200" y="4896645"/>
            <a:ext cx="2030061" cy="1364002"/>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100" dirty="0" err="1">
                <a:solidFill>
                  <a:schemeClr val="dk1"/>
                </a:solidFill>
                <a:latin typeface="+mj-ea"/>
                <a:ea typeface="+mj-ea"/>
              </a:rPr>
              <a:t>Codis</a:t>
            </a:r>
            <a:r>
              <a:rPr lang="en-US" altLang="zh-CN" sz="1100" dirty="0">
                <a:solidFill>
                  <a:schemeClr val="dk1"/>
                </a:solidFill>
                <a:latin typeface="+mj-ea"/>
                <a:ea typeface="+mj-ea"/>
              </a:rPr>
              <a:t>-</a:t>
            </a:r>
            <a:r>
              <a:rPr lang="en-US" altLang="zh-CN" sz="1100" dirty="0" err="1">
                <a:solidFill>
                  <a:schemeClr val="dk1"/>
                </a:solidFill>
                <a:latin typeface="+mj-ea"/>
                <a:ea typeface="+mj-ea"/>
              </a:rPr>
              <a:t>redis</a:t>
            </a:r>
            <a:r>
              <a:rPr lang="en-US" altLang="zh-CN" sz="1100" dirty="0">
                <a:solidFill>
                  <a:schemeClr val="dk1"/>
                </a:solidFill>
                <a:latin typeface="+mj-ea"/>
                <a:ea typeface="+mj-ea"/>
              </a:rPr>
              <a:t>-group</a:t>
            </a:r>
            <a:endParaRPr lang="zh-CN" altLang="en-US" sz="1100" dirty="0">
              <a:solidFill>
                <a:schemeClr val="dk1"/>
              </a:solidFill>
              <a:latin typeface="+mj-ea"/>
              <a:ea typeface="+mj-ea"/>
            </a:endParaRPr>
          </a:p>
          <a:p>
            <a:pPr algn="ctr"/>
            <a:endParaRPr lang="zh-CN" altLang="en-US" sz="1100" dirty="0">
              <a:solidFill>
                <a:schemeClr val="dk1"/>
              </a:solidFill>
              <a:latin typeface="+mj-ea"/>
              <a:ea typeface="+mj-ea"/>
            </a:endParaRPr>
          </a:p>
        </p:txBody>
      </p:sp>
      <p:cxnSp>
        <p:nvCxnSpPr>
          <p:cNvPr id="177" name="直接箭头连接符 176"/>
          <p:cNvCxnSpPr>
            <a:stCxn id="358" idx="3"/>
            <a:endCxn id="363" idx="1"/>
          </p:cNvCxnSpPr>
          <p:nvPr/>
        </p:nvCxnSpPr>
        <p:spPr>
          <a:xfrm>
            <a:off x="4948922" y="4545329"/>
            <a:ext cx="63532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8" name="直接箭头连接符 207"/>
          <p:cNvCxnSpPr>
            <a:stCxn id="147" idx="3"/>
          </p:cNvCxnSpPr>
          <p:nvPr/>
        </p:nvCxnSpPr>
        <p:spPr>
          <a:xfrm>
            <a:off x="2708929" y="3406925"/>
            <a:ext cx="287531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8" name="矩形 357"/>
          <p:cNvSpPr/>
          <p:nvPr/>
        </p:nvSpPr>
        <p:spPr>
          <a:xfrm>
            <a:off x="3250530" y="4194014"/>
            <a:ext cx="1698392" cy="702630"/>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r>
              <a:rPr lang="en-US" altLang="zh-CN" sz="1400" dirty="0" err="1">
                <a:solidFill>
                  <a:schemeClr val="tx1"/>
                </a:solidFill>
                <a:latin typeface="+mj-ea"/>
              </a:rPr>
              <a:t>HAProxy</a:t>
            </a:r>
            <a:r>
              <a:rPr lang="en-US" altLang="zh-CN" sz="1400" dirty="0">
                <a:solidFill>
                  <a:schemeClr val="tx1"/>
                </a:solidFill>
                <a:latin typeface="+mj-ea"/>
              </a:rPr>
              <a:t>/</a:t>
            </a:r>
            <a:r>
              <a:rPr lang="en-US" altLang="zh-CN" sz="1400" dirty="0" err="1">
                <a:solidFill>
                  <a:schemeClr val="tx1"/>
                </a:solidFill>
                <a:latin typeface="+mj-ea"/>
              </a:rPr>
              <a:t>Lvs</a:t>
            </a:r>
            <a:endParaRPr lang="zh-CN" altLang="en-US" sz="1400" dirty="0">
              <a:solidFill>
                <a:schemeClr val="tx1"/>
              </a:solidFill>
              <a:latin typeface="+mj-ea"/>
            </a:endParaRPr>
          </a:p>
        </p:txBody>
      </p:sp>
      <p:sp>
        <p:nvSpPr>
          <p:cNvPr id="359" name="矩形 358"/>
          <p:cNvSpPr/>
          <p:nvPr/>
        </p:nvSpPr>
        <p:spPr>
          <a:xfrm>
            <a:off x="3250530" y="5378741"/>
            <a:ext cx="1698392" cy="702630"/>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r>
              <a:rPr lang="en-US" altLang="zh-CN" sz="1400" dirty="0" err="1">
                <a:solidFill>
                  <a:schemeClr val="tx1"/>
                </a:solidFill>
                <a:latin typeface="+mj-ea"/>
              </a:rPr>
              <a:t>Codis</a:t>
            </a:r>
            <a:r>
              <a:rPr lang="en-US" altLang="zh-CN" sz="1400" dirty="0">
                <a:solidFill>
                  <a:schemeClr val="tx1"/>
                </a:solidFill>
                <a:latin typeface="+mj-ea"/>
              </a:rPr>
              <a:t>-dashboard</a:t>
            </a:r>
            <a:endParaRPr lang="zh-CN" altLang="en-US" sz="1400" dirty="0">
              <a:solidFill>
                <a:schemeClr val="tx1"/>
              </a:solidFill>
              <a:latin typeface="+mj-ea"/>
            </a:endParaRPr>
          </a:p>
        </p:txBody>
      </p:sp>
      <p:sp>
        <p:nvSpPr>
          <p:cNvPr id="360" name="五边形 359"/>
          <p:cNvSpPr/>
          <p:nvPr/>
        </p:nvSpPr>
        <p:spPr>
          <a:xfrm>
            <a:off x="5854289" y="2991753"/>
            <a:ext cx="1416515" cy="822056"/>
          </a:xfrm>
          <a:prstGeom prst="homePlate">
            <a:avLst>
              <a:gd name="adj" fmla="val 39118"/>
            </a:avLst>
          </a:prstGeom>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a:solidFill>
                  <a:schemeClr val="tx1"/>
                </a:solidFill>
                <a:latin typeface="+mj-ea"/>
              </a:rPr>
              <a:t>Codis</a:t>
            </a:r>
            <a:r>
              <a:rPr lang="en-US" altLang="zh-CN" sz="1400" dirty="0">
                <a:solidFill>
                  <a:schemeClr val="tx1"/>
                </a:solidFill>
                <a:latin typeface="+mj-ea"/>
              </a:rPr>
              <a:t>-proxy</a:t>
            </a:r>
            <a:endParaRPr lang="zh-CN" altLang="en-US" sz="1400" dirty="0">
              <a:solidFill>
                <a:schemeClr val="tx1"/>
              </a:solidFill>
              <a:latin typeface="+mj-ea"/>
              <a:ea typeface="+mj-ea"/>
            </a:endParaRPr>
          </a:p>
        </p:txBody>
      </p:sp>
      <p:sp>
        <p:nvSpPr>
          <p:cNvPr id="361" name="五边形 360"/>
          <p:cNvSpPr/>
          <p:nvPr/>
        </p:nvSpPr>
        <p:spPr>
          <a:xfrm>
            <a:off x="5854288" y="4159249"/>
            <a:ext cx="1416515" cy="822056"/>
          </a:xfrm>
          <a:prstGeom prst="homePlate">
            <a:avLst>
              <a:gd name="adj" fmla="val 39118"/>
            </a:avLst>
          </a:prstGeom>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a:solidFill>
                  <a:schemeClr val="tx1"/>
                </a:solidFill>
                <a:latin typeface="+mj-ea"/>
              </a:rPr>
              <a:t>Codis</a:t>
            </a:r>
            <a:r>
              <a:rPr lang="en-US" altLang="zh-CN" sz="1400" dirty="0">
                <a:solidFill>
                  <a:schemeClr val="tx1"/>
                </a:solidFill>
                <a:latin typeface="+mj-ea"/>
              </a:rPr>
              <a:t>-proxy</a:t>
            </a:r>
            <a:endParaRPr lang="zh-CN" altLang="en-US" sz="1400" dirty="0">
              <a:solidFill>
                <a:schemeClr val="tx1"/>
              </a:solidFill>
              <a:latin typeface="+mj-ea"/>
              <a:ea typeface="+mj-ea"/>
            </a:endParaRPr>
          </a:p>
        </p:txBody>
      </p:sp>
      <p:sp>
        <p:nvSpPr>
          <p:cNvPr id="362" name="五边形 361"/>
          <p:cNvSpPr/>
          <p:nvPr/>
        </p:nvSpPr>
        <p:spPr>
          <a:xfrm>
            <a:off x="5854287" y="5328553"/>
            <a:ext cx="1416515" cy="822056"/>
          </a:xfrm>
          <a:prstGeom prst="homePlate">
            <a:avLst>
              <a:gd name="adj" fmla="val 39118"/>
            </a:avLst>
          </a:prstGeom>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a:solidFill>
                  <a:schemeClr val="tx1"/>
                </a:solidFill>
                <a:latin typeface="+mj-ea"/>
              </a:rPr>
              <a:t>Codis</a:t>
            </a:r>
            <a:r>
              <a:rPr lang="en-US" altLang="zh-CN" sz="1400" dirty="0">
                <a:solidFill>
                  <a:schemeClr val="tx1"/>
                </a:solidFill>
                <a:latin typeface="+mj-ea"/>
              </a:rPr>
              <a:t>-proxy</a:t>
            </a:r>
            <a:endParaRPr lang="zh-CN" altLang="en-US" sz="1400" dirty="0">
              <a:solidFill>
                <a:schemeClr val="tx1"/>
              </a:solidFill>
              <a:latin typeface="+mj-ea"/>
            </a:endParaRPr>
          </a:p>
        </p:txBody>
      </p:sp>
      <p:sp>
        <p:nvSpPr>
          <p:cNvPr id="363" name="圆角矩形 362"/>
          <p:cNvSpPr/>
          <p:nvPr/>
        </p:nvSpPr>
        <p:spPr>
          <a:xfrm>
            <a:off x="5584244" y="2736849"/>
            <a:ext cx="1859280" cy="3616960"/>
          </a:xfrm>
          <a:prstGeom prst="roundRect">
            <a:avLst/>
          </a:prstGeom>
          <a:ln>
            <a:solidFill>
              <a:schemeClr val="tx1"/>
            </a:solidFill>
          </a:ln>
        </p:spPr>
        <p:txBody>
          <a:bodyPr wrap="square" rtlCol="0" anchor="ctr">
            <a:noAutofit/>
          </a:bodyPr>
          <a:lstStyle/>
          <a:p>
            <a:pPr algn="ctr"/>
            <a:endParaRPr lang="zh-CN" altLang="en-US" sz="1400" dirty="0" smtClean="0">
              <a:latin typeface="+mj-ea"/>
              <a:ea typeface="+mj-ea"/>
            </a:endParaRPr>
          </a:p>
        </p:txBody>
      </p:sp>
      <p:sp>
        <p:nvSpPr>
          <p:cNvPr id="366" name="圆角矩形 365"/>
          <p:cNvSpPr/>
          <p:nvPr/>
        </p:nvSpPr>
        <p:spPr>
          <a:xfrm>
            <a:off x="8380299" y="2478405"/>
            <a:ext cx="2470551" cy="4020368"/>
          </a:xfrm>
          <a:prstGeom prst="roundRect">
            <a:avLst/>
          </a:prstGeom>
          <a:ln>
            <a:solidFill>
              <a:schemeClr val="tx1"/>
            </a:solidFill>
          </a:ln>
        </p:spPr>
        <p:txBody>
          <a:bodyPr wrap="square" rtlCol="0" anchor="ctr">
            <a:noAutofit/>
          </a:bodyPr>
          <a:lstStyle/>
          <a:p>
            <a:pPr algn="ctr"/>
            <a:endParaRPr lang="zh-CN" altLang="en-US" sz="1400" dirty="0" smtClean="0">
              <a:latin typeface="+mj-ea"/>
              <a:ea typeface="+mj-ea"/>
            </a:endParaRPr>
          </a:p>
        </p:txBody>
      </p:sp>
      <p:cxnSp>
        <p:nvCxnSpPr>
          <p:cNvPr id="369" name="直接箭头连接符 368"/>
          <p:cNvCxnSpPr>
            <a:stCxn id="359" idx="3"/>
          </p:cNvCxnSpPr>
          <p:nvPr/>
        </p:nvCxnSpPr>
        <p:spPr>
          <a:xfrm>
            <a:off x="4948922" y="5730056"/>
            <a:ext cx="635322" cy="9525"/>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383" name="直接箭头连接符 382"/>
          <p:cNvCxnSpPr>
            <a:stCxn id="148" idx="3"/>
            <a:endCxn id="358" idx="1"/>
          </p:cNvCxnSpPr>
          <p:nvPr/>
        </p:nvCxnSpPr>
        <p:spPr>
          <a:xfrm>
            <a:off x="2708930" y="4545329"/>
            <a:ext cx="5416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8" name="矩形 387"/>
          <p:cNvSpPr/>
          <p:nvPr/>
        </p:nvSpPr>
        <p:spPr>
          <a:xfrm>
            <a:off x="8596534" y="2817520"/>
            <a:ext cx="2030061" cy="472219"/>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dk1"/>
                </a:solidFill>
                <a:latin typeface="+mj-ea"/>
                <a:ea typeface="+mj-ea"/>
              </a:rPr>
              <a:t>Codis</a:t>
            </a:r>
            <a:r>
              <a:rPr lang="en-US" altLang="zh-CN" sz="1100" dirty="0">
                <a:solidFill>
                  <a:schemeClr val="dk1"/>
                </a:solidFill>
                <a:latin typeface="+mj-ea"/>
                <a:ea typeface="+mj-ea"/>
              </a:rPr>
              <a:t>-</a:t>
            </a:r>
            <a:r>
              <a:rPr lang="en-US" altLang="zh-CN" sz="1100" dirty="0" err="1">
                <a:solidFill>
                  <a:schemeClr val="dk1"/>
                </a:solidFill>
                <a:latin typeface="+mj-ea"/>
                <a:ea typeface="+mj-ea"/>
              </a:rPr>
              <a:t>redis</a:t>
            </a:r>
            <a:r>
              <a:rPr lang="en-US" altLang="zh-CN" sz="1100" dirty="0">
                <a:solidFill>
                  <a:schemeClr val="dk1"/>
                </a:solidFill>
                <a:latin typeface="+mj-ea"/>
                <a:ea typeface="+mj-ea"/>
              </a:rPr>
              <a:t>-group</a:t>
            </a:r>
            <a:endParaRPr lang="zh-CN" altLang="en-US" sz="1100" dirty="0">
              <a:solidFill>
                <a:schemeClr val="dk1"/>
              </a:solidFill>
              <a:latin typeface="+mj-ea"/>
              <a:ea typeface="+mj-ea"/>
            </a:endParaRPr>
          </a:p>
        </p:txBody>
      </p:sp>
      <p:sp>
        <p:nvSpPr>
          <p:cNvPr id="390" name="矩形 389"/>
          <p:cNvSpPr/>
          <p:nvPr/>
        </p:nvSpPr>
        <p:spPr>
          <a:xfrm>
            <a:off x="8611200" y="3537023"/>
            <a:ext cx="2030061" cy="472219"/>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dk1"/>
                </a:solidFill>
                <a:latin typeface="+mj-ea"/>
                <a:ea typeface="+mj-ea"/>
              </a:rPr>
              <a:t>Codis</a:t>
            </a:r>
            <a:r>
              <a:rPr lang="en-US" altLang="zh-CN" sz="1100" dirty="0">
                <a:solidFill>
                  <a:schemeClr val="dk1"/>
                </a:solidFill>
                <a:latin typeface="+mj-ea"/>
                <a:ea typeface="+mj-ea"/>
              </a:rPr>
              <a:t>-</a:t>
            </a:r>
            <a:r>
              <a:rPr lang="en-US" altLang="zh-CN" sz="1100" dirty="0" err="1">
                <a:solidFill>
                  <a:schemeClr val="dk1"/>
                </a:solidFill>
                <a:latin typeface="+mj-ea"/>
                <a:ea typeface="+mj-ea"/>
              </a:rPr>
              <a:t>redis</a:t>
            </a:r>
            <a:r>
              <a:rPr lang="en-US" altLang="zh-CN" sz="1100" dirty="0">
                <a:solidFill>
                  <a:schemeClr val="dk1"/>
                </a:solidFill>
                <a:latin typeface="+mj-ea"/>
                <a:ea typeface="+mj-ea"/>
              </a:rPr>
              <a:t>-group</a:t>
            </a:r>
            <a:endParaRPr lang="zh-CN" altLang="en-US" sz="1100" dirty="0">
              <a:solidFill>
                <a:schemeClr val="dk1"/>
              </a:solidFill>
              <a:latin typeface="+mj-ea"/>
              <a:ea typeface="+mj-ea"/>
            </a:endParaRPr>
          </a:p>
        </p:txBody>
      </p:sp>
      <p:sp>
        <p:nvSpPr>
          <p:cNvPr id="391" name="矩形 390"/>
          <p:cNvSpPr/>
          <p:nvPr/>
        </p:nvSpPr>
        <p:spPr>
          <a:xfrm>
            <a:off x="8611200" y="4231408"/>
            <a:ext cx="2030061" cy="472219"/>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r>
              <a:rPr lang="en-US" altLang="zh-CN" sz="1100" dirty="0" err="1">
                <a:solidFill>
                  <a:schemeClr val="dk1"/>
                </a:solidFill>
                <a:latin typeface="+mj-ea"/>
                <a:ea typeface="+mj-ea"/>
              </a:rPr>
              <a:t>Codis</a:t>
            </a:r>
            <a:r>
              <a:rPr lang="en-US" altLang="zh-CN" sz="1100" dirty="0">
                <a:solidFill>
                  <a:schemeClr val="dk1"/>
                </a:solidFill>
                <a:latin typeface="+mj-ea"/>
                <a:ea typeface="+mj-ea"/>
              </a:rPr>
              <a:t>-</a:t>
            </a:r>
            <a:r>
              <a:rPr lang="en-US" altLang="zh-CN" sz="1100" dirty="0" err="1">
                <a:solidFill>
                  <a:schemeClr val="dk1"/>
                </a:solidFill>
                <a:latin typeface="+mj-ea"/>
                <a:ea typeface="+mj-ea"/>
              </a:rPr>
              <a:t>redis</a:t>
            </a:r>
            <a:r>
              <a:rPr lang="en-US" altLang="zh-CN" sz="1100" dirty="0">
                <a:solidFill>
                  <a:schemeClr val="dk1"/>
                </a:solidFill>
                <a:latin typeface="+mj-ea"/>
                <a:ea typeface="+mj-ea"/>
              </a:rPr>
              <a:t>-group</a:t>
            </a:r>
            <a:endParaRPr lang="zh-CN" altLang="en-US" sz="1100" dirty="0">
              <a:solidFill>
                <a:schemeClr val="dk1"/>
              </a:solidFill>
              <a:latin typeface="+mj-ea"/>
              <a:ea typeface="+mj-ea"/>
            </a:endParaRPr>
          </a:p>
        </p:txBody>
      </p:sp>
      <p:cxnSp>
        <p:nvCxnSpPr>
          <p:cNvPr id="396" name="直接箭头连接符 395"/>
          <p:cNvCxnSpPr>
            <a:stCxn id="363" idx="3"/>
            <a:endCxn id="388" idx="1"/>
          </p:cNvCxnSpPr>
          <p:nvPr/>
        </p:nvCxnSpPr>
        <p:spPr>
          <a:xfrm flipV="1">
            <a:off x="7443524" y="3053630"/>
            <a:ext cx="1153010" cy="14916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7" name="直接箭头连接符 396"/>
          <p:cNvCxnSpPr>
            <a:stCxn id="363" idx="3"/>
            <a:endCxn id="390" idx="1"/>
          </p:cNvCxnSpPr>
          <p:nvPr/>
        </p:nvCxnSpPr>
        <p:spPr>
          <a:xfrm flipV="1">
            <a:off x="7443524" y="3773133"/>
            <a:ext cx="1167676" cy="7721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8" name="直接箭头连接符 397"/>
          <p:cNvCxnSpPr>
            <a:stCxn id="363" idx="3"/>
            <a:endCxn id="391" idx="1"/>
          </p:cNvCxnSpPr>
          <p:nvPr/>
        </p:nvCxnSpPr>
        <p:spPr>
          <a:xfrm flipV="1">
            <a:off x="7443524" y="4467518"/>
            <a:ext cx="1167676" cy="7781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9" name="直接箭头连接符 398"/>
          <p:cNvCxnSpPr>
            <a:stCxn id="363" idx="3"/>
            <a:endCxn id="157" idx="1"/>
          </p:cNvCxnSpPr>
          <p:nvPr/>
        </p:nvCxnSpPr>
        <p:spPr>
          <a:xfrm>
            <a:off x="7443524" y="4545329"/>
            <a:ext cx="1167676" cy="103331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0" name="五边形 409"/>
          <p:cNvSpPr/>
          <p:nvPr/>
        </p:nvSpPr>
        <p:spPr>
          <a:xfrm>
            <a:off x="5444430" y="1538535"/>
            <a:ext cx="2524312" cy="772160"/>
          </a:xfrm>
          <a:prstGeom prst="homePlate">
            <a:avLst/>
          </a:prstGeom>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r>
              <a:rPr lang="en-US" altLang="zh-CN" dirty="0" err="1">
                <a:solidFill>
                  <a:schemeClr val="tx1"/>
                </a:solidFill>
                <a:latin typeface="+mj-ea"/>
              </a:rPr>
              <a:t>ZooKeeper</a:t>
            </a:r>
            <a:r>
              <a:rPr lang="en-US" altLang="zh-CN" dirty="0">
                <a:solidFill>
                  <a:schemeClr val="tx1"/>
                </a:solidFill>
                <a:latin typeface="+mj-ea"/>
              </a:rPr>
              <a:t> </a:t>
            </a:r>
            <a:r>
              <a:rPr lang="en-US" altLang="zh-CN" dirty="0" smtClean="0">
                <a:solidFill>
                  <a:schemeClr val="tx1"/>
                </a:solidFill>
                <a:latin typeface="+mj-ea"/>
                <a:ea typeface="+mj-ea"/>
              </a:rPr>
              <a:t>cluster</a:t>
            </a:r>
            <a:endParaRPr lang="zh-CN" altLang="en-US" dirty="0" smtClean="0">
              <a:solidFill>
                <a:schemeClr val="tx1"/>
              </a:solidFill>
              <a:latin typeface="+mj-ea"/>
              <a:ea typeface="+mj-ea"/>
            </a:endParaRPr>
          </a:p>
        </p:txBody>
      </p:sp>
      <p:cxnSp>
        <p:nvCxnSpPr>
          <p:cNvPr id="411" name="直接箭头连接符 410"/>
          <p:cNvCxnSpPr>
            <a:stCxn id="363" idx="0"/>
            <a:endCxn id="410" idx="2"/>
          </p:cNvCxnSpPr>
          <p:nvPr/>
        </p:nvCxnSpPr>
        <p:spPr>
          <a:xfrm flipH="1" flipV="1">
            <a:off x="6513546" y="2310695"/>
            <a:ext cx="338" cy="426154"/>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426" name="直接箭头连接符 425"/>
          <p:cNvCxnSpPr>
            <a:stCxn id="147" idx="3"/>
            <a:endCxn id="410" idx="1"/>
          </p:cNvCxnSpPr>
          <p:nvPr/>
        </p:nvCxnSpPr>
        <p:spPr>
          <a:xfrm flipV="1">
            <a:off x="2708929" y="1924615"/>
            <a:ext cx="2735501" cy="1482310"/>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sp>
        <p:nvSpPr>
          <p:cNvPr id="434" name="流程图: 磁盘 433"/>
          <p:cNvSpPr/>
          <p:nvPr/>
        </p:nvSpPr>
        <p:spPr>
          <a:xfrm>
            <a:off x="8799404" y="5328553"/>
            <a:ext cx="751840" cy="741680"/>
          </a:xfrm>
          <a:prstGeom prst="flowChartMagneticDisk">
            <a:avLst/>
          </a:prstGeom>
          <a:solidFill>
            <a:srgbClr val="FF9966"/>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100" dirty="0" err="1" smtClean="0">
                <a:solidFill>
                  <a:schemeClr val="tx1"/>
                </a:solidFill>
                <a:latin typeface="+mj-ea"/>
              </a:rPr>
              <a:t>Codis</a:t>
            </a:r>
            <a:r>
              <a:rPr lang="en-US" altLang="zh-CN" sz="1100" dirty="0" smtClean="0">
                <a:solidFill>
                  <a:schemeClr val="tx1"/>
                </a:solidFill>
                <a:latin typeface="+mj-ea"/>
              </a:rPr>
              <a:t>-</a:t>
            </a:r>
            <a:r>
              <a:rPr lang="en-US" altLang="zh-CN" sz="1100" dirty="0" err="1" smtClean="0">
                <a:solidFill>
                  <a:schemeClr val="tx1"/>
                </a:solidFill>
                <a:latin typeface="+mj-ea"/>
              </a:rPr>
              <a:t>redis</a:t>
            </a:r>
            <a:r>
              <a:rPr lang="en-US" altLang="zh-CN" sz="1100" dirty="0" smtClean="0">
                <a:solidFill>
                  <a:schemeClr val="tx1"/>
                </a:solidFill>
                <a:latin typeface="+mj-ea"/>
              </a:rPr>
              <a:t>-m</a:t>
            </a:r>
            <a:endParaRPr lang="zh-CN" altLang="en-US" sz="1100" dirty="0" smtClean="0">
              <a:solidFill>
                <a:schemeClr val="tx1"/>
              </a:solidFill>
              <a:latin typeface="+mj-ea"/>
              <a:ea typeface="+mj-ea"/>
            </a:endParaRPr>
          </a:p>
        </p:txBody>
      </p:sp>
      <p:sp>
        <p:nvSpPr>
          <p:cNvPr id="435" name="流程图: 磁盘 434"/>
          <p:cNvSpPr/>
          <p:nvPr/>
        </p:nvSpPr>
        <p:spPr>
          <a:xfrm>
            <a:off x="9767779" y="5328553"/>
            <a:ext cx="751840" cy="741680"/>
          </a:xfrm>
          <a:prstGeom prst="flowChartMagneticDisk">
            <a:avLst/>
          </a:prstGeom>
          <a:solidFill>
            <a:srgbClr val="FF9966"/>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100" dirty="0" err="1" smtClean="0">
                <a:solidFill>
                  <a:schemeClr val="tx1"/>
                </a:solidFill>
                <a:latin typeface="+mj-ea"/>
              </a:rPr>
              <a:t>Codis</a:t>
            </a:r>
            <a:r>
              <a:rPr lang="en-US" altLang="zh-CN" sz="1100" dirty="0" smtClean="0">
                <a:solidFill>
                  <a:schemeClr val="tx1"/>
                </a:solidFill>
                <a:latin typeface="+mj-ea"/>
              </a:rPr>
              <a:t>-</a:t>
            </a:r>
            <a:r>
              <a:rPr lang="en-US" altLang="zh-CN" sz="1100" dirty="0" err="1" smtClean="0">
                <a:solidFill>
                  <a:schemeClr val="tx1"/>
                </a:solidFill>
                <a:latin typeface="+mj-ea"/>
              </a:rPr>
              <a:t>redis</a:t>
            </a:r>
            <a:r>
              <a:rPr lang="en-US" altLang="zh-CN" sz="1100" dirty="0" smtClean="0">
                <a:solidFill>
                  <a:schemeClr val="tx1"/>
                </a:solidFill>
                <a:latin typeface="+mj-ea"/>
              </a:rPr>
              <a:t>-s</a:t>
            </a:r>
            <a:endParaRPr lang="zh-CN" altLang="en-US" sz="1100" dirty="0">
              <a:solidFill>
                <a:schemeClr val="tx1"/>
              </a:solidFill>
              <a:latin typeface="+mj-ea"/>
            </a:endParaRPr>
          </a:p>
        </p:txBody>
      </p:sp>
      <p:cxnSp>
        <p:nvCxnSpPr>
          <p:cNvPr id="436" name="直接箭头连接符 435"/>
          <p:cNvCxnSpPr>
            <a:stCxn id="434" idx="4"/>
            <a:endCxn id="435" idx="2"/>
          </p:cNvCxnSpPr>
          <p:nvPr/>
        </p:nvCxnSpPr>
        <p:spPr>
          <a:xfrm>
            <a:off x="9551244" y="5699393"/>
            <a:ext cx="216535" cy="0"/>
          </a:xfrm>
          <a:prstGeom prst="straightConnector1">
            <a:avLst/>
          </a:prstGeom>
          <a:ln>
            <a:solidFill>
              <a:schemeClr val="tx2">
                <a:lumMod val="50000"/>
              </a:schemeClr>
            </a:solidFill>
            <a:headEnd type="none"/>
            <a:tailEnd type="arrow"/>
          </a:ln>
        </p:spPr>
        <p:style>
          <a:lnRef idx="3">
            <a:schemeClr val="accent6"/>
          </a:lnRef>
          <a:fillRef idx="0">
            <a:schemeClr val="accent6"/>
          </a:fillRef>
          <a:effectRef idx="2">
            <a:schemeClr val="accent6"/>
          </a:effectRef>
          <a:fontRef idx="minor">
            <a:schemeClr val="tx1"/>
          </a:fontRef>
        </p:style>
      </p:cxnSp>
      <p:sp>
        <p:nvSpPr>
          <p:cNvPr id="43" name="TextBox 42"/>
          <p:cNvSpPr txBox="1"/>
          <p:nvPr/>
        </p:nvSpPr>
        <p:spPr>
          <a:xfrm>
            <a:off x="1389163" y="1578154"/>
            <a:ext cx="3233210" cy="738664"/>
          </a:xfrm>
          <a:prstGeom prst="rect">
            <a:avLst/>
          </a:prstGeom>
          <a:noFill/>
        </p:spPr>
        <p:txBody>
          <a:bodyPr wrap="square" rtlCol="0">
            <a:spAutoFit/>
          </a:bodyPr>
          <a:lstStyle/>
          <a:p>
            <a:r>
              <a:rPr lang="en-US" altLang="zh-CN" sz="1400" dirty="0" err="1"/>
              <a:t>Codis</a:t>
            </a:r>
            <a:r>
              <a:rPr lang="en-US" altLang="zh-CN" sz="1400" dirty="0"/>
              <a:t> </a:t>
            </a:r>
            <a:r>
              <a:rPr lang="zh-CN" altLang="en-US" sz="1400" dirty="0"/>
              <a:t>是 </a:t>
            </a:r>
            <a:r>
              <a:rPr lang="en-US" altLang="zh-CN" sz="1400" dirty="0" err="1" smtClean="0"/>
              <a:t>Wandoujia</a:t>
            </a:r>
            <a:r>
              <a:rPr lang="en-US" altLang="zh-CN" sz="1400" dirty="0" smtClean="0"/>
              <a:t> </a:t>
            </a:r>
            <a:r>
              <a:rPr lang="zh-CN" altLang="en-US" sz="1400" dirty="0" smtClean="0"/>
              <a:t>开发</a:t>
            </a:r>
            <a:r>
              <a:rPr lang="zh-CN" altLang="en-US" sz="1400" dirty="0"/>
              <a:t>的一个分布式 </a:t>
            </a:r>
            <a:r>
              <a:rPr lang="en-US" altLang="zh-CN" sz="1400" dirty="0" err="1" smtClean="0"/>
              <a:t>Redis</a:t>
            </a:r>
            <a:r>
              <a:rPr lang="zh-CN" altLang="en-US" sz="1400" dirty="0" smtClean="0"/>
              <a:t>代理</a:t>
            </a:r>
            <a:r>
              <a:rPr lang="en-US" altLang="zh-CN" sz="1400" dirty="0" smtClean="0"/>
              <a:t>, </a:t>
            </a:r>
            <a:r>
              <a:rPr lang="zh-CN" altLang="en-US" sz="1400" dirty="0" smtClean="0"/>
              <a:t>具有有</a:t>
            </a:r>
            <a:r>
              <a:rPr lang="zh-CN" altLang="en-US" sz="1400" dirty="0"/>
              <a:t>动态扩</a:t>
            </a:r>
            <a:r>
              <a:rPr lang="en-US" altLang="zh-CN" sz="1400" dirty="0"/>
              <a:t>/</a:t>
            </a:r>
            <a:r>
              <a:rPr lang="zh-CN" altLang="en-US" sz="1400" dirty="0"/>
              <a:t>缩容的能力</a:t>
            </a:r>
            <a:r>
              <a:rPr lang="zh-CN" altLang="en-US" sz="1400" dirty="0" smtClean="0"/>
              <a:t>，内部预分为</a:t>
            </a:r>
            <a:r>
              <a:rPr lang="en-US" altLang="zh-CN" sz="1400" dirty="0" smtClean="0"/>
              <a:t>1024</a:t>
            </a:r>
            <a:r>
              <a:rPr lang="zh-CN" altLang="en-US" sz="1400" dirty="0" smtClean="0"/>
              <a:t>个</a:t>
            </a:r>
            <a:r>
              <a:rPr lang="en-US" altLang="zh-CN" sz="1400" dirty="0" smtClean="0"/>
              <a:t>Slots</a:t>
            </a:r>
            <a:r>
              <a:rPr lang="zh-CN" altLang="en-US" sz="1400" dirty="0" smtClean="0"/>
              <a:t>。</a:t>
            </a:r>
            <a:endParaRPr lang="zh-CN" altLang="en-US" sz="1400" dirty="0"/>
          </a:p>
        </p:txBody>
      </p:sp>
    </p:spTree>
    <p:extLst>
      <p:ext uri="{BB962C8B-B14F-4D97-AF65-F5344CB8AC3E}">
        <p14:creationId xmlns:p14="http://schemas.microsoft.com/office/powerpoint/2010/main" val="87858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smtClean="0">
                <a:solidFill>
                  <a:schemeClr val="accent4">
                    <a:lumMod val="20000"/>
                    <a:lumOff val="80000"/>
                  </a:schemeClr>
                </a:solidFill>
                <a:latin typeface="微软雅黑" pitchFamily="34" charset="-122"/>
                <a:ea typeface="微软雅黑" pitchFamily="34" charset="-122"/>
              </a:rPr>
              <a:t>Codis</a:t>
            </a:r>
            <a:r>
              <a:rPr lang="zh-CN" altLang="en-US" sz="2400" b="1" dirty="0" smtClean="0">
                <a:solidFill>
                  <a:schemeClr val="accent4">
                    <a:lumMod val="20000"/>
                    <a:lumOff val="80000"/>
                  </a:schemeClr>
                </a:solidFill>
                <a:latin typeface="微软雅黑" pitchFamily="34" charset="-122"/>
                <a:ea typeface="微软雅黑" pitchFamily="34" charset="-122"/>
              </a:rPr>
              <a:t>优缺点</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3" name="内容占位符 3"/>
          <p:cNvGraphicFramePr>
            <a:graphicFrameLocks noGrp="1"/>
          </p:cNvGraphicFramePr>
          <p:nvPr>
            <p:ph idx="1"/>
            <p:extLst>
              <p:ext uri="{D42A27DB-BD31-4B8C-83A1-F6EECF244321}">
                <p14:modId xmlns:p14="http://schemas.microsoft.com/office/powerpoint/2010/main" val="1525883917"/>
              </p:ext>
            </p:extLst>
          </p:nvPr>
        </p:nvGraphicFramePr>
        <p:xfrm>
          <a:off x="3067725" y="2105023"/>
          <a:ext cx="6087155" cy="2956836"/>
        </p:xfrm>
        <a:graphic>
          <a:graphicData uri="http://schemas.openxmlformats.org/drawingml/2006/table">
            <a:tbl>
              <a:tblPr firstRow="1" bandRow="1">
                <a:tableStyleId>{6E25E649-3F16-4E02-A733-19D2CDBF48F0}</a:tableStyleId>
              </a:tblPr>
              <a:tblGrid>
                <a:gridCol w="2945865"/>
                <a:gridCol w="3141290"/>
              </a:tblGrid>
              <a:tr h="487166">
                <a:tc>
                  <a:txBody>
                    <a:bodyPr/>
                    <a:lstStyle/>
                    <a:p>
                      <a:r>
                        <a:rPr lang="zh-CN" altLang="en-US" dirty="0" smtClean="0"/>
                        <a:t>优点</a:t>
                      </a:r>
                      <a:endParaRPr lang="zh-CN" altLang="en-US" dirty="0"/>
                    </a:p>
                  </a:txBody>
                  <a:tcPr anchor="ctr"/>
                </a:tc>
                <a:tc>
                  <a:txBody>
                    <a:bodyPr/>
                    <a:lstStyle/>
                    <a:p>
                      <a:r>
                        <a:rPr lang="zh-CN" altLang="en-US" sz="1800" kern="1200" dirty="0" smtClean="0"/>
                        <a:t>缺点</a:t>
                      </a:r>
                      <a:r>
                        <a:rPr lang="en-US" altLang="zh-CN" sz="1800" kern="1200" dirty="0" smtClean="0">
                          <a:effectLst/>
                        </a:rPr>
                        <a:t> </a:t>
                      </a:r>
                      <a:endParaRPr lang="zh-CN" altLang="en-US" dirty="0"/>
                    </a:p>
                  </a:txBody>
                  <a:tcPr anchor="ctr"/>
                </a:tc>
              </a:tr>
              <a:tr h="4939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动态扩缩容</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性能降低</a:t>
                      </a:r>
                    </a:p>
                  </a:txBody>
                  <a:tcPr anchor="ctr"/>
                </a:tc>
              </a:tr>
              <a:tr h="4939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减少连接数</a:t>
                      </a:r>
                    </a:p>
                  </a:txBody>
                  <a:tcPr anchor="ctr"/>
                </a:tc>
                <a:tc>
                  <a:txBody>
                    <a:bodyPr/>
                    <a:lstStyle/>
                    <a:p>
                      <a:r>
                        <a:rPr lang="zh-CN" altLang="en-US" dirty="0" smtClean="0"/>
                        <a:t>架构复杂</a:t>
                      </a:r>
                      <a:endParaRPr lang="zh-CN" altLang="en-US" dirty="0"/>
                    </a:p>
                  </a:txBody>
                  <a:tcPr anchor="ctr"/>
                </a:tc>
              </a:tr>
              <a:tr h="4939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自带迁移工具</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运维代价中</a:t>
                      </a:r>
                    </a:p>
                  </a:txBody>
                  <a:tcPr anchor="ctr"/>
                </a:tc>
              </a:tr>
              <a:tr h="4939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可视化运维监控</a:t>
                      </a:r>
                    </a:p>
                  </a:txBody>
                  <a:tcPr anchor="ctr"/>
                </a:tc>
                <a:tc>
                  <a:txBody>
                    <a:bodyPr/>
                    <a:lstStyle/>
                    <a:p>
                      <a:r>
                        <a:rPr lang="zh-CN" altLang="en-US" dirty="0" smtClean="0"/>
                        <a:t>修改了</a:t>
                      </a:r>
                      <a:r>
                        <a:rPr lang="en-US" altLang="zh-CN" dirty="0" err="1" smtClean="0"/>
                        <a:t>Redis</a:t>
                      </a:r>
                      <a:r>
                        <a:rPr lang="zh-CN" altLang="en-US" dirty="0" smtClean="0"/>
                        <a:t>源码</a:t>
                      </a:r>
                      <a:endParaRPr lang="zh-CN" altLang="en-US" dirty="0"/>
                    </a:p>
                  </a:txBody>
                  <a:tcPr anchor="ctr"/>
                </a:tc>
              </a:tr>
              <a:tr h="493934">
                <a:tc>
                  <a:txBody>
                    <a:bodyPr/>
                    <a:lstStyle/>
                    <a:p>
                      <a:r>
                        <a:rPr lang="zh-CN" altLang="en-US" dirty="0" smtClean="0"/>
                        <a:t>支持逻辑隔离</a:t>
                      </a:r>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nchor="ctr"/>
                </a:tc>
              </a:tr>
            </a:tbl>
          </a:graphicData>
        </a:graphic>
      </p:graphicFrame>
    </p:spTree>
    <p:extLst>
      <p:ext uri="{BB962C8B-B14F-4D97-AF65-F5344CB8AC3E}">
        <p14:creationId xmlns:p14="http://schemas.microsoft.com/office/powerpoint/2010/main" val="2383999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172617"/>
            <a:ext cx="2619765" cy="462508"/>
          </a:xfrm>
        </p:spPr>
        <p:txBody>
          <a:bodyPr>
            <a:normAutofit/>
          </a:bodyPr>
          <a:lstStyle/>
          <a:p>
            <a:r>
              <a:rPr lang="en-US" altLang="zh-CN" sz="2400" dirty="0" err="1" smtClean="0"/>
              <a:t>Padis</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客户端集群</a:t>
            </a:r>
            <a:r>
              <a:rPr lang="zh-CN" altLang="pt-BR" sz="2400" b="1" dirty="0" smtClean="0">
                <a:solidFill>
                  <a:schemeClr val="accent4">
                    <a:lumMod val="20000"/>
                    <a:lumOff val="80000"/>
                  </a:schemeClr>
                </a:solidFill>
                <a:latin typeface="微软雅黑" pitchFamily="34" charset="-122"/>
                <a:ea typeface="微软雅黑" pitchFamily="34" charset="-122"/>
              </a:rPr>
              <a:t>方案</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1672720" y="3555280"/>
            <a:ext cx="1698392" cy="664295"/>
          </a:xfrm>
          <a:prstGeom prst="roundRect">
            <a:avLst/>
          </a:prstGeom>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400" dirty="0" err="1" smtClean="0">
                <a:latin typeface="+mj-ea"/>
                <a:ea typeface="+mj-ea"/>
              </a:rPr>
              <a:t>Padis</a:t>
            </a:r>
            <a:r>
              <a:rPr lang="en-US" altLang="zh-CN" sz="1400" dirty="0" smtClean="0">
                <a:latin typeface="+mj-ea"/>
                <a:ea typeface="+mj-ea"/>
              </a:rPr>
              <a:t>-client</a:t>
            </a:r>
            <a:endParaRPr lang="zh-CN" altLang="en-US" sz="1400" dirty="0" smtClean="0">
              <a:latin typeface="+mj-ea"/>
              <a:ea typeface="+mj-ea"/>
            </a:endParaRPr>
          </a:p>
        </p:txBody>
      </p:sp>
      <p:cxnSp>
        <p:nvCxnSpPr>
          <p:cNvPr id="396" name="直接箭头连接符 395"/>
          <p:cNvCxnSpPr>
            <a:stCxn id="147" idx="3"/>
            <a:endCxn id="33" idx="2"/>
          </p:cNvCxnSpPr>
          <p:nvPr/>
        </p:nvCxnSpPr>
        <p:spPr>
          <a:xfrm flipV="1">
            <a:off x="3371112" y="2677009"/>
            <a:ext cx="4947908" cy="121041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7" name="直接箭头连接符 396"/>
          <p:cNvCxnSpPr>
            <a:stCxn id="147" idx="3"/>
            <a:endCxn id="106" idx="2"/>
          </p:cNvCxnSpPr>
          <p:nvPr/>
        </p:nvCxnSpPr>
        <p:spPr>
          <a:xfrm>
            <a:off x="3371112" y="3887428"/>
            <a:ext cx="4947908" cy="39094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98" name="直接箭头连接符 397"/>
          <p:cNvCxnSpPr>
            <a:stCxn id="147" idx="3"/>
            <a:endCxn id="113" idx="2"/>
          </p:cNvCxnSpPr>
          <p:nvPr/>
        </p:nvCxnSpPr>
        <p:spPr>
          <a:xfrm>
            <a:off x="3371112" y="3887428"/>
            <a:ext cx="4947908" cy="20033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26" name="直接箭头连接符 425"/>
          <p:cNvCxnSpPr>
            <a:stCxn id="147" idx="3"/>
            <a:endCxn id="51" idx="1"/>
          </p:cNvCxnSpPr>
          <p:nvPr/>
        </p:nvCxnSpPr>
        <p:spPr>
          <a:xfrm flipV="1">
            <a:off x="3371112" y="2583182"/>
            <a:ext cx="2569939" cy="1304246"/>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sp>
        <p:nvSpPr>
          <p:cNvPr id="59" name="圆角矩形 58"/>
          <p:cNvSpPr/>
          <p:nvPr/>
        </p:nvSpPr>
        <p:spPr>
          <a:xfrm>
            <a:off x="1672720" y="4921882"/>
            <a:ext cx="1698392" cy="664295"/>
          </a:xfrm>
          <a:prstGeom prst="roundRect">
            <a:avLst/>
          </a:prstGeom>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altLang="zh-CN" sz="1400" dirty="0" smtClean="0">
                <a:latin typeface="+mj-ea"/>
              </a:rPr>
              <a:t>Dashboard</a:t>
            </a:r>
            <a:endParaRPr lang="zh-CN" altLang="en-US" sz="1400" dirty="0">
              <a:latin typeface="+mj-ea"/>
            </a:endParaRPr>
          </a:p>
        </p:txBody>
      </p:sp>
      <p:cxnSp>
        <p:nvCxnSpPr>
          <p:cNvPr id="60" name="直接箭头连接符 59"/>
          <p:cNvCxnSpPr>
            <a:stCxn id="59" idx="3"/>
            <a:endCxn id="51" idx="1"/>
          </p:cNvCxnSpPr>
          <p:nvPr/>
        </p:nvCxnSpPr>
        <p:spPr>
          <a:xfrm flipV="1">
            <a:off x="3371112" y="2583182"/>
            <a:ext cx="2569939" cy="2670848"/>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grpSp>
        <p:nvGrpSpPr>
          <p:cNvPr id="42" name="组合 41"/>
          <p:cNvGrpSpPr/>
          <p:nvPr/>
        </p:nvGrpSpPr>
        <p:grpSpPr>
          <a:xfrm>
            <a:off x="8319020" y="1964571"/>
            <a:ext cx="1952625" cy="1424876"/>
            <a:chOff x="8556770" y="2408336"/>
            <a:chExt cx="1952625" cy="1424876"/>
          </a:xfrm>
        </p:grpSpPr>
        <p:sp>
          <p:nvSpPr>
            <p:cNvPr id="33" name="椭圆 32"/>
            <p:cNvSpPr/>
            <p:nvPr/>
          </p:nvSpPr>
          <p:spPr>
            <a:xfrm>
              <a:off x="8556770" y="2408336"/>
              <a:ext cx="1952625" cy="1424876"/>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endParaRPr lang="zh-CN" altLang="en-US" sz="1400" dirty="0" smtClean="0">
                <a:solidFill>
                  <a:schemeClr val="tx1"/>
                </a:solidFill>
                <a:latin typeface="+mj-ea"/>
                <a:ea typeface="+mj-ea"/>
              </a:endParaRPr>
            </a:p>
          </p:txBody>
        </p:sp>
        <p:sp>
          <p:nvSpPr>
            <p:cNvPr id="35" name="矩形 34"/>
            <p:cNvSpPr/>
            <p:nvPr/>
          </p:nvSpPr>
          <p:spPr>
            <a:xfrm>
              <a:off x="9052069" y="2638425"/>
              <a:ext cx="96202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a:solidFill>
                    <a:schemeClr val="tx1"/>
                  </a:solidFill>
                  <a:latin typeface="+mj-ea"/>
                  <a:ea typeface="+mj-ea"/>
                </a:rPr>
                <a:t>Redis</a:t>
              </a:r>
              <a:r>
                <a:rPr lang="en-US" altLang="zh-CN" sz="1400" dirty="0">
                  <a:solidFill>
                    <a:schemeClr val="tx1"/>
                  </a:solidFill>
                  <a:latin typeface="+mj-ea"/>
                  <a:ea typeface="+mj-ea"/>
                </a:rPr>
                <a:t>(M)</a:t>
              </a:r>
              <a:endParaRPr lang="zh-CN" altLang="en-US" sz="1400" dirty="0">
                <a:solidFill>
                  <a:schemeClr val="tx1"/>
                </a:solidFill>
                <a:latin typeface="+mj-ea"/>
                <a:ea typeface="+mj-ea"/>
              </a:endParaRPr>
            </a:p>
          </p:txBody>
        </p:sp>
        <p:sp>
          <p:nvSpPr>
            <p:cNvPr id="95" name="矩形 94"/>
            <p:cNvSpPr/>
            <p:nvPr/>
          </p:nvSpPr>
          <p:spPr>
            <a:xfrm>
              <a:off x="8860031" y="3211724"/>
              <a:ext cx="50273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smtClean="0">
                  <a:solidFill>
                    <a:schemeClr val="tx1"/>
                  </a:solidFill>
                  <a:latin typeface="+mj-ea"/>
                  <a:ea typeface="+mj-ea"/>
                </a:rPr>
                <a:t>S</a:t>
              </a:r>
              <a:endParaRPr lang="zh-CN" altLang="en-US" sz="1400" dirty="0" smtClean="0">
                <a:solidFill>
                  <a:schemeClr val="tx1"/>
                </a:solidFill>
                <a:latin typeface="+mj-ea"/>
                <a:ea typeface="+mj-ea"/>
              </a:endParaRPr>
            </a:p>
          </p:txBody>
        </p:sp>
        <p:sp>
          <p:nvSpPr>
            <p:cNvPr id="97" name="矩形 96"/>
            <p:cNvSpPr/>
            <p:nvPr/>
          </p:nvSpPr>
          <p:spPr>
            <a:xfrm>
              <a:off x="9669656" y="3211724"/>
              <a:ext cx="50273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smtClean="0">
                  <a:solidFill>
                    <a:schemeClr val="tx1"/>
                  </a:solidFill>
                  <a:latin typeface="+mj-ea"/>
                  <a:ea typeface="+mj-ea"/>
                </a:rPr>
                <a:t>S</a:t>
              </a:r>
              <a:endParaRPr lang="zh-CN" altLang="en-US" sz="1400" dirty="0" smtClean="0">
                <a:solidFill>
                  <a:schemeClr val="tx1"/>
                </a:solidFill>
                <a:latin typeface="+mj-ea"/>
                <a:ea typeface="+mj-ea"/>
              </a:endParaRPr>
            </a:p>
          </p:txBody>
        </p:sp>
        <p:cxnSp>
          <p:nvCxnSpPr>
            <p:cNvPr id="98" name="直接箭头连接符 97"/>
            <p:cNvCxnSpPr>
              <a:stCxn id="35" idx="2"/>
              <a:endCxn id="95" idx="0"/>
            </p:cNvCxnSpPr>
            <p:nvPr/>
          </p:nvCxnSpPr>
          <p:spPr>
            <a:xfrm flipH="1">
              <a:off x="9111399" y="3021880"/>
              <a:ext cx="421683" cy="189844"/>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101" name="直接箭头连接符 100"/>
            <p:cNvCxnSpPr>
              <a:stCxn id="35" idx="2"/>
              <a:endCxn id="97" idx="0"/>
            </p:cNvCxnSpPr>
            <p:nvPr/>
          </p:nvCxnSpPr>
          <p:spPr>
            <a:xfrm>
              <a:off x="9533082" y="3021880"/>
              <a:ext cx="387942" cy="189844"/>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grpSp>
      <p:sp>
        <p:nvSpPr>
          <p:cNvPr id="106" name="椭圆 105"/>
          <p:cNvSpPr/>
          <p:nvPr/>
        </p:nvSpPr>
        <p:spPr>
          <a:xfrm>
            <a:off x="8319020" y="3565933"/>
            <a:ext cx="1952625" cy="1424876"/>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endParaRPr lang="zh-CN" altLang="en-US" sz="1400" dirty="0" smtClean="0">
              <a:solidFill>
                <a:schemeClr val="tx1"/>
              </a:solidFill>
              <a:latin typeface="+mj-ea"/>
              <a:ea typeface="+mj-ea"/>
            </a:endParaRPr>
          </a:p>
        </p:txBody>
      </p:sp>
      <p:sp>
        <p:nvSpPr>
          <p:cNvPr id="107" name="矩形 106"/>
          <p:cNvSpPr/>
          <p:nvPr/>
        </p:nvSpPr>
        <p:spPr>
          <a:xfrm>
            <a:off x="8814319" y="3796022"/>
            <a:ext cx="96202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smtClean="0">
                <a:solidFill>
                  <a:schemeClr val="tx1"/>
                </a:solidFill>
                <a:latin typeface="+mj-ea"/>
                <a:ea typeface="+mj-ea"/>
              </a:rPr>
              <a:t>Redis</a:t>
            </a:r>
            <a:r>
              <a:rPr lang="en-US" altLang="zh-CN" sz="1400" dirty="0" smtClean="0">
                <a:solidFill>
                  <a:schemeClr val="tx1"/>
                </a:solidFill>
                <a:latin typeface="+mj-ea"/>
                <a:ea typeface="+mj-ea"/>
              </a:rPr>
              <a:t>(M)</a:t>
            </a:r>
            <a:endParaRPr lang="zh-CN" altLang="en-US" sz="1400" dirty="0" smtClean="0">
              <a:solidFill>
                <a:schemeClr val="tx1"/>
              </a:solidFill>
              <a:latin typeface="+mj-ea"/>
              <a:ea typeface="+mj-ea"/>
            </a:endParaRPr>
          </a:p>
        </p:txBody>
      </p:sp>
      <p:sp>
        <p:nvSpPr>
          <p:cNvPr id="108" name="矩形 107"/>
          <p:cNvSpPr/>
          <p:nvPr/>
        </p:nvSpPr>
        <p:spPr>
          <a:xfrm>
            <a:off x="8622281" y="4369321"/>
            <a:ext cx="50273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smtClean="0">
                <a:solidFill>
                  <a:schemeClr val="tx1"/>
                </a:solidFill>
                <a:latin typeface="+mj-ea"/>
                <a:ea typeface="+mj-ea"/>
              </a:rPr>
              <a:t>S</a:t>
            </a:r>
            <a:endParaRPr lang="zh-CN" altLang="en-US" sz="1400" dirty="0" smtClean="0">
              <a:solidFill>
                <a:schemeClr val="tx1"/>
              </a:solidFill>
              <a:latin typeface="+mj-ea"/>
              <a:ea typeface="+mj-ea"/>
            </a:endParaRPr>
          </a:p>
        </p:txBody>
      </p:sp>
      <p:sp>
        <p:nvSpPr>
          <p:cNvPr id="109" name="矩形 108"/>
          <p:cNvSpPr/>
          <p:nvPr/>
        </p:nvSpPr>
        <p:spPr>
          <a:xfrm>
            <a:off x="9431906" y="4369321"/>
            <a:ext cx="50273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smtClean="0">
                <a:solidFill>
                  <a:schemeClr val="tx1"/>
                </a:solidFill>
                <a:latin typeface="+mj-ea"/>
                <a:ea typeface="+mj-ea"/>
              </a:rPr>
              <a:t>S</a:t>
            </a:r>
            <a:endParaRPr lang="zh-CN" altLang="en-US" sz="1400" dirty="0" smtClean="0">
              <a:solidFill>
                <a:schemeClr val="tx1"/>
              </a:solidFill>
              <a:latin typeface="+mj-ea"/>
              <a:ea typeface="+mj-ea"/>
            </a:endParaRPr>
          </a:p>
        </p:txBody>
      </p:sp>
      <p:cxnSp>
        <p:nvCxnSpPr>
          <p:cNvPr id="110" name="直接箭头连接符 109"/>
          <p:cNvCxnSpPr>
            <a:stCxn id="107" idx="2"/>
            <a:endCxn id="108" idx="0"/>
          </p:cNvCxnSpPr>
          <p:nvPr/>
        </p:nvCxnSpPr>
        <p:spPr>
          <a:xfrm flipH="1">
            <a:off x="8873649" y="4179477"/>
            <a:ext cx="421683" cy="189844"/>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111" name="直接箭头连接符 110"/>
          <p:cNvCxnSpPr>
            <a:stCxn id="107" idx="2"/>
            <a:endCxn id="109" idx="0"/>
          </p:cNvCxnSpPr>
          <p:nvPr/>
        </p:nvCxnSpPr>
        <p:spPr>
          <a:xfrm>
            <a:off x="9295332" y="4179477"/>
            <a:ext cx="387942" cy="189844"/>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sp>
        <p:nvSpPr>
          <p:cNvPr id="113" name="椭圆 112"/>
          <p:cNvSpPr/>
          <p:nvPr/>
        </p:nvSpPr>
        <p:spPr>
          <a:xfrm>
            <a:off x="8319020" y="5178373"/>
            <a:ext cx="1952625" cy="1424876"/>
          </a:xfrm>
          <a:prstGeom prst="ellipse">
            <a:avLst/>
          </a:pr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endParaRPr lang="zh-CN" altLang="en-US" sz="1400" dirty="0" smtClean="0">
              <a:solidFill>
                <a:schemeClr val="tx1"/>
              </a:solidFill>
              <a:latin typeface="+mj-ea"/>
              <a:ea typeface="+mj-ea"/>
            </a:endParaRPr>
          </a:p>
        </p:txBody>
      </p:sp>
      <p:sp>
        <p:nvSpPr>
          <p:cNvPr id="114" name="矩形 113"/>
          <p:cNvSpPr/>
          <p:nvPr/>
        </p:nvSpPr>
        <p:spPr>
          <a:xfrm>
            <a:off x="8814319" y="5408462"/>
            <a:ext cx="96202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err="1" smtClean="0">
                <a:solidFill>
                  <a:schemeClr val="tx1"/>
                </a:solidFill>
                <a:latin typeface="+mj-ea"/>
                <a:ea typeface="+mj-ea"/>
              </a:rPr>
              <a:t>Redis</a:t>
            </a:r>
            <a:r>
              <a:rPr lang="en-US" altLang="zh-CN" sz="1400" dirty="0" smtClean="0">
                <a:solidFill>
                  <a:schemeClr val="tx1"/>
                </a:solidFill>
                <a:latin typeface="+mj-ea"/>
                <a:ea typeface="+mj-ea"/>
              </a:rPr>
              <a:t>(M)</a:t>
            </a:r>
            <a:endParaRPr lang="zh-CN" altLang="en-US" sz="1400" dirty="0" smtClean="0">
              <a:solidFill>
                <a:schemeClr val="tx1"/>
              </a:solidFill>
              <a:latin typeface="+mj-ea"/>
              <a:ea typeface="+mj-ea"/>
            </a:endParaRPr>
          </a:p>
        </p:txBody>
      </p:sp>
      <p:sp>
        <p:nvSpPr>
          <p:cNvPr id="115" name="矩形 114"/>
          <p:cNvSpPr/>
          <p:nvPr/>
        </p:nvSpPr>
        <p:spPr>
          <a:xfrm>
            <a:off x="8622281" y="5981761"/>
            <a:ext cx="50273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smtClean="0">
                <a:solidFill>
                  <a:schemeClr val="tx1"/>
                </a:solidFill>
                <a:latin typeface="+mj-ea"/>
                <a:ea typeface="+mj-ea"/>
              </a:rPr>
              <a:t>S</a:t>
            </a:r>
            <a:endParaRPr lang="zh-CN" altLang="en-US" sz="1400" dirty="0" smtClean="0">
              <a:solidFill>
                <a:schemeClr val="tx1"/>
              </a:solidFill>
              <a:latin typeface="+mj-ea"/>
              <a:ea typeface="+mj-ea"/>
            </a:endParaRPr>
          </a:p>
        </p:txBody>
      </p:sp>
      <p:sp>
        <p:nvSpPr>
          <p:cNvPr id="116" name="矩形 115"/>
          <p:cNvSpPr/>
          <p:nvPr/>
        </p:nvSpPr>
        <p:spPr>
          <a:xfrm>
            <a:off x="9431906" y="5981761"/>
            <a:ext cx="502735" cy="383455"/>
          </a:xfrm>
          <a:prstGeom prst="rect">
            <a:avLst/>
          </a:prstGeom>
          <a:solidFill>
            <a:srgbClr val="FF9966"/>
          </a:solidFill>
          <a:ln/>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en-US" altLang="zh-CN" sz="1400" dirty="0" smtClean="0">
                <a:solidFill>
                  <a:schemeClr val="tx1"/>
                </a:solidFill>
                <a:latin typeface="+mj-ea"/>
                <a:ea typeface="+mj-ea"/>
              </a:rPr>
              <a:t>S</a:t>
            </a:r>
            <a:endParaRPr lang="zh-CN" altLang="en-US" sz="1400" dirty="0" smtClean="0">
              <a:solidFill>
                <a:schemeClr val="tx1"/>
              </a:solidFill>
              <a:latin typeface="+mj-ea"/>
              <a:ea typeface="+mj-ea"/>
            </a:endParaRPr>
          </a:p>
        </p:txBody>
      </p:sp>
      <p:cxnSp>
        <p:nvCxnSpPr>
          <p:cNvPr id="117" name="直接箭头连接符 116"/>
          <p:cNvCxnSpPr>
            <a:stCxn id="114" idx="2"/>
            <a:endCxn id="115" idx="0"/>
          </p:cNvCxnSpPr>
          <p:nvPr/>
        </p:nvCxnSpPr>
        <p:spPr>
          <a:xfrm flipH="1">
            <a:off x="8873649" y="5791917"/>
            <a:ext cx="421683" cy="189844"/>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118" name="直接箭头连接符 117"/>
          <p:cNvCxnSpPr>
            <a:stCxn id="114" idx="2"/>
            <a:endCxn id="116" idx="0"/>
          </p:cNvCxnSpPr>
          <p:nvPr/>
        </p:nvCxnSpPr>
        <p:spPr>
          <a:xfrm>
            <a:off x="9295332" y="5791917"/>
            <a:ext cx="387942" cy="189844"/>
          </a:xfrm>
          <a:prstGeom prst="straightConnector1">
            <a:avLst/>
          </a:prstGeom>
          <a:ln>
            <a:headEnd type="none"/>
            <a:tailEnd type="arrow"/>
          </a:ln>
        </p:spPr>
        <p:style>
          <a:lnRef idx="3">
            <a:schemeClr val="accent6"/>
          </a:lnRef>
          <a:fillRef idx="0">
            <a:schemeClr val="accent6"/>
          </a:fillRef>
          <a:effectRef idx="2">
            <a:schemeClr val="accent6"/>
          </a:effectRef>
          <a:fontRef idx="minor">
            <a:schemeClr val="tx1"/>
          </a:fontRef>
        </p:style>
      </p:cxnSp>
      <p:cxnSp>
        <p:nvCxnSpPr>
          <p:cNvPr id="121" name="直接箭头连接符 120"/>
          <p:cNvCxnSpPr>
            <a:stCxn id="59" idx="3"/>
            <a:endCxn id="33" idx="2"/>
          </p:cNvCxnSpPr>
          <p:nvPr/>
        </p:nvCxnSpPr>
        <p:spPr>
          <a:xfrm flipV="1">
            <a:off x="3371112" y="2677009"/>
            <a:ext cx="4947908" cy="25770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4" name="直接箭头连接符 123"/>
          <p:cNvCxnSpPr>
            <a:stCxn id="59" idx="3"/>
            <a:endCxn id="106" idx="2"/>
          </p:cNvCxnSpPr>
          <p:nvPr/>
        </p:nvCxnSpPr>
        <p:spPr>
          <a:xfrm flipV="1">
            <a:off x="3371112" y="4278371"/>
            <a:ext cx="4947908" cy="9756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7" name="直接箭头连接符 126"/>
          <p:cNvCxnSpPr>
            <a:stCxn id="59" idx="3"/>
            <a:endCxn id="113" idx="2"/>
          </p:cNvCxnSpPr>
          <p:nvPr/>
        </p:nvCxnSpPr>
        <p:spPr>
          <a:xfrm>
            <a:off x="3371112" y="5254030"/>
            <a:ext cx="4947908" cy="6367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1" name="云形 50"/>
          <p:cNvSpPr/>
          <p:nvPr/>
        </p:nvSpPr>
        <p:spPr>
          <a:xfrm>
            <a:off x="4776050" y="1386725"/>
            <a:ext cx="2330001" cy="1197732"/>
          </a:xfrm>
          <a:prstGeom prst="cloud">
            <a:avLst/>
          </a:prstGeom>
          <a:ln/>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r>
              <a:rPr lang="en-US" altLang="zh-CN" sz="1400" dirty="0" err="1">
                <a:solidFill>
                  <a:schemeClr val="tx1"/>
                </a:solidFill>
                <a:latin typeface="+mj-ea"/>
              </a:rPr>
              <a:t>ZooKeeper</a:t>
            </a:r>
            <a:endParaRPr lang="zh-CN" altLang="en-US" sz="1400" dirty="0" smtClean="0">
              <a:solidFill>
                <a:schemeClr val="tx1"/>
              </a:solidFill>
              <a:latin typeface="+mj-ea"/>
              <a:ea typeface="+mj-ea"/>
            </a:endParaRPr>
          </a:p>
        </p:txBody>
      </p:sp>
      <p:sp>
        <p:nvSpPr>
          <p:cNvPr id="43" name="TextBox 42"/>
          <p:cNvSpPr txBox="1"/>
          <p:nvPr/>
        </p:nvSpPr>
        <p:spPr>
          <a:xfrm>
            <a:off x="1389163" y="1578154"/>
            <a:ext cx="3233210" cy="738664"/>
          </a:xfrm>
          <a:prstGeom prst="rect">
            <a:avLst/>
          </a:prstGeom>
          <a:noFill/>
        </p:spPr>
        <p:txBody>
          <a:bodyPr wrap="square" rtlCol="0">
            <a:spAutoFit/>
          </a:bodyPr>
          <a:lstStyle/>
          <a:p>
            <a:r>
              <a:rPr lang="en-US" altLang="zh-CN" sz="1400" dirty="0" err="1" smtClean="0"/>
              <a:t>Padis</a:t>
            </a:r>
            <a:r>
              <a:rPr lang="zh-CN" altLang="en-US" sz="1400" dirty="0" smtClean="0"/>
              <a:t>是架构组开发的</a:t>
            </a:r>
            <a:r>
              <a:rPr lang="en-US" altLang="zh-CN" sz="1400" dirty="0" err="1" smtClean="0"/>
              <a:t>Redis</a:t>
            </a:r>
            <a:r>
              <a:rPr lang="zh-CN" altLang="en-US" sz="1400" dirty="0" smtClean="0"/>
              <a:t>客户端</a:t>
            </a:r>
            <a:r>
              <a:rPr lang="en-US" altLang="zh-CN" sz="1400" dirty="0" smtClean="0"/>
              <a:t>, </a:t>
            </a:r>
            <a:r>
              <a:rPr lang="zh-CN" altLang="en-US" sz="1400" dirty="0" smtClean="0"/>
              <a:t>具有有</a:t>
            </a:r>
            <a:r>
              <a:rPr lang="zh-CN" altLang="en-US" sz="1400" dirty="0"/>
              <a:t>动态扩</a:t>
            </a:r>
            <a:r>
              <a:rPr lang="en-US" altLang="zh-CN" sz="1400" dirty="0"/>
              <a:t>/</a:t>
            </a:r>
            <a:r>
              <a:rPr lang="zh-CN" altLang="en-US" sz="1400" dirty="0"/>
              <a:t>缩容的能力</a:t>
            </a:r>
            <a:r>
              <a:rPr lang="zh-CN" altLang="en-US" sz="1400" dirty="0" smtClean="0"/>
              <a:t>，内部预分为</a:t>
            </a:r>
            <a:r>
              <a:rPr lang="en-US" altLang="zh-CN" sz="1400" dirty="0" smtClean="0"/>
              <a:t>1024</a:t>
            </a:r>
            <a:r>
              <a:rPr lang="zh-CN" altLang="en-US" sz="1400" dirty="0" smtClean="0"/>
              <a:t>个</a:t>
            </a:r>
            <a:r>
              <a:rPr lang="en-US" altLang="zh-CN" sz="1400" dirty="0" smtClean="0"/>
              <a:t>Slots</a:t>
            </a:r>
            <a:r>
              <a:rPr lang="zh-CN" altLang="en-US" sz="1400" dirty="0" smtClean="0"/>
              <a:t>。</a:t>
            </a:r>
            <a:endParaRPr lang="zh-CN" altLang="en-US" sz="1400" dirty="0"/>
          </a:p>
        </p:txBody>
      </p:sp>
    </p:spTree>
    <p:extLst>
      <p:ext uri="{BB962C8B-B14F-4D97-AF65-F5344CB8AC3E}">
        <p14:creationId xmlns:p14="http://schemas.microsoft.com/office/powerpoint/2010/main" val="3554791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19281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err="1">
                <a:solidFill>
                  <a:schemeClr val="accent4">
                    <a:lumMod val="20000"/>
                    <a:lumOff val="80000"/>
                  </a:schemeClr>
                </a:solidFill>
                <a:latin typeface="微软雅黑" pitchFamily="34" charset="-122"/>
                <a:ea typeface="微软雅黑" pitchFamily="34" charset="-122"/>
              </a:rPr>
              <a:t>Padis</a:t>
            </a:r>
            <a:r>
              <a:rPr lang="zh-CN" altLang="en-US" sz="2400" b="1" dirty="0">
                <a:solidFill>
                  <a:schemeClr val="accent4">
                    <a:lumMod val="20000"/>
                    <a:lumOff val="80000"/>
                  </a:schemeClr>
                </a:solidFill>
                <a:latin typeface="微软雅黑" pitchFamily="34" charset="-122"/>
                <a:ea typeface="微软雅黑" pitchFamily="34" charset="-122"/>
              </a:rPr>
              <a:t>优缺点</a:t>
            </a: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3" name="内容占位符 3"/>
          <p:cNvGraphicFramePr>
            <a:graphicFrameLocks noGrp="1"/>
          </p:cNvGraphicFramePr>
          <p:nvPr>
            <p:ph idx="1"/>
            <p:extLst>
              <p:ext uri="{D42A27DB-BD31-4B8C-83A1-F6EECF244321}">
                <p14:modId xmlns:p14="http://schemas.microsoft.com/office/powerpoint/2010/main" val="3025927027"/>
              </p:ext>
            </p:extLst>
          </p:nvPr>
        </p:nvGraphicFramePr>
        <p:xfrm>
          <a:off x="3067726" y="2105023"/>
          <a:ext cx="6108926" cy="2956835"/>
        </p:xfrm>
        <a:graphic>
          <a:graphicData uri="http://schemas.openxmlformats.org/drawingml/2006/table">
            <a:tbl>
              <a:tblPr firstRow="1" bandRow="1">
                <a:tableStyleId>{6E25E649-3F16-4E02-A733-19D2CDBF48F0}</a:tableStyleId>
              </a:tblPr>
              <a:tblGrid>
                <a:gridCol w="2956402"/>
                <a:gridCol w="3152524"/>
              </a:tblGrid>
              <a:tr h="470371">
                <a:tc>
                  <a:txBody>
                    <a:bodyPr/>
                    <a:lstStyle/>
                    <a:p>
                      <a:r>
                        <a:rPr lang="zh-CN" altLang="en-US" dirty="0" smtClean="0"/>
                        <a:t>优点</a:t>
                      </a:r>
                      <a:endParaRPr lang="zh-CN" altLang="en-US" dirty="0"/>
                    </a:p>
                  </a:txBody>
                  <a:tcPr anchor="ctr"/>
                </a:tc>
                <a:tc>
                  <a:txBody>
                    <a:bodyPr/>
                    <a:lstStyle/>
                    <a:p>
                      <a:r>
                        <a:rPr lang="zh-CN" altLang="en-US" sz="1800" kern="1200" dirty="0" smtClean="0"/>
                        <a:t>缺点</a:t>
                      </a:r>
                      <a:r>
                        <a:rPr lang="en-US" altLang="zh-CN" sz="1800" kern="1200" dirty="0" smtClean="0">
                          <a:effectLst/>
                        </a:rPr>
                        <a:t> </a:t>
                      </a:r>
                      <a:endParaRPr lang="zh-CN" altLang="en-US" dirty="0"/>
                    </a:p>
                  </a:txBody>
                  <a:tcPr anchor="ctr"/>
                </a:tc>
              </a:tr>
              <a:tr h="502390">
                <a:tc>
                  <a:txBody>
                    <a:bodyPr/>
                    <a:lstStyle/>
                    <a:p>
                      <a:r>
                        <a:rPr lang="zh-CN" altLang="en-US" sz="1800" dirty="0" smtClean="0"/>
                        <a:t>性能好</a:t>
                      </a:r>
                      <a:endParaRPr lang="zh-CN" alt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兼容性低</a:t>
                      </a:r>
                    </a:p>
                  </a:txBody>
                  <a:tcPr anchor="ctr"/>
                </a:tc>
              </a:tr>
              <a:tr h="502390">
                <a:tc>
                  <a:txBody>
                    <a:bodyPr/>
                    <a:lstStyle/>
                    <a:p>
                      <a:r>
                        <a:rPr lang="zh-CN" altLang="en-US" sz="1800" dirty="0" smtClean="0"/>
                        <a:t>架构简洁</a:t>
                      </a:r>
                      <a:endParaRPr lang="zh-CN" altLang="en-US" sz="1800" dirty="0"/>
                    </a:p>
                  </a:txBody>
                  <a:tcPr anchor="ctr"/>
                </a:tc>
                <a:tc>
                  <a:txBody>
                    <a:bodyPr/>
                    <a:lstStyle/>
                    <a:p>
                      <a:r>
                        <a:rPr lang="zh-CN" altLang="en-US" sz="1800" dirty="0" smtClean="0"/>
                        <a:t>升级困难</a:t>
                      </a:r>
                      <a:endParaRPr lang="zh-CN" altLang="en-US" sz="1800" dirty="0"/>
                    </a:p>
                  </a:txBody>
                  <a:tcPr anchor="ctr"/>
                </a:tc>
              </a:tr>
              <a:tr h="502390">
                <a:tc>
                  <a:txBody>
                    <a:bodyPr/>
                    <a:lstStyle/>
                    <a:p>
                      <a:r>
                        <a:rPr lang="zh-CN" altLang="en-US" sz="1800" dirty="0" smtClean="0"/>
                        <a:t>自定义程度高</a:t>
                      </a:r>
                      <a:endParaRPr lang="zh-CN" alt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运维代价中</a:t>
                      </a:r>
                    </a:p>
                  </a:txBody>
                  <a:tcPr anchor="ctr"/>
                </a:tc>
              </a:tr>
              <a:tr h="502390">
                <a:tc>
                  <a:txBody>
                    <a:bodyPr/>
                    <a:lstStyle/>
                    <a:p>
                      <a:r>
                        <a:rPr lang="zh-CN" altLang="en-US" sz="1800" dirty="0" smtClean="0"/>
                        <a:t>可扩展性好</a:t>
                      </a:r>
                      <a:endParaRPr lang="zh-CN" altLang="en-US" sz="1800" dirty="0"/>
                    </a:p>
                  </a:txBody>
                  <a:tcPr anchor="ctr"/>
                </a:tc>
                <a:tc>
                  <a:txBody>
                    <a:bodyPr/>
                    <a:lstStyle/>
                    <a:p>
                      <a:endParaRPr lang="zh-CN" altLang="en-US" sz="1800" dirty="0"/>
                    </a:p>
                  </a:txBody>
                  <a:tcPr anchor="ctr"/>
                </a:tc>
              </a:tr>
              <a:tr h="476904">
                <a:tc>
                  <a:txBody>
                    <a:bodyPr/>
                    <a:lstStyle/>
                    <a:p>
                      <a:r>
                        <a:rPr lang="zh-CN" altLang="en-US" dirty="0" smtClean="0"/>
                        <a:t>支持逻辑物理隔离</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Tree>
    <p:extLst>
      <p:ext uri="{BB962C8B-B14F-4D97-AF65-F5344CB8AC3E}">
        <p14:creationId xmlns:p14="http://schemas.microsoft.com/office/powerpoint/2010/main" val="2595279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5941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05 </a:t>
            </a:r>
            <a:r>
              <a:rPr lang="zh-CN" altLang="en-US" sz="3600" dirty="0">
                <a:solidFill>
                  <a:schemeClr val="bg1"/>
                </a:solidFill>
                <a:latin typeface="华康俪金黑W8(P)" pitchFamily="34" charset="-122"/>
                <a:ea typeface="华康俪金黑W8(P)" pitchFamily="34" charset="-122"/>
              </a:rPr>
              <a:t>构建高可用的分布式缓存</a:t>
            </a:r>
          </a:p>
        </p:txBody>
      </p:sp>
      <p:sp>
        <p:nvSpPr>
          <p:cNvPr id="19"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总结</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696639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内容占位符 2"/>
          <p:cNvSpPr txBox="1">
            <a:spLocks/>
          </p:cNvSpPr>
          <p:nvPr/>
        </p:nvSpPr>
        <p:spPr>
          <a:xfrm>
            <a:off x="1281675" y="1556792"/>
            <a:ext cx="9806880" cy="4767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市场成熟度</a:t>
            </a:r>
            <a:endParaRPr lang="en-US" altLang="zh-CN" sz="2400" dirty="0" smtClean="0"/>
          </a:p>
          <a:p>
            <a:pPr lvl="1">
              <a:buFont typeface="Wingdings" panose="05000000000000000000" pitchFamily="2" charset="2"/>
              <a:buChar char="Ø"/>
            </a:pPr>
            <a:r>
              <a:rPr lang="zh-CN" altLang="en-US" sz="1800" dirty="0"/>
              <a:t>广泛的市场占有率，说明软件得到过足够多的验证</a:t>
            </a:r>
            <a:endParaRPr lang="en-US" altLang="zh-CN" sz="1800" dirty="0" smtClean="0"/>
          </a:p>
          <a:p>
            <a:r>
              <a:rPr lang="zh-CN" altLang="en-US" sz="2400" dirty="0" smtClean="0"/>
              <a:t>功能与性能</a:t>
            </a:r>
            <a:endParaRPr lang="en-US" altLang="zh-CN" sz="2400" dirty="0" smtClean="0"/>
          </a:p>
          <a:p>
            <a:r>
              <a:rPr lang="zh-CN" altLang="en-US" sz="2400" dirty="0" smtClean="0"/>
              <a:t>使用成本</a:t>
            </a:r>
            <a:endParaRPr lang="en-US" altLang="zh-CN" sz="2400" dirty="0" smtClean="0"/>
          </a:p>
          <a:p>
            <a:pPr lvl="1">
              <a:buFont typeface="Wingdings" panose="05000000000000000000" pitchFamily="2" charset="2"/>
              <a:buChar char="Ø"/>
            </a:pPr>
            <a:r>
              <a:rPr lang="zh-CN" altLang="en-US" sz="1800" dirty="0" smtClean="0"/>
              <a:t>部署、应用、维护成本</a:t>
            </a:r>
            <a:endParaRPr lang="en-US" altLang="zh-CN" sz="1800" dirty="0" smtClean="0"/>
          </a:p>
          <a:p>
            <a:r>
              <a:rPr lang="zh-CN" altLang="en-US" sz="2400" dirty="0"/>
              <a:t>适合的才是最好的</a:t>
            </a:r>
            <a:r>
              <a:rPr lang="en-US" altLang="zh-CN" sz="2400" dirty="0"/>
              <a:t>!</a:t>
            </a:r>
            <a:endParaRPr lang="en-US" altLang="zh-CN" sz="2400" dirty="0"/>
          </a:p>
        </p:txBody>
      </p:sp>
    </p:spTree>
    <p:extLst>
      <p:ext uri="{BB962C8B-B14F-4D97-AF65-F5344CB8AC3E}">
        <p14:creationId xmlns:p14="http://schemas.microsoft.com/office/powerpoint/2010/main" val="203512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TextBox 9"/>
          <p:cNvSpPr txBox="1">
            <a:spLocks noChangeArrowheads="1"/>
          </p:cNvSpPr>
          <p:nvPr/>
        </p:nvSpPr>
        <p:spPr bwMode="auto">
          <a:xfrm>
            <a:off x="0" y="47625"/>
            <a:ext cx="1786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01 </a:t>
            </a:r>
            <a:r>
              <a:rPr lang="zh-CN" altLang="en-US" sz="3600" dirty="0" smtClean="0">
                <a:solidFill>
                  <a:schemeClr val="bg1"/>
                </a:solidFill>
                <a:latin typeface="华康俪金黑W8(P)" pitchFamily="34" charset="-122"/>
                <a:ea typeface="华康俪金黑W8(P)" pitchFamily="34" charset="-122"/>
              </a:rPr>
              <a:t>前言</a:t>
            </a:r>
            <a:endParaRPr lang="zh-CN" altLang="en-US" sz="3600" dirty="0">
              <a:solidFill>
                <a:schemeClr val="bg1"/>
              </a:solidFill>
              <a:latin typeface="华康俪金黑W8(P)" pitchFamily="34" charset="-122"/>
              <a:ea typeface="华康俪金黑W8(P)" pitchFamily="34" charset="-122"/>
            </a:endParaRPr>
          </a:p>
        </p:txBody>
      </p:sp>
      <p:sp>
        <p:nvSpPr>
          <p:cNvPr id="19" name="TextBox 3"/>
          <p:cNvSpPr txBox="1">
            <a:spLocks noChangeArrowheads="1"/>
          </p:cNvSpPr>
          <p:nvPr/>
        </p:nvSpPr>
        <p:spPr bwMode="auto">
          <a:xfrm>
            <a:off x="8238092" y="13970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什么是缓存</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91137" name="Picture 1"/>
          <p:cNvPicPr>
            <a:picLocks noChangeAspect="1" noChangeArrowheads="1"/>
          </p:cNvPicPr>
          <p:nvPr/>
        </p:nvPicPr>
        <p:blipFill>
          <a:blip r:embed="rId3"/>
          <a:srcRect/>
          <a:stretch>
            <a:fillRect/>
          </a:stretch>
        </p:blipFill>
        <p:spPr bwMode="auto">
          <a:xfrm>
            <a:off x="3198813" y="2317750"/>
            <a:ext cx="5526087" cy="3495822"/>
          </a:xfrm>
          <a:prstGeom prst="rect">
            <a:avLst/>
          </a:prstGeom>
          <a:noFill/>
          <a:ln w="9525">
            <a:noFill/>
            <a:miter lim="800000"/>
            <a:headEnd/>
            <a:tailEnd/>
          </a:ln>
          <a:effectLst/>
        </p:spPr>
      </p:pic>
      <p:sp>
        <p:nvSpPr>
          <p:cNvPr id="12" name="内容占位符 2"/>
          <p:cNvSpPr txBox="1">
            <a:spLocks/>
          </p:cNvSpPr>
          <p:nvPr/>
        </p:nvSpPr>
        <p:spPr>
          <a:xfrm>
            <a:off x="1281675" y="1530826"/>
            <a:ext cx="3963425" cy="613668"/>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在计算机世界中的缓存</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33244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23442"/>
            <a:ext cx="9806880" cy="1576933"/>
          </a:xfrm>
        </p:spPr>
        <p:txBody>
          <a:bodyPr>
            <a:normAutofit/>
          </a:bodyPr>
          <a:lstStyle/>
          <a:p>
            <a:r>
              <a:rPr lang="zh-CN" altLang="en-US" sz="2400" dirty="0" smtClean="0"/>
              <a:t>多级</a:t>
            </a:r>
            <a:r>
              <a:rPr lang="zh-CN" altLang="en-US" sz="2400" dirty="0"/>
              <a:t>缓存之前的</a:t>
            </a:r>
            <a:r>
              <a:rPr lang="zh-CN" altLang="en-US" sz="2400" dirty="0" smtClean="0"/>
              <a:t>一致性</a:t>
            </a:r>
            <a:endParaRPr lang="zh-CN" altLang="en-US" sz="2400" dirty="0"/>
          </a:p>
          <a:p>
            <a:r>
              <a:rPr lang="zh-CN" altLang="en-US" sz="2400" dirty="0" smtClean="0"/>
              <a:t>缓存</a:t>
            </a:r>
            <a:r>
              <a:rPr lang="zh-CN" altLang="en-US" sz="2400" dirty="0"/>
              <a:t>副本之前的</a:t>
            </a:r>
            <a:r>
              <a:rPr lang="zh-CN" altLang="en-US" sz="2400" dirty="0" smtClean="0"/>
              <a:t>一致性</a:t>
            </a:r>
            <a:endParaRPr lang="en-US" altLang="zh-CN" sz="2400" dirty="0" smtClean="0"/>
          </a:p>
          <a:p>
            <a:r>
              <a:rPr lang="zh-CN" altLang="en-US" sz="2400" dirty="0"/>
              <a:t>缓存与数据库之间的</a:t>
            </a:r>
            <a:r>
              <a:rPr lang="zh-CN" altLang="en-US" sz="2400" dirty="0" smtClean="0"/>
              <a:t>一致性</a:t>
            </a:r>
            <a:endParaRPr lang="zh-CN" altLang="en-US" sz="2400" dirty="0"/>
          </a:p>
          <a:p>
            <a:pPr marL="0" indent="0">
              <a:buNone/>
            </a:pPr>
            <a:endParaRPr lang="en-US" altLang="zh-CN" sz="2400" dirty="0"/>
          </a:p>
          <a:p>
            <a:endParaRPr lang="en-US" altLang="zh-CN" sz="2400" dirty="0" smtClean="0"/>
          </a:p>
          <a:p>
            <a:endParaRPr lang="en-US" altLang="zh-CN" sz="2400" dirty="0" smtClean="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06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一致性方案</a:t>
            </a:r>
          </a:p>
        </p:txBody>
      </p:sp>
      <p:grpSp>
        <p:nvGrpSpPr>
          <p:cNvPr id="4" name="组合 3"/>
          <p:cNvGrpSpPr/>
          <p:nvPr/>
        </p:nvGrpSpPr>
        <p:grpSpPr>
          <a:xfrm>
            <a:off x="2955925" y="3294397"/>
            <a:ext cx="5645150" cy="2170807"/>
            <a:chOff x="2955925" y="3294397"/>
            <a:chExt cx="5645150" cy="2170807"/>
          </a:xfrm>
        </p:grpSpPr>
        <p:grpSp>
          <p:nvGrpSpPr>
            <p:cNvPr id="5" name="组合 4"/>
            <p:cNvGrpSpPr/>
            <p:nvPr/>
          </p:nvGrpSpPr>
          <p:grpSpPr>
            <a:xfrm>
              <a:off x="2955925" y="3294397"/>
              <a:ext cx="5645150" cy="1801475"/>
              <a:chOff x="2955925" y="3294397"/>
              <a:chExt cx="5645150" cy="1801475"/>
            </a:xfrm>
          </p:grpSpPr>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0462" y="3391949"/>
                <a:ext cx="1470613" cy="1606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9" name="Picture 15" descr="https://d3ui957tjb5bqd.cloudfront.net/images/screenshots/products/9/97/97817/m2kqqy4xuook4q4kiizryoxvubuqhft8mgwpzplkf8o4xnieq30efiy706gbrvqc-f.jpg?13975876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5925" y="3294397"/>
                <a:ext cx="1930400" cy="1801475"/>
              </a:xfrm>
              <a:prstGeom prst="rect">
                <a:avLst/>
              </a:prstGeom>
              <a:noFill/>
              <a:extLst>
                <a:ext uri="{909E8E84-426E-40DD-AFC4-6F175D3DCCD1}">
                  <a14:hiddenFill xmlns:a14="http://schemas.microsoft.com/office/drawing/2010/main">
                    <a:solidFill>
                      <a:srgbClr val="FFFFFF"/>
                    </a:solidFill>
                  </a14:hiddenFill>
                </a:ext>
              </a:extLst>
            </p:spPr>
          </p:pic>
          <p:pic>
            <p:nvPicPr>
              <p:cNvPr id="6161" name="Picture 17" descr="「versus」の画像検索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8261" y="3784504"/>
                <a:ext cx="1021466" cy="82125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p:cNvSpPr txBox="1"/>
            <p:nvPr/>
          </p:nvSpPr>
          <p:spPr>
            <a:xfrm>
              <a:off x="3423424" y="5086063"/>
              <a:ext cx="642163" cy="369332"/>
            </a:xfrm>
            <a:prstGeom prst="rect">
              <a:avLst/>
            </a:prstGeom>
            <a:noFill/>
          </p:spPr>
          <p:txBody>
            <a:bodyPr wrap="none" rtlCol="0">
              <a:spAutoFit/>
            </a:bodyPr>
            <a:lstStyle/>
            <a:p>
              <a:r>
                <a:rPr lang="en-US" altLang="zh-CN" dirty="0"/>
                <a:t>ACID</a:t>
              </a:r>
              <a:endParaRPr lang="zh-CN" altLang="en-US" dirty="0"/>
            </a:p>
          </p:txBody>
        </p:sp>
        <p:sp>
          <p:nvSpPr>
            <p:cNvPr id="12" name="TextBox 11"/>
            <p:cNvSpPr txBox="1"/>
            <p:nvPr/>
          </p:nvSpPr>
          <p:spPr>
            <a:xfrm>
              <a:off x="7544686" y="5095872"/>
              <a:ext cx="705642" cy="369332"/>
            </a:xfrm>
            <a:prstGeom prst="rect">
              <a:avLst/>
            </a:prstGeom>
            <a:noFill/>
          </p:spPr>
          <p:txBody>
            <a:bodyPr wrap="none" rtlCol="0">
              <a:spAutoFit/>
            </a:bodyPr>
            <a:lstStyle/>
            <a:p>
              <a:r>
                <a:rPr lang="en-US" altLang="zh-CN" dirty="0"/>
                <a:t>BASE</a:t>
              </a:r>
              <a:endParaRPr lang="zh-CN" altLang="en-US" dirty="0"/>
            </a:p>
          </p:txBody>
        </p:sp>
      </p:grpSp>
    </p:spTree>
    <p:extLst>
      <p:ext uri="{BB962C8B-B14F-4D97-AF65-F5344CB8AC3E}">
        <p14:creationId xmlns:p14="http://schemas.microsoft.com/office/powerpoint/2010/main" val="159907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23442"/>
            <a:ext cx="9806880" cy="541992"/>
          </a:xfrm>
        </p:spPr>
        <p:txBody>
          <a:bodyPr>
            <a:normAutofit/>
          </a:bodyPr>
          <a:lstStyle/>
          <a:p>
            <a:pPr marL="0" indent="0">
              <a:buNone/>
            </a:pPr>
            <a:r>
              <a:rPr lang="zh-CN" altLang="en-US" sz="2400" dirty="0" smtClean="0"/>
              <a:t>缓存与</a:t>
            </a:r>
            <a:r>
              <a:rPr lang="en-US" altLang="zh-CN" sz="2400" dirty="0" smtClean="0"/>
              <a:t>DB</a:t>
            </a:r>
            <a:r>
              <a:rPr lang="zh-CN" altLang="en-US" sz="2400" dirty="0" smtClean="0"/>
              <a:t>的数据一致性如</a:t>
            </a:r>
            <a:r>
              <a:rPr lang="zh-CN" altLang="en-US" sz="2400" dirty="0"/>
              <a:t>何</a:t>
            </a:r>
            <a:r>
              <a:rPr lang="zh-CN" altLang="en-US" sz="2400" dirty="0" smtClean="0"/>
              <a:t>保证？</a:t>
            </a:r>
            <a:endParaRPr lang="en-US" altLang="zh-CN" sz="2400" dirty="0" smtClean="0"/>
          </a:p>
          <a:p>
            <a:endParaRPr lang="en-US" altLang="zh-CN" sz="2400" dirty="0" smtClean="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06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一致性方案</a:t>
            </a:r>
          </a:p>
        </p:txBody>
      </p:sp>
      <p:sp>
        <p:nvSpPr>
          <p:cNvPr id="32"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问题</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33" name="直接连接符 32"/>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descr="dialog, question, tux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412" y="2794381"/>
            <a:ext cx="1924761" cy="192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409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97012"/>
            <a:ext cx="9806880" cy="357733"/>
          </a:xfrm>
        </p:spPr>
        <p:txBody>
          <a:bodyPr>
            <a:normAutofit fontScale="92500" lnSpcReduction="20000"/>
          </a:bodyPr>
          <a:lstStyle/>
          <a:p>
            <a:r>
              <a:rPr lang="zh-CN" altLang="en-US" sz="2600" dirty="0" smtClean="0"/>
              <a:t>先写缓存，后写</a:t>
            </a:r>
            <a:r>
              <a:rPr lang="en-US" altLang="zh-CN" sz="2600" dirty="0" smtClean="0"/>
              <a:t>DB</a:t>
            </a:r>
          </a:p>
          <a:p>
            <a:endParaRPr lang="en-US" altLang="zh-CN" sz="2000" dirty="0" smtClean="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06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一致性方案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方案一</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849166" y="2278435"/>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User</a:t>
            </a:r>
            <a:endParaRPr lang="zh-CN" altLang="en-US" sz="1200" dirty="0"/>
          </a:p>
        </p:txBody>
      </p:sp>
      <p:cxnSp>
        <p:nvCxnSpPr>
          <p:cNvPr id="43" name="直接连接符 42"/>
          <p:cNvCxnSpPr>
            <a:stCxn id="42" idx="2"/>
          </p:cNvCxnSpPr>
          <p:nvPr/>
        </p:nvCxnSpPr>
        <p:spPr>
          <a:xfrm>
            <a:off x="3353222" y="2499767"/>
            <a:ext cx="0" cy="3418433"/>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317218" y="3032233"/>
            <a:ext cx="72008" cy="2098567"/>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3762159" y="2920504"/>
            <a:ext cx="908708" cy="246221"/>
          </a:xfrm>
          <a:prstGeom prst="rect">
            <a:avLst/>
          </a:prstGeom>
          <a:noFill/>
        </p:spPr>
        <p:txBody>
          <a:bodyPr wrap="square" rtlCol="0">
            <a:spAutoFit/>
          </a:bodyPr>
          <a:lstStyle/>
          <a:p>
            <a:r>
              <a:rPr lang="en-US" altLang="zh-CN" sz="1000" dirty="0" smtClean="0"/>
              <a:t>Write request</a:t>
            </a:r>
            <a:endParaRPr lang="zh-CN" altLang="en-US" sz="1000" dirty="0"/>
          </a:p>
        </p:txBody>
      </p:sp>
      <p:sp>
        <p:nvSpPr>
          <p:cNvPr id="50" name="矩形 49"/>
          <p:cNvSpPr/>
          <p:nvPr/>
        </p:nvSpPr>
        <p:spPr>
          <a:xfrm>
            <a:off x="4613362" y="2278435"/>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Application</a:t>
            </a:r>
            <a:endParaRPr lang="zh-CN" altLang="en-US" sz="1200" dirty="0"/>
          </a:p>
        </p:txBody>
      </p:sp>
      <p:cxnSp>
        <p:nvCxnSpPr>
          <p:cNvPr id="51" name="直接连接符 50"/>
          <p:cNvCxnSpPr>
            <a:stCxn id="50" idx="2"/>
          </p:cNvCxnSpPr>
          <p:nvPr/>
        </p:nvCxnSpPr>
        <p:spPr>
          <a:xfrm>
            <a:off x="5117418" y="2499767"/>
            <a:ext cx="0" cy="3418433"/>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081414" y="3032233"/>
            <a:ext cx="72008" cy="2098567"/>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53" name="直接箭头连接符 52"/>
          <p:cNvCxnSpPr/>
          <p:nvPr/>
        </p:nvCxnSpPr>
        <p:spPr>
          <a:xfrm>
            <a:off x="3407500" y="3104242"/>
            <a:ext cx="167391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a:off x="3389226" y="5037941"/>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454650" y="3428917"/>
            <a:ext cx="927660" cy="246221"/>
          </a:xfrm>
          <a:prstGeom prst="rect">
            <a:avLst/>
          </a:prstGeom>
          <a:noFill/>
        </p:spPr>
        <p:txBody>
          <a:bodyPr wrap="square" rtlCol="0">
            <a:spAutoFit/>
          </a:bodyPr>
          <a:lstStyle/>
          <a:p>
            <a:r>
              <a:rPr lang="en-US" altLang="zh-CN" sz="1000" dirty="0" smtClean="0"/>
              <a:t>Write cache</a:t>
            </a:r>
            <a:endParaRPr lang="zh-CN" altLang="en-US" sz="1000" dirty="0"/>
          </a:p>
        </p:txBody>
      </p:sp>
      <p:sp>
        <p:nvSpPr>
          <p:cNvPr id="57" name="矩形 56"/>
          <p:cNvSpPr/>
          <p:nvPr/>
        </p:nvSpPr>
        <p:spPr>
          <a:xfrm>
            <a:off x="6377558" y="2277344"/>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Cache</a:t>
            </a:r>
            <a:endParaRPr lang="zh-CN" altLang="en-US" sz="1200" dirty="0"/>
          </a:p>
        </p:txBody>
      </p:sp>
      <p:cxnSp>
        <p:nvCxnSpPr>
          <p:cNvPr id="58" name="直接连接符 57"/>
          <p:cNvCxnSpPr>
            <a:stCxn id="57" idx="2"/>
          </p:cNvCxnSpPr>
          <p:nvPr/>
        </p:nvCxnSpPr>
        <p:spPr>
          <a:xfrm>
            <a:off x="6881614" y="2498676"/>
            <a:ext cx="0" cy="3419524"/>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845610" y="3562309"/>
            <a:ext cx="72008" cy="360040"/>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60" name="直接箭头连接符 59"/>
          <p:cNvCxnSpPr/>
          <p:nvPr/>
        </p:nvCxnSpPr>
        <p:spPr>
          <a:xfrm>
            <a:off x="5153422" y="3621322"/>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5153422" y="3850341"/>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360044" y="4242131"/>
            <a:ext cx="1121980" cy="246221"/>
          </a:xfrm>
          <a:prstGeom prst="rect">
            <a:avLst/>
          </a:prstGeom>
          <a:noFill/>
        </p:spPr>
        <p:txBody>
          <a:bodyPr wrap="square" rtlCol="0">
            <a:spAutoFit/>
          </a:bodyPr>
          <a:lstStyle/>
          <a:p>
            <a:r>
              <a:rPr lang="en-US" altLang="zh-CN" sz="1000" dirty="0" smtClean="0"/>
              <a:t>Write database</a:t>
            </a:r>
            <a:endParaRPr lang="zh-CN" altLang="en-US" sz="1000" dirty="0"/>
          </a:p>
        </p:txBody>
      </p:sp>
      <p:sp>
        <p:nvSpPr>
          <p:cNvPr id="63" name="矩形 62"/>
          <p:cNvSpPr/>
          <p:nvPr/>
        </p:nvSpPr>
        <p:spPr>
          <a:xfrm>
            <a:off x="8069746" y="2282652"/>
            <a:ext cx="1224136"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err="1" smtClean="0"/>
              <a:t>Datebase</a:t>
            </a:r>
            <a:endParaRPr lang="zh-CN" altLang="en-US" sz="1200" dirty="0"/>
          </a:p>
        </p:txBody>
      </p:sp>
      <p:cxnSp>
        <p:nvCxnSpPr>
          <p:cNvPr id="64" name="直接连接符 63"/>
          <p:cNvCxnSpPr>
            <a:stCxn id="63" idx="2"/>
          </p:cNvCxnSpPr>
          <p:nvPr/>
        </p:nvCxnSpPr>
        <p:spPr>
          <a:xfrm>
            <a:off x="8681814" y="2503984"/>
            <a:ext cx="0" cy="3414216"/>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8645810" y="4380727"/>
            <a:ext cx="72008" cy="360040"/>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66" name="直接箭头连接符 65"/>
          <p:cNvCxnSpPr/>
          <p:nvPr/>
        </p:nvCxnSpPr>
        <p:spPr>
          <a:xfrm>
            <a:off x="5153422" y="4445455"/>
            <a:ext cx="34923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a:off x="5153422" y="4661479"/>
            <a:ext cx="349239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31" y="3003658"/>
            <a:ext cx="778403" cy="75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TextBox 68"/>
          <p:cNvSpPr txBox="1"/>
          <p:nvPr/>
        </p:nvSpPr>
        <p:spPr>
          <a:xfrm>
            <a:off x="7385670" y="4276178"/>
            <a:ext cx="414268" cy="338554"/>
          </a:xfrm>
          <a:prstGeom prst="rect">
            <a:avLst/>
          </a:prstGeom>
          <a:noFill/>
        </p:spPr>
        <p:txBody>
          <a:bodyPr wrap="square" rtlCol="0">
            <a:spAutoFit/>
          </a:bodyPr>
          <a:lstStyle/>
          <a:p>
            <a:r>
              <a:rPr lang="en-US" altLang="zh-CN" sz="1600" b="1" dirty="0" smtClean="0">
                <a:solidFill>
                  <a:srgbClr val="FF0000"/>
                </a:solidFill>
              </a:rPr>
              <a:t>X</a:t>
            </a:r>
            <a:endParaRPr lang="zh-CN" altLang="en-US" sz="1600" b="1" dirty="0">
              <a:solidFill>
                <a:srgbClr val="FF0000"/>
              </a:solidFill>
            </a:endParaRPr>
          </a:p>
        </p:txBody>
      </p:sp>
    </p:spTree>
    <p:extLst>
      <p:ext uri="{BB962C8B-B14F-4D97-AF65-F5344CB8AC3E}">
        <p14:creationId xmlns:p14="http://schemas.microsoft.com/office/powerpoint/2010/main" val="9729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06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一致性方案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方案二</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内容占位符 2"/>
          <p:cNvSpPr txBox="1">
            <a:spLocks/>
          </p:cNvSpPr>
          <p:nvPr/>
        </p:nvSpPr>
        <p:spPr>
          <a:xfrm>
            <a:off x="1281675" y="1420812"/>
            <a:ext cx="9806880" cy="3577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先写</a:t>
            </a:r>
            <a:r>
              <a:rPr lang="en-US" altLang="zh-CN" sz="2400" dirty="0"/>
              <a:t>DB</a:t>
            </a:r>
            <a:r>
              <a:rPr lang="zh-CN" altLang="en-US" sz="2400" dirty="0"/>
              <a:t>，后写缓存</a:t>
            </a:r>
            <a:endParaRPr lang="en-US" altLang="zh-CN" sz="2400" dirty="0" smtClean="0"/>
          </a:p>
        </p:txBody>
      </p:sp>
      <p:sp>
        <p:nvSpPr>
          <p:cNvPr id="10" name="矩形 9"/>
          <p:cNvSpPr/>
          <p:nvPr/>
        </p:nvSpPr>
        <p:spPr>
          <a:xfrm>
            <a:off x="2849166" y="2283743"/>
            <a:ext cx="1008112" cy="21602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User</a:t>
            </a:r>
            <a:endParaRPr lang="zh-CN" altLang="en-US" sz="1200" dirty="0"/>
          </a:p>
        </p:txBody>
      </p:sp>
      <p:cxnSp>
        <p:nvCxnSpPr>
          <p:cNvPr id="12" name="直接连接符 11"/>
          <p:cNvCxnSpPr>
            <a:stCxn id="10" idx="2"/>
          </p:cNvCxnSpPr>
          <p:nvPr/>
        </p:nvCxnSpPr>
        <p:spPr>
          <a:xfrm>
            <a:off x="3353222" y="2499767"/>
            <a:ext cx="0" cy="3418433"/>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17218" y="3032233"/>
            <a:ext cx="72008" cy="2098567"/>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762159" y="2920504"/>
            <a:ext cx="908708" cy="246221"/>
          </a:xfrm>
          <a:prstGeom prst="rect">
            <a:avLst/>
          </a:prstGeom>
          <a:noFill/>
        </p:spPr>
        <p:txBody>
          <a:bodyPr wrap="square" rtlCol="0">
            <a:spAutoFit/>
          </a:bodyPr>
          <a:lstStyle/>
          <a:p>
            <a:r>
              <a:rPr lang="en-US" altLang="zh-CN" sz="1000" dirty="0" smtClean="0"/>
              <a:t>Write request</a:t>
            </a:r>
            <a:endParaRPr lang="zh-CN" altLang="en-US" sz="1000" dirty="0"/>
          </a:p>
        </p:txBody>
      </p:sp>
      <p:sp>
        <p:nvSpPr>
          <p:cNvPr id="15" name="矩形 14"/>
          <p:cNvSpPr/>
          <p:nvPr/>
        </p:nvSpPr>
        <p:spPr>
          <a:xfrm>
            <a:off x="4613362" y="2283743"/>
            <a:ext cx="1008112" cy="21602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Application</a:t>
            </a:r>
            <a:endParaRPr lang="zh-CN" altLang="en-US" sz="1200" dirty="0"/>
          </a:p>
        </p:txBody>
      </p:sp>
      <p:cxnSp>
        <p:nvCxnSpPr>
          <p:cNvPr id="16" name="直接连接符 15"/>
          <p:cNvCxnSpPr>
            <a:stCxn id="15" idx="2"/>
          </p:cNvCxnSpPr>
          <p:nvPr/>
        </p:nvCxnSpPr>
        <p:spPr>
          <a:xfrm>
            <a:off x="5117418" y="2499767"/>
            <a:ext cx="0" cy="3418433"/>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081414" y="3032233"/>
            <a:ext cx="72008" cy="2098567"/>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3407500" y="3104242"/>
            <a:ext cx="167391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389226" y="5037941"/>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54650" y="4219492"/>
            <a:ext cx="927660" cy="246221"/>
          </a:xfrm>
          <a:prstGeom prst="rect">
            <a:avLst/>
          </a:prstGeom>
          <a:noFill/>
        </p:spPr>
        <p:txBody>
          <a:bodyPr wrap="square" rtlCol="0">
            <a:spAutoFit/>
          </a:bodyPr>
          <a:lstStyle/>
          <a:p>
            <a:r>
              <a:rPr lang="en-US" altLang="zh-CN" sz="1000" dirty="0" smtClean="0"/>
              <a:t>Write cache</a:t>
            </a:r>
            <a:endParaRPr lang="zh-CN" altLang="en-US" sz="1000" dirty="0"/>
          </a:p>
        </p:txBody>
      </p:sp>
      <p:sp>
        <p:nvSpPr>
          <p:cNvPr id="25" name="矩形 24"/>
          <p:cNvSpPr/>
          <p:nvPr/>
        </p:nvSpPr>
        <p:spPr>
          <a:xfrm>
            <a:off x="6377558" y="2282652"/>
            <a:ext cx="1008112" cy="21602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Cache</a:t>
            </a:r>
            <a:endParaRPr lang="zh-CN" altLang="en-US" sz="1200" dirty="0"/>
          </a:p>
        </p:txBody>
      </p:sp>
      <p:cxnSp>
        <p:nvCxnSpPr>
          <p:cNvPr id="26" name="直接连接符 25"/>
          <p:cNvCxnSpPr>
            <a:stCxn id="25" idx="2"/>
          </p:cNvCxnSpPr>
          <p:nvPr/>
        </p:nvCxnSpPr>
        <p:spPr>
          <a:xfrm>
            <a:off x="6881614" y="2498676"/>
            <a:ext cx="0" cy="3419524"/>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845610" y="4352884"/>
            <a:ext cx="72008" cy="360040"/>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a:off x="5153422" y="4411897"/>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5153422" y="4640916"/>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60044" y="3422981"/>
            <a:ext cx="1121980" cy="246221"/>
          </a:xfrm>
          <a:prstGeom prst="rect">
            <a:avLst/>
          </a:prstGeom>
          <a:noFill/>
        </p:spPr>
        <p:txBody>
          <a:bodyPr wrap="square" rtlCol="0">
            <a:spAutoFit/>
          </a:bodyPr>
          <a:lstStyle/>
          <a:p>
            <a:r>
              <a:rPr lang="en-US" altLang="zh-CN" sz="1000" dirty="0" smtClean="0"/>
              <a:t>Write database</a:t>
            </a:r>
            <a:endParaRPr lang="zh-CN" altLang="en-US" sz="1000" dirty="0"/>
          </a:p>
        </p:txBody>
      </p:sp>
      <p:sp>
        <p:nvSpPr>
          <p:cNvPr id="31" name="矩形 30"/>
          <p:cNvSpPr/>
          <p:nvPr/>
        </p:nvSpPr>
        <p:spPr>
          <a:xfrm>
            <a:off x="8069746" y="2287960"/>
            <a:ext cx="1224136" cy="216024"/>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err="1" smtClean="0"/>
              <a:t>Datebase</a:t>
            </a:r>
            <a:endParaRPr lang="zh-CN" altLang="en-US" sz="1200" dirty="0"/>
          </a:p>
        </p:txBody>
      </p:sp>
      <p:cxnSp>
        <p:nvCxnSpPr>
          <p:cNvPr id="32" name="直接连接符 31"/>
          <p:cNvCxnSpPr>
            <a:stCxn id="31" idx="2"/>
          </p:cNvCxnSpPr>
          <p:nvPr/>
        </p:nvCxnSpPr>
        <p:spPr>
          <a:xfrm>
            <a:off x="8681814" y="2503984"/>
            <a:ext cx="0" cy="3414216"/>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8645810" y="3561577"/>
            <a:ext cx="72008" cy="360040"/>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a:off x="5153422" y="3626305"/>
            <a:ext cx="34923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153422" y="3842329"/>
            <a:ext cx="349239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31" y="3003658"/>
            <a:ext cx="778403" cy="75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p:cNvSpPr txBox="1"/>
          <p:nvPr/>
        </p:nvSpPr>
        <p:spPr>
          <a:xfrm>
            <a:off x="6185115" y="4229146"/>
            <a:ext cx="414268" cy="338554"/>
          </a:xfrm>
          <a:prstGeom prst="rect">
            <a:avLst/>
          </a:prstGeom>
          <a:noFill/>
        </p:spPr>
        <p:txBody>
          <a:bodyPr wrap="square" rtlCol="0">
            <a:spAutoFit/>
          </a:bodyPr>
          <a:lstStyle/>
          <a:p>
            <a:r>
              <a:rPr lang="en-US" altLang="zh-CN" sz="1600" b="1" dirty="0" smtClean="0">
                <a:solidFill>
                  <a:srgbClr val="FF0000"/>
                </a:solidFill>
              </a:rPr>
              <a:t>X</a:t>
            </a:r>
            <a:endParaRPr lang="zh-CN" altLang="en-US" sz="1600" b="1" dirty="0">
              <a:solidFill>
                <a:srgbClr val="FF0000"/>
              </a:solidFill>
            </a:endParaRPr>
          </a:p>
        </p:txBody>
      </p:sp>
    </p:spTree>
    <p:extLst>
      <p:ext uri="{BB962C8B-B14F-4D97-AF65-F5344CB8AC3E}">
        <p14:creationId xmlns:p14="http://schemas.microsoft.com/office/powerpoint/2010/main" val="168329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06 </a:t>
            </a:r>
            <a:r>
              <a:rPr lang="zh-CN" altLang="en-US" sz="3600" dirty="0">
                <a:solidFill>
                  <a:schemeClr val="bg1"/>
                </a:solidFill>
                <a:latin typeface="华康俪金黑W8(P)" pitchFamily="34" charset="-122"/>
                <a:ea typeface="华康俪金黑W8(P)" pitchFamily="34" charset="-122"/>
              </a:rPr>
              <a:t>缓存一致性方案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方案三</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内容占位符 2"/>
          <p:cNvSpPr txBox="1">
            <a:spLocks/>
          </p:cNvSpPr>
          <p:nvPr/>
        </p:nvSpPr>
        <p:spPr>
          <a:xfrm>
            <a:off x="1281675" y="1423442"/>
            <a:ext cx="9806880" cy="429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先失效缓存，再写</a:t>
            </a:r>
            <a:r>
              <a:rPr lang="en-US" altLang="zh-CN" sz="2400" dirty="0" smtClean="0"/>
              <a:t>DB</a:t>
            </a:r>
            <a:endParaRPr lang="en-US" altLang="zh-CN" sz="2400" dirty="0" smtClean="0"/>
          </a:p>
        </p:txBody>
      </p:sp>
      <p:sp>
        <p:nvSpPr>
          <p:cNvPr id="38" name="矩形 37"/>
          <p:cNvSpPr/>
          <p:nvPr/>
        </p:nvSpPr>
        <p:spPr>
          <a:xfrm>
            <a:off x="2849166" y="2389945"/>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User</a:t>
            </a:r>
            <a:endParaRPr lang="zh-CN" altLang="en-US" sz="1200" dirty="0"/>
          </a:p>
        </p:txBody>
      </p:sp>
      <p:cxnSp>
        <p:nvCxnSpPr>
          <p:cNvPr id="39" name="直接连接符 38"/>
          <p:cNvCxnSpPr>
            <a:stCxn id="38" idx="2"/>
          </p:cNvCxnSpPr>
          <p:nvPr/>
        </p:nvCxnSpPr>
        <p:spPr>
          <a:xfrm>
            <a:off x="3353222" y="2611277"/>
            <a:ext cx="0" cy="3418433"/>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317218" y="3143743"/>
            <a:ext cx="72008" cy="2577992"/>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3762159" y="3032014"/>
            <a:ext cx="908708" cy="246221"/>
          </a:xfrm>
          <a:prstGeom prst="rect">
            <a:avLst/>
          </a:prstGeom>
          <a:noFill/>
        </p:spPr>
        <p:txBody>
          <a:bodyPr wrap="square" rtlCol="0">
            <a:spAutoFit/>
          </a:bodyPr>
          <a:lstStyle/>
          <a:p>
            <a:r>
              <a:rPr lang="en-US" altLang="zh-CN" sz="1000" dirty="0" smtClean="0"/>
              <a:t>Write request</a:t>
            </a:r>
            <a:endParaRPr lang="zh-CN" altLang="en-US" sz="1000" dirty="0"/>
          </a:p>
        </p:txBody>
      </p:sp>
      <p:sp>
        <p:nvSpPr>
          <p:cNvPr id="42" name="矩形 41"/>
          <p:cNvSpPr/>
          <p:nvPr/>
        </p:nvSpPr>
        <p:spPr>
          <a:xfrm>
            <a:off x="4613362" y="2389945"/>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Application</a:t>
            </a:r>
            <a:endParaRPr lang="zh-CN" altLang="en-US" sz="1200" dirty="0"/>
          </a:p>
        </p:txBody>
      </p:sp>
      <p:cxnSp>
        <p:nvCxnSpPr>
          <p:cNvPr id="43" name="直接连接符 42"/>
          <p:cNvCxnSpPr>
            <a:stCxn id="42" idx="2"/>
          </p:cNvCxnSpPr>
          <p:nvPr/>
        </p:nvCxnSpPr>
        <p:spPr>
          <a:xfrm>
            <a:off x="5117418" y="2611277"/>
            <a:ext cx="0" cy="3418433"/>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081414" y="3143743"/>
            <a:ext cx="72008" cy="2577992"/>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45" name="直接箭头连接符 44"/>
          <p:cNvCxnSpPr/>
          <p:nvPr/>
        </p:nvCxnSpPr>
        <p:spPr>
          <a:xfrm>
            <a:off x="3407500" y="3215752"/>
            <a:ext cx="167391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3389226" y="4968476"/>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54649" y="3540427"/>
            <a:ext cx="1040743" cy="246221"/>
          </a:xfrm>
          <a:prstGeom prst="rect">
            <a:avLst/>
          </a:prstGeom>
          <a:noFill/>
        </p:spPr>
        <p:txBody>
          <a:bodyPr wrap="square" rtlCol="0">
            <a:spAutoFit/>
          </a:bodyPr>
          <a:lstStyle/>
          <a:p>
            <a:r>
              <a:rPr lang="en-US" altLang="zh-CN" sz="1000" dirty="0" smtClean="0"/>
              <a:t>Remove cache</a:t>
            </a:r>
            <a:endParaRPr lang="zh-CN" altLang="en-US" sz="1000" dirty="0"/>
          </a:p>
        </p:txBody>
      </p:sp>
      <p:sp>
        <p:nvSpPr>
          <p:cNvPr id="48" name="矩形 47"/>
          <p:cNvSpPr/>
          <p:nvPr/>
        </p:nvSpPr>
        <p:spPr>
          <a:xfrm>
            <a:off x="6377558" y="2388854"/>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Cache</a:t>
            </a:r>
            <a:endParaRPr lang="zh-CN" altLang="en-US" sz="1200" dirty="0"/>
          </a:p>
        </p:txBody>
      </p:sp>
      <p:cxnSp>
        <p:nvCxnSpPr>
          <p:cNvPr id="49" name="直接连接符 48"/>
          <p:cNvCxnSpPr>
            <a:stCxn id="48" idx="2"/>
          </p:cNvCxnSpPr>
          <p:nvPr/>
        </p:nvCxnSpPr>
        <p:spPr>
          <a:xfrm>
            <a:off x="6881614" y="2610186"/>
            <a:ext cx="0" cy="3419524"/>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845610" y="3673819"/>
            <a:ext cx="72008" cy="360040"/>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51" name="直接箭头连接符 50"/>
          <p:cNvCxnSpPr/>
          <p:nvPr/>
        </p:nvCxnSpPr>
        <p:spPr>
          <a:xfrm>
            <a:off x="5153422" y="3732832"/>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5153422" y="3961851"/>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60044" y="4306016"/>
            <a:ext cx="1121980" cy="246221"/>
          </a:xfrm>
          <a:prstGeom prst="rect">
            <a:avLst/>
          </a:prstGeom>
          <a:noFill/>
        </p:spPr>
        <p:txBody>
          <a:bodyPr wrap="square" rtlCol="0">
            <a:spAutoFit/>
          </a:bodyPr>
          <a:lstStyle/>
          <a:p>
            <a:r>
              <a:rPr lang="en-US" altLang="zh-CN" sz="1000" dirty="0" smtClean="0"/>
              <a:t>Write database</a:t>
            </a:r>
            <a:endParaRPr lang="zh-CN" altLang="en-US" sz="1000" dirty="0"/>
          </a:p>
        </p:txBody>
      </p:sp>
      <p:sp>
        <p:nvSpPr>
          <p:cNvPr id="54" name="矩形 53"/>
          <p:cNvSpPr/>
          <p:nvPr/>
        </p:nvSpPr>
        <p:spPr>
          <a:xfrm>
            <a:off x="8069746" y="2394162"/>
            <a:ext cx="1224136"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err="1" smtClean="0"/>
              <a:t>Datebase</a:t>
            </a:r>
            <a:endParaRPr lang="zh-CN" altLang="en-US" sz="1200" dirty="0"/>
          </a:p>
        </p:txBody>
      </p:sp>
      <p:cxnSp>
        <p:nvCxnSpPr>
          <p:cNvPr id="55" name="直接连接符 54"/>
          <p:cNvCxnSpPr>
            <a:stCxn id="54" idx="2"/>
          </p:cNvCxnSpPr>
          <p:nvPr/>
        </p:nvCxnSpPr>
        <p:spPr>
          <a:xfrm>
            <a:off x="8681814" y="2615494"/>
            <a:ext cx="0" cy="3414216"/>
          </a:xfrm>
          <a:prstGeom prst="line">
            <a:avLst/>
          </a:prstGeom>
          <a:ln w="15240">
            <a:prstDash val="sysDot"/>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8645810" y="4444612"/>
            <a:ext cx="72008" cy="360040"/>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57" name="直接箭头连接符 56"/>
          <p:cNvCxnSpPr/>
          <p:nvPr/>
        </p:nvCxnSpPr>
        <p:spPr>
          <a:xfrm>
            <a:off x="5153422" y="4509340"/>
            <a:ext cx="34923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5153422" y="4725364"/>
            <a:ext cx="349239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pic>
        <p:nvPicPr>
          <p:cNvPr id="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31" y="3115168"/>
            <a:ext cx="778403" cy="75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2" descr="dialog, question, tux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5666" y="3871008"/>
            <a:ext cx="1318263" cy="131826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5383709" y="5001977"/>
            <a:ext cx="1390961" cy="246221"/>
          </a:xfrm>
          <a:prstGeom prst="rect">
            <a:avLst/>
          </a:prstGeom>
          <a:noFill/>
        </p:spPr>
        <p:txBody>
          <a:bodyPr wrap="square" rtlCol="0">
            <a:spAutoFit/>
          </a:bodyPr>
          <a:lstStyle/>
          <a:p>
            <a:r>
              <a:rPr lang="en-US" altLang="zh-CN" sz="1000" dirty="0" smtClean="0"/>
              <a:t>Remove cache again</a:t>
            </a:r>
            <a:endParaRPr lang="zh-CN" altLang="en-US" sz="1000" dirty="0"/>
          </a:p>
        </p:txBody>
      </p:sp>
      <p:sp>
        <p:nvSpPr>
          <p:cNvPr id="65" name="矩形 64"/>
          <p:cNvSpPr/>
          <p:nvPr/>
        </p:nvSpPr>
        <p:spPr>
          <a:xfrm>
            <a:off x="6841345" y="5135369"/>
            <a:ext cx="72008" cy="360040"/>
          </a:xfrm>
          <a:prstGeom prst="rect">
            <a:avLst/>
          </a:prstGeom>
          <a:solidFill>
            <a:schemeClr val="accent2">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cxnSp>
        <p:nvCxnSpPr>
          <p:cNvPr id="66" name="直接箭头连接符 65"/>
          <p:cNvCxnSpPr/>
          <p:nvPr/>
        </p:nvCxnSpPr>
        <p:spPr>
          <a:xfrm>
            <a:off x="5149157" y="5194382"/>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a:off x="5149157" y="5423401"/>
            <a:ext cx="169218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6" name="内容占位符 2"/>
          <p:cNvSpPr txBox="1">
            <a:spLocks/>
          </p:cNvSpPr>
          <p:nvPr/>
        </p:nvSpPr>
        <p:spPr>
          <a:xfrm>
            <a:off x="1283378" y="1790644"/>
            <a:ext cx="9806880" cy="429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再</a:t>
            </a:r>
            <a:r>
              <a:rPr lang="zh-CN" altLang="en-US" sz="2400" dirty="0"/>
              <a:t>次</a:t>
            </a:r>
            <a:r>
              <a:rPr lang="zh-CN" altLang="en-US" sz="2400" dirty="0" smtClean="0"/>
              <a:t>失效缓存</a:t>
            </a:r>
            <a:endParaRPr lang="en-US" altLang="zh-CN" sz="2400" dirty="0" smtClean="0"/>
          </a:p>
        </p:txBody>
      </p:sp>
    </p:spTree>
    <p:extLst>
      <p:ext uri="{BB962C8B-B14F-4D97-AF65-F5344CB8AC3E}">
        <p14:creationId xmlns:p14="http://schemas.microsoft.com/office/powerpoint/2010/main" val="365620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randombar(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randombar(horizontal)">
                                      <p:cBhvr>
                                        <p:cTn id="17" dur="500"/>
                                        <p:tgtEl>
                                          <p:spTgt spid="6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randombar(horizontal)">
                                      <p:cBhvr>
                                        <p:cTn id="20" dur="500"/>
                                        <p:tgtEl>
                                          <p:spTgt spid="65"/>
                                        </p:tgtEl>
                                      </p:cBhvr>
                                    </p:animEffect>
                                  </p:childTnLst>
                                </p:cTn>
                              </p:par>
                              <p:par>
                                <p:cTn id="21" presetID="14" presetClass="entr" presetSubtype="1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randombar(horizontal)">
                                      <p:cBhvr>
                                        <p:cTn id="23" dur="500"/>
                                        <p:tgtEl>
                                          <p:spTgt spid="66"/>
                                        </p:tgtEl>
                                      </p:cBhvr>
                                    </p:animEffect>
                                  </p:childTnLst>
                                </p:cTn>
                              </p:par>
                              <p:par>
                                <p:cTn id="24" presetID="14" presetClass="entr" presetSubtype="10" fill="hold"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randombar(horizontal)">
                                      <p:cBhvr>
                                        <p:cTn id="2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06 </a:t>
            </a:r>
            <a:r>
              <a:rPr lang="zh-CN" altLang="en-US" sz="3600" dirty="0">
                <a:solidFill>
                  <a:schemeClr val="bg1"/>
                </a:solidFill>
                <a:latin typeface="华康俪金黑W8(P)" pitchFamily="34" charset="-122"/>
                <a:ea typeface="华康俪金黑W8(P)" pitchFamily="34" charset="-122"/>
              </a:rPr>
              <a:t>缓存一致性方案</a:t>
            </a:r>
          </a:p>
        </p:txBody>
      </p:sp>
      <p:sp>
        <p:nvSpPr>
          <p:cNvPr id="19" name="TextBox 3"/>
          <p:cNvSpPr txBox="1">
            <a:spLocks noChangeArrowheads="1"/>
          </p:cNvSpPr>
          <p:nvPr/>
        </p:nvSpPr>
        <p:spPr bwMode="auto">
          <a:xfrm>
            <a:off x="8238092" y="1397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方案四</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内容占位符 2"/>
          <p:cNvSpPr txBox="1">
            <a:spLocks/>
          </p:cNvSpPr>
          <p:nvPr/>
        </p:nvSpPr>
        <p:spPr>
          <a:xfrm>
            <a:off x="1281675" y="1423442"/>
            <a:ext cx="9806880" cy="54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使用版本号保证缓存失效的原子性</a:t>
            </a:r>
          </a:p>
        </p:txBody>
      </p:sp>
      <p:sp>
        <p:nvSpPr>
          <p:cNvPr id="38" name="矩形 37"/>
          <p:cNvSpPr/>
          <p:nvPr/>
        </p:nvSpPr>
        <p:spPr>
          <a:xfrm>
            <a:off x="1579625" y="2407797"/>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smtClean="0"/>
              <a:t>TimeLine</a:t>
            </a:r>
            <a:endParaRPr lang="zh-CN" altLang="en-US" sz="1200" dirty="0"/>
          </a:p>
        </p:txBody>
      </p:sp>
      <p:cxnSp>
        <p:nvCxnSpPr>
          <p:cNvPr id="39" name="直接连接符 38"/>
          <p:cNvCxnSpPr>
            <a:stCxn id="38" idx="3"/>
          </p:cNvCxnSpPr>
          <p:nvPr/>
        </p:nvCxnSpPr>
        <p:spPr>
          <a:xfrm>
            <a:off x="2587737" y="2518463"/>
            <a:ext cx="7613333" cy="0"/>
          </a:xfrm>
          <a:prstGeom prst="line">
            <a:avLst/>
          </a:prstGeom>
          <a:ln w="25400">
            <a:solidFill>
              <a:schemeClr val="accent6">
                <a:lumMod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45043" y="3089923"/>
            <a:ext cx="908708" cy="246221"/>
          </a:xfrm>
          <a:prstGeom prst="rect">
            <a:avLst/>
          </a:prstGeom>
          <a:noFill/>
        </p:spPr>
        <p:txBody>
          <a:bodyPr wrap="square" rtlCol="0">
            <a:spAutoFit/>
          </a:bodyPr>
          <a:lstStyle/>
          <a:p>
            <a:r>
              <a:rPr lang="en-US" altLang="zh-CN" sz="1000" dirty="0" smtClean="0"/>
              <a:t>Get Cache</a:t>
            </a:r>
            <a:endParaRPr lang="zh-CN" altLang="en-US" sz="1000" dirty="0"/>
          </a:p>
        </p:txBody>
      </p:sp>
      <p:cxnSp>
        <p:nvCxnSpPr>
          <p:cNvPr id="45" name="直接箭头连接符 44"/>
          <p:cNvCxnSpPr>
            <a:stCxn id="60" idx="3"/>
          </p:cNvCxnSpPr>
          <p:nvPr/>
        </p:nvCxnSpPr>
        <p:spPr>
          <a:xfrm>
            <a:off x="2587737" y="3341752"/>
            <a:ext cx="14143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579625" y="4044088"/>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err="1" smtClean="0"/>
              <a:t>ThreadB</a:t>
            </a:r>
            <a:endParaRPr lang="zh-CN" altLang="en-US" sz="1200" dirty="0"/>
          </a:p>
        </p:txBody>
      </p:sp>
      <p:sp>
        <p:nvSpPr>
          <p:cNvPr id="60" name="矩形 59"/>
          <p:cNvSpPr/>
          <p:nvPr/>
        </p:nvSpPr>
        <p:spPr>
          <a:xfrm>
            <a:off x="1579625" y="3231086"/>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err="1" smtClean="0"/>
              <a:t>ThreadA</a:t>
            </a:r>
            <a:endParaRPr lang="zh-CN" altLang="en-US" sz="1200" dirty="0"/>
          </a:p>
        </p:txBody>
      </p:sp>
      <p:sp>
        <p:nvSpPr>
          <p:cNvPr id="63" name="矩形 62"/>
          <p:cNvSpPr/>
          <p:nvPr/>
        </p:nvSpPr>
        <p:spPr>
          <a:xfrm>
            <a:off x="1579625" y="4848812"/>
            <a:ext cx="1008112" cy="221332"/>
          </a:xfrm>
          <a:prstGeom prst="rect">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dirty="0" err="1" smtClean="0"/>
              <a:t>DataSet</a:t>
            </a:r>
            <a:endParaRPr lang="zh-CN" altLang="en-US" sz="1200" dirty="0"/>
          </a:p>
        </p:txBody>
      </p:sp>
      <p:sp>
        <p:nvSpPr>
          <p:cNvPr id="69" name="TextBox 68"/>
          <p:cNvSpPr txBox="1"/>
          <p:nvPr/>
        </p:nvSpPr>
        <p:spPr>
          <a:xfrm>
            <a:off x="4447526" y="3089923"/>
            <a:ext cx="908708" cy="246221"/>
          </a:xfrm>
          <a:prstGeom prst="rect">
            <a:avLst/>
          </a:prstGeom>
          <a:noFill/>
        </p:spPr>
        <p:txBody>
          <a:bodyPr wrap="square" rtlCol="0">
            <a:spAutoFit/>
          </a:bodyPr>
          <a:lstStyle/>
          <a:p>
            <a:r>
              <a:rPr lang="en-US" altLang="zh-CN" sz="1000" dirty="0" smtClean="0"/>
              <a:t>Query DB</a:t>
            </a:r>
            <a:endParaRPr lang="zh-CN" altLang="en-US" sz="1000" dirty="0"/>
          </a:p>
        </p:txBody>
      </p:sp>
      <p:sp>
        <p:nvSpPr>
          <p:cNvPr id="70" name="TextBox 69"/>
          <p:cNvSpPr txBox="1"/>
          <p:nvPr/>
        </p:nvSpPr>
        <p:spPr>
          <a:xfrm>
            <a:off x="6001964" y="3902925"/>
            <a:ext cx="908708" cy="246221"/>
          </a:xfrm>
          <a:prstGeom prst="rect">
            <a:avLst/>
          </a:prstGeom>
          <a:noFill/>
        </p:spPr>
        <p:txBody>
          <a:bodyPr wrap="square" rtlCol="0">
            <a:spAutoFit/>
          </a:bodyPr>
          <a:lstStyle/>
          <a:p>
            <a:r>
              <a:rPr lang="en-US" altLang="zh-CN" sz="1000" dirty="0" smtClean="0"/>
              <a:t>Invalid Cache</a:t>
            </a:r>
            <a:endParaRPr lang="zh-CN" altLang="en-US" sz="1000" dirty="0"/>
          </a:p>
        </p:txBody>
      </p:sp>
      <p:sp>
        <p:nvSpPr>
          <p:cNvPr id="73" name="TextBox 72"/>
          <p:cNvSpPr txBox="1"/>
          <p:nvPr/>
        </p:nvSpPr>
        <p:spPr>
          <a:xfrm>
            <a:off x="7526693" y="3900694"/>
            <a:ext cx="908708" cy="246221"/>
          </a:xfrm>
          <a:prstGeom prst="rect">
            <a:avLst/>
          </a:prstGeom>
          <a:noFill/>
        </p:spPr>
        <p:txBody>
          <a:bodyPr wrap="square" rtlCol="0">
            <a:spAutoFit/>
          </a:bodyPr>
          <a:lstStyle/>
          <a:p>
            <a:r>
              <a:rPr lang="en-US" altLang="zh-CN" sz="1000" dirty="0" smtClean="0"/>
              <a:t>Update DB</a:t>
            </a:r>
            <a:endParaRPr lang="zh-CN" altLang="en-US" sz="1000" dirty="0"/>
          </a:p>
        </p:txBody>
      </p:sp>
      <p:sp>
        <p:nvSpPr>
          <p:cNvPr id="76" name="TextBox 75"/>
          <p:cNvSpPr txBox="1"/>
          <p:nvPr/>
        </p:nvSpPr>
        <p:spPr>
          <a:xfrm>
            <a:off x="8967468" y="3117500"/>
            <a:ext cx="908708" cy="246221"/>
          </a:xfrm>
          <a:prstGeom prst="rect">
            <a:avLst/>
          </a:prstGeom>
          <a:noFill/>
        </p:spPr>
        <p:txBody>
          <a:bodyPr wrap="square" rtlCol="0">
            <a:spAutoFit/>
          </a:bodyPr>
          <a:lstStyle/>
          <a:p>
            <a:r>
              <a:rPr lang="en-US" altLang="zh-CN" sz="1000" dirty="0" smtClean="0"/>
              <a:t>Update DB</a:t>
            </a:r>
            <a:endParaRPr lang="zh-CN" altLang="en-US" sz="1000" dirty="0"/>
          </a:p>
        </p:txBody>
      </p:sp>
      <p:sp>
        <p:nvSpPr>
          <p:cNvPr id="12" name="矩形 11"/>
          <p:cNvSpPr/>
          <p:nvPr/>
        </p:nvSpPr>
        <p:spPr>
          <a:xfrm>
            <a:off x="4076700" y="4801187"/>
            <a:ext cx="1468802" cy="342588"/>
          </a:xfrm>
          <a:prstGeom prst="rect">
            <a:avLst/>
          </a:prstGeom>
          <a:ln>
            <a:solidFill>
              <a:schemeClr val="tx1"/>
            </a:solidFill>
          </a:ln>
        </p:spPr>
        <p:txBody>
          <a:bodyPr wrap="square" rtlCol="0" anchor="ctr">
            <a:noAutofit/>
          </a:bodyPr>
          <a:lstStyle/>
          <a:p>
            <a:r>
              <a:rPr lang="en-US" altLang="zh-CN" sz="800" dirty="0">
                <a:latin typeface="+mj-ea"/>
                <a:ea typeface="+mj-ea"/>
              </a:rPr>
              <a:t>Cache: </a:t>
            </a:r>
            <a:r>
              <a:rPr lang="en-US" altLang="zh-CN" sz="800" dirty="0" smtClean="0">
                <a:latin typeface="+mj-ea"/>
                <a:ea typeface="+mj-ea"/>
              </a:rPr>
              <a:t>… … </a:t>
            </a:r>
            <a:r>
              <a:rPr lang="en-US" altLang="zh-CN" sz="800" dirty="0">
                <a:latin typeface="+mj-ea"/>
                <a:ea typeface="+mj-ea"/>
              </a:rPr>
              <a:t>Version:0</a:t>
            </a:r>
          </a:p>
          <a:p>
            <a:r>
              <a:rPr lang="en-US" altLang="zh-CN" sz="800" dirty="0">
                <a:latin typeface="+mj-ea"/>
                <a:ea typeface="+mj-ea"/>
              </a:rPr>
              <a:t>DB: </a:t>
            </a:r>
            <a:r>
              <a:rPr lang="en-US" altLang="zh-CN" sz="800" dirty="0" err="1">
                <a:latin typeface="+mj-ea"/>
                <a:ea typeface="+mj-ea"/>
              </a:rPr>
              <a:t>Key:Hello</a:t>
            </a:r>
            <a:r>
              <a:rPr lang="en-US" altLang="zh-CN" sz="800" dirty="0">
                <a:latin typeface="+mj-ea"/>
                <a:ea typeface="+mj-ea"/>
              </a:rPr>
              <a:t> </a:t>
            </a:r>
            <a:r>
              <a:rPr lang="en-US" altLang="zh-CN" sz="800" dirty="0" err="1">
                <a:latin typeface="+mj-ea"/>
                <a:ea typeface="+mj-ea"/>
              </a:rPr>
              <a:t>Value:World</a:t>
            </a:r>
            <a:endParaRPr lang="zh-CN" altLang="en-US" sz="800" dirty="0">
              <a:latin typeface="+mj-ea"/>
              <a:ea typeface="+mj-ea"/>
            </a:endParaRPr>
          </a:p>
        </p:txBody>
      </p:sp>
      <p:sp>
        <p:nvSpPr>
          <p:cNvPr id="77" name="矩形 76"/>
          <p:cNvSpPr/>
          <p:nvPr/>
        </p:nvSpPr>
        <p:spPr>
          <a:xfrm>
            <a:off x="7176621" y="4801343"/>
            <a:ext cx="1485238" cy="342588"/>
          </a:xfrm>
          <a:prstGeom prst="rect">
            <a:avLst/>
          </a:prstGeom>
          <a:ln>
            <a:solidFill>
              <a:schemeClr val="tx1"/>
            </a:solidFill>
          </a:ln>
        </p:spPr>
        <p:txBody>
          <a:bodyPr wrap="square" rtlCol="0" anchor="ctr">
            <a:noAutofit/>
          </a:bodyPr>
          <a:lstStyle/>
          <a:p>
            <a:r>
              <a:rPr lang="en-US" altLang="zh-CN" sz="800" dirty="0" smtClean="0">
                <a:latin typeface="+mj-ea"/>
                <a:ea typeface="+mj-ea"/>
              </a:rPr>
              <a:t>Cache: Null Version:1234</a:t>
            </a:r>
          </a:p>
          <a:p>
            <a:r>
              <a:rPr lang="en-US" altLang="zh-CN" sz="800" dirty="0" err="1" smtClean="0">
                <a:latin typeface="+mj-ea"/>
                <a:ea typeface="+mj-ea"/>
              </a:rPr>
              <a:t>DB:Key:Hello</a:t>
            </a:r>
            <a:r>
              <a:rPr lang="en-US" altLang="zh-CN" sz="800" dirty="0" smtClean="0">
                <a:latin typeface="+mj-ea"/>
                <a:ea typeface="+mj-ea"/>
              </a:rPr>
              <a:t> </a:t>
            </a:r>
            <a:r>
              <a:rPr lang="en-US" altLang="zh-CN" sz="800" b="1" dirty="0" err="1" smtClean="0">
                <a:latin typeface="+mj-ea"/>
                <a:ea typeface="+mj-ea"/>
              </a:rPr>
              <a:t>Value:Cache</a:t>
            </a:r>
            <a:endParaRPr lang="zh-CN" altLang="en-US" sz="800" b="1" dirty="0" smtClean="0">
              <a:latin typeface="+mj-ea"/>
              <a:ea typeface="+mj-ea"/>
            </a:endParaRPr>
          </a:p>
        </p:txBody>
      </p:sp>
      <p:sp>
        <p:nvSpPr>
          <p:cNvPr id="78" name="矩形 77"/>
          <p:cNvSpPr/>
          <p:nvPr/>
        </p:nvSpPr>
        <p:spPr>
          <a:xfrm>
            <a:off x="8705412" y="4801343"/>
            <a:ext cx="1435998" cy="342588"/>
          </a:xfrm>
          <a:prstGeom prst="rect">
            <a:avLst/>
          </a:prstGeom>
          <a:ln>
            <a:solidFill>
              <a:schemeClr val="tx1"/>
            </a:solidFill>
          </a:ln>
        </p:spPr>
        <p:txBody>
          <a:bodyPr wrap="square" rtlCol="0" anchor="ctr">
            <a:noAutofit/>
          </a:bodyPr>
          <a:lstStyle/>
          <a:p>
            <a:r>
              <a:rPr lang="en-US" altLang="zh-CN" sz="800" dirty="0" smtClean="0">
                <a:latin typeface="+mj-ea"/>
                <a:ea typeface="+mj-ea"/>
              </a:rPr>
              <a:t>Cache: Null Version:1234</a:t>
            </a:r>
          </a:p>
          <a:p>
            <a:r>
              <a:rPr lang="en-US" altLang="zh-CN" sz="800" dirty="0" err="1" smtClean="0">
                <a:latin typeface="+mj-ea"/>
                <a:ea typeface="+mj-ea"/>
              </a:rPr>
              <a:t>DB:Key:Hello</a:t>
            </a:r>
            <a:r>
              <a:rPr lang="en-US" altLang="zh-CN" sz="800" dirty="0" smtClean="0">
                <a:latin typeface="+mj-ea"/>
                <a:ea typeface="+mj-ea"/>
              </a:rPr>
              <a:t> </a:t>
            </a:r>
            <a:r>
              <a:rPr lang="en-US" altLang="zh-CN" sz="800" dirty="0" err="1" smtClean="0">
                <a:latin typeface="+mj-ea"/>
                <a:ea typeface="+mj-ea"/>
              </a:rPr>
              <a:t>Value:Cache</a:t>
            </a:r>
            <a:endParaRPr lang="zh-CN" altLang="en-US" sz="800" dirty="0" smtClean="0">
              <a:latin typeface="+mj-ea"/>
              <a:ea typeface="+mj-ea"/>
            </a:endParaRPr>
          </a:p>
        </p:txBody>
      </p:sp>
      <p:cxnSp>
        <p:nvCxnSpPr>
          <p:cNvPr id="79" name="直接箭头连接符 78"/>
          <p:cNvCxnSpPr/>
          <p:nvPr/>
        </p:nvCxnSpPr>
        <p:spPr>
          <a:xfrm>
            <a:off x="4002106" y="3341752"/>
            <a:ext cx="151589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5609439" y="4154754"/>
            <a:ext cx="152908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7190936" y="4154754"/>
            <a:ext cx="14954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8736497" y="3371560"/>
            <a:ext cx="146457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5562104" y="4801343"/>
            <a:ext cx="1585941" cy="342588"/>
          </a:xfrm>
          <a:prstGeom prst="rect">
            <a:avLst/>
          </a:prstGeom>
          <a:ln>
            <a:solidFill>
              <a:schemeClr val="tx1"/>
            </a:solidFill>
          </a:ln>
        </p:spPr>
        <p:txBody>
          <a:bodyPr wrap="square" rtlCol="0" anchor="ctr">
            <a:noAutofit/>
          </a:bodyPr>
          <a:lstStyle/>
          <a:p>
            <a:r>
              <a:rPr lang="en-US" altLang="zh-CN" sz="800" dirty="0">
                <a:latin typeface="+mj-ea"/>
                <a:ea typeface="+mj-ea"/>
              </a:rPr>
              <a:t>Cache: Null </a:t>
            </a:r>
            <a:r>
              <a:rPr lang="en-US" altLang="zh-CN" sz="800" b="1" dirty="0">
                <a:latin typeface="+mj-ea"/>
                <a:ea typeface="+mj-ea"/>
              </a:rPr>
              <a:t>Version:1234</a:t>
            </a:r>
          </a:p>
          <a:p>
            <a:r>
              <a:rPr lang="en-US" altLang="zh-CN" sz="800" dirty="0" err="1">
                <a:latin typeface="+mj-ea"/>
                <a:ea typeface="+mj-ea"/>
              </a:rPr>
              <a:t>DB:Key:Hello</a:t>
            </a:r>
            <a:r>
              <a:rPr lang="en-US" altLang="zh-CN" sz="800" dirty="0">
                <a:latin typeface="+mj-ea"/>
                <a:ea typeface="+mj-ea"/>
              </a:rPr>
              <a:t> </a:t>
            </a:r>
            <a:r>
              <a:rPr lang="en-US" altLang="zh-CN" sz="800" dirty="0" err="1">
                <a:latin typeface="+mj-ea"/>
                <a:ea typeface="+mj-ea"/>
              </a:rPr>
              <a:t>Value:World</a:t>
            </a:r>
            <a:endParaRPr lang="zh-CN" altLang="en-US" sz="800" dirty="0">
              <a:latin typeface="+mj-ea"/>
              <a:ea typeface="+mj-ea"/>
            </a:endParaRPr>
          </a:p>
        </p:txBody>
      </p:sp>
      <p:cxnSp>
        <p:nvCxnSpPr>
          <p:cNvPr id="36" name="直接连接符 35"/>
          <p:cNvCxnSpPr>
            <a:endCxn id="83" idx="0"/>
          </p:cNvCxnSpPr>
          <p:nvPr/>
        </p:nvCxnSpPr>
        <p:spPr>
          <a:xfrm>
            <a:off x="6355074" y="4154754"/>
            <a:ext cx="1" cy="646589"/>
          </a:xfrm>
          <a:prstGeom prst="line">
            <a:avLst/>
          </a:prstGeom>
          <a:ln>
            <a:solidFill>
              <a:srgbClr val="7030A0"/>
            </a:solidFill>
            <a:tailEnd type="none"/>
          </a:ln>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a:off x="7921139" y="4159978"/>
            <a:ext cx="1" cy="646589"/>
          </a:xfrm>
          <a:prstGeom prst="line">
            <a:avLst/>
          </a:prstGeom>
          <a:ln>
            <a:solidFill>
              <a:srgbClr val="7030A0"/>
            </a:solidFill>
            <a:tailEnd type="none"/>
          </a:ln>
        </p:spPr>
        <p:style>
          <a:lnRef idx="2">
            <a:schemeClr val="dk1"/>
          </a:lnRef>
          <a:fillRef idx="0">
            <a:schemeClr val="dk1"/>
          </a:fillRef>
          <a:effectRef idx="1">
            <a:schemeClr val="dk1"/>
          </a:effectRef>
          <a:fontRef idx="minor">
            <a:schemeClr val="tx1"/>
          </a:fontRef>
        </p:style>
      </p:cxnSp>
      <p:cxnSp>
        <p:nvCxnSpPr>
          <p:cNvPr id="87" name="直接连接符 86"/>
          <p:cNvCxnSpPr>
            <a:stCxn id="76" idx="2"/>
            <a:endCxn id="78" idx="0"/>
          </p:cNvCxnSpPr>
          <p:nvPr/>
        </p:nvCxnSpPr>
        <p:spPr>
          <a:xfrm>
            <a:off x="9421822" y="3363721"/>
            <a:ext cx="1589" cy="1437622"/>
          </a:xfrm>
          <a:prstGeom prst="line">
            <a:avLst/>
          </a:prstGeom>
          <a:ln>
            <a:solidFill>
              <a:srgbClr val="7030A0"/>
            </a:solidFill>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4826707" y="3355322"/>
            <a:ext cx="1589" cy="1437622"/>
          </a:xfrm>
          <a:prstGeom prst="line">
            <a:avLst/>
          </a:prstGeom>
          <a:ln>
            <a:solidFill>
              <a:srgbClr val="7030A0"/>
            </a:solidFill>
            <a:tailEnd type="none"/>
          </a:ln>
        </p:spPr>
        <p:style>
          <a:lnRef idx="2">
            <a:schemeClr val="dk1"/>
          </a:lnRef>
          <a:fillRef idx="0">
            <a:schemeClr val="dk1"/>
          </a:fillRef>
          <a:effectRef idx="1">
            <a:schemeClr val="dk1"/>
          </a:effectRef>
          <a:fontRef idx="minor">
            <a:schemeClr val="tx1"/>
          </a:fontRef>
        </p:style>
      </p:cxnSp>
      <p:sp>
        <p:nvSpPr>
          <p:cNvPr id="37" name="矩形 36"/>
          <p:cNvSpPr/>
          <p:nvPr/>
        </p:nvSpPr>
        <p:spPr>
          <a:xfrm>
            <a:off x="2587736" y="4801462"/>
            <a:ext cx="1463563" cy="342588"/>
          </a:xfrm>
          <a:prstGeom prst="rect">
            <a:avLst/>
          </a:prstGeom>
          <a:ln>
            <a:solidFill>
              <a:schemeClr val="tx1"/>
            </a:solidFill>
          </a:ln>
        </p:spPr>
        <p:txBody>
          <a:bodyPr wrap="square" rtlCol="0" anchor="ctr">
            <a:noAutofit/>
          </a:bodyPr>
          <a:lstStyle/>
          <a:p>
            <a:r>
              <a:rPr lang="en-US" altLang="zh-CN" sz="800" dirty="0">
                <a:latin typeface="+mj-ea"/>
                <a:ea typeface="+mj-ea"/>
              </a:rPr>
              <a:t>Cache: Null Version:0</a:t>
            </a:r>
          </a:p>
          <a:p>
            <a:r>
              <a:rPr lang="en-US" altLang="zh-CN" sz="800" dirty="0">
                <a:latin typeface="+mj-ea"/>
                <a:ea typeface="+mj-ea"/>
              </a:rPr>
              <a:t>DB: </a:t>
            </a:r>
            <a:r>
              <a:rPr lang="en-US" altLang="zh-CN" sz="800" dirty="0" err="1">
                <a:latin typeface="+mj-ea"/>
                <a:ea typeface="+mj-ea"/>
              </a:rPr>
              <a:t>Key:Hello</a:t>
            </a:r>
            <a:r>
              <a:rPr lang="en-US" altLang="zh-CN" sz="800" dirty="0">
                <a:latin typeface="+mj-ea"/>
                <a:ea typeface="+mj-ea"/>
              </a:rPr>
              <a:t> </a:t>
            </a:r>
            <a:r>
              <a:rPr lang="en-US" altLang="zh-CN" sz="800" dirty="0" err="1">
                <a:latin typeface="+mj-ea"/>
                <a:ea typeface="+mj-ea"/>
              </a:rPr>
              <a:t>Value:World</a:t>
            </a:r>
            <a:endParaRPr lang="zh-CN" altLang="en-US" sz="800" dirty="0">
              <a:latin typeface="+mj-ea"/>
              <a:ea typeface="+mj-ea"/>
            </a:endParaRPr>
          </a:p>
        </p:txBody>
      </p:sp>
      <p:cxnSp>
        <p:nvCxnSpPr>
          <p:cNvPr id="40" name="直接连接符 39"/>
          <p:cNvCxnSpPr/>
          <p:nvPr/>
        </p:nvCxnSpPr>
        <p:spPr>
          <a:xfrm>
            <a:off x="3412338" y="3352422"/>
            <a:ext cx="1589" cy="1437622"/>
          </a:xfrm>
          <a:prstGeom prst="line">
            <a:avLst/>
          </a:prstGeom>
          <a:ln>
            <a:solidFill>
              <a:srgbClr val="7030A0"/>
            </a:solidFill>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9270103" y="3854843"/>
            <a:ext cx="414268" cy="338554"/>
          </a:xfrm>
          <a:prstGeom prst="rect">
            <a:avLst/>
          </a:prstGeom>
          <a:noFill/>
        </p:spPr>
        <p:txBody>
          <a:bodyPr wrap="square" rtlCol="0">
            <a:spAutoFit/>
          </a:bodyPr>
          <a:lstStyle/>
          <a:p>
            <a:r>
              <a:rPr lang="en-US" altLang="zh-CN" sz="1600" b="1" dirty="0" smtClean="0">
                <a:solidFill>
                  <a:srgbClr val="FF0000"/>
                </a:solidFill>
              </a:rPr>
              <a:t>X</a:t>
            </a:r>
            <a:endParaRPr lang="zh-CN" altLang="en-US" sz="1600" b="1" dirty="0">
              <a:solidFill>
                <a:srgbClr val="FF0000"/>
              </a:solidFill>
            </a:endParaRPr>
          </a:p>
        </p:txBody>
      </p:sp>
    </p:spTree>
    <p:extLst>
      <p:ext uri="{BB962C8B-B14F-4D97-AF65-F5344CB8AC3E}">
        <p14:creationId xmlns:p14="http://schemas.microsoft.com/office/powerpoint/2010/main" val="1535264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23442"/>
            <a:ext cx="9806880" cy="4441330"/>
          </a:xfrm>
        </p:spPr>
        <p:txBody>
          <a:bodyPr>
            <a:normAutofit/>
          </a:bodyPr>
          <a:lstStyle/>
          <a:p>
            <a:r>
              <a:rPr lang="zh-CN" altLang="en-US" sz="2400" dirty="0" smtClean="0"/>
              <a:t>缓存加载</a:t>
            </a:r>
            <a:endParaRPr lang="en-US" altLang="zh-CN" sz="2400" dirty="0" smtClean="0"/>
          </a:p>
          <a:p>
            <a:pPr lvl="1"/>
            <a:r>
              <a:rPr lang="zh-CN" altLang="en-US" sz="2000" dirty="0" smtClean="0"/>
              <a:t>普通业务懒加载</a:t>
            </a:r>
            <a:endParaRPr lang="en-US" altLang="zh-CN" sz="2000" dirty="0" smtClean="0"/>
          </a:p>
          <a:p>
            <a:pPr lvl="1"/>
            <a:r>
              <a:rPr lang="zh-CN" altLang="en-US" sz="2000" dirty="0" smtClean="0"/>
              <a:t>特殊业务预加载</a:t>
            </a:r>
            <a:endParaRPr lang="en-US" altLang="zh-CN" sz="2000" dirty="0" smtClean="0"/>
          </a:p>
          <a:p>
            <a:pPr lvl="1"/>
            <a:r>
              <a:rPr lang="zh-CN" altLang="en-US" sz="2000" dirty="0" smtClean="0"/>
              <a:t>定时刷新</a:t>
            </a:r>
            <a:endParaRPr lang="en-US" altLang="zh-CN" sz="2000" dirty="0"/>
          </a:p>
          <a:p>
            <a:r>
              <a:rPr lang="zh-CN" altLang="en-US" sz="2400" dirty="0" smtClean="0"/>
              <a:t>缓存更新</a:t>
            </a:r>
            <a:endParaRPr lang="en-US" altLang="zh-CN" sz="2400" dirty="0" smtClean="0"/>
          </a:p>
          <a:p>
            <a:pPr lvl="1"/>
            <a:r>
              <a:rPr lang="zh-CN" altLang="en-US" sz="2000" dirty="0" smtClean="0"/>
              <a:t>先失效缓存项，再更新数据库，再次失效缓存</a:t>
            </a:r>
            <a:endParaRPr lang="en-US" altLang="zh-CN" sz="2000" dirty="0" smtClean="0"/>
          </a:p>
          <a:p>
            <a:r>
              <a:rPr lang="zh-CN" altLang="en-US" sz="2400" dirty="0" smtClean="0"/>
              <a:t>合理</a:t>
            </a:r>
            <a:r>
              <a:rPr lang="zh-CN" altLang="en-US" sz="2400" dirty="0" smtClean="0"/>
              <a:t>设置缓存项的过期时间</a:t>
            </a:r>
            <a:endParaRPr lang="en-US" altLang="zh-CN" sz="2400" dirty="0" smtClean="0"/>
          </a:p>
          <a:p>
            <a:pPr lvl="1"/>
            <a:r>
              <a:rPr lang="en-US" altLang="zh-CN" sz="2000" dirty="0" smtClean="0"/>
              <a:t>1Min</a:t>
            </a:r>
            <a:r>
              <a:rPr lang="zh-CN" altLang="en-US" sz="2000" dirty="0" smtClean="0"/>
              <a:t>、</a:t>
            </a:r>
            <a:r>
              <a:rPr lang="en-US" altLang="zh-CN" sz="2000" dirty="0" smtClean="0"/>
              <a:t>10Min</a:t>
            </a:r>
            <a:r>
              <a:rPr lang="zh-CN" altLang="en-US" sz="2000" dirty="0" smtClean="0"/>
              <a:t>、</a:t>
            </a:r>
            <a:r>
              <a:rPr lang="en-US" altLang="zh-CN" sz="2000" dirty="0" smtClean="0"/>
              <a:t>1Hour</a:t>
            </a:r>
          </a:p>
          <a:p>
            <a:pPr marL="0" indent="0">
              <a:buNone/>
            </a:pPr>
            <a:endParaRPr lang="en-US" altLang="zh-CN" sz="2400" dirty="0"/>
          </a:p>
          <a:p>
            <a:endParaRPr lang="en-US" altLang="zh-CN" sz="2400" dirty="0" smtClean="0"/>
          </a:p>
          <a:p>
            <a:endParaRPr lang="en-US" altLang="zh-CN" sz="2400" dirty="0" smtClean="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06 </a:t>
            </a:r>
            <a:r>
              <a:rPr lang="zh-CN" altLang="en-US" sz="3600" dirty="0" smtClean="0">
                <a:solidFill>
                  <a:schemeClr val="bg1"/>
                </a:solidFill>
                <a:latin typeface="华康俪金黑W8(P)" pitchFamily="34" charset="-122"/>
                <a:ea typeface="华康俪金黑W8(P)" pitchFamily="34" charset="-122"/>
              </a:rPr>
              <a:t>缓存</a:t>
            </a:r>
            <a:r>
              <a:rPr lang="zh-CN" altLang="en-US" sz="3600" dirty="0">
                <a:solidFill>
                  <a:schemeClr val="bg1"/>
                </a:solidFill>
                <a:latin typeface="华康俪金黑W8(P)" pitchFamily="34" charset="-122"/>
                <a:ea typeface="华康俪金黑W8(P)" pitchFamily="34" charset="-122"/>
              </a:rPr>
              <a:t>一致性方案</a:t>
            </a:r>
          </a:p>
        </p:txBody>
      </p:sp>
      <p:sp>
        <p:nvSpPr>
          <p:cNvPr id="8"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总结</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9" name="直接连接符 8"/>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10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p:cNvGrpSpPr/>
          <p:nvPr/>
        </p:nvGrpSpPr>
        <p:grpSpPr>
          <a:xfrm>
            <a:off x="8411737" y="2455575"/>
            <a:ext cx="1523999" cy="638175"/>
            <a:chOff x="8077758" y="5626674"/>
            <a:chExt cx="1523999" cy="638175"/>
          </a:xfrm>
        </p:grpSpPr>
        <p:sp>
          <p:nvSpPr>
            <p:cNvPr id="110" name="圆角矩形 109"/>
            <p:cNvSpPr/>
            <p:nvPr/>
          </p:nvSpPr>
          <p:spPr>
            <a:xfrm>
              <a:off x="8077758" y="5626674"/>
              <a:ext cx="1438275" cy="571500"/>
            </a:xfrm>
            <a:prstGeom prst="roundRect">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111" name="圆角矩形 110"/>
            <p:cNvSpPr/>
            <p:nvPr/>
          </p:nvSpPr>
          <p:spPr>
            <a:xfrm>
              <a:off x="8163482" y="5693349"/>
              <a:ext cx="1438275" cy="571500"/>
            </a:xfrm>
            <a:prstGeom prst="roundRect">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分布式缓存</a:t>
              </a:r>
              <a:endParaRPr lang="zh-CN" altLang="en-US" sz="1000" dirty="0" smtClean="0">
                <a:solidFill>
                  <a:schemeClr val="tx1"/>
                </a:solidFill>
                <a:latin typeface="微软雅黑" panose="020B0503020204020204" pitchFamily="34" charset="-122"/>
                <a:ea typeface="微软雅黑" panose="020B0503020204020204" pitchFamily="34" charset="-122"/>
              </a:endParaRPr>
            </a:p>
          </p:txBody>
        </p:sp>
      </p:grpSp>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0" y="47625"/>
            <a:ext cx="27093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07 </a:t>
            </a:r>
            <a:r>
              <a:rPr lang="zh-CN" altLang="en-US" sz="3600" dirty="0">
                <a:solidFill>
                  <a:schemeClr val="bg1"/>
                </a:solidFill>
                <a:latin typeface="华康俪金黑W8(P)" pitchFamily="34" charset="-122"/>
                <a:ea typeface="华康俪金黑W8(P)" pitchFamily="34" charset="-122"/>
              </a:rPr>
              <a:t>使用案例</a:t>
            </a:r>
          </a:p>
        </p:txBody>
      </p:sp>
      <p:sp>
        <p:nvSpPr>
          <p:cNvPr id="19" name="TextBox 3"/>
          <p:cNvSpPr txBox="1">
            <a:spLocks noChangeArrowheads="1"/>
          </p:cNvSpPr>
          <p:nvPr/>
        </p:nvSpPr>
        <p:spPr bwMode="auto">
          <a:xfrm>
            <a:off x="8238092" y="139701"/>
            <a:ext cx="891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smtClean="0">
                <a:solidFill>
                  <a:schemeClr val="accent4">
                    <a:lumMod val="20000"/>
                    <a:lumOff val="80000"/>
                  </a:schemeClr>
                </a:solidFill>
                <a:latin typeface="微软雅黑" pitchFamily="34" charset="-122"/>
                <a:ea typeface="微软雅黑" pitchFamily="34" charset="-122"/>
              </a:rPr>
              <a:t> </a:t>
            </a:r>
            <a:r>
              <a:rPr lang="zh-CN" altLang="en-US" sz="2400" b="1" dirty="0" smtClean="0">
                <a:solidFill>
                  <a:schemeClr val="accent4">
                    <a:lumMod val="20000"/>
                    <a:lumOff val="80000"/>
                  </a:schemeClr>
                </a:solidFill>
                <a:latin typeface="微软雅黑" pitchFamily="34" charset="-122"/>
                <a:ea typeface="微软雅黑" pitchFamily="34" charset="-122"/>
              </a:rPr>
              <a:t>秒</a:t>
            </a:r>
            <a:r>
              <a:rPr lang="zh-CN" altLang="en-US" sz="2400" b="1" dirty="0">
                <a:solidFill>
                  <a:schemeClr val="accent4">
                    <a:lumMod val="20000"/>
                    <a:lumOff val="80000"/>
                  </a:schemeClr>
                </a:solidFill>
                <a:latin typeface="微软雅黑" pitchFamily="34" charset="-122"/>
                <a:ea typeface="微软雅黑" pitchFamily="34" charset="-122"/>
              </a:rPr>
              <a:t>杀</a:t>
            </a: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流程图: 磁盘 47"/>
          <p:cNvSpPr/>
          <p:nvPr/>
        </p:nvSpPr>
        <p:spPr>
          <a:xfrm>
            <a:off x="8521993" y="3881770"/>
            <a:ext cx="1248242" cy="609649"/>
          </a:xfrm>
          <a:prstGeom prst="flowChartMagneticDisk">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zh-CN" altLang="en-US" sz="1400" dirty="0" smtClean="0">
              <a:latin typeface="微软雅黑" panose="020B0503020204020204" pitchFamily="34" charset="-122"/>
              <a:ea typeface="微软雅黑" panose="020B0503020204020204" pitchFamily="34" charset="-122"/>
            </a:endParaRPr>
          </a:p>
        </p:txBody>
      </p:sp>
      <p:sp>
        <p:nvSpPr>
          <p:cNvPr id="49" name="流程图: 磁盘 48"/>
          <p:cNvSpPr/>
          <p:nvPr/>
        </p:nvSpPr>
        <p:spPr>
          <a:xfrm>
            <a:off x="8529332" y="3946475"/>
            <a:ext cx="1248242" cy="609649"/>
          </a:xfrm>
          <a:prstGeom prst="flowChartMagneticDisk">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数据库</a:t>
            </a:r>
          </a:p>
        </p:txBody>
      </p:sp>
      <p:cxnSp>
        <p:nvCxnSpPr>
          <p:cNvPr id="52" name="直接箭头连接符 51"/>
          <p:cNvCxnSpPr>
            <a:stCxn id="56" idx="3"/>
            <a:endCxn id="49" idx="2"/>
          </p:cNvCxnSpPr>
          <p:nvPr/>
        </p:nvCxnSpPr>
        <p:spPr>
          <a:xfrm flipV="1">
            <a:off x="7108994" y="4251300"/>
            <a:ext cx="1420338" cy="4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56" name="圆角矩形 55"/>
          <p:cNvSpPr/>
          <p:nvPr/>
        </p:nvSpPr>
        <p:spPr>
          <a:xfrm>
            <a:off x="5411036" y="3726335"/>
            <a:ext cx="1697958" cy="1050010"/>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en-US" altLang="zh-CN" sz="1000" dirty="0" smtClean="0">
                <a:latin typeface="微软雅黑" panose="020B0503020204020204" pitchFamily="34" charset="-122"/>
                <a:ea typeface="微软雅黑" panose="020B0503020204020204" pitchFamily="34" charset="-122"/>
              </a:rPr>
              <a:t>Tomcat</a:t>
            </a:r>
            <a:endParaRPr lang="zh-CN" altLang="en-US" sz="1000" dirty="0" smtClean="0">
              <a:latin typeface="微软雅黑" panose="020B0503020204020204" pitchFamily="34" charset="-122"/>
              <a:ea typeface="微软雅黑" panose="020B0503020204020204" pitchFamily="34" charset="-122"/>
            </a:endParaRPr>
          </a:p>
        </p:txBody>
      </p:sp>
      <p:sp>
        <p:nvSpPr>
          <p:cNvPr id="58" name="圆角矩形 57"/>
          <p:cNvSpPr/>
          <p:nvPr/>
        </p:nvSpPr>
        <p:spPr>
          <a:xfrm>
            <a:off x="5413500" y="2284898"/>
            <a:ext cx="1697958" cy="1050010"/>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en-US" altLang="zh-CN" sz="1000" dirty="0" smtClean="0">
                <a:latin typeface="微软雅黑" panose="020B0503020204020204" pitchFamily="34" charset="-122"/>
                <a:ea typeface="微软雅黑" panose="020B0503020204020204" pitchFamily="34" charset="-122"/>
              </a:rPr>
              <a:t>Tomcat</a:t>
            </a:r>
            <a:endParaRPr lang="zh-CN" altLang="en-US" sz="1000" dirty="0" smtClean="0">
              <a:latin typeface="微软雅黑" panose="020B0503020204020204" pitchFamily="34" charset="-122"/>
              <a:ea typeface="微软雅黑" panose="020B0503020204020204" pitchFamily="34" charset="-122"/>
            </a:endParaRPr>
          </a:p>
        </p:txBody>
      </p:sp>
      <p:cxnSp>
        <p:nvCxnSpPr>
          <p:cNvPr id="63" name="直接箭头连接符 62"/>
          <p:cNvCxnSpPr>
            <a:stCxn id="56" idx="3"/>
            <a:endCxn id="111" idx="1"/>
          </p:cNvCxnSpPr>
          <p:nvPr/>
        </p:nvCxnSpPr>
        <p:spPr>
          <a:xfrm flipV="1">
            <a:off x="7108994" y="2808000"/>
            <a:ext cx="1388467" cy="144334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64" name="直接箭头连接符 63"/>
          <p:cNvCxnSpPr>
            <a:stCxn id="58" idx="3"/>
            <a:endCxn id="111" idx="1"/>
          </p:cNvCxnSpPr>
          <p:nvPr/>
        </p:nvCxnSpPr>
        <p:spPr>
          <a:xfrm flipV="1">
            <a:off x="7111458" y="2808000"/>
            <a:ext cx="1386003" cy="1903"/>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65" name="椭圆 64"/>
          <p:cNvSpPr/>
          <p:nvPr/>
        </p:nvSpPr>
        <p:spPr>
          <a:xfrm>
            <a:off x="6102185" y="2659867"/>
            <a:ext cx="845096" cy="614342"/>
          </a:xfrm>
          <a:prstGeom prst="ellipse">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本地</a:t>
            </a:r>
            <a:endParaRPr lang="en-US" altLang="zh-CN" sz="1000" dirty="0">
              <a:solidFill>
                <a:schemeClr val="tx1"/>
              </a:solidFill>
              <a:latin typeface="微软雅黑" panose="020B0503020204020204" pitchFamily="34" charset="-122"/>
              <a:ea typeface="微软雅黑" panose="020B0503020204020204" pitchFamily="34" charset="-122"/>
            </a:endParaRPr>
          </a:p>
          <a:p>
            <a:pPr algn="ctr"/>
            <a:r>
              <a:rPr lang="zh-CN" altLang="en-US" sz="1000" dirty="0">
                <a:solidFill>
                  <a:schemeClr val="tx1"/>
                </a:solidFill>
                <a:latin typeface="微软雅黑" panose="020B0503020204020204" pitchFamily="34" charset="-122"/>
                <a:ea typeface="微软雅黑" panose="020B0503020204020204" pitchFamily="34" charset="-122"/>
              </a:rPr>
              <a:t>缓存</a:t>
            </a:r>
          </a:p>
        </p:txBody>
      </p:sp>
      <p:sp>
        <p:nvSpPr>
          <p:cNvPr id="66" name="椭圆 65"/>
          <p:cNvSpPr/>
          <p:nvPr/>
        </p:nvSpPr>
        <p:spPr>
          <a:xfrm>
            <a:off x="6133158" y="4059445"/>
            <a:ext cx="845096" cy="614342"/>
          </a:xfrm>
          <a:prstGeom prst="ellipse">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本地</a:t>
            </a:r>
            <a:endParaRPr lang="en-US" altLang="zh-CN" sz="10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dirty="0" smtClean="0">
                <a:solidFill>
                  <a:schemeClr val="tx1"/>
                </a:solidFill>
                <a:latin typeface="微软雅黑" panose="020B0503020204020204" pitchFamily="34" charset="-122"/>
                <a:ea typeface="微软雅黑" panose="020B0503020204020204" pitchFamily="34" charset="-122"/>
              </a:rPr>
              <a:t>缓存</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69" name="直接箭头连接符 68"/>
          <p:cNvCxnSpPr>
            <a:stCxn id="100" idx="3"/>
            <a:endCxn id="56" idx="1"/>
          </p:cNvCxnSpPr>
          <p:nvPr/>
        </p:nvCxnSpPr>
        <p:spPr>
          <a:xfrm>
            <a:off x="4313474" y="4251299"/>
            <a:ext cx="1097562" cy="41"/>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70" name="直接箭头连接符 69"/>
          <p:cNvCxnSpPr>
            <a:stCxn id="100" idx="3"/>
            <a:endCxn id="58" idx="1"/>
          </p:cNvCxnSpPr>
          <p:nvPr/>
        </p:nvCxnSpPr>
        <p:spPr>
          <a:xfrm flipV="1">
            <a:off x="4313474" y="2809903"/>
            <a:ext cx="1100026" cy="1441396"/>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98" name="圆角矩形 97"/>
          <p:cNvSpPr/>
          <p:nvPr/>
        </p:nvSpPr>
        <p:spPr>
          <a:xfrm>
            <a:off x="2875199" y="2522250"/>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反向代理服务器</a:t>
            </a:r>
          </a:p>
        </p:txBody>
      </p:sp>
      <p:sp>
        <p:nvSpPr>
          <p:cNvPr id="100" name="圆角矩形 99"/>
          <p:cNvSpPr/>
          <p:nvPr/>
        </p:nvSpPr>
        <p:spPr>
          <a:xfrm>
            <a:off x="2875199" y="3965549"/>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负载均衡服务器</a:t>
            </a:r>
          </a:p>
        </p:txBody>
      </p:sp>
      <p:cxnSp>
        <p:nvCxnSpPr>
          <p:cNvPr id="114" name="直接箭头连接符 113"/>
          <p:cNvCxnSpPr>
            <a:stCxn id="58" idx="3"/>
            <a:endCxn id="49" idx="2"/>
          </p:cNvCxnSpPr>
          <p:nvPr/>
        </p:nvCxnSpPr>
        <p:spPr>
          <a:xfrm>
            <a:off x="7111458" y="2809903"/>
            <a:ext cx="1417874" cy="1441397"/>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22" name="直接箭头连接符 121"/>
          <p:cNvCxnSpPr>
            <a:stCxn id="98" idx="2"/>
            <a:endCxn id="100" idx="0"/>
          </p:cNvCxnSpPr>
          <p:nvPr/>
        </p:nvCxnSpPr>
        <p:spPr>
          <a:xfrm>
            <a:off x="3594337" y="3093750"/>
            <a:ext cx="0" cy="871799"/>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pic>
        <p:nvPicPr>
          <p:cNvPr id="1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323" y="2235564"/>
            <a:ext cx="778403" cy="75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 name="圆角矩形标注 100"/>
          <p:cNvSpPr/>
          <p:nvPr/>
        </p:nvSpPr>
        <p:spPr>
          <a:xfrm>
            <a:off x="6218978" y="4925790"/>
            <a:ext cx="1097401" cy="555172"/>
          </a:xfrm>
          <a:prstGeom prst="wedgeRoundRectCallout">
            <a:avLst>
              <a:gd name="adj1" fmla="val -20833"/>
              <a:gd name="adj2" fmla="val -94363"/>
              <a:gd name="adj3" fmla="val 16667"/>
            </a:avLst>
          </a:prstGeom>
          <a:solidFill>
            <a:srgbClr val="FFFF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zh-CN" altLang="en-US" sz="1050" dirty="0" smtClean="0">
                <a:solidFill>
                  <a:schemeClr val="tx1"/>
                </a:solidFill>
                <a:latin typeface="+mj-ea"/>
                <a:ea typeface="+mj-ea"/>
              </a:rPr>
              <a:t>商品</a:t>
            </a:r>
            <a:r>
              <a:rPr lang="en-US" altLang="zh-CN" sz="1050" dirty="0" smtClean="0">
                <a:solidFill>
                  <a:schemeClr val="tx1"/>
                </a:solidFill>
                <a:latin typeface="+mj-ea"/>
                <a:ea typeface="+mj-ea"/>
              </a:rPr>
              <a:t>A:20</a:t>
            </a:r>
            <a:endParaRPr lang="zh-CN" altLang="en-US" sz="1050" dirty="0" smtClean="0">
              <a:solidFill>
                <a:schemeClr val="tx1"/>
              </a:solidFill>
              <a:latin typeface="+mj-ea"/>
              <a:ea typeface="+mj-ea"/>
            </a:endParaRPr>
          </a:p>
        </p:txBody>
      </p:sp>
      <p:sp>
        <p:nvSpPr>
          <p:cNvPr id="134" name="圆角矩形标注 133"/>
          <p:cNvSpPr/>
          <p:nvPr/>
        </p:nvSpPr>
        <p:spPr>
          <a:xfrm>
            <a:off x="6218977" y="1642292"/>
            <a:ext cx="1097401" cy="555172"/>
          </a:xfrm>
          <a:prstGeom prst="wedgeRoundRectCallout">
            <a:avLst>
              <a:gd name="adj1" fmla="val -27777"/>
              <a:gd name="adj2" fmla="val 140931"/>
              <a:gd name="adj3" fmla="val 16667"/>
            </a:avLst>
          </a:prstGeom>
          <a:solidFill>
            <a:srgbClr val="FFFF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zh-CN" altLang="en-US" sz="1050" dirty="0" smtClean="0">
                <a:solidFill>
                  <a:schemeClr val="tx1"/>
                </a:solidFill>
                <a:latin typeface="+mj-ea"/>
                <a:ea typeface="+mj-ea"/>
              </a:rPr>
              <a:t>商品</a:t>
            </a:r>
            <a:r>
              <a:rPr lang="en-US" altLang="zh-CN" sz="1050" dirty="0" smtClean="0">
                <a:solidFill>
                  <a:schemeClr val="tx1"/>
                </a:solidFill>
                <a:latin typeface="+mj-ea"/>
                <a:ea typeface="+mj-ea"/>
              </a:rPr>
              <a:t>A:20</a:t>
            </a:r>
            <a:endParaRPr lang="zh-CN" altLang="en-US" sz="1050" dirty="0" smtClean="0">
              <a:solidFill>
                <a:schemeClr val="tx1"/>
              </a:solidFill>
              <a:latin typeface="+mj-ea"/>
              <a:ea typeface="+mj-ea"/>
            </a:endParaRPr>
          </a:p>
        </p:txBody>
      </p:sp>
      <p:sp>
        <p:nvSpPr>
          <p:cNvPr id="138" name="圆角矩形标注 137"/>
          <p:cNvSpPr/>
          <p:nvPr/>
        </p:nvSpPr>
        <p:spPr>
          <a:xfrm>
            <a:off x="9094105" y="1729726"/>
            <a:ext cx="1097401" cy="555172"/>
          </a:xfrm>
          <a:prstGeom prst="wedgeRoundRectCallout">
            <a:avLst>
              <a:gd name="adj1" fmla="val -26785"/>
              <a:gd name="adj2" fmla="val 97794"/>
              <a:gd name="adj3" fmla="val 16667"/>
            </a:avLst>
          </a:prstGeom>
          <a:solidFill>
            <a:srgbClr val="FFFF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zh-CN" altLang="en-US" sz="1050" dirty="0" smtClean="0">
                <a:solidFill>
                  <a:schemeClr val="tx1"/>
                </a:solidFill>
                <a:latin typeface="+mj-ea"/>
                <a:ea typeface="+mj-ea"/>
              </a:rPr>
              <a:t>商品</a:t>
            </a:r>
            <a:r>
              <a:rPr lang="en-US" altLang="zh-CN" sz="1050" dirty="0" smtClean="0">
                <a:solidFill>
                  <a:schemeClr val="tx1"/>
                </a:solidFill>
                <a:latin typeface="+mj-ea"/>
                <a:ea typeface="+mj-ea"/>
              </a:rPr>
              <a:t>A:20</a:t>
            </a:r>
            <a:endParaRPr lang="zh-CN" altLang="en-US" sz="1050" dirty="0" smtClean="0">
              <a:solidFill>
                <a:schemeClr val="tx1"/>
              </a:solidFill>
              <a:latin typeface="+mj-ea"/>
              <a:ea typeface="+mj-ea"/>
            </a:endParaRPr>
          </a:p>
        </p:txBody>
      </p:sp>
      <p:sp>
        <p:nvSpPr>
          <p:cNvPr id="139" name="圆角矩形标注 138"/>
          <p:cNvSpPr/>
          <p:nvPr/>
        </p:nvSpPr>
        <p:spPr>
          <a:xfrm>
            <a:off x="9084203" y="4897890"/>
            <a:ext cx="1097401" cy="555172"/>
          </a:xfrm>
          <a:prstGeom prst="wedgeRoundRectCallout">
            <a:avLst>
              <a:gd name="adj1" fmla="val -13890"/>
              <a:gd name="adj2" fmla="val -113971"/>
              <a:gd name="adj3" fmla="val 16667"/>
            </a:avLst>
          </a:prstGeom>
          <a:solidFill>
            <a:srgbClr val="FFFF00"/>
          </a:solidFill>
          <a:ln/>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zh-CN" altLang="en-US" sz="1050" dirty="0" smtClean="0">
                <a:solidFill>
                  <a:schemeClr val="tx1"/>
                </a:solidFill>
                <a:latin typeface="+mj-ea"/>
                <a:ea typeface="+mj-ea"/>
              </a:rPr>
              <a:t>商品</a:t>
            </a:r>
            <a:r>
              <a:rPr lang="en-US" altLang="zh-CN" sz="1050" dirty="0" smtClean="0">
                <a:solidFill>
                  <a:schemeClr val="tx1"/>
                </a:solidFill>
                <a:latin typeface="+mj-ea"/>
                <a:ea typeface="+mj-ea"/>
              </a:rPr>
              <a:t>A:10</a:t>
            </a:r>
            <a:endParaRPr lang="zh-CN" altLang="en-US" sz="1050" dirty="0" smtClean="0">
              <a:solidFill>
                <a:schemeClr val="tx1"/>
              </a:solidFill>
              <a:latin typeface="+mj-ea"/>
              <a:ea typeface="+mj-ea"/>
            </a:endParaRPr>
          </a:p>
        </p:txBody>
      </p:sp>
    </p:spTree>
    <p:extLst>
      <p:ext uri="{BB962C8B-B14F-4D97-AF65-F5344CB8AC3E}">
        <p14:creationId xmlns:p14="http://schemas.microsoft.com/office/powerpoint/2010/main" val="28547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0" y="47625"/>
            <a:ext cx="27093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07 </a:t>
            </a:r>
            <a:r>
              <a:rPr lang="zh-CN" altLang="en-US" sz="3600" dirty="0">
                <a:solidFill>
                  <a:schemeClr val="bg1"/>
                </a:solidFill>
                <a:latin typeface="华康俪金黑W8(P)" pitchFamily="34" charset="-122"/>
                <a:ea typeface="华康俪金黑W8(P)" pitchFamily="34" charset="-122"/>
              </a:rPr>
              <a:t>使用案例</a:t>
            </a:r>
          </a:p>
        </p:txBody>
      </p:sp>
      <p:sp>
        <p:nvSpPr>
          <p:cNvPr id="19" name="TextBox 3"/>
          <p:cNvSpPr txBox="1">
            <a:spLocks noChangeArrowheads="1"/>
          </p:cNvSpPr>
          <p:nvPr/>
        </p:nvSpPr>
        <p:spPr bwMode="auto">
          <a:xfrm>
            <a:off x="8238092" y="139701"/>
            <a:ext cx="22028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smtClean="0">
                <a:solidFill>
                  <a:schemeClr val="accent4">
                    <a:lumMod val="20000"/>
                    <a:lumOff val="80000"/>
                  </a:schemeClr>
                </a:solidFill>
                <a:latin typeface="微软雅黑" pitchFamily="34" charset="-122"/>
                <a:ea typeface="微软雅黑" pitchFamily="34" charset="-122"/>
              </a:rPr>
              <a:t> JD</a:t>
            </a:r>
            <a:r>
              <a:rPr lang="zh-CN" altLang="en-US" sz="2400" b="1" dirty="0" smtClean="0">
                <a:solidFill>
                  <a:schemeClr val="accent4">
                    <a:lumMod val="20000"/>
                    <a:lumOff val="80000"/>
                  </a:schemeClr>
                </a:solidFill>
                <a:latin typeface="微软雅黑" pitchFamily="34" charset="-122"/>
                <a:ea typeface="微软雅黑" pitchFamily="34" charset="-122"/>
              </a:rPr>
              <a:t>商品详情页</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12292" name="Picture 4" descr="http://dl2.iteye.com/upload/attachment/0110/9793/b1ef6a1d-06b8-32d1-bbf0-ee79faf2cc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14" y="1019174"/>
            <a:ext cx="8924925"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82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0" y="47625"/>
            <a:ext cx="27093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07 </a:t>
            </a:r>
            <a:r>
              <a:rPr lang="zh-CN" altLang="en-US" sz="3600" dirty="0">
                <a:solidFill>
                  <a:schemeClr val="bg1"/>
                </a:solidFill>
                <a:latin typeface="华康俪金黑W8(P)" pitchFamily="34" charset="-122"/>
                <a:ea typeface="华康俪金黑W8(P)" pitchFamily="34" charset="-122"/>
              </a:rPr>
              <a:t>使用案例</a:t>
            </a:r>
          </a:p>
        </p:txBody>
      </p:sp>
      <p:sp>
        <p:nvSpPr>
          <p:cNvPr id="19" name="TextBox 3"/>
          <p:cNvSpPr txBox="1">
            <a:spLocks noChangeArrowheads="1"/>
          </p:cNvSpPr>
          <p:nvPr/>
        </p:nvSpPr>
        <p:spPr bwMode="auto">
          <a:xfrm>
            <a:off x="8238092" y="139701"/>
            <a:ext cx="22028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smtClean="0">
                <a:solidFill>
                  <a:schemeClr val="accent4">
                    <a:lumMod val="20000"/>
                    <a:lumOff val="80000"/>
                  </a:schemeClr>
                </a:solidFill>
                <a:latin typeface="微软雅黑" pitchFamily="34" charset="-122"/>
                <a:ea typeface="微软雅黑" pitchFamily="34" charset="-122"/>
              </a:rPr>
              <a:t> JD</a:t>
            </a:r>
            <a:r>
              <a:rPr lang="zh-CN" altLang="en-US" sz="2400" b="1" dirty="0" smtClean="0">
                <a:solidFill>
                  <a:schemeClr val="accent4">
                    <a:lumMod val="20000"/>
                    <a:lumOff val="80000"/>
                  </a:schemeClr>
                </a:solidFill>
                <a:latin typeface="微软雅黑" pitchFamily="34" charset="-122"/>
                <a:ea typeface="微软雅黑" pitchFamily="34" charset="-122"/>
              </a:rPr>
              <a:t>商品详情页</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16386" name="Picture 2" descr="http://dl2.iteye.com/upload/attachment/0110/9795/91d50df7-a903-35ad-81eb-de332ff0fff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363" y="974272"/>
            <a:ext cx="8410575"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10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133456220"/>
              </p:ext>
            </p:extLst>
          </p:nvPr>
        </p:nvGraphicFramePr>
        <p:xfrm>
          <a:off x="2873576" y="1895469"/>
          <a:ext cx="6200541" cy="3810003"/>
        </p:xfrm>
        <a:graphic>
          <a:graphicData uri="http://schemas.openxmlformats.org/drawingml/2006/table">
            <a:tbl>
              <a:tblPr firstRow="1" bandRow="1">
                <a:tableStyleId>{6E25E649-3F16-4E02-A733-19D2CDBF48F0}</a:tableStyleId>
              </a:tblPr>
              <a:tblGrid>
                <a:gridCol w="3000738"/>
                <a:gridCol w="3199803"/>
              </a:tblGrid>
              <a:tr h="418171">
                <a:tc>
                  <a:txBody>
                    <a:bodyPr/>
                    <a:lstStyle/>
                    <a:p>
                      <a:r>
                        <a:rPr lang="en-US" altLang="zh-CN" dirty="0" smtClean="0"/>
                        <a:t>Type</a:t>
                      </a:r>
                      <a:endParaRPr lang="zh-CN" altLang="en-US" dirty="0"/>
                    </a:p>
                  </a:txBody>
                  <a:tcPr/>
                </a:tc>
                <a:tc>
                  <a:txBody>
                    <a:bodyPr/>
                    <a:lstStyle/>
                    <a:p>
                      <a:r>
                        <a:rPr lang="en-US" altLang="zh-CN" sz="1800" kern="1200" dirty="0" smtClean="0"/>
                        <a:t>Latency</a:t>
                      </a:r>
                      <a:r>
                        <a:rPr lang="en-US" altLang="zh-CN" sz="1800" kern="1200" dirty="0" smtClean="0">
                          <a:effectLst/>
                        </a:rPr>
                        <a:t> </a:t>
                      </a:r>
                      <a:endParaRPr lang="zh-CN" altLang="en-US" dirty="0"/>
                    </a:p>
                  </a:txBody>
                  <a:tcPr/>
                </a:tc>
              </a:tr>
              <a:tr h="423979">
                <a:tc>
                  <a:txBody>
                    <a:bodyPr/>
                    <a:lstStyle/>
                    <a:p>
                      <a:r>
                        <a:rPr lang="en-US" altLang="zh-CN" dirty="0" smtClean="0"/>
                        <a:t>L1</a:t>
                      </a:r>
                      <a:endParaRPr lang="zh-CN" altLang="en-US" dirty="0"/>
                    </a:p>
                  </a:txBody>
                  <a:tcPr/>
                </a:tc>
                <a:tc>
                  <a:txBody>
                    <a:bodyPr/>
                    <a:lstStyle/>
                    <a:p>
                      <a:r>
                        <a:rPr lang="en-US" altLang="zh-CN" dirty="0" smtClean="0"/>
                        <a:t>0.5ns</a:t>
                      </a:r>
                      <a:endParaRPr lang="zh-CN" altLang="en-US" dirty="0"/>
                    </a:p>
                  </a:txBody>
                  <a:tcPr/>
                </a:tc>
              </a:tr>
              <a:tr h="423979">
                <a:tc>
                  <a:txBody>
                    <a:bodyPr/>
                    <a:lstStyle/>
                    <a:p>
                      <a:r>
                        <a:rPr lang="en-US" altLang="zh-CN" dirty="0" smtClean="0"/>
                        <a:t>L2</a:t>
                      </a:r>
                      <a:endParaRPr lang="zh-CN" altLang="en-US" dirty="0"/>
                    </a:p>
                  </a:txBody>
                  <a:tcPr/>
                </a:tc>
                <a:tc>
                  <a:txBody>
                    <a:bodyPr/>
                    <a:lstStyle/>
                    <a:p>
                      <a:r>
                        <a:rPr lang="en-US" altLang="zh-CN" dirty="0" smtClean="0"/>
                        <a:t>7ns</a:t>
                      </a:r>
                      <a:endParaRPr lang="zh-CN" altLang="en-US" dirty="0"/>
                    </a:p>
                  </a:txBody>
                  <a:tcPr/>
                </a:tc>
              </a:tr>
              <a:tr h="423979">
                <a:tc>
                  <a:txBody>
                    <a:bodyPr/>
                    <a:lstStyle/>
                    <a:p>
                      <a:r>
                        <a:rPr lang="en-US" altLang="zh-CN" dirty="0" smtClean="0"/>
                        <a:t>L3</a:t>
                      </a:r>
                      <a:endParaRPr lang="zh-CN" altLang="en-US" dirty="0"/>
                    </a:p>
                  </a:txBody>
                  <a:tcPr/>
                </a:tc>
                <a:tc>
                  <a:txBody>
                    <a:bodyPr/>
                    <a:lstStyle/>
                    <a:p>
                      <a:r>
                        <a:rPr lang="en-US" altLang="zh-CN" dirty="0" smtClean="0"/>
                        <a:t>25ns</a:t>
                      </a:r>
                      <a:endParaRPr lang="zh-CN" altLang="en-US" dirty="0"/>
                    </a:p>
                  </a:txBody>
                  <a:tcPr/>
                </a:tc>
              </a:tr>
              <a:tr h="423979">
                <a:tc>
                  <a:txBody>
                    <a:bodyPr/>
                    <a:lstStyle/>
                    <a:p>
                      <a:r>
                        <a:rPr lang="en-US" altLang="zh-CN" sz="1800" b="0" i="0" kern="1200" dirty="0" smtClean="0">
                          <a:solidFill>
                            <a:schemeClr val="dk1"/>
                          </a:solidFill>
                          <a:effectLst/>
                          <a:latin typeface="+mn-lt"/>
                          <a:ea typeface="+mn-ea"/>
                          <a:cs typeface="+mn-cs"/>
                        </a:rPr>
                        <a:t>DRAM</a:t>
                      </a:r>
                      <a:endParaRPr lang="zh-CN" altLang="en-US" dirty="0"/>
                    </a:p>
                  </a:txBody>
                  <a:tcPr/>
                </a:tc>
                <a:tc>
                  <a:txBody>
                    <a:bodyPr/>
                    <a:lstStyle/>
                    <a:p>
                      <a:r>
                        <a:rPr lang="en-US" altLang="zh-CN" dirty="0" smtClean="0"/>
                        <a:t>100ns</a:t>
                      </a:r>
                      <a:endParaRPr lang="zh-CN" altLang="en-US" dirty="0"/>
                    </a:p>
                  </a:txBody>
                  <a:tcPr/>
                </a:tc>
              </a:tr>
              <a:tr h="423979">
                <a:tc>
                  <a:txBody>
                    <a:bodyPr/>
                    <a:lstStyle/>
                    <a:p>
                      <a:r>
                        <a:rPr lang="en-US" altLang="zh-CN" dirty="0" smtClean="0"/>
                        <a:t>SSD</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150us</a:t>
                      </a:r>
                      <a:endParaRPr lang="zh-CN" altLang="en-US" dirty="0" smtClean="0"/>
                    </a:p>
                  </a:txBody>
                  <a:tcPr/>
                </a:tc>
              </a:tr>
              <a:tr h="423979">
                <a:tc>
                  <a:txBody>
                    <a:bodyPr/>
                    <a:lstStyle/>
                    <a:p>
                      <a:r>
                        <a:rPr lang="en-US" altLang="zh-CN" dirty="0" smtClean="0"/>
                        <a:t>HDD</a:t>
                      </a:r>
                      <a:endParaRPr lang="zh-CN" altLang="en-US" dirty="0"/>
                    </a:p>
                  </a:txBody>
                  <a:tcPr/>
                </a:tc>
                <a:tc>
                  <a:txBody>
                    <a:bodyPr/>
                    <a:lstStyle/>
                    <a:p>
                      <a:r>
                        <a:rPr lang="en-US" altLang="zh-CN" dirty="0" smtClean="0"/>
                        <a:t>5ms</a:t>
                      </a:r>
                      <a:endParaRPr lang="zh-CN" altLang="en-US" dirty="0"/>
                    </a:p>
                  </a:txBody>
                  <a:tcPr/>
                </a:tc>
              </a:tr>
              <a:tr h="423979">
                <a:tc>
                  <a:txBody>
                    <a:bodyPr/>
                    <a:lstStyle/>
                    <a:p>
                      <a:r>
                        <a:rPr lang="en-US" altLang="zh-CN" dirty="0" smtClean="0"/>
                        <a:t>Remote DRAM</a:t>
                      </a:r>
                      <a:endParaRPr lang="zh-CN" altLang="en-US" dirty="0"/>
                    </a:p>
                  </a:txBody>
                  <a:tcPr/>
                </a:tc>
                <a:tc>
                  <a:txBody>
                    <a:bodyPr/>
                    <a:lstStyle/>
                    <a:p>
                      <a:r>
                        <a:rPr lang="en-US" altLang="zh-CN" dirty="0" smtClean="0"/>
                        <a:t>1ms</a:t>
                      </a:r>
                      <a:endParaRPr lang="zh-CN" altLang="en-US" dirty="0"/>
                    </a:p>
                  </a:txBody>
                  <a:tcPr/>
                </a:tc>
              </a:tr>
              <a:tr h="423979">
                <a:tc>
                  <a:txBody>
                    <a:bodyPr/>
                    <a:lstStyle/>
                    <a:p>
                      <a:r>
                        <a:rPr lang="en-US" altLang="zh-CN" dirty="0" smtClean="0"/>
                        <a:t>Database</a:t>
                      </a:r>
                      <a:endParaRPr lang="zh-CN" altLang="en-US" dirty="0"/>
                    </a:p>
                  </a:txBody>
                  <a:tcPr/>
                </a:tc>
                <a:tc>
                  <a:txBody>
                    <a:bodyPr/>
                    <a:lstStyle/>
                    <a:p>
                      <a:r>
                        <a:rPr lang="en-US" altLang="zh-CN" dirty="0" smtClean="0"/>
                        <a:t>7ms</a:t>
                      </a:r>
                      <a:endParaRPr lang="zh-CN" altLang="en-US" dirty="0"/>
                    </a:p>
                  </a:txBody>
                  <a:tcPr/>
                </a:tc>
              </a:tr>
            </a:tbl>
          </a:graphicData>
        </a:graphic>
      </p:graphicFrame>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TextBox 9"/>
          <p:cNvSpPr txBox="1">
            <a:spLocks noChangeArrowheads="1"/>
          </p:cNvSpPr>
          <p:nvPr/>
        </p:nvSpPr>
        <p:spPr bwMode="auto">
          <a:xfrm>
            <a:off x="0" y="47625"/>
            <a:ext cx="1786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01 </a:t>
            </a:r>
            <a:r>
              <a:rPr lang="zh-CN" altLang="en-US" sz="3600" dirty="0" smtClean="0">
                <a:solidFill>
                  <a:schemeClr val="bg1"/>
                </a:solidFill>
                <a:latin typeface="华康俪金黑W8(P)" pitchFamily="34" charset="-122"/>
                <a:ea typeface="华康俪金黑W8(P)" pitchFamily="34" charset="-122"/>
              </a:rPr>
              <a:t>前言</a:t>
            </a:r>
            <a:endParaRPr lang="zh-CN" altLang="en-US" sz="3600" dirty="0">
              <a:solidFill>
                <a:schemeClr val="bg1"/>
              </a:solidFill>
              <a:latin typeface="华康俪金黑W8(P)" pitchFamily="34" charset="-122"/>
              <a:ea typeface="华康俪金黑W8(P)" pitchFamily="34" charset="-122"/>
            </a:endParaRPr>
          </a:p>
        </p:txBody>
      </p:sp>
      <p:sp>
        <p:nvSpPr>
          <p:cNvPr id="19" name="TextBox 3"/>
          <p:cNvSpPr txBox="1">
            <a:spLocks noChangeArrowheads="1"/>
          </p:cNvSpPr>
          <p:nvPr/>
        </p:nvSpPr>
        <p:spPr bwMode="auto">
          <a:xfrm>
            <a:off x="8238092" y="139701"/>
            <a:ext cx="243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为什么使用缓存</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322479" y="5036676"/>
            <a:ext cx="1592992" cy="646331"/>
          </a:xfrm>
          <a:prstGeom prst="rect">
            <a:avLst/>
          </a:prstGeom>
          <a:noFill/>
        </p:spPr>
        <p:txBody>
          <a:bodyPr wrap="square" rtlCol="0">
            <a:spAutoFit/>
          </a:bodyPr>
          <a:lstStyle/>
          <a:p>
            <a:r>
              <a:rPr lang="en-US" altLang="zh-CN" dirty="0" smtClean="0"/>
              <a:t>us =1000ns</a:t>
            </a:r>
          </a:p>
          <a:p>
            <a:r>
              <a:rPr lang="en-US" altLang="zh-CN" dirty="0" err="1" smtClean="0"/>
              <a:t>ms</a:t>
            </a:r>
            <a:r>
              <a:rPr lang="en-US" altLang="zh-CN" dirty="0" smtClean="0"/>
              <a:t>=1000us</a:t>
            </a:r>
            <a:endParaRPr lang="zh-CN" altLang="en-US" dirty="0"/>
          </a:p>
        </p:txBody>
      </p:sp>
    </p:spTree>
    <p:extLst>
      <p:ext uri="{BB962C8B-B14F-4D97-AF65-F5344CB8AC3E}">
        <p14:creationId xmlns:p14="http://schemas.microsoft.com/office/powerpoint/2010/main" val="40332446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0" y="47625"/>
            <a:ext cx="27093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07 </a:t>
            </a:r>
            <a:r>
              <a:rPr lang="zh-CN" altLang="en-US" sz="3600" dirty="0">
                <a:solidFill>
                  <a:schemeClr val="bg1"/>
                </a:solidFill>
                <a:latin typeface="华康俪金黑W8(P)" pitchFamily="34" charset="-122"/>
                <a:ea typeface="华康俪金黑W8(P)" pitchFamily="34" charset="-122"/>
              </a:rPr>
              <a:t>使用案例</a:t>
            </a:r>
          </a:p>
        </p:txBody>
      </p:sp>
      <p:sp>
        <p:nvSpPr>
          <p:cNvPr id="19" name="TextBox 3"/>
          <p:cNvSpPr txBox="1">
            <a:spLocks noChangeArrowheads="1"/>
          </p:cNvSpPr>
          <p:nvPr/>
        </p:nvSpPr>
        <p:spPr bwMode="auto">
          <a:xfrm>
            <a:off x="8238092" y="139701"/>
            <a:ext cx="22028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smtClean="0">
                <a:solidFill>
                  <a:schemeClr val="accent4">
                    <a:lumMod val="20000"/>
                    <a:lumOff val="80000"/>
                  </a:schemeClr>
                </a:solidFill>
                <a:latin typeface="微软雅黑" pitchFamily="34" charset="-122"/>
                <a:ea typeface="微软雅黑" pitchFamily="34" charset="-122"/>
              </a:rPr>
              <a:t> JD</a:t>
            </a:r>
            <a:r>
              <a:rPr lang="zh-CN" altLang="en-US" sz="2400" b="1" dirty="0" smtClean="0">
                <a:solidFill>
                  <a:schemeClr val="accent4">
                    <a:lumMod val="20000"/>
                    <a:lumOff val="80000"/>
                  </a:schemeClr>
                </a:solidFill>
                <a:latin typeface="微软雅黑" pitchFamily="34" charset="-122"/>
                <a:ea typeface="微软雅黑" pitchFamily="34" charset="-122"/>
              </a:rPr>
              <a:t>商品详情页</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圆角矩形 106"/>
          <p:cNvSpPr/>
          <p:nvPr/>
        </p:nvSpPr>
        <p:spPr>
          <a:xfrm>
            <a:off x="4793696" y="3778307"/>
            <a:ext cx="2820238" cy="1593339"/>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en-US" altLang="zh-CN" sz="1000" dirty="0" smtClean="0">
                <a:latin typeface="微软雅黑" panose="020B0503020204020204" pitchFamily="34" charset="-122"/>
                <a:ea typeface="微软雅黑" panose="020B0503020204020204" pitchFamily="34" charset="-122"/>
              </a:rPr>
              <a:t>Tomcat</a:t>
            </a:r>
            <a:endParaRPr lang="zh-CN" altLang="en-US" sz="1000" dirty="0" smtClean="0">
              <a:latin typeface="微软雅黑" panose="020B0503020204020204" pitchFamily="34" charset="-122"/>
              <a:ea typeface="微软雅黑" panose="020B0503020204020204" pitchFamily="34" charset="-122"/>
            </a:endParaRPr>
          </a:p>
        </p:txBody>
      </p:sp>
      <p:sp>
        <p:nvSpPr>
          <p:cNvPr id="115" name="圆角矩形 114"/>
          <p:cNvSpPr/>
          <p:nvPr/>
        </p:nvSpPr>
        <p:spPr>
          <a:xfrm>
            <a:off x="2380454" y="1466308"/>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000" dirty="0" err="1" smtClean="0">
                <a:latin typeface="微软雅黑" panose="020B0503020204020204" pitchFamily="34" charset="-122"/>
                <a:ea typeface="微软雅黑" panose="020B0503020204020204" pitchFamily="34" charset="-122"/>
              </a:rPr>
              <a:t>LVS+Keepalived</a:t>
            </a:r>
            <a:endParaRPr lang="zh-CN" altLang="en-US" sz="1000" dirty="0" smtClean="0">
              <a:latin typeface="微软雅黑" panose="020B0503020204020204" pitchFamily="34" charset="-122"/>
              <a:ea typeface="微软雅黑" panose="020B0503020204020204" pitchFamily="34" charset="-122"/>
            </a:endParaRPr>
          </a:p>
        </p:txBody>
      </p:sp>
      <p:sp>
        <p:nvSpPr>
          <p:cNvPr id="129" name="平行四边形 128"/>
          <p:cNvSpPr/>
          <p:nvPr/>
        </p:nvSpPr>
        <p:spPr>
          <a:xfrm>
            <a:off x="5017534" y="4092784"/>
            <a:ext cx="1323977" cy="419100"/>
          </a:xfrm>
          <a:prstGeom prst="parallelogram">
            <a:avLst/>
          </a:prstGeom>
          <a:solidFill>
            <a:schemeClr val="accent3">
              <a:lumMod val="75000"/>
            </a:schemeClr>
          </a:solidFill>
          <a:ln/>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应用程序</a:t>
            </a:r>
          </a:p>
        </p:txBody>
      </p:sp>
      <p:sp>
        <p:nvSpPr>
          <p:cNvPr id="131" name="圆角矩形 130"/>
          <p:cNvSpPr/>
          <p:nvPr/>
        </p:nvSpPr>
        <p:spPr>
          <a:xfrm>
            <a:off x="6368851" y="4588697"/>
            <a:ext cx="1103665" cy="457200"/>
          </a:xfrm>
          <a:prstGeom prst="roundRect">
            <a:avLst/>
          </a:prstGeom>
          <a:solidFill>
            <a:schemeClr val="accent3">
              <a:lumMod val="75000"/>
            </a:schemeClr>
          </a:solidFill>
          <a:ln/>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数据访问模块</a:t>
            </a:r>
          </a:p>
        </p:txBody>
      </p:sp>
      <p:sp>
        <p:nvSpPr>
          <p:cNvPr id="136" name="流程图: 磁盘 135"/>
          <p:cNvSpPr/>
          <p:nvPr/>
        </p:nvSpPr>
        <p:spPr>
          <a:xfrm>
            <a:off x="4898326" y="5813531"/>
            <a:ext cx="1248242" cy="609649"/>
          </a:xfrm>
          <a:prstGeom prst="flowChartMagneticDisk">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zh-CN" altLang="en-US" sz="1400" dirty="0" smtClean="0">
              <a:latin typeface="微软雅黑" panose="020B0503020204020204" pitchFamily="34" charset="-122"/>
              <a:ea typeface="微软雅黑" panose="020B0503020204020204" pitchFamily="34" charset="-122"/>
            </a:endParaRPr>
          </a:p>
        </p:txBody>
      </p:sp>
      <p:sp>
        <p:nvSpPr>
          <p:cNvPr id="137" name="流程图: 磁盘 136"/>
          <p:cNvSpPr/>
          <p:nvPr/>
        </p:nvSpPr>
        <p:spPr>
          <a:xfrm>
            <a:off x="4905665" y="5878236"/>
            <a:ext cx="1248242" cy="609649"/>
          </a:xfrm>
          <a:prstGeom prst="flowChartMagneticDisk">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数据库</a:t>
            </a:r>
          </a:p>
        </p:txBody>
      </p:sp>
      <p:cxnSp>
        <p:nvCxnSpPr>
          <p:cNvPr id="147" name="直接箭头连接符 146"/>
          <p:cNvCxnSpPr>
            <a:stCxn id="173" idx="3"/>
            <a:endCxn id="115" idx="1"/>
          </p:cNvCxnSpPr>
          <p:nvPr/>
        </p:nvCxnSpPr>
        <p:spPr>
          <a:xfrm flipV="1">
            <a:off x="1536062" y="1752058"/>
            <a:ext cx="844392" cy="499686"/>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48" name="直接箭头连接符 147"/>
          <p:cNvCxnSpPr>
            <a:stCxn id="115" idx="3"/>
            <a:endCxn id="86" idx="1"/>
          </p:cNvCxnSpPr>
          <p:nvPr/>
        </p:nvCxnSpPr>
        <p:spPr>
          <a:xfrm>
            <a:off x="3818729" y="1752058"/>
            <a:ext cx="1006927" cy="1903"/>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62" name="直接箭头连接符 161"/>
          <p:cNvCxnSpPr>
            <a:stCxn id="131" idx="2"/>
            <a:endCxn id="137" idx="1"/>
          </p:cNvCxnSpPr>
          <p:nvPr/>
        </p:nvCxnSpPr>
        <p:spPr>
          <a:xfrm flipH="1">
            <a:off x="5529786" y="5045897"/>
            <a:ext cx="1390898" cy="832339"/>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65" name="直接箭头连接符 164"/>
          <p:cNvCxnSpPr>
            <a:stCxn id="129" idx="2"/>
            <a:endCxn id="131" idx="0"/>
          </p:cNvCxnSpPr>
          <p:nvPr/>
        </p:nvCxnSpPr>
        <p:spPr>
          <a:xfrm>
            <a:off x="6289124" y="4302334"/>
            <a:ext cx="631560" cy="286363"/>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66" name="直接箭头连接符 165"/>
          <p:cNvCxnSpPr>
            <a:stCxn id="129" idx="3"/>
            <a:endCxn id="109" idx="0"/>
          </p:cNvCxnSpPr>
          <p:nvPr/>
        </p:nvCxnSpPr>
        <p:spPr>
          <a:xfrm>
            <a:off x="5627135" y="4511884"/>
            <a:ext cx="750" cy="179057"/>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57" name="圆角矩形 56"/>
          <p:cNvSpPr/>
          <p:nvPr/>
        </p:nvSpPr>
        <p:spPr>
          <a:xfrm>
            <a:off x="2380454" y="2746358"/>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000" dirty="0" err="1" smtClean="0">
                <a:latin typeface="微软雅黑" panose="020B0503020204020204" pitchFamily="34" charset="-122"/>
                <a:ea typeface="微软雅黑" panose="020B0503020204020204" pitchFamily="34" charset="-122"/>
              </a:rPr>
              <a:t>LVS</a:t>
            </a:r>
            <a:r>
              <a:rPr lang="en-US" altLang="zh-CN" sz="1000" dirty="0" err="1">
                <a:latin typeface="微软雅黑" panose="020B0503020204020204" pitchFamily="34" charset="-122"/>
                <a:ea typeface="微软雅黑" panose="020B0503020204020204" pitchFamily="34" charset="-122"/>
              </a:rPr>
              <a:t>+Keepalived</a:t>
            </a:r>
            <a:endParaRPr lang="zh-CN" altLang="en-US" sz="1000" dirty="0">
              <a:latin typeface="微软雅黑" panose="020B0503020204020204" pitchFamily="34" charset="-122"/>
              <a:ea typeface="微软雅黑" panose="020B0503020204020204" pitchFamily="34" charset="-122"/>
            </a:endParaRPr>
          </a:p>
        </p:txBody>
      </p:sp>
      <p:sp>
        <p:nvSpPr>
          <p:cNvPr id="80" name="圆角矩形 79"/>
          <p:cNvSpPr/>
          <p:nvPr/>
        </p:nvSpPr>
        <p:spPr>
          <a:xfrm>
            <a:off x="4823192" y="2507103"/>
            <a:ext cx="1697958" cy="1050010"/>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en-US" altLang="zh-CN" sz="1000" dirty="0" err="1">
                <a:latin typeface="微软雅黑" panose="020B0503020204020204" pitchFamily="34" charset="-122"/>
                <a:ea typeface="微软雅黑" panose="020B0503020204020204" pitchFamily="34" charset="-122"/>
              </a:rPr>
              <a:t>Nginx+lua</a:t>
            </a:r>
            <a:endParaRPr lang="zh-CN" altLang="en-US" sz="1000" dirty="0" smtClean="0">
              <a:latin typeface="微软雅黑" panose="020B0503020204020204" pitchFamily="34" charset="-122"/>
              <a:ea typeface="微软雅黑" panose="020B0503020204020204" pitchFamily="34" charset="-122"/>
            </a:endParaRPr>
          </a:p>
        </p:txBody>
      </p:sp>
      <p:sp>
        <p:nvSpPr>
          <p:cNvPr id="86" name="圆角矩形 85"/>
          <p:cNvSpPr/>
          <p:nvPr/>
        </p:nvSpPr>
        <p:spPr>
          <a:xfrm>
            <a:off x="4825656" y="1228956"/>
            <a:ext cx="1697958" cy="1050010"/>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en-US" altLang="zh-CN" sz="1000" dirty="0" err="1" smtClean="0">
                <a:latin typeface="微软雅黑" panose="020B0503020204020204" pitchFamily="34" charset="-122"/>
                <a:ea typeface="微软雅黑" panose="020B0503020204020204" pitchFamily="34" charset="-122"/>
              </a:rPr>
              <a:t>Nginx+lua</a:t>
            </a:r>
            <a:endParaRPr lang="zh-CN" altLang="en-US" sz="1000" dirty="0" smtClean="0">
              <a:latin typeface="微软雅黑" panose="020B0503020204020204" pitchFamily="34" charset="-122"/>
              <a:ea typeface="微软雅黑" panose="020B0503020204020204" pitchFamily="34" charset="-122"/>
            </a:endParaRPr>
          </a:p>
        </p:txBody>
      </p:sp>
      <p:sp>
        <p:nvSpPr>
          <p:cNvPr id="91" name="圆角矩形 90"/>
          <p:cNvSpPr/>
          <p:nvPr/>
        </p:nvSpPr>
        <p:spPr>
          <a:xfrm>
            <a:off x="8704255" y="1466308"/>
            <a:ext cx="1438275" cy="571500"/>
          </a:xfrm>
          <a:prstGeom prst="roundRect">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从</a:t>
            </a:r>
            <a:r>
              <a:rPr lang="en-US" altLang="zh-CN" sz="1000" dirty="0" smtClean="0">
                <a:solidFill>
                  <a:schemeClr val="tx1"/>
                </a:solidFill>
                <a:latin typeface="微软雅黑" panose="020B0503020204020204" pitchFamily="34" charset="-122"/>
                <a:ea typeface="微软雅黑" panose="020B0503020204020204" pitchFamily="34" charset="-122"/>
              </a:rPr>
              <a:t>Redis1</a:t>
            </a:r>
            <a:endParaRPr lang="zh-CN" altLang="en-US" sz="1000" dirty="0" smtClean="0">
              <a:solidFill>
                <a:schemeClr val="tx1"/>
              </a:solidFill>
              <a:latin typeface="微软雅黑" panose="020B0503020204020204" pitchFamily="34" charset="-122"/>
              <a:ea typeface="微软雅黑" panose="020B0503020204020204" pitchFamily="34" charset="-122"/>
            </a:endParaRPr>
          </a:p>
        </p:txBody>
      </p:sp>
      <p:sp>
        <p:nvSpPr>
          <p:cNvPr id="92" name="圆角矩形 91"/>
          <p:cNvSpPr/>
          <p:nvPr/>
        </p:nvSpPr>
        <p:spPr>
          <a:xfrm>
            <a:off x="8704256" y="2746358"/>
            <a:ext cx="1438275" cy="571500"/>
          </a:xfrm>
          <a:prstGeom prst="roundRect">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从</a:t>
            </a:r>
            <a:r>
              <a:rPr lang="en-US" altLang="zh-CN" sz="1000" dirty="0" smtClean="0">
                <a:solidFill>
                  <a:schemeClr val="tx1"/>
                </a:solidFill>
                <a:latin typeface="微软雅黑" panose="020B0503020204020204" pitchFamily="34" charset="-122"/>
                <a:ea typeface="微软雅黑" panose="020B0503020204020204" pitchFamily="34" charset="-122"/>
              </a:rPr>
              <a:t>Redis2</a:t>
            </a:r>
            <a:endParaRPr lang="zh-CN" altLang="en-US" sz="1000" dirty="0" smtClean="0">
              <a:solidFill>
                <a:schemeClr val="tx1"/>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8704256" y="4531547"/>
            <a:ext cx="1438275" cy="571500"/>
          </a:xfrm>
          <a:prstGeom prst="roundRect">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主</a:t>
            </a:r>
            <a:r>
              <a:rPr lang="en-US" altLang="zh-CN" sz="1000" dirty="0" err="1">
                <a:solidFill>
                  <a:schemeClr val="tx1"/>
                </a:solidFill>
                <a:latin typeface="微软雅黑" panose="020B0503020204020204" pitchFamily="34" charset="-122"/>
                <a:ea typeface="微软雅黑" panose="020B0503020204020204" pitchFamily="34" charset="-122"/>
              </a:rPr>
              <a:t>Redis</a:t>
            </a:r>
            <a:endParaRPr lang="zh-CN" altLang="en-US" sz="1000" dirty="0" smtClean="0">
              <a:solidFill>
                <a:schemeClr val="tx1"/>
              </a:solidFill>
              <a:latin typeface="微软雅黑" panose="020B0503020204020204" pitchFamily="34" charset="-122"/>
              <a:ea typeface="微软雅黑" panose="020B0503020204020204" pitchFamily="34" charset="-122"/>
            </a:endParaRPr>
          </a:p>
        </p:txBody>
      </p:sp>
      <p:cxnSp>
        <p:nvCxnSpPr>
          <p:cNvPr id="95" name="直接箭头连接符 94"/>
          <p:cNvCxnSpPr>
            <a:stCxn id="131" idx="3"/>
            <a:endCxn id="93" idx="1"/>
          </p:cNvCxnSpPr>
          <p:nvPr/>
        </p:nvCxnSpPr>
        <p:spPr>
          <a:xfrm>
            <a:off x="7472516" y="4817297"/>
            <a:ext cx="1231740" cy="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99" name="直接箭头连接符 98"/>
          <p:cNvCxnSpPr>
            <a:stCxn id="80" idx="3"/>
            <a:endCxn id="92" idx="1"/>
          </p:cNvCxnSpPr>
          <p:nvPr/>
        </p:nvCxnSpPr>
        <p:spPr>
          <a:xfrm>
            <a:off x="6521150" y="3032108"/>
            <a:ext cx="2183106" cy="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03" name="直接箭头连接符 102"/>
          <p:cNvCxnSpPr>
            <a:stCxn id="86" idx="3"/>
            <a:endCxn id="91" idx="1"/>
          </p:cNvCxnSpPr>
          <p:nvPr/>
        </p:nvCxnSpPr>
        <p:spPr>
          <a:xfrm flipV="1">
            <a:off x="6523614" y="1752058"/>
            <a:ext cx="2180641" cy="1903"/>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43" name="椭圆 42"/>
          <p:cNvSpPr/>
          <p:nvPr/>
        </p:nvSpPr>
        <p:spPr>
          <a:xfrm>
            <a:off x="5514341" y="1603925"/>
            <a:ext cx="845096" cy="614342"/>
          </a:xfrm>
          <a:prstGeom prst="ellipse">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本地</a:t>
            </a:r>
            <a:endParaRPr lang="en-US" altLang="zh-CN" sz="10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dirty="0" smtClean="0">
                <a:solidFill>
                  <a:schemeClr val="tx1"/>
                </a:solidFill>
                <a:latin typeface="微软雅黑" panose="020B0503020204020204" pitchFamily="34" charset="-122"/>
                <a:ea typeface="微软雅黑" panose="020B0503020204020204" pitchFamily="34" charset="-122"/>
              </a:rPr>
              <a:t>缓存</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8" name="椭圆 107"/>
          <p:cNvSpPr/>
          <p:nvPr/>
        </p:nvSpPr>
        <p:spPr>
          <a:xfrm>
            <a:off x="5545314" y="2840213"/>
            <a:ext cx="845096" cy="614342"/>
          </a:xfrm>
          <a:prstGeom prst="ellipse">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本地</a:t>
            </a:r>
            <a:endParaRPr lang="en-US" altLang="zh-CN" sz="1000" dirty="0">
              <a:solidFill>
                <a:schemeClr val="tx1"/>
              </a:solidFill>
              <a:latin typeface="微软雅黑" panose="020B0503020204020204" pitchFamily="34" charset="-122"/>
              <a:ea typeface="微软雅黑" panose="020B0503020204020204" pitchFamily="34" charset="-122"/>
            </a:endParaRPr>
          </a:p>
          <a:p>
            <a:pPr algn="ctr"/>
            <a:r>
              <a:rPr lang="zh-CN" altLang="en-US" sz="1000" dirty="0">
                <a:solidFill>
                  <a:schemeClr val="tx1"/>
                </a:solidFill>
                <a:latin typeface="微软雅黑" panose="020B0503020204020204" pitchFamily="34" charset="-122"/>
                <a:ea typeface="微软雅黑" panose="020B0503020204020204" pitchFamily="34" charset="-122"/>
              </a:rPr>
              <a:t>缓存</a:t>
            </a:r>
          </a:p>
        </p:txBody>
      </p:sp>
      <p:sp>
        <p:nvSpPr>
          <p:cNvPr id="109" name="椭圆 108"/>
          <p:cNvSpPr/>
          <p:nvPr/>
        </p:nvSpPr>
        <p:spPr>
          <a:xfrm>
            <a:off x="5132892" y="4690941"/>
            <a:ext cx="989985" cy="614342"/>
          </a:xfrm>
          <a:prstGeom prst="ellipse">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本地</a:t>
            </a:r>
            <a:endParaRPr lang="en-US" altLang="zh-CN" sz="1000"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dirty="0" smtClean="0">
                <a:solidFill>
                  <a:schemeClr val="tx1"/>
                </a:solidFill>
                <a:latin typeface="微软雅黑" panose="020B0503020204020204" pitchFamily="34" charset="-122"/>
                <a:ea typeface="微软雅黑" panose="020B0503020204020204" pitchFamily="34" charset="-122"/>
              </a:rPr>
              <a:t>缓存</a:t>
            </a:r>
            <a:endParaRPr lang="zh-CN" altLang="en-US" sz="1000" dirty="0">
              <a:solidFill>
                <a:schemeClr val="tx1"/>
              </a:solidFill>
              <a:latin typeface="微软雅黑" panose="020B0503020204020204" pitchFamily="34" charset="-122"/>
              <a:ea typeface="微软雅黑" panose="020B0503020204020204" pitchFamily="34" charset="-122"/>
            </a:endParaRPr>
          </a:p>
        </p:txBody>
      </p:sp>
      <p:cxnSp>
        <p:nvCxnSpPr>
          <p:cNvPr id="135" name="直接箭头连接符 134"/>
          <p:cNvCxnSpPr>
            <a:stCxn id="115" idx="3"/>
            <a:endCxn id="80" idx="1"/>
          </p:cNvCxnSpPr>
          <p:nvPr/>
        </p:nvCxnSpPr>
        <p:spPr>
          <a:xfrm>
            <a:off x="3818729" y="1752058"/>
            <a:ext cx="1004463" cy="128005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42" name="直接箭头连接符 141"/>
          <p:cNvCxnSpPr>
            <a:stCxn id="57" idx="3"/>
            <a:endCxn id="80" idx="1"/>
          </p:cNvCxnSpPr>
          <p:nvPr/>
        </p:nvCxnSpPr>
        <p:spPr>
          <a:xfrm>
            <a:off x="3818729" y="3032108"/>
            <a:ext cx="1004463" cy="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43" name="直接箭头连接符 142"/>
          <p:cNvCxnSpPr>
            <a:stCxn id="57" idx="3"/>
            <a:endCxn id="86" idx="1"/>
          </p:cNvCxnSpPr>
          <p:nvPr/>
        </p:nvCxnSpPr>
        <p:spPr>
          <a:xfrm flipV="1">
            <a:off x="3818729" y="1753961"/>
            <a:ext cx="1006927" cy="1278147"/>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04" name="肘形连接符 103"/>
          <p:cNvCxnSpPr>
            <a:stCxn id="86" idx="3"/>
            <a:endCxn id="107" idx="3"/>
          </p:cNvCxnSpPr>
          <p:nvPr/>
        </p:nvCxnSpPr>
        <p:spPr>
          <a:xfrm>
            <a:off x="6523614" y="1753961"/>
            <a:ext cx="1090320" cy="2821016"/>
          </a:xfrm>
          <a:prstGeom prst="bentConnector3">
            <a:avLst>
              <a:gd name="adj1" fmla="val 120966"/>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149" name="肘形连接符 148"/>
          <p:cNvCxnSpPr>
            <a:stCxn id="80" idx="3"/>
            <a:endCxn id="107" idx="3"/>
          </p:cNvCxnSpPr>
          <p:nvPr/>
        </p:nvCxnSpPr>
        <p:spPr>
          <a:xfrm>
            <a:off x="6521150" y="3032108"/>
            <a:ext cx="1092784" cy="1542869"/>
          </a:xfrm>
          <a:prstGeom prst="bentConnector3">
            <a:avLst>
              <a:gd name="adj1" fmla="val 120919"/>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grpSp>
        <p:nvGrpSpPr>
          <p:cNvPr id="1029" name="组合 1028"/>
          <p:cNvGrpSpPr/>
          <p:nvPr/>
        </p:nvGrpSpPr>
        <p:grpSpPr>
          <a:xfrm>
            <a:off x="739901" y="1826382"/>
            <a:ext cx="796161" cy="1133304"/>
            <a:chOff x="739901" y="1759366"/>
            <a:chExt cx="796161" cy="1133304"/>
          </a:xfrm>
        </p:grpSpPr>
        <p:pic>
          <p:nvPicPr>
            <p:cNvPr id="17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498" y="1759366"/>
              <a:ext cx="744564" cy="850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 name="TextBox 173"/>
            <p:cNvSpPr txBox="1"/>
            <p:nvPr/>
          </p:nvSpPr>
          <p:spPr>
            <a:xfrm>
              <a:off x="739901" y="2615671"/>
              <a:ext cx="771686" cy="276999"/>
            </a:xfrm>
            <a:prstGeom prst="rect">
              <a:avLst/>
            </a:prstGeom>
            <a:noFill/>
          </p:spPr>
          <p:txBody>
            <a:bodyPr wrap="none" rtlCol="0">
              <a:spAutoFit/>
            </a:bodyPr>
            <a:lstStyle/>
            <a:p>
              <a:r>
                <a:rPr lang="en-US" altLang="zh-CN" sz="1200" dirty="0" smtClean="0"/>
                <a:t>Virtual IP</a:t>
              </a:r>
            </a:p>
          </p:txBody>
        </p:sp>
      </p:grpSp>
      <p:cxnSp>
        <p:nvCxnSpPr>
          <p:cNvPr id="176" name="直接箭头连接符 175"/>
          <p:cNvCxnSpPr>
            <a:stCxn id="173" idx="3"/>
            <a:endCxn id="57" idx="1"/>
          </p:cNvCxnSpPr>
          <p:nvPr/>
        </p:nvCxnSpPr>
        <p:spPr>
          <a:xfrm>
            <a:off x="1536062" y="2251744"/>
            <a:ext cx="844392" cy="780364"/>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4187846" y="2251185"/>
            <a:ext cx="268022" cy="261610"/>
          </a:xfrm>
          <a:prstGeom prst="rect">
            <a:avLst/>
          </a:prstGeom>
          <a:noFill/>
        </p:spPr>
        <p:txBody>
          <a:bodyPr wrap="none" rtlCol="0">
            <a:spAutoFit/>
          </a:bodyPr>
          <a:lstStyle/>
          <a:p>
            <a:r>
              <a:rPr lang="en-US" altLang="zh-CN" sz="1100" dirty="0" smtClean="0"/>
              <a:t>1</a:t>
            </a:r>
            <a:endParaRPr lang="zh-CN" altLang="en-US" sz="1100" dirty="0"/>
          </a:p>
        </p:txBody>
      </p:sp>
      <p:sp>
        <p:nvSpPr>
          <p:cNvPr id="41" name="TextBox 40"/>
          <p:cNvSpPr txBox="1"/>
          <p:nvPr/>
        </p:nvSpPr>
        <p:spPr>
          <a:xfrm>
            <a:off x="5693683" y="1214445"/>
            <a:ext cx="260008" cy="246221"/>
          </a:xfrm>
          <a:prstGeom prst="rect">
            <a:avLst/>
          </a:prstGeom>
          <a:noFill/>
        </p:spPr>
        <p:txBody>
          <a:bodyPr wrap="none" rtlCol="0">
            <a:spAutoFit/>
          </a:bodyPr>
          <a:lstStyle/>
          <a:p>
            <a:r>
              <a:rPr lang="en-US" altLang="zh-CN" sz="1000" dirty="0" smtClean="0"/>
              <a:t>2</a:t>
            </a:r>
            <a:endParaRPr lang="zh-CN" altLang="en-US" sz="1000" dirty="0"/>
          </a:p>
        </p:txBody>
      </p:sp>
      <p:cxnSp>
        <p:nvCxnSpPr>
          <p:cNvPr id="4" name="肘形连接符 3"/>
          <p:cNvCxnSpPr>
            <a:stCxn id="86" idx="0"/>
            <a:endCxn id="43" idx="0"/>
          </p:cNvCxnSpPr>
          <p:nvPr/>
        </p:nvCxnSpPr>
        <p:spPr>
          <a:xfrm rot="16200000" flipH="1">
            <a:off x="5618277" y="1285313"/>
            <a:ext cx="374969" cy="262254"/>
          </a:xfrm>
          <a:prstGeom prst="bentConnector3">
            <a:avLst>
              <a:gd name="adj1" fmla="val 55159"/>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7925724" y="1622332"/>
            <a:ext cx="260008" cy="246221"/>
          </a:xfrm>
          <a:prstGeom prst="rect">
            <a:avLst/>
          </a:prstGeom>
          <a:noFill/>
        </p:spPr>
        <p:txBody>
          <a:bodyPr wrap="none" rtlCol="0">
            <a:spAutoFit/>
          </a:bodyPr>
          <a:lstStyle/>
          <a:p>
            <a:r>
              <a:rPr lang="en-US" altLang="zh-CN" sz="1000" dirty="0" smtClean="0"/>
              <a:t>3</a:t>
            </a:r>
            <a:endParaRPr lang="zh-CN" altLang="en-US" sz="1000" dirty="0"/>
          </a:p>
        </p:txBody>
      </p:sp>
      <p:sp>
        <p:nvSpPr>
          <p:cNvPr id="47" name="TextBox 46"/>
          <p:cNvSpPr txBox="1"/>
          <p:nvPr/>
        </p:nvSpPr>
        <p:spPr>
          <a:xfrm>
            <a:off x="7941776" y="2908997"/>
            <a:ext cx="260008" cy="246221"/>
          </a:xfrm>
          <a:prstGeom prst="rect">
            <a:avLst/>
          </a:prstGeom>
          <a:noFill/>
        </p:spPr>
        <p:txBody>
          <a:bodyPr wrap="none" rtlCol="0">
            <a:spAutoFit/>
          </a:bodyPr>
          <a:lstStyle/>
          <a:p>
            <a:r>
              <a:rPr lang="en-US" altLang="zh-CN" sz="1000" dirty="0" smtClean="0"/>
              <a:t>3</a:t>
            </a:r>
            <a:endParaRPr lang="zh-CN" altLang="en-US" sz="1000" dirty="0"/>
          </a:p>
        </p:txBody>
      </p:sp>
      <p:sp>
        <p:nvSpPr>
          <p:cNvPr id="48" name="TextBox 47"/>
          <p:cNvSpPr txBox="1"/>
          <p:nvPr/>
        </p:nvSpPr>
        <p:spPr>
          <a:xfrm>
            <a:off x="7918239" y="3801903"/>
            <a:ext cx="260008" cy="246221"/>
          </a:xfrm>
          <a:prstGeom prst="rect">
            <a:avLst/>
          </a:prstGeom>
          <a:noFill/>
        </p:spPr>
        <p:txBody>
          <a:bodyPr wrap="none" rtlCol="0">
            <a:spAutoFit/>
          </a:bodyPr>
          <a:lstStyle/>
          <a:p>
            <a:r>
              <a:rPr lang="en-US" altLang="zh-CN" sz="1000" dirty="0" smtClean="0"/>
              <a:t>4</a:t>
            </a:r>
            <a:endParaRPr lang="zh-CN" altLang="en-US" sz="1000" dirty="0"/>
          </a:p>
        </p:txBody>
      </p:sp>
      <p:sp>
        <p:nvSpPr>
          <p:cNvPr id="49" name="TextBox 48"/>
          <p:cNvSpPr txBox="1"/>
          <p:nvPr/>
        </p:nvSpPr>
        <p:spPr>
          <a:xfrm>
            <a:off x="7934540" y="4694837"/>
            <a:ext cx="260008" cy="246221"/>
          </a:xfrm>
          <a:prstGeom prst="rect">
            <a:avLst/>
          </a:prstGeom>
          <a:noFill/>
        </p:spPr>
        <p:txBody>
          <a:bodyPr wrap="none" rtlCol="0">
            <a:spAutoFit/>
          </a:bodyPr>
          <a:lstStyle/>
          <a:p>
            <a:r>
              <a:rPr lang="en-US" altLang="zh-CN" sz="1000" dirty="0"/>
              <a:t>6</a:t>
            </a:r>
            <a:endParaRPr lang="zh-CN" altLang="en-US" sz="1000" dirty="0"/>
          </a:p>
        </p:txBody>
      </p:sp>
      <p:cxnSp>
        <p:nvCxnSpPr>
          <p:cNvPr id="50" name="肘形连接符 49"/>
          <p:cNvCxnSpPr>
            <a:stCxn id="80" idx="0"/>
            <a:endCxn id="108" idx="0"/>
          </p:cNvCxnSpPr>
          <p:nvPr/>
        </p:nvCxnSpPr>
        <p:spPr>
          <a:xfrm rot="16200000" flipH="1">
            <a:off x="5653461" y="2525813"/>
            <a:ext cx="333110" cy="295691"/>
          </a:xfrm>
          <a:prstGeom prst="bentConnector3">
            <a:avLst>
              <a:gd name="adj1" fmla="val 55555"/>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709367" y="2494621"/>
            <a:ext cx="260008" cy="246221"/>
          </a:xfrm>
          <a:prstGeom prst="rect">
            <a:avLst/>
          </a:prstGeom>
          <a:noFill/>
        </p:spPr>
        <p:txBody>
          <a:bodyPr wrap="none" rtlCol="0">
            <a:spAutoFit/>
          </a:bodyPr>
          <a:lstStyle/>
          <a:p>
            <a:r>
              <a:rPr lang="en-US" altLang="zh-CN" sz="1000" dirty="0" smtClean="0"/>
              <a:t>2</a:t>
            </a:r>
            <a:endParaRPr lang="zh-CN" altLang="en-US" sz="1000" dirty="0"/>
          </a:p>
        </p:txBody>
      </p:sp>
      <p:sp>
        <p:nvSpPr>
          <p:cNvPr id="55" name="TextBox 54"/>
          <p:cNvSpPr txBox="1"/>
          <p:nvPr/>
        </p:nvSpPr>
        <p:spPr>
          <a:xfrm>
            <a:off x="5644141" y="4464928"/>
            <a:ext cx="260008" cy="246221"/>
          </a:xfrm>
          <a:prstGeom prst="rect">
            <a:avLst/>
          </a:prstGeom>
          <a:noFill/>
        </p:spPr>
        <p:txBody>
          <a:bodyPr wrap="none" rtlCol="0">
            <a:spAutoFit/>
          </a:bodyPr>
          <a:lstStyle/>
          <a:p>
            <a:r>
              <a:rPr lang="en-US" altLang="zh-CN" sz="1000" dirty="0" smtClean="0"/>
              <a:t>5</a:t>
            </a:r>
            <a:endParaRPr lang="zh-CN" altLang="en-US" sz="1000" dirty="0"/>
          </a:p>
        </p:txBody>
      </p:sp>
      <p:sp>
        <p:nvSpPr>
          <p:cNvPr id="56" name="TextBox 55"/>
          <p:cNvSpPr txBox="1"/>
          <p:nvPr/>
        </p:nvSpPr>
        <p:spPr>
          <a:xfrm>
            <a:off x="6201420" y="5478395"/>
            <a:ext cx="260008" cy="246221"/>
          </a:xfrm>
          <a:prstGeom prst="rect">
            <a:avLst/>
          </a:prstGeom>
          <a:noFill/>
        </p:spPr>
        <p:txBody>
          <a:bodyPr wrap="none" rtlCol="0">
            <a:spAutoFit/>
          </a:bodyPr>
          <a:lstStyle/>
          <a:p>
            <a:r>
              <a:rPr lang="en-US" altLang="zh-CN" sz="1000" dirty="0" smtClean="0"/>
              <a:t>7</a:t>
            </a:r>
            <a:endParaRPr lang="zh-CN" altLang="en-US" sz="1000" dirty="0"/>
          </a:p>
        </p:txBody>
      </p:sp>
      <p:cxnSp>
        <p:nvCxnSpPr>
          <p:cNvPr id="13" name="肘形连接符 12"/>
          <p:cNvCxnSpPr>
            <a:stCxn id="131" idx="2"/>
            <a:endCxn id="93" idx="2"/>
          </p:cNvCxnSpPr>
          <p:nvPr/>
        </p:nvCxnSpPr>
        <p:spPr>
          <a:xfrm rot="16200000" flipH="1">
            <a:off x="8143464" y="3823117"/>
            <a:ext cx="57150" cy="2502710"/>
          </a:xfrm>
          <a:prstGeom prst="bentConnector3">
            <a:avLst>
              <a:gd name="adj1" fmla="val 347620"/>
            </a:avLst>
          </a:prstGeom>
          <a:ln>
            <a:solidFill>
              <a:schemeClr val="accent2">
                <a:lumMod val="75000"/>
              </a:schemeClr>
            </a:solidFill>
            <a:prstDash val="sysDash"/>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7934536" y="5130273"/>
            <a:ext cx="260008" cy="246221"/>
          </a:xfrm>
          <a:prstGeom prst="rect">
            <a:avLst/>
          </a:prstGeom>
          <a:noFill/>
        </p:spPr>
        <p:txBody>
          <a:bodyPr wrap="none" rtlCol="0">
            <a:spAutoFit/>
          </a:bodyPr>
          <a:lstStyle/>
          <a:p>
            <a:r>
              <a:rPr lang="en-US" altLang="zh-CN" sz="1000" dirty="0" smtClean="0"/>
              <a:t>8</a:t>
            </a:r>
            <a:endParaRPr lang="zh-CN" altLang="en-US" sz="1000" dirty="0"/>
          </a:p>
        </p:txBody>
      </p:sp>
      <p:cxnSp>
        <p:nvCxnSpPr>
          <p:cNvPr id="61" name="肘形连接符 60"/>
          <p:cNvCxnSpPr>
            <a:stCxn id="93" idx="3"/>
            <a:endCxn id="91" idx="3"/>
          </p:cNvCxnSpPr>
          <p:nvPr/>
        </p:nvCxnSpPr>
        <p:spPr>
          <a:xfrm flipH="1" flipV="1">
            <a:off x="10142530" y="1752058"/>
            <a:ext cx="1" cy="3065239"/>
          </a:xfrm>
          <a:prstGeom prst="bentConnector3">
            <a:avLst>
              <a:gd name="adj1" fmla="val -22860000000"/>
            </a:avLst>
          </a:prstGeom>
          <a:ln>
            <a:solidFill>
              <a:schemeClr val="accent2">
                <a:lumMod val="75000"/>
              </a:schemeClr>
            </a:solidFill>
            <a:prstDash val="sysDash"/>
            <a:tailEnd type="arrow"/>
          </a:ln>
        </p:spPr>
        <p:style>
          <a:lnRef idx="2">
            <a:schemeClr val="dk1"/>
          </a:lnRef>
          <a:fillRef idx="0">
            <a:schemeClr val="dk1"/>
          </a:fillRef>
          <a:effectRef idx="1">
            <a:schemeClr val="dk1"/>
          </a:effectRef>
          <a:fontRef idx="minor">
            <a:schemeClr val="tx1"/>
          </a:fontRef>
        </p:style>
      </p:cxnSp>
      <p:cxnSp>
        <p:nvCxnSpPr>
          <p:cNvPr id="64" name="肘形连接符 63"/>
          <p:cNvCxnSpPr>
            <a:stCxn id="93" idx="3"/>
            <a:endCxn id="92" idx="3"/>
          </p:cNvCxnSpPr>
          <p:nvPr/>
        </p:nvCxnSpPr>
        <p:spPr>
          <a:xfrm flipV="1">
            <a:off x="10142531" y="3032108"/>
            <a:ext cx="12700" cy="1785189"/>
          </a:xfrm>
          <a:prstGeom prst="bentConnector3">
            <a:avLst>
              <a:gd name="adj1" fmla="val 1800000"/>
            </a:avLst>
          </a:prstGeom>
          <a:ln>
            <a:solidFill>
              <a:schemeClr val="accent2">
                <a:lumMod val="75000"/>
              </a:schemeClr>
            </a:solidFill>
            <a:prstDash val="sysDash"/>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6620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628800"/>
            <a:ext cx="9806880" cy="4680520"/>
          </a:xfrm>
        </p:spPr>
        <p:txBody>
          <a:bodyPr>
            <a:normAutofit/>
          </a:bodyPr>
          <a:lstStyle/>
          <a:p>
            <a:pPr marL="0" indent="0">
              <a:buNone/>
            </a:pPr>
            <a:r>
              <a:rPr lang="zh-CN" altLang="en-US" dirty="0" smtClean="0"/>
              <a:t>从</a:t>
            </a:r>
            <a:r>
              <a:rPr lang="zh-CN" altLang="en-US" dirty="0"/>
              <a:t>部署角度有以下几个方面的缓存</a:t>
            </a:r>
            <a:r>
              <a:rPr lang="zh-CN" altLang="en-US" dirty="0" smtClean="0"/>
              <a:t>应用</a:t>
            </a:r>
            <a:r>
              <a:rPr lang="zh-CN" altLang="en-US" dirty="0"/>
              <a:t>：</a:t>
            </a:r>
            <a:endParaRPr lang="en-US" altLang="zh-CN" dirty="0" smtClean="0"/>
          </a:p>
          <a:p>
            <a:r>
              <a:rPr lang="en-US" altLang="zh-CN" sz="2400" dirty="0" smtClean="0"/>
              <a:t>CDN</a:t>
            </a:r>
            <a:r>
              <a:rPr lang="zh-CN" altLang="en-US" sz="2400" dirty="0" smtClean="0"/>
              <a:t>缓存</a:t>
            </a:r>
            <a:endParaRPr lang="en-US" altLang="zh-CN" sz="2400" dirty="0" smtClean="0"/>
          </a:p>
          <a:p>
            <a:r>
              <a:rPr lang="zh-CN" altLang="en-US" sz="2400" dirty="0" smtClean="0"/>
              <a:t>本地缓存</a:t>
            </a:r>
            <a:endParaRPr lang="en-US" altLang="zh-CN" sz="2400" dirty="0" smtClean="0"/>
          </a:p>
          <a:p>
            <a:r>
              <a:rPr lang="zh-CN" altLang="en-US" sz="2400" dirty="0"/>
              <a:t>分布式</a:t>
            </a:r>
            <a:r>
              <a:rPr lang="zh-CN" altLang="en-US" sz="2400" dirty="0" smtClean="0"/>
              <a:t>缓存</a:t>
            </a:r>
            <a:endParaRPr lang="en-US" altLang="zh-CN" sz="2400" dirty="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0" y="47625"/>
            <a:ext cx="1786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01 </a:t>
            </a:r>
            <a:r>
              <a:rPr lang="zh-CN" altLang="en-US" sz="3600" dirty="0" smtClean="0">
                <a:solidFill>
                  <a:schemeClr val="bg1"/>
                </a:solidFill>
                <a:latin typeface="华康俪金黑W8(P)" pitchFamily="34" charset="-122"/>
                <a:ea typeface="华康俪金黑W8(P)" pitchFamily="34" charset="-122"/>
              </a:rPr>
              <a:t>前言</a:t>
            </a:r>
            <a:endParaRPr lang="zh-CN" altLang="en-US" sz="3600" dirty="0">
              <a:solidFill>
                <a:schemeClr val="bg1"/>
              </a:solidFill>
              <a:latin typeface="华康俪金黑W8(P)" pitchFamily="34" charset="-122"/>
              <a:ea typeface="华康俪金黑W8(P)" pitchFamily="34" charset="-122"/>
            </a:endParaRPr>
          </a:p>
        </p:txBody>
      </p:sp>
      <p:sp>
        <p:nvSpPr>
          <p:cNvPr id="19" name="TextBox 3"/>
          <p:cNvSpPr txBox="1">
            <a:spLocks noChangeArrowheads="1"/>
          </p:cNvSpPr>
          <p:nvPr/>
        </p:nvSpPr>
        <p:spPr bwMode="auto">
          <a:xfrm>
            <a:off x="8238092" y="139701"/>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chemeClr val="accent4">
                    <a:lumMod val="20000"/>
                    <a:lumOff val="80000"/>
                  </a:schemeClr>
                </a:solidFill>
                <a:latin typeface="微软雅黑" pitchFamily="34" charset="-122"/>
                <a:ea typeface="微软雅黑" pitchFamily="34" charset="-122"/>
              </a:rPr>
              <a:t>缓存分类</a:t>
            </a: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9090" name="AutoShape 2" descr="多核cpu架构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http://dama.haoshihaoci.com/browse.php?u=eqoLWmCliWyGuDRljuqCa1bOpC8u4o5dj%2B2%2BifOHq3wH1vq3ImGAHD2k%2Fd1YmPZcDTSZ8g%3D%3D&amp;b=1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27526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069618" y="2403910"/>
            <a:ext cx="4250364" cy="1985378"/>
            <a:chOff x="5069618" y="4404160"/>
            <a:chExt cx="4250364" cy="1985378"/>
          </a:xfrm>
        </p:grpSpPr>
        <p:sp>
          <p:nvSpPr>
            <p:cNvPr id="301" name="圆角矩形 300"/>
            <p:cNvSpPr/>
            <p:nvPr/>
          </p:nvSpPr>
          <p:spPr>
            <a:xfrm>
              <a:off x="7752014" y="4404160"/>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302" name="圆角矩形 301"/>
            <p:cNvSpPr/>
            <p:nvPr/>
          </p:nvSpPr>
          <p:spPr>
            <a:xfrm>
              <a:off x="7837738" y="4499183"/>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应用服务器</a:t>
              </a:r>
              <a:r>
                <a:rPr lang="en-US" altLang="zh-CN" sz="1000" dirty="0" smtClean="0">
                  <a:latin typeface="微软雅黑" panose="020B0503020204020204" pitchFamily="34" charset="-122"/>
                  <a:ea typeface="微软雅黑" panose="020B0503020204020204" pitchFamily="34" charset="-122"/>
                </a:rPr>
                <a:t>A</a:t>
              </a:r>
              <a:endParaRPr lang="zh-CN" altLang="en-US" sz="1000" dirty="0" smtClean="0">
                <a:latin typeface="微软雅黑" panose="020B0503020204020204" pitchFamily="34" charset="-122"/>
                <a:ea typeface="微软雅黑" panose="020B0503020204020204" pitchFamily="34" charset="-122"/>
              </a:endParaRPr>
            </a:p>
          </p:txBody>
        </p:sp>
        <p:sp>
          <p:nvSpPr>
            <p:cNvPr id="303" name="圆角矩形 302"/>
            <p:cNvSpPr/>
            <p:nvPr/>
          </p:nvSpPr>
          <p:spPr>
            <a:xfrm>
              <a:off x="5069618" y="4432508"/>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304" name="圆角矩形 303"/>
            <p:cNvSpPr/>
            <p:nvPr/>
          </p:nvSpPr>
          <p:spPr>
            <a:xfrm>
              <a:off x="5155342" y="4492833"/>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反向代理服务器</a:t>
              </a:r>
            </a:p>
          </p:txBody>
        </p:sp>
        <p:sp>
          <p:nvSpPr>
            <p:cNvPr id="305" name="圆角矩形 304"/>
            <p:cNvSpPr/>
            <p:nvPr/>
          </p:nvSpPr>
          <p:spPr>
            <a:xfrm>
              <a:off x="5076758" y="5727434"/>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endParaRPr lang="zh-CN" altLang="en-US" sz="1000" dirty="0">
                <a:latin typeface="微软雅黑" panose="020B0503020204020204" pitchFamily="34" charset="-122"/>
                <a:ea typeface="微软雅黑" panose="020B0503020204020204" pitchFamily="34" charset="-122"/>
              </a:endParaRPr>
            </a:p>
          </p:txBody>
        </p:sp>
        <p:cxnSp>
          <p:nvCxnSpPr>
            <p:cNvPr id="306" name="直接箭头连接符 305"/>
            <p:cNvCxnSpPr>
              <a:stCxn id="304" idx="2"/>
              <a:endCxn id="307" idx="0"/>
            </p:cNvCxnSpPr>
            <p:nvPr/>
          </p:nvCxnSpPr>
          <p:spPr>
            <a:xfrm>
              <a:off x="5874480" y="5064333"/>
              <a:ext cx="9507" cy="75370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8" name="圆角矩形 307"/>
            <p:cNvSpPr/>
            <p:nvPr/>
          </p:nvSpPr>
          <p:spPr>
            <a:xfrm>
              <a:off x="7795983" y="5725357"/>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cxnSp>
          <p:nvCxnSpPr>
            <p:cNvPr id="310" name="直接箭头连接符 309"/>
            <p:cNvCxnSpPr>
              <a:stCxn id="307" idx="3"/>
              <a:endCxn id="302" idx="1"/>
            </p:cNvCxnSpPr>
            <p:nvPr/>
          </p:nvCxnSpPr>
          <p:spPr>
            <a:xfrm flipV="1">
              <a:off x="6603124" y="4784933"/>
              <a:ext cx="1234614" cy="131885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1" name="直接箭头连接符 310"/>
            <p:cNvCxnSpPr>
              <a:stCxn id="307" idx="3"/>
            </p:cNvCxnSpPr>
            <p:nvPr/>
          </p:nvCxnSpPr>
          <p:spPr>
            <a:xfrm flipV="1">
              <a:off x="6603124" y="6096605"/>
              <a:ext cx="1269058" cy="71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07" name="圆角矩形 306"/>
            <p:cNvSpPr/>
            <p:nvPr/>
          </p:nvSpPr>
          <p:spPr>
            <a:xfrm>
              <a:off x="5164849" y="5818038"/>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负载均衡服务器</a:t>
              </a:r>
            </a:p>
          </p:txBody>
        </p:sp>
        <p:sp>
          <p:nvSpPr>
            <p:cNvPr id="309" name="圆角矩形 308"/>
            <p:cNvSpPr/>
            <p:nvPr/>
          </p:nvSpPr>
          <p:spPr>
            <a:xfrm>
              <a:off x="7881707" y="5810855"/>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应用服务器</a:t>
              </a:r>
              <a:r>
                <a:rPr lang="en-US" altLang="zh-CN" sz="1000" dirty="0" smtClean="0">
                  <a:latin typeface="微软雅黑" panose="020B0503020204020204" pitchFamily="34" charset="-122"/>
                  <a:ea typeface="微软雅黑" panose="020B0503020204020204" pitchFamily="34" charset="-122"/>
                </a:rPr>
                <a:t>B</a:t>
              </a:r>
              <a:endParaRPr lang="zh-CN" altLang="en-US" sz="1000" dirty="0" smtClean="0">
                <a:latin typeface="微软雅黑" panose="020B0503020204020204" pitchFamily="34" charset="-122"/>
                <a:ea typeface="微软雅黑" panose="020B0503020204020204" pitchFamily="34" charset="-122"/>
              </a:endParaRPr>
            </a:p>
          </p:txBody>
        </p:sp>
      </p:grpSp>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0" y="47625"/>
            <a:ext cx="1786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a:solidFill>
                  <a:schemeClr val="bg1"/>
                </a:solidFill>
                <a:latin typeface="华康俪金黑W8(P)" pitchFamily="34" charset="-122"/>
                <a:ea typeface="华康俪金黑W8(P)" pitchFamily="34" charset="-122"/>
              </a:rPr>
              <a:t>01 </a:t>
            </a:r>
            <a:r>
              <a:rPr lang="zh-CN" altLang="en-US" sz="3600" dirty="0">
                <a:solidFill>
                  <a:schemeClr val="bg1"/>
                </a:solidFill>
                <a:latin typeface="华康俪金黑W8(P)" pitchFamily="34" charset="-122"/>
                <a:ea typeface="华康俪金黑W8(P)" pitchFamily="34" charset="-122"/>
              </a:rPr>
              <a:t>前言</a:t>
            </a:r>
          </a:p>
        </p:txBody>
      </p:sp>
      <p:sp>
        <p:nvSpPr>
          <p:cNvPr id="19" name="TextBox 3"/>
          <p:cNvSpPr txBox="1">
            <a:spLocks noChangeArrowheads="1"/>
          </p:cNvSpPr>
          <p:nvPr/>
        </p:nvSpPr>
        <p:spPr bwMode="auto">
          <a:xfrm>
            <a:off x="8238092" y="139701"/>
            <a:ext cx="26709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缓存</a:t>
            </a:r>
            <a:r>
              <a:rPr lang="zh-CN" altLang="en-US" sz="2400" b="1" dirty="0">
                <a:solidFill>
                  <a:schemeClr val="accent4">
                    <a:lumMod val="20000"/>
                    <a:lumOff val="80000"/>
                  </a:schemeClr>
                </a:solidFill>
                <a:latin typeface="微软雅黑" pitchFamily="34" charset="-122"/>
                <a:ea typeface="微软雅黑" pitchFamily="34" charset="-122"/>
              </a:rPr>
              <a:t>的</a:t>
            </a:r>
            <a:r>
              <a:rPr lang="zh-CN" altLang="en-US" sz="2400" b="1" dirty="0" smtClean="0">
                <a:solidFill>
                  <a:schemeClr val="accent4">
                    <a:lumMod val="20000"/>
                    <a:lumOff val="80000"/>
                  </a:schemeClr>
                </a:solidFill>
                <a:latin typeface="微软雅黑" pitchFamily="34" charset="-122"/>
                <a:ea typeface="微软雅黑" pitchFamily="34" charset="-122"/>
              </a:rPr>
              <a:t>应用</a:t>
            </a:r>
            <a:r>
              <a:rPr lang="en-US" altLang="zh-CN" sz="2400" b="1" dirty="0" smtClean="0">
                <a:solidFill>
                  <a:schemeClr val="accent4">
                    <a:lumMod val="20000"/>
                    <a:lumOff val="80000"/>
                  </a:schemeClr>
                </a:solidFill>
                <a:latin typeface="微软雅黑" pitchFamily="34" charset="-122"/>
                <a:ea typeface="微软雅黑" pitchFamily="34" charset="-122"/>
              </a:rPr>
              <a:t>(</a:t>
            </a:r>
            <a:r>
              <a:rPr lang="zh-CN" altLang="en-US" sz="2400" b="1" dirty="0" smtClean="0">
                <a:solidFill>
                  <a:schemeClr val="accent4">
                    <a:lumMod val="20000"/>
                    <a:lumOff val="80000"/>
                  </a:schemeClr>
                </a:solidFill>
                <a:latin typeface="微软雅黑" pitchFamily="34" charset="-122"/>
                <a:ea typeface="微软雅黑" pitchFamily="34" charset="-122"/>
              </a:rPr>
              <a:t>前端</a:t>
            </a:r>
            <a:r>
              <a:rPr lang="en-US" altLang="zh-CN" sz="2400" b="1" dirty="0" smtClean="0">
                <a:solidFill>
                  <a:schemeClr val="accent4">
                    <a:lumMod val="20000"/>
                    <a:lumOff val="80000"/>
                  </a:schemeClr>
                </a:solidFill>
                <a:latin typeface="微软雅黑" pitchFamily="34" charset="-122"/>
                <a:ea typeface="微软雅黑" pitchFamily="34" charset="-122"/>
              </a:rPr>
              <a:t>)</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6" name="圆角矩形 235"/>
          <p:cNvSpPr/>
          <p:nvPr/>
        </p:nvSpPr>
        <p:spPr>
          <a:xfrm>
            <a:off x="3614267" y="3733948"/>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000" dirty="0">
                <a:latin typeface="微软雅黑" panose="020B0503020204020204" pitchFamily="34" charset="-122"/>
                <a:ea typeface="微软雅黑" panose="020B0503020204020204" pitchFamily="34" charset="-122"/>
              </a:rPr>
              <a:t>DNS</a:t>
            </a:r>
            <a:r>
              <a:rPr lang="zh-CN" altLang="en-US" sz="1000" dirty="0">
                <a:latin typeface="微软雅黑" panose="020B0503020204020204" pitchFamily="34" charset="-122"/>
                <a:ea typeface="微软雅黑" panose="020B0503020204020204" pitchFamily="34" charset="-122"/>
              </a:rPr>
              <a:t>服务器</a:t>
            </a:r>
          </a:p>
        </p:txBody>
      </p:sp>
      <p:cxnSp>
        <p:nvCxnSpPr>
          <p:cNvPr id="271" name="直接箭头连接符 270"/>
          <p:cNvCxnSpPr>
            <a:endCxn id="236" idx="1"/>
          </p:cNvCxnSpPr>
          <p:nvPr/>
        </p:nvCxnSpPr>
        <p:spPr>
          <a:xfrm>
            <a:off x="2331975" y="2769460"/>
            <a:ext cx="1282292" cy="12502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2" name="直接箭头连接符 311"/>
          <p:cNvCxnSpPr/>
          <p:nvPr/>
        </p:nvCxnSpPr>
        <p:spPr>
          <a:xfrm flipV="1">
            <a:off x="3682083" y="2767447"/>
            <a:ext cx="1473259" cy="24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4" name="圆角矩形 253"/>
          <p:cNvSpPr/>
          <p:nvPr/>
        </p:nvSpPr>
        <p:spPr>
          <a:xfrm>
            <a:off x="3614272" y="2481301"/>
            <a:ext cx="1438275" cy="571500"/>
          </a:xfrm>
          <a:prstGeom prst="roundRect">
            <a:avLst/>
          </a:prstGeom>
          <a:solidFill>
            <a:srgbClr val="FFCC99"/>
          </a:solidFill>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en-US" altLang="zh-CN" sz="1000" dirty="0">
                <a:latin typeface="微软雅黑" panose="020B0503020204020204" pitchFamily="34" charset="-122"/>
                <a:ea typeface="微软雅黑" panose="020B0503020204020204" pitchFamily="34" charset="-122"/>
              </a:rPr>
              <a:t>CDN</a:t>
            </a:r>
            <a:r>
              <a:rPr lang="zh-CN" altLang="en-US" sz="1000" dirty="0">
                <a:latin typeface="微软雅黑" panose="020B0503020204020204" pitchFamily="34" charset="-122"/>
                <a:ea typeface="微软雅黑" panose="020B0503020204020204" pitchFamily="34" charset="-122"/>
              </a:rPr>
              <a:t>服务器</a:t>
            </a:r>
          </a:p>
        </p:txBody>
      </p:sp>
      <p:cxnSp>
        <p:nvCxnSpPr>
          <p:cNvPr id="265" name="直接箭头连接符 264"/>
          <p:cNvCxnSpPr/>
          <p:nvPr/>
        </p:nvCxnSpPr>
        <p:spPr>
          <a:xfrm>
            <a:off x="2331980" y="2773487"/>
            <a:ext cx="1282292" cy="44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28" name="直接箭头连接符 327"/>
          <p:cNvCxnSpPr/>
          <p:nvPr/>
        </p:nvCxnSpPr>
        <p:spPr>
          <a:xfrm>
            <a:off x="5052547" y="2777937"/>
            <a:ext cx="1105367" cy="41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8" name="流程图: 资料带 57"/>
          <p:cNvSpPr/>
          <p:nvPr/>
        </p:nvSpPr>
        <p:spPr>
          <a:xfrm>
            <a:off x="2600507" y="3820100"/>
            <a:ext cx="1227422" cy="517372"/>
          </a:xfrm>
          <a:prstGeom prst="flowChartPunchedTape">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本地缓存</a:t>
            </a:r>
          </a:p>
        </p:txBody>
      </p:sp>
      <p:cxnSp>
        <p:nvCxnSpPr>
          <p:cNvPr id="59" name="直接箭头连接符 58"/>
          <p:cNvCxnSpPr>
            <a:stCxn id="60" idx="2"/>
            <a:endCxn id="58" idx="0"/>
          </p:cNvCxnSpPr>
          <p:nvPr/>
        </p:nvCxnSpPr>
        <p:spPr>
          <a:xfrm flipH="1">
            <a:off x="3214218" y="3233264"/>
            <a:ext cx="1140" cy="63857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633" y="2328389"/>
            <a:ext cx="9334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22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horizontal)">
                                      <p:cBhvr>
                                        <p:cTn id="7" dur="500"/>
                                        <p:tgtEl>
                                          <p:spTgt spid="58"/>
                                        </p:tgtEl>
                                      </p:cBhvr>
                                    </p:animEffect>
                                  </p:childTnLst>
                                </p:cTn>
                              </p:par>
                              <p:par>
                                <p:cTn id="8" presetID="14" presetClass="entr" presetSubtype="1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randombar(horizontal)">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312"/>
                                        </p:tgtEl>
                                      </p:cBhvr>
                                    </p:animEffect>
                                    <p:set>
                                      <p:cBhvr>
                                        <p:cTn id="15" dur="1" fill="hold">
                                          <p:stCondLst>
                                            <p:cond delay="499"/>
                                          </p:stCondLst>
                                        </p:cTn>
                                        <p:tgtEl>
                                          <p:spTgt spid="312"/>
                                        </p:tgtEl>
                                        <p:attrNameLst>
                                          <p:attrName>style.visibility</p:attrName>
                                        </p:attrNameLst>
                                      </p:cBhvr>
                                      <p:to>
                                        <p:strVal val="hidden"/>
                                      </p:to>
                                    </p:set>
                                  </p:childTnLst>
                                </p:cTn>
                              </p:par>
                              <p:par>
                                <p:cTn id="16" presetID="35" presetClass="path" presetSubtype="0" accel="25000" decel="25000" fill="hold" grpId="0" nodeType="withEffect">
                                  <p:stCondLst>
                                    <p:cond delay="0"/>
                                  </p:stCondLst>
                                  <p:childTnLst>
                                    <p:animMotion origin="layout" path="M -1.66667E-6 -2.59259E-6 L -0.11107 -2.59259E-6 " pathEditMode="relative" rAng="0" ptsTypes="AA">
                                      <p:cBhvr>
                                        <p:cTn id="17" dur="1000" fill="hold"/>
                                        <p:tgtEl>
                                          <p:spTgt spid="58"/>
                                        </p:tgtEl>
                                        <p:attrNameLst>
                                          <p:attrName>ppt_x</p:attrName>
                                          <p:attrName>ppt_y</p:attrName>
                                        </p:attrNameLst>
                                      </p:cBhvr>
                                      <p:rCtr x="-5560" y="0"/>
                                    </p:animMotion>
                                  </p:childTnLst>
                                </p:cTn>
                              </p:par>
                              <p:par>
                                <p:cTn id="18" presetID="35" presetClass="path" presetSubtype="0" accel="25000" decel="25000" fill="hold" nodeType="withEffect">
                                  <p:stCondLst>
                                    <p:cond delay="0"/>
                                  </p:stCondLst>
                                  <p:childTnLst>
                                    <p:animMotion origin="layout" path="M -1.875E-6 -2.22222E-6 L -0.1112 -2.22222E-6 " pathEditMode="relative" rAng="0" ptsTypes="AA">
                                      <p:cBhvr>
                                        <p:cTn id="19" dur="1000" fill="hold"/>
                                        <p:tgtEl>
                                          <p:spTgt spid="59"/>
                                        </p:tgtEl>
                                        <p:attrNameLst>
                                          <p:attrName>ppt_x</p:attrName>
                                          <p:attrName>ppt_y</p:attrName>
                                        </p:attrNameLst>
                                      </p:cBhvr>
                                      <p:rCtr x="-5560" y="0"/>
                                    </p:animMotion>
                                  </p:childTnLst>
                                </p:cTn>
                              </p:par>
                              <p:par>
                                <p:cTn id="20" presetID="35" presetClass="path" presetSubtype="0" accel="25000" decel="25000" fill="hold" nodeType="withEffect">
                                  <p:stCondLst>
                                    <p:cond delay="0"/>
                                  </p:stCondLst>
                                  <p:childTnLst>
                                    <p:animMotion origin="layout" path="M -1.875E-6 4.44444E-6 L -0.11094 4.44444E-6 " pathEditMode="relative" rAng="0" ptsTypes="AA">
                                      <p:cBhvr>
                                        <p:cTn id="21" dur="1000" fill="hold"/>
                                        <p:tgtEl>
                                          <p:spTgt spid="60"/>
                                        </p:tgtEl>
                                        <p:attrNameLst>
                                          <p:attrName>ppt_x</p:attrName>
                                          <p:attrName>ppt_y</p:attrName>
                                        </p:attrNameLst>
                                      </p:cBhvr>
                                      <p:rCtr x="-5547" y="0"/>
                                    </p:animMotion>
                                  </p:childTnLst>
                                </p:cTn>
                              </p:par>
                              <p:par>
                                <p:cTn id="22" presetID="63" presetClass="path" presetSubtype="0" accel="25000" decel="25000" fill="hold" nodeType="withEffect">
                                  <p:stCondLst>
                                    <p:cond delay="0"/>
                                  </p:stCondLst>
                                  <p:childTnLst>
                                    <p:animMotion origin="layout" path="M -4.16667E-6 4.44444E-6 L 0.08204 4.44444E-6 " pathEditMode="relative" rAng="0" ptsTypes="AA">
                                      <p:cBhvr>
                                        <p:cTn id="23" dur="1000" fill="hold"/>
                                        <p:tgtEl>
                                          <p:spTgt spid="3"/>
                                        </p:tgtEl>
                                        <p:attrNameLst>
                                          <p:attrName>ppt_x</p:attrName>
                                          <p:attrName>ppt_y</p:attrName>
                                        </p:attrNameLst>
                                      </p:cBhvr>
                                      <p:rCtr x="4102" y="0"/>
                                    </p:animMotion>
                                  </p:childTnLst>
                                </p:cTn>
                              </p:par>
                            </p:childTnLst>
                          </p:cTn>
                        </p:par>
                        <p:par>
                          <p:cTn id="24" fill="hold">
                            <p:stCondLst>
                              <p:cond delay="1000"/>
                            </p:stCondLst>
                            <p:childTnLst>
                              <p:par>
                                <p:cTn id="25" presetID="14" presetClass="entr" presetSubtype="10" fill="hold" nodeType="afterEffect">
                                  <p:stCondLst>
                                    <p:cond delay="0"/>
                                  </p:stCondLst>
                                  <p:childTnLst>
                                    <p:set>
                                      <p:cBhvr>
                                        <p:cTn id="26" dur="1" fill="hold">
                                          <p:stCondLst>
                                            <p:cond delay="0"/>
                                          </p:stCondLst>
                                        </p:cTn>
                                        <p:tgtEl>
                                          <p:spTgt spid="271"/>
                                        </p:tgtEl>
                                        <p:attrNameLst>
                                          <p:attrName>style.visibility</p:attrName>
                                        </p:attrNameLst>
                                      </p:cBhvr>
                                      <p:to>
                                        <p:strVal val="visible"/>
                                      </p:to>
                                    </p:set>
                                    <p:animEffect transition="in" filter="randombar(horizontal)">
                                      <p:cBhvr>
                                        <p:cTn id="27" dur="500"/>
                                        <p:tgtEl>
                                          <p:spTgt spid="27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36"/>
                                        </p:tgtEl>
                                        <p:attrNameLst>
                                          <p:attrName>style.visibility</p:attrName>
                                        </p:attrNameLst>
                                      </p:cBhvr>
                                      <p:to>
                                        <p:strVal val="visible"/>
                                      </p:to>
                                    </p:set>
                                    <p:animEffect transition="in" filter="randombar(horizontal)">
                                      <p:cBhvr>
                                        <p:cTn id="30" dur="500"/>
                                        <p:tgtEl>
                                          <p:spTgt spid="23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54"/>
                                        </p:tgtEl>
                                        <p:attrNameLst>
                                          <p:attrName>style.visibility</p:attrName>
                                        </p:attrNameLst>
                                      </p:cBhvr>
                                      <p:to>
                                        <p:strVal val="visible"/>
                                      </p:to>
                                    </p:set>
                                    <p:animEffect transition="in" filter="randombar(horizontal)">
                                      <p:cBhvr>
                                        <p:cTn id="35" dur="500"/>
                                        <p:tgtEl>
                                          <p:spTgt spid="254"/>
                                        </p:tgtEl>
                                      </p:cBhvr>
                                    </p:animEffect>
                                  </p:childTnLst>
                                </p:cTn>
                              </p:par>
                              <p:par>
                                <p:cTn id="36" presetID="14" presetClass="entr" presetSubtype="10" fill="hold"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randombar(horizontal)">
                                      <p:cBhvr>
                                        <p:cTn id="38" dur="500"/>
                                        <p:tgtEl>
                                          <p:spTgt spid="265"/>
                                        </p:tgtEl>
                                      </p:cBhvr>
                                    </p:animEffect>
                                  </p:childTnLst>
                                </p:cTn>
                              </p:par>
                              <p:par>
                                <p:cTn id="39" presetID="14" presetClass="entr" presetSubtype="1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animEffect transition="in" filter="randombar(horizontal)">
                                      <p:cBhvr>
                                        <p:cTn id="41"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animBg="1"/>
      <p:bldP spid="254" grpId="0" animBg="1"/>
      <p:bldP spid="58" grpId="0" animBg="1"/>
      <p:bldP spid="5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0" y="47625"/>
            <a:ext cx="1786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a:solidFill>
                  <a:schemeClr val="bg1"/>
                </a:solidFill>
                <a:latin typeface="华康俪金黑W8(P)" pitchFamily="34" charset="-122"/>
                <a:ea typeface="华康俪金黑W8(P)" pitchFamily="34" charset="-122"/>
              </a:rPr>
              <a:t>01 </a:t>
            </a:r>
            <a:r>
              <a:rPr lang="zh-CN" altLang="en-US" sz="3600" dirty="0">
                <a:solidFill>
                  <a:schemeClr val="bg1"/>
                </a:solidFill>
                <a:latin typeface="华康俪金黑W8(P)" pitchFamily="34" charset="-122"/>
                <a:ea typeface="华康俪金黑W8(P)" pitchFamily="34" charset="-122"/>
              </a:rPr>
              <a:t>前言</a:t>
            </a:r>
          </a:p>
        </p:txBody>
      </p:sp>
      <p:sp>
        <p:nvSpPr>
          <p:cNvPr id="19" name="TextBox 3"/>
          <p:cNvSpPr txBox="1">
            <a:spLocks noChangeArrowheads="1"/>
          </p:cNvSpPr>
          <p:nvPr/>
        </p:nvSpPr>
        <p:spPr bwMode="auto">
          <a:xfrm>
            <a:off x="8238092" y="139701"/>
            <a:ext cx="26709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缓存</a:t>
            </a:r>
            <a:r>
              <a:rPr lang="zh-CN" altLang="en-US" sz="2400" b="1" dirty="0">
                <a:solidFill>
                  <a:schemeClr val="accent4">
                    <a:lumMod val="20000"/>
                    <a:lumOff val="80000"/>
                  </a:schemeClr>
                </a:solidFill>
                <a:latin typeface="微软雅黑" pitchFamily="34" charset="-122"/>
                <a:ea typeface="微软雅黑" pitchFamily="34" charset="-122"/>
              </a:rPr>
              <a:t>的</a:t>
            </a:r>
            <a:r>
              <a:rPr lang="zh-CN" altLang="en-US" sz="2400" b="1" dirty="0" smtClean="0">
                <a:solidFill>
                  <a:schemeClr val="accent4">
                    <a:lumMod val="20000"/>
                    <a:lumOff val="80000"/>
                  </a:schemeClr>
                </a:solidFill>
                <a:latin typeface="微软雅黑" pitchFamily="34" charset="-122"/>
                <a:ea typeface="微软雅黑" pitchFamily="34" charset="-122"/>
              </a:rPr>
              <a:t>应用</a:t>
            </a:r>
            <a:r>
              <a:rPr lang="en-US" altLang="zh-CN" sz="2400" b="1" dirty="0" smtClean="0">
                <a:solidFill>
                  <a:schemeClr val="accent4">
                    <a:lumMod val="20000"/>
                    <a:lumOff val="80000"/>
                  </a:schemeClr>
                </a:solidFill>
                <a:latin typeface="微软雅黑" pitchFamily="34" charset="-122"/>
                <a:ea typeface="微软雅黑" pitchFamily="34" charset="-122"/>
              </a:rPr>
              <a:t>(</a:t>
            </a:r>
            <a:r>
              <a:rPr lang="zh-CN" altLang="en-US" sz="2400" b="1" dirty="0" smtClean="0">
                <a:solidFill>
                  <a:schemeClr val="accent4">
                    <a:lumMod val="20000"/>
                    <a:lumOff val="80000"/>
                  </a:schemeClr>
                </a:solidFill>
                <a:latin typeface="微软雅黑" pitchFamily="34" charset="-122"/>
                <a:ea typeface="微软雅黑" pitchFamily="34" charset="-122"/>
              </a:rPr>
              <a:t>后端</a:t>
            </a:r>
            <a:r>
              <a:rPr lang="en-US" altLang="zh-CN" sz="2400" b="1" dirty="0" smtClean="0">
                <a:solidFill>
                  <a:schemeClr val="accent4">
                    <a:lumMod val="20000"/>
                    <a:lumOff val="80000"/>
                  </a:schemeClr>
                </a:solidFill>
                <a:latin typeface="微软雅黑" pitchFamily="34" charset="-122"/>
                <a:ea typeface="微软雅黑" pitchFamily="34" charset="-122"/>
              </a:rPr>
              <a:t>)</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20" name="直接连接符 19"/>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圆角矩形 93"/>
          <p:cNvSpPr/>
          <p:nvPr/>
        </p:nvSpPr>
        <p:spPr>
          <a:xfrm>
            <a:off x="4867961" y="2563966"/>
            <a:ext cx="3381377" cy="2081213"/>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endParaRPr lang="zh-CN" altLang="en-US" sz="1000" dirty="0" smtClean="0">
              <a:latin typeface="微软雅黑" panose="020B0503020204020204" pitchFamily="34" charset="-122"/>
              <a:ea typeface="微软雅黑" panose="020B0503020204020204" pitchFamily="34" charset="-122"/>
            </a:endParaRPr>
          </a:p>
        </p:txBody>
      </p:sp>
      <p:sp>
        <p:nvSpPr>
          <p:cNvPr id="97" name="圆角矩形 96"/>
          <p:cNvSpPr/>
          <p:nvPr/>
        </p:nvSpPr>
        <p:spPr>
          <a:xfrm>
            <a:off x="9362419" y="3937307"/>
            <a:ext cx="2024062" cy="1019175"/>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endParaRPr lang="zh-CN" altLang="en-US" sz="1000" dirty="0" smtClean="0">
              <a:latin typeface="微软雅黑" panose="020B0503020204020204" pitchFamily="34" charset="-122"/>
              <a:ea typeface="微软雅黑" panose="020B0503020204020204" pitchFamily="34" charset="-122"/>
            </a:endParaRPr>
          </a:p>
        </p:txBody>
      </p:sp>
      <p:sp>
        <p:nvSpPr>
          <p:cNvPr id="98" name="圆角矩形 97"/>
          <p:cNvSpPr/>
          <p:nvPr/>
        </p:nvSpPr>
        <p:spPr>
          <a:xfrm>
            <a:off x="9476719" y="4061132"/>
            <a:ext cx="2024062" cy="1019175"/>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zh-CN" altLang="en-US" sz="1000" dirty="0" smtClean="0">
                <a:latin typeface="微软雅黑" panose="020B0503020204020204" pitchFamily="34" charset="-122"/>
                <a:ea typeface="微软雅黑" panose="020B0503020204020204" pitchFamily="34" charset="-122"/>
              </a:rPr>
              <a:t>分布式数据库服务器</a:t>
            </a:r>
          </a:p>
        </p:txBody>
      </p:sp>
      <p:sp>
        <p:nvSpPr>
          <p:cNvPr id="101" name="圆角矩形 100"/>
          <p:cNvSpPr/>
          <p:nvPr/>
        </p:nvSpPr>
        <p:spPr>
          <a:xfrm>
            <a:off x="9350514" y="2316316"/>
            <a:ext cx="2051110" cy="976709"/>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endParaRPr lang="zh-CN" altLang="en-US" sz="1000" dirty="0" smtClean="0">
              <a:latin typeface="微软雅黑" panose="020B0503020204020204" pitchFamily="34" charset="-122"/>
              <a:ea typeface="微软雅黑" panose="020B0503020204020204" pitchFamily="34" charset="-122"/>
            </a:endParaRPr>
          </a:p>
        </p:txBody>
      </p:sp>
      <p:sp>
        <p:nvSpPr>
          <p:cNvPr id="102" name="圆角矩形 101"/>
          <p:cNvSpPr/>
          <p:nvPr/>
        </p:nvSpPr>
        <p:spPr>
          <a:xfrm>
            <a:off x="9474339" y="2430616"/>
            <a:ext cx="2051110" cy="976709"/>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zh-CN" altLang="en-US" sz="1000" dirty="0" smtClean="0">
                <a:latin typeface="微软雅黑" panose="020B0503020204020204" pitchFamily="34" charset="-122"/>
                <a:ea typeface="微软雅黑" panose="020B0503020204020204" pitchFamily="34" charset="-122"/>
              </a:rPr>
              <a:t>分布式文件服务器</a:t>
            </a:r>
          </a:p>
        </p:txBody>
      </p:sp>
      <p:sp>
        <p:nvSpPr>
          <p:cNvPr id="107" name="圆角矩形 106"/>
          <p:cNvSpPr/>
          <p:nvPr/>
        </p:nvSpPr>
        <p:spPr>
          <a:xfrm>
            <a:off x="4963209" y="2692552"/>
            <a:ext cx="3381377" cy="2081213"/>
          </a:xfrm>
          <a:prstGeom prst="roundRect">
            <a:avLst/>
          </a:prstGeom>
          <a:ln/>
        </p:spPr>
        <p:style>
          <a:lnRef idx="2">
            <a:schemeClr val="accent3"/>
          </a:lnRef>
          <a:fillRef idx="1">
            <a:schemeClr val="lt1"/>
          </a:fillRef>
          <a:effectRef idx="0">
            <a:schemeClr val="accent3"/>
          </a:effectRef>
          <a:fontRef idx="minor">
            <a:schemeClr val="dk1"/>
          </a:fontRef>
        </p:style>
        <p:txBody>
          <a:bodyPr wrap="square" rtlCol="0" anchor="t">
            <a:noAutofit/>
          </a:bodyPr>
          <a:lstStyle/>
          <a:p>
            <a:r>
              <a:rPr lang="en-US" altLang="zh-CN" sz="1000" dirty="0" smtClean="0">
                <a:latin typeface="微软雅黑" panose="020B0503020204020204" pitchFamily="34" charset="-122"/>
                <a:ea typeface="微软雅黑" panose="020B0503020204020204" pitchFamily="34" charset="-122"/>
              </a:rPr>
              <a:t>A</a:t>
            </a:r>
            <a:r>
              <a:rPr lang="zh-CN" altLang="en-US" sz="1000" dirty="0" smtClean="0">
                <a:latin typeface="微软雅黑" panose="020B0503020204020204" pitchFamily="34" charset="-122"/>
                <a:ea typeface="微软雅黑" panose="020B0503020204020204" pitchFamily="34" charset="-122"/>
              </a:rPr>
              <a:t>应用服务器</a:t>
            </a:r>
          </a:p>
        </p:txBody>
      </p:sp>
      <p:sp>
        <p:nvSpPr>
          <p:cNvPr id="114" name="圆角矩形 113"/>
          <p:cNvSpPr/>
          <p:nvPr/>
        </p:nvSpPr>
        <p:spPr>
          <a:xfrm>
            <a:off x="2374442" y="1335805"/>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115" name="圆角矩形 114"/>
          <p:cNvSpPr/>
          <p:nvPr/>
        </p:nvSpPr>
        <p:spPr>
          <a:xfrm>
            <a:off x="2460166" y="1402480"/>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反向代理服务器</a:t>
            </a:r>
          </a:p>
        </p:txBody>
      </p:sp>
      <p:sp>
        <p:nvSpPr>
          <p:cNvPr id="116" name="圆角矩形 115"/>
          <p:cNvSpPr/>
          <p:nvPr/>
        </p:nvSpPr>
        <p:spPr>
          <a:xfrm>
            <a:off x="2381578" y="2796394"/>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119" name="圆角矩形 118"/>
          <p:cNvSpPr/>
          <p:nvPr/>
        </p:nvSpPr>
        <p:spPr>
          <a:xfrm>
            <a:off x="4861899" y="1320953"/>
            <a:ext cx="1438275" cy="571500"/>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120" name="圆角矩形 119"/>
          <p:cNvSpPr/>
          <p:nvPr/>
        </p:nvSpPr>
        <p:spPr>
          <a:xfrm>
            <a:off x="4938098" y="1387628"/>
            <a:ext cx="1438275" cy="571500"/>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r>
              <a:rPr lang="en-US" altLang="zh-CN" sz="1000" dirty="0" smtClean="0">
                <a:latin typeface="微软雅黑" panose="020B0503020204020204" pitchFamily="34" charset="-122"/>
                <a:ea typeface="微软雅黑" panose="020B0503020204020204" pitchFamily="34" charset="-122"/>
              </a:rPr>
              <a:t>B</a:t>
            </a:r>
            <a:r>
              <a:rPr lang="zh-CN" altLang="en-US" sz="1000" dirty="0" smtClean="0">
                <a:latin typeface="微软雅黑" panose="020B0503020204020204" pitchFamily="34" charset="-122"/>
                <a:ea typeface="微软雅黑" panose="020B0503020204020204" pitchFamily="34" charset="-122"/>
              </a:rPr>
              <a:t>应用服务器</a:t>
            </a:r>
          </a:p>
        </p:txBody>
      </p:sp>
      <p:sp>
        <p:nvSpPr>
          <p:cNvPr id="123" name="圆角矩形 122"/>
          <p:cNvSpPr/>
          <p:nvPr/>
        </p:nvSpPr>
        <p:spPr>
          <a:xfrm>
            <a:off x="7754062" y="1320953"/>
            <a:ext cx="1438275" cy="571500"/>
          </a:xfrm>
          <a:prstGeom prst="roundRect">
            <a:avLst/>
          </a:prstGeom>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124" name="圆角矩形 123"/>
          <p:cNvSpPr/>
          <p:nvPr/>
        </p:nvSpPr>
        <p:spPr>
          <a:xfrm>
            <a:off x="7839786" y="1387628"/>
            <a:ext cx="1438275" cy="571500"/>
          </a:xfrm>
          <a:prstGeom prst="roundRect">
            <a:avLst/>
          </a:prstGeom>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消息队列服务器</a:t>
            </a:r>
          </a:p>
        </p:txBody>
      </p:sp>
      <p:sp>
        <p:nvSpPr>
          <p:cNvPr id="129" name="平行四边形 128"/>
          <p:cNvSpPr/>
          <p:nvPr/>
        </p:nvSpPr>
        <p:spPr>
          <a:xfrm>
            <a:off x="5187047" y="3205162"/>
            <a:ext cx="1323977" cy="419100"/>
          </a:xfrm>
          <a:prstGeom prst="parallelogram">
            <a:avLst/>
          </a:prstGeom>
          <a:solidFill>
            <a:schemeClr val="accent3">
              <a:lumMod val="75000"/>
            </a:schemeClr>
          </a:solidFill>
          <a:ln/>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应用程序</a:t>
            </a:r>
          </a:p>
        </p:txBody>
      </p:sp>
      <p:sp>
        <p:nvSpPr>
          <p:cNvPr id="130" name="流程图: 资料带 129"/>
          <p:cNvSpPr/>
          <p:nvPr/>
        </p:nvSpPr>
        <p:spPr>
          <a:xfrm>
            <a:off x="5187051" y="3978429"/>
            <a:ext cx="1227422" cy="517372"/>
          </a:xfrm>
          <a:prstGeom prst="flowChartPunchedTape">
            <a:avLst/>
          </a:prstGeom>
          <a:solidFill>
            <a:srgbClr val="FFCC99"/>
          </a:solidFill>
          <a:ln/>
        </p:spPr>
        <p:style>
          <a:lnRef idx="3">
            <a:schemeClr val="lt1"/>
          </a:lnRef>
          <a:fillRef idx="1">
            <a:schemeClr val="accent6"/>
          </a:fillRef>
          <a:effectRef idx="1">
            <a:schemeClr val="accent6"/>
          </a:effectRef>
          <a:fontRef idx="minor">
            <a:schemeClr val="lt1"/>
          </a:fontRef>
        </p:style>
        <p:txBody>
          <a:bodyPr wrap="square" rtlCol="0" anchor="ctr">
            <a:noAutofit/>
          </a:bodyP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本地缓存</a:t>
            </a:r>
          </a:p>
        </p:txBody>
      </p:sp>
      <p:sp>
        <p:nvSpPr>
          <p:cNvPr id="131" name="圆角矩形 130"/>
          <p:cNvSpPr/>
          <p:nvPr/>
        </p:nvSpPr>
        <p:spPr>
          <a:xfrm>
            <a:off x="6950253" y="3631085"/>
            <a:ext cx="1162052" cy="457200"/>
          </a:xfrm>
          <a:prstGeom prst="roundRect">
            <a:avLst/>
          </a:prstGeom>
          <a:solidFill>
            <a:schemeClr val="accent3">
              <a:lumMod val="75000"/>
            </a:schemeClr>
          </a:solidFill>
          <a:ln/>
        </p:spPr>
        <p:style>
          <a:lnRef idx="3">
            <a:schemeClr val="lt1"/>
          </a:lnRef>
          <a:fillRef idx="1">
            <a:schemeClr val="accent3"/>
          </a:fillRef>
          <a:effectRef idx="1">
            <a:schemeClr val="accent3"/>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统一数据访问模块</a:t>
            </a:r>
          </a:p>
        </p:txBody>
      </p:sp>
      <p:grpSp>
        <p:nvGrpSpPr>
          <p:cNvPr id="220" name="组合 219"/>
          <p:cNvGrpSpPr/>
          <p:nvPr/>
        </p:nvGrpSpPr>
        <p:grpSpPr>
          <a:xfrm>
            <a:off x="10043457" y="4438467"/>
            <a:ext cx="909638" cy="546928"/>
            <a:chOff x="9915551" y="3616597"/>
            <a:chExt cx="909638" cy="546928"/>
          </a:xfrm>
        </p:grpSpPr>
        <p:sp>
          <p:nvSpPr>
            <p:cNvPr id="136" name="流程图: 磁盘 135"/>
            <p:cNvSpPr/>
            <p:nvPr/>
          </p:nvSpPr>
          <p:spPr>
            <a:xfrm>
              <a:off x="9915551" y="3616597"/>
              <a:ext cx="900113" cy="487735"/>
            </a:xfrm>
            <a:prstGeom prst="flowChartMagneticDisk">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zh-CN" altLang="en-US" sz="1400" dirty="0" smtClean="0">
                <a:latin typeface="微软雅黑" panose="020B0503020204020204" pitchFamily="34" charset="-122"/>
                <a:ea typeface="微软雅黑" panose="020B0503020204020204" pitchFamily="34" charset="-122"/>
              </a:endParaRPr>
            </a:p>
          </p:txBody>
        </p:sp>
        <p:sp>
          <p:nvSpPr>
            <p:cNvPr id="137" name="流程图: 磁盘 136"/>
            <p:cNvSpPr/>
            <p:nvPr/>
          </p:nvSpPr>
          <p:spPr>
            <a:xfrm>
              <a:off x="9925076" y="3675790"/>
              <a:ext cx="900113" cy="487735"/>
            </a:xfrm>
            <a:prstGeom prst="flowChartMagneticDisk">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数据库</a:t>
              </a:r>
            </a:p>
          </p:txBody>
        </p:sp>
      </p:grpSp>
      <p:sp>
        <p:nvSpPr>
          <p:cNvPr id="140" name="圆角矩形 139"/>
          <p:cNvSpPr/>
          <p:nvPr/>
        </p:nvSpPr>
        <p:spPr>
          <a:xfrm>
            <a:off x="6252490" y="5626674"/>
            <a:ext cx="1438275" cy="57150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141" name="圆角矩形 140"/>
          <p:cNvSpPr/>
          <p:nvPr/>
        </p:nvSpPr>
        <p:spPr>
          <a:xfrm>
            <a:off x="6338214" y="5693349"/>
            <a:ext cx="1438275" cy="57150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smtClean="0">
                <a:solidFill>
                  <a:schemeClr val="tx1"/>
                </a:solidFill>
                <a:latin typeface="微软雅黑" panose="020B0503020204020204" pitchFamily="34" charset="-122"/>
                <a:ea typeface="微软雅黑" panose="020B0503020204020204" pitchFamily="34" charset="-122"/>
              </a:rPr>
              <a:t>搜索引擎</a:t>
            </a:r>
          </a:p>
        </p:txBody>
      </p:sp>
      <p:grpSp>
        <p:nvGrpSpPr>
          <p:cNvPr id="25" name="组合 24"/>
          <p:cNvGrpSpPr/>
          <p:nvPr/>
        </p:nvGrpSpPr>
        <p:grpSpPr>
          <a:xfrm>
            <a:off x="8262820" y="5626674"/>
            <a:ext cx="1523999" cy="638175"/>
            <a:chOff x="8077758" y="5626674"/>
            <a:chExt cx="1523999" cy="638175"/>
          </a:xfrm>
        </p:grpSpPr>
        <p:sp>
          <p:nvSpPr>
            <p:cNvPr id="144" name="圆角矩形 143"/>
            <p:cNvSpPr/>
            <p:nvPr/>
          </p:nvSpPr>
          <p:spPr>
            <a:xfrm>
              <a:off x="8077758" y="5626674"/>
              <a:ext cx="1438275" cy="571500"/>
            </a:xfrm>
            <a:prstGeom prst="roundRect">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145" name="圆角矩形 144"/>
            <p:cNvSpPr/>
            <p:nvPr/>
          </p:nvSpPr>
          <p:spPr>
            <a:xfrm>
              <a:off x="8163482" y="5693349"/>
              <a:ext cx="1438275" cy="571500"/>
            </a:xfrm>
            <a:prstGeom prst="roundRect">
              <a:avLst/>
            </a:prstGeom>
            <a:solidFill>
              <a:srgbClr val="FFCC99"/>
            </a:solidFill>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分布式缓存</a:t>
              </a:r>
              <a:endParaRPr lang="zh-CN" altLang="en-US" sz="1000" dirty="0" smtClean="0">
                <a:solidFill>
                  <a:schemeClr val="tx1"/>
                </a:solidFill>
                <a:latin typeface="微软雅黑" panose="020B0503020204020204" pitchFamily="34" charset="-122"/>
                <a:ea typeface="微软雅黑" panose="020B0503020204020204" pitchFamily="34" charset="-122"/>
              </a:endParaRPr>
            </a:p>
          </p:txBody>
        </p:sp>
      </p:grpSp>
      <p:cxnSp>
        <p:nvCxnSpPr>
          <p:cNvPr id="148" name="直接箭头连接符 147"/>
          <p:cNvCxnSpPr>
            <a:stCxn id="115" idx="2"/>
            <a:endCxn id="57" idx="0"/>
          </p:cNvCxnSpPr>
          <p:nvPr/>
        </p:nvCxnSpPr>
        <p:spPr>
          <a:xfrm>
            <a:off x="3179304" y="1973980"/>
            <a:ext cx="0" cy="9025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3" name="直接箭头连接符 152"/>
          <p:cNvCxnSpPr>
            <a:stCxn id="57" idx="3"/>
            <a:endCxn id="120" idx="1"/>
          </p:cNvCxnSpPr>
          <p:nvPr/>
        </p:nvCxnSpPr>
        <p:spPr>
          <a:xfrm flipV="1">
            <a:off x="3898441" y="1673378"/>
            <a:ext cx="1039657" cy="14889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6" name="直接箭头连接符 155"/>
          <p:cNvCxnSpPr>
            <a:stCxn id="57" idx="3"/>
            <a:endCxn id="107" idx="1"/>
          </p:cNvCxnSpPr>
          <p:nvPr/>
        </p:nvCxnSpPr>
        <p:spPr>
          <a:xfrm>
            <a:off x="3898441" y="3162300"/>
            <a:ext cx="1064768" cy="5708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8" name="直接箭头连接符 157"/>
          <p:cNvCxnSpPr>
            <a:stCxn id="120" idx="3"/>
            <a:endCxn id="124" idx="1"/>
          </p:cNvCxnSpPr>
          <p:nvPr/>
        </p:nvCxnSpPr>
        <p:spPr>
          <a:xfrm>
            <a:off x="6376373" y="1673378"/>
            <a:ext cx="146341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0" name="直接箭头连接符 159"/>
          <p:cNvCxnSpPr>
            <a:stCxn id="131" idx="2"/>
            <a:endCxn id="223" idx="0"/>
          </p:cNvCxnSpPr>
          <p:nvPr/>
        </p:nvCxnSpPr>
        <p:spPr>
          <a:xfrm flipH="1">
            <a:off x="4942803" y="4088285"/>
            <a:ext cx="2588476" cy="1605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1" name="直接箭头连接符 160"/>
          <p:cNvCxnSpPr>
            <a:stCxn id="131" idx="3"/>
            <a:endCxn id="102" idx="1"/>
          </p:cNvCxnSpPr>
          <p:nvPr/>
        </p:nvCxnSpPr>
        <p:spPr>
          <a:xfrm flipV="1">
            <a:off x="8112305" y="2918971"/>
            <a:ext cx="1362034" cy="9407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2" name="直接箭头连接符 161"/>
          <p:cNvCxnSpPr>
            <a:stCxn id="131" idx="3"/>
            <a:endCxn id="98" idx="1"/>
          </p:cNvCxnSpPr>
          <p:nvPr/>
        </p:nvCxnSpPr>
        <p:spPr>
          <a:xfrm>
            <a:off x="8112305" y="3859685"/>
            <a:ext cx="1364414" cy="71103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3" name="直接箭头连接符 162"/>
          <p:cNvCxnSpPr>
            <a:stCxn id="131" idx="2"/>
            <a:endCxn id="145" idx="0"/>
          </p:cNvCxnSpPr>
          <p:nvPr/>
        </p:nvCxnSpPr>
        <p:spPr>
          <a:xfrm>
            <a:off x="7531279" y="4088285"/>
            <a:ext cx="1536403" cy="1605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4" name="直接箭头连接符 163"/>
          <p:cNvCxnSpPr>
            <a:stCxn id="131" idx="2"/>
            <a:endCxn id="141" idx="0"/>
          </p:cNvCxnSpPr>
          <p:nvPr/>
        </p:nvCxnSpPr>
        <p:spPr>
          <a:xfrm flipH="1">
            <a:off x="7057352" y="4088285"/>
            <a:ext cx="473927" cy="1605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5" name="直接箭头连接符 164"/>
          <p:cNvCxnSpPr>
            <a:stCxn id="129" idx="2"/>
            <a:endCxn id="131" idx="1"/>
          </p:cNvCxnSpPr>
          <p:nvPr/>
        </p:nvCxnSpPr>
        <p:spPr>
          <a:xfrm>
            <a:off x="6458637" y="3414712"/>
            <a:ext cx="491616" cy="44497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6" name="直接箭头连接符 165"/>
          <p:cNvCxnSpPr>
            <a:stCxn id="129" idx="3"/>
            <a:endCxn id="130" idx="0"/>
          </p:cNvCxnSpPr>
          <p:nvPr/>
        </p:nvCxnSpPr>
        <p:spPr>
          <a:xfrm>
            <a:off x="5796648" y="3624262"/>
            <a:ext cx="4114" cy="4059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21" name="组合 220"/>
          <p:cNvGrpSpPr/>
          <p:nvPr/>
        </p:nvGrpSpPr>
        <p:grpSpPr>
          <a:xfrm>
            <a:off x="9988688" y="2809875"/>
            <a:ext cx="1038225" cy="530378"/>
            <a:chOff x="9851257" y="1619250"/>
            <a:chExt cx="1038225" cy="530378"/>
          </a:xfrm>
        </p:grpSpPr>
        <p:sp>
          <p:nvSpPr>
            <p:cNvPr id="195" name="流程图: 文档 194"/>
            <p:cNvSpPr/>
            <p:nvPr/>
          </p:nvSpPr>
          <p:spPr>
            <a:xfrm>
              <a:off x="9851257" y="1685925"/>
              <a:ext cx="1028700" cy="463703"/>
            </a:xfrm>
            <a:prstGeom prst="flowChartDocument">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zh-CN" altLang="en-US" sz="1400" dirty="0" smtClean="0">
                <a:latin typeface="微软雅黑" panose="020B0503020204020204" pitchFamily="34" charset="-122"/>
                <a:ea typeface="微软雅黑" panose="020B0503020204020204" pitchFamily="34" charset="-122"/>
              </a:endParaRPr>
            </a:p>
          </p:txBody>
        </p:sp>
        <p:sp>
          <p:nvSpPr>
            <p:cNvPr id="196" name="流程图: 文档 195"/>
            <p:cNvSpPr/>
            <p:nvPr/>
          </p:nvSpPr>
          <p:spPr>
            <a:xfrm>
              <a:off x="9860782" y="1619250"/>
              <a:ext cx="1028700" cy="463703"/>
            </a:xfrm>
            <a:prstGeom prst="flowChartDocument">
              <a:avLst/>
            </a:prstGeom>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文件</a:t>
              </a:r>
            </a:p>
          </p:txBody>
        </p:sp>
      </p:grpSp>
      <p:sp>
        <p:nvSpPr>
          <p:cNvPr id="222" name="圆角矩形 221"/>
          <p:cNvSpPr/>
          <p:nvPr/>
        </p:nvSpPr>
        <p:spPr>
          <a:xfrm>
            <a:off x="4137941" y="5626674"/>
            <a:ext cx="1438275" cy="57150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zh-CN" altLang="en-US" sz="1000" dirty="0" smtClean="0">
              <a:latin typeface="微软雅黑" panose="020B0503020204020204" pitchFamily="34" charset="-122"/>
              <a:ea typeface="微软雅黑" panose="020B0503020204020204" pitchFamily="34" charset="-122"/>
            </a:endParaRPr>
          </a:p>
        </p:txBody>
      </p:sp>
      <p:sp>
        <p:nvSpPr>
          <p:cNvPr id="223" name="圆角矩形 222"/>
          <p:cNvSpPr/>
          <p:nvPr/>
        </p:nvSpPr>
        <p:spPr>
          <a:xfrm>
            <a:off x="4223665" y="5693349"/>
            <a:ext cx="1438275" cy="571500"/>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NoSQL</a:t>
            </a:r>
            <a:r>
              <a:rPr lang="zh-CN" altLang="en-US" sz="1000" dirty="0" smtClean="0">
                <a:solidFill>
                  <a:schemeClr val="tx1"/>
                </a:solidFill>
                <a:latin typeface="微软雅黑" panose="020B0503020204020204" pitchFamily="34" charset="-122"/>
                <a:ea typeface="微软雅黑" panose="020B0503020204020204" pitchFamily="34" charset="-122"/>
              </a:rPr>
              <a:t>数据库</a:t>
            </a:r>
            <a:endParaRPr lang="zh-CN" altLang="en-US" sz="1000" dirty="0">
              <a:solidFill>
                <a:schemeClr val="tx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66" y="1219087"/>
            <a:ext cx="967915" cy="93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2" name="直接箭头连接符 51"/>
          <p:cNvCxnSpPr>
            <a:stCxn id="1026" idx="3"/>
            <a:endCxn id="115" idx="1"/>
          </p:cNvCxnSpPr>
          <p:nvPr/>
        </p:nvCxnSpPr>
        <p:spPr>
          <a:xfrm>
            <a:off x="1606881" y="1688230"/>
            <a:ext cx="85328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7" name="圆角矩形 56"/>
          <p:cNvSpPr/>
          <p:nvPr/>
        </p:nvSpPr>
        <p:spPr>
          <a:xfrm>
            <a:off x="2460166" y="2876550"/>
            <a:ext cx="1438275" cy="571500"/>
          </a:xfrm>
          <a:prstGeom prst="roundRect">
            <a:avLst/>
          </a:prstGeom>
          <a:ln/>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algn="ctr"/>
            <a:r>
              <a:rPr lang="zh-CN" altLang="en-US" sz="1000" dirty="0" smtClean="0">
                <a:latin typeface="微软雅黑" panose="020B0503020204020204" pitchFamily="34" charset="-122"/>
                <a:ea typeface="微软雅黑" panose="020B0503020204020204" pitchFamily="34" charset="-122"/>
              </a:rPr>
              <a:t>负载均衡服务器</a:t>
            </a:r>
          </a:p>
        </p:txBody>
      </p:sp>
    </p:spTree>
    <p:extLst>
      <p:ext uri="{BB962C8B-B14F-4D97-AF65-F5344CB8AC3E}">
        <p14:creationId xmlns:p14="http://schemas.microsoft.com/office/powerpoint/2010/main" val="220967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randombar(horizontal)">
                                      <p:cBhvr>
                                        <p:cTn id="7" dur="500"/>
                                        <p:tgtEl>
                                          <p:spTgt spid="16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randombar(horizontal)">
                                      <p:cBhvr>
                                        <p:cTn id="10" dur="500"/>
                                        <p:tgtEl>
                                          <p:spTgt spid="13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par>
                                <p:cTn id="16" presetID="14" presetClass="entr" presetSubtype="10" fill="hold" nodeType="withEffect">
                                  <p:stCondLst>
                                    <p:cond delay="0"/>
                                  </p:stCondLst>
                                  <p:childTnLst>
                                    <p:set>
                                      <p:cBhvr>
                                        <p:cTn id="17" dur="1" fill="hold">
                                          <p:stCondLst>
                                            <p:cond delay="0"/>
                                          </p:stCondLst>
                                        </p:cTn>
                                        <p:tgtEl>
                                          <p:spTgt spid="163"/>
                                        </p:tgtEl>
                                        <p:attrNameLst>
                                          <p:attrName>style.visibility</p:attrName>
                                        </p:attrNameLst>
                                      </p:cBhvr>
                                      <p:to>
                                        <p:strVal val="visible"/>
                                      </p:to>
                                    </p:set>
                                    <p:animEffect transition="in" filter="randombar(horizontal)">
                                      <p:cBhvr>
                                        <p:cTn id="18"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6555" cy="865187"/>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内容占位符 2"/>
          <p:cNvSpPr>
            <a:spLocks noGrp="1"/>
          </p:cNvSpPr>
          <p:nvPr>
            <p:ph idx="1"/>
          </p:nvPr>
        </p:nvSpPr>
        <p:spPr>
          <a:xfrm>
            <a:off x="1281675" y="1423441"/>
            <a:ext cx="9806880" cy="672987"/>
          </a:xfrm>
        </p:spPr>
        <p:txBody>
          <a:bodyPr>
            <a:normAutofit/>
          </a:bodyPr>
          <a:lstStyle/>
          <a:p>
            <a:pPr marL="0" indent="0">
              <a:buNone/>
            </a:pPr>
            <a:r>
              <a:rPr lang="zh-CN" altLang="en-US" sz="2400" dirty="0" smtClean="0"/>
              <a:t>大家知道哪些分布式缓存产品？请回答三个以上</a:t>
            </a:r>
            <a:endParaRPr lang="en-US" altLang="zh-CN" sz="2400" dirty="0" smtClean="0"/>
          </a:p>
          <a:p>
            <a:endParaRPr lang="en-US" altLang="zh-CN" sz="2400" dirty="0" smtClean="0"/>
          </a:p>
        </p:txBody>
      </p:sp>
      <p:sp>
        <p:nvSpPr>
          <p:cNvPr id="7" name="TextBox 9"/>
          <p:cNvSpPr txBox="1">
            <a:spLocks noChangeArrowheads="1"/>
          </p:cNvSpPr>
          <p:nvPr/>
        </p:nvSpPr>
        <p:spPr bwMode="auto">
          <a:xfrm>
            <a:off x="1" y="47625"/>
            <a:ext cx="2778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b="1" dirty="0">
                <a:solidFill>
                  <a:schemeClr val="bg1"/>
                </a:solidFill>
                <a:latin typeface="华康俪金黑W8(P)" pitchFamily="34" charset="-122"/>
                <a:ea typeface="华康俪金黑W8(P)" pitchFamily="34" charset="-122"/>
              </a:rPr>
              <a:t>1</a:t>
            </a:r>
            <a:r>
              <a:rPr lang="zh-CN" altLang="en-US" sz="3600" b="1" dirty="0" smtClean="0">
                <a:solidFill>
                  <a:schemeClr val="bg1"/>
                </a:solidFill>
                <a:latin typeface="华康俪金黑W8(P)" pitchFamily="34" charset="-122"/>
                <a:ea typeface="华康俪金黑W8(P)" pitchFamily="34" charset="-122"/>
              </a:rPr>
              <a:t>、功能介绍</a:t>
            </a:r>
            <a:endParaRPr lang="zh-CN" altLang="en-US" sz="3600" b="1" dirty="0">
              <a:solidFill>
                <a:schemeClr val="bg1"/>
              </a:solidFill>
              <a:latin typeface="华康俪金黑W8(P)" pitchFamily="34" charset="-122"/>
              <a:ea typeface="华康俪金黑W8(P)" pitchFamily="34" charset="-122"/>
            </a:endParaRPr>
          </a:p>
        </p:txBody>
      </p:sp>
      <p:sp>
        <p:nvSpPr>
          <p:cNvPr id="17" name="矩形 16"/>
          <p:cNvSpPr/>
          <p:nvPr/>
        </p:nvSpPr>
        <p:spPr>
          <a:xfrm>
            <a:off x="-14817" y="0"/>
            <a:ext cx="12206817" cy="741363"/>
          </a:xfrm>
          <a:prstGeom prst="rect">
            <a:avLst/>
          </a:prstGeom>
          <a:solidFill>
            <a:srgbClr val="7173CF"/>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9"/>
          <p:cNvSpPr txBox="1">
            <a:spLocks noChangeArrowheads="1"/>
          </p:cNvSpPr>
          <p:nvPr/>
        </p:nvSpPr>
        <p:spPr bwMode="auto">
          <a:xfrm>
            <a:off x="1" y="47625"/>
            <a:ext cx="4094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3600" dirty="0" smtClean="0">
                <a:solidFill>
                  <a:schemeClr val="bg1"/>
                </a:solidFill>
                <a:latin typeface="华康俪金黑W8(P)" pitchFamily="34" charset="-122"/>
                <a:ea typeface="华康俪金黑W8(P)" pitchFamily="34" charset="-122"/>
              </a:rPr>
              <a:t>02</a:t>
            </a:r>
            <a:r>
              <a:rPr lang="zh-CN" altLang="en-US" sz="3600" dirty="0" smtClean="0">
                <a:solidFill>
                  <a:schemeClr val="bg1"/>
                </a:solidFill>
                <a:latin typeface="华康俪金黑W8(P)" pitchFamily="34" charset="-122"/>
                <a:ea typeface="华康俪金黑W8(P)" pitchFamily="34" charset="-122"/>
              </a:rPr>
              <a:t> </a:t>
            </a:r>
            <a:r>
              <a:rPr lang="zh-CN" altLang="en-US" sz="3600" dirty="0">
                <a:solidFill>
                  <a:schemeClr val="bg1"/>
                </a:solidFill>
                <a:latin typeface="华康俪金黑W8(P)" pitchFamily="34" charset="-122"/>
                <a:ea typeface="华康俪金黑W8(P)" pitchFamily="34" charset="-122"/>
              </a:rPr>
              <a:t>分布式缓存产品</a:t>
            </a:r>
          </a:p>
        </p:txBody>
      </p:sp>
      <p:sp>
        <p:nvSpPr>
          <p:cNvPr id="32" name="TextBox 3"/>
          <p:cNvSpPr txBox="1">
            <a:spLocks noChangeArrowheads="1"/>
          </p:cNvSpPr>
          <p:nvPr/>
        </p:nvSpPr>
        <p:spPr bwMode="auto">
          <a:xfrm>
            <a:off x="8238092" y="13970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smtClean="0">
                <a:solidFill>
                  <a:schemeClr val="accent4">
                    <a:lumMod val="20000"/>
                    <a:lumOff val="80000"/>
                  </a:schemeClr>
                </a:solidFill>
                <a:latin typeface="微软雅黑" pitchFamily="34" charset="-122"/>
                <a:ea typeface="微软雅黑" pitchFamily="34" charset="-122"/>
              </a:rPr>
              <a:t>问题</a:t>
            </a:r>
            <a:endParaRPr lang="zh-CN" altLang="en-US" sz="2400" b="1" dirty="0">
              <a:solidFill>
                <a:schemeClr val="accent4">
                  <a:lumMod val="20000"/>
                  <a:lumOff val="80000"/>
                </a:schemeClr>
              </a:solidFill>
              <a:latin typeface="微软雅黑" pitchFamily="34" charset="-122"/>
              <a:ea typeface="微软雅黑" pitchFamily="34" charset="-122"/>
            </a:endParaRPr>
          </a:p>
        </p:txBody>
      </p:sp>
      <p:cxnSp>
        <p:nvCxnSpPr>
          <p:cNvPr id="33" name="直接连接符 32"/>
          <p:cNvCxnSpPr/>
          <p:nvPr/>
        </p:nvCxnSpPr>
        <p:spPr>
          <a:xfrm>
            <a:off x="7230559" y="371475"/>
            <a:ext cx="9609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descr="dialog, question, tux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412" y="2794381"/>
            <a:ext cx="1924761" cy="192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5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沉稳">
      <a:dk1>
        <a:sysClr val="windowText" lastClr="000000"/>
      </a:dk1>
      <a:lt1>
        <a:sysClr val="window" lastClr="C7EDCC"/>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defRPr sz="1400" dirty="0" smtClean="0">
            <a:latin typeface="+mj-ea"/>
            <a:ea typeface="+mj-ea"/>
          </a:defRPr>
        </a:defPPr>
      </a:lstStyle>
    </a:spDef>
    <a:lnDef>
      <a:spPr>
        <a:ln>
          <a:solidFill>
            <a:srgbClr val="7F7F7F"/>
          </a:solidFill>
          <a:tailEnd type="arrow"/>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149283</TotalTime>
  <Words>5428</Words>
  <Application>Microsoft Office PowerPoint</Application>
  <PresentationFormat>自定义</PresentationFormat>
  <Paragraphs>952</Paragraphs>
  <Slides>50</Slides>
  <Notes>49</Notes>
  <HiddenSlides>2</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xiongjie</dc:creator>
  <cp:lastModifiedBy>xiongjie</cp:lastModifiedBy>
  <cp:revision>17106</cp:revision>
  <dcterms:created xsi:type="dcterms:W3CDTF">2014-01-17T15:57:44Z</dcterms:created>
  <dcterms:modified xsi:type="dcterms:W3CDTF">2016-11-11T06:37:04Z</dcterms:modified>
</cp:coreProperties>
</file>