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60" r:id="rId2"/>
    <p:sldId id="261" r:id="rId3"/>
    <p:sldId id="262" r:id="rId4"/>
    <p:sldId id="271" r:id="rId5"/>
    <p:sldId id="272" r:id="rId6"/>
    <p:sldId id="263" r:id="rId7"/>
    <p:sldId id="264" r:id="rId8"/>
    <p:sldId id="273" r:id="rId9"/>
    <p:sldId id="266" r:id="rId10"/>
    <p:sldId id="265" r:id="rId11"/>
    <p:sldId id="270" r:id="rId12"/>
    <p:sldId id="257" r:id="rId13"/>
    <p:sldId id="256" r:id="rId14"/>
    <p:sldId id="258" r:id="rId15"/>
    <p:sldId id="259" r:id="rId16"/>
    <p:sldId id="267" r:id="rId17"/>
    <p:sldId id="269" r:id="rId18"/>
    <p:sldId id="268"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75B970-4844-4C28-8906-932A847C043B}">
          <p14:sldIdLst>
            <p14:sldId id="260"/>
            <p14:sldId id="261"/>
            <p14:sldId id="262"/>
            <p14:sldId id="271"/>
            <p14:sldId id="272"/>
            <p14:sldId id="263"/>
            <p14:sldId id="264"/>
            <p14:sldId id="273"/>
            <p14:sldId id="266"/>
            <p14:sldId id="265"/>
            <p14:sldId id="270"/>
            <p14:sldId id="257"/>
            <p14:sldId id="256"/>
            <p14:sldId id="258"/>
            <p14:sldId id="259"/>
            <p14:sldId id="267"/>
            <p14:sldId id="269"/>
            <p14:sldId id="268"/>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21" autoAdjust="0"/>
  </p:normalViewPr>
  <p:slideViewPr>
    <p:cSldViewPr>
      <p:cViewPr>
        <p:scale>
          <a:sx n="125" d="100"/>
          <a:sy n="125" d="100"/>
        </p:scale>
        <p:origin x="-576" y="8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A274BC-2575-4387-A12B-2F7E4E6F7A1E}" type="datetimeFigureOut">
              <a:rPr lang="zh-CN" altLang="en-US" smtClean="0"/>
              <a:t>2016/11/11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A18232-4658-4F54-8D09-1EE0A7BD33FE}" type="slidenum">
              <a:rPr lang="zh-CN" altLang="en-US" smtClean="0"/>
              <a:t>‹#›</a:t>
            </a:fld>
            <a:endParaRPr lang="zh-CN" altLang="en-US"/>
          </a:p>
        </p:txBody>
      </p:sp>
    </p:spTree>
    <p:extLst>
      <p:ext uri="{BB962C8B-B14F-4D97-AF65-F5344CB8AC3E}">
        <p14:creationId xmlns:p14="http://schemas.microsoft.com/office/powerpoint/2010/main" val="191952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Jdk1.0</a:t>
            </a:r>
            <a:r>
              <a:rPr lang="zh-CN" altLang="en-US" dirty="0" smtClean="0"/>
              <a:t>加上字节流，</a:t>
            </a:r>
            <a:r>
              <a:rPr lang="en-US" altLang="zh-CN" dirty="0" smtClean="0"/>
              <a:t>1.1</a:t>
            </a:r>
            <a:r>
              <a:rPr lang="zh-CN" altLang="en-US" dirty="0" smtClean="0"/>
              <a:t>加上字符流，</a:t>
            </a:r>
            <a:r>
              <a:rPr lang="en-US" altLang="zh-CN" dirty="0" smtClean="0"/>
              <a:t>1.4</a:t>
            </a:r>
            <a:r>
              <a:rPr lang="zh-CN" altLang="en-US" dirty="0" smtClean="0"/>
              <a:t>加上</a:t>
            </a:r>
            <a:r>
              <a:rPr lang="en-US" altLang="zh-CN" dirty="0" smtClean="0"/>
              <a:t>NIO</a:t>
            </a:r>
            <a:r>
              <a:rPr lang="zh-CN" altLang="en-US" dirty="0" smtClean="0"/>
              <a:t>，</a:t>
            </a:r>
            <a:r>
              <a:rPr lang="en-US" altLang="zh-CN" dirty="0" smtClean="0"/>
              <a:t>1.7</a:t>
            </a:r>
            <a:r>
              <a:rPr lang="zh-CN" altLang="en-US" dirty="0" smtClean="0"/>
              <a:t>加上</a:t>
            </a:r>
            <a:r>
              <a:rPr lang="en-US" altLang="zh-CN" dirty="0" smtClean="0"/>
              <a:t>AIO</a:t>
            </a:r>
            <a:r>
              <a:rPr lang="zh-CN" altLang="en-US" dirty="0" smtClean="0"/>
              <a:t>。</a:t>
            </a:r>
            <a:endParaRPr lang="en-US" altLang="zh-CN" dirty="0" smtClean="0"/>
          </a:p>
          <a:p>
            <a:r>
              <a:rPr lang="en-US" altLang="zh-CN" dirty="0" smtClean="0"/>
              <a:t>I/O</a:t>
            </a:r>
            <a:r>
              <a:rPr lang="zh-CN" altLang="en-US" dirty="0" smtClean="0"/>
              <a:t>中同步、异步，阻塞、非阻塞到底有什么区别呢，先看看操作系统中是怎么处理的。</a:t>
            </a:r>
            <a:endParaRPr lang="en-US" altLang="zh-CN" dirty="0" smtClean="0"/>
          </a:p>
          <a:p>
            <a:endParaRPr lang="en-US" altLang="zh-CN" dirty="0" smtClean="0"/>
          </a:p>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是一个连接一个线程；</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是一个请求一个线程；</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是一个有效请求一个线程</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1</a:t>
            </a:fld>
            <a:endParaRPr lang="zh-CN" altLang="en-US"/>
          </a:p>
        </p:txBody>
      </p:sp>
    </p:spTree>
    <p:extLst>
      <p:ext uri="{BB962C8B-B14F-4D97-AF65-F5344CB8AC3E}">
        <p14:creationId xmlns:p14="http://schemas.microsoft.com/office/powerpoint/2010/main" val="122691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13</a:t>
            </a:fld>
            <a:endParaRPr lang="zh-CN" altLang="en-US"/>
          </a:p>
        </p:txBody>
      </p:sp>
    </p:spTree>
    <p:extLst>
      <p:ext uri="{BB962C8B-B14F-4D97-AF65-F5344CB8AC3E}">
        <p14:creationId xmlns:p14="http://schemas.microsoft.com/office/powerpoint/2010/main" val="4215958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a:t>
            </a:r>
            <a:r>
              <a:rPr lang="en-US" altLang="zh-CN" dirty="0" smtClean="0"/>
              <a:t>Selector</a:t>
            </a:r>
            <a:r>
              <a:rPr lang="zh-CN" altLang="en-US" dirty="0" smtClean="0"/>
              <a:t>可以保持所有的链接，直到监听到感兴趣的事件后，再交给后面的工作线程进行处理。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OP_CONNECT </a:t>
            </a:r>
            <a:r>
              <a:rPr lang="zh-CN" altLang="en-US" sz="1200" b="0" i="0" kern="1200" dirty="0" smtClean="0">
                <a:solidFill>
                  <a:schemeClr val="tx1"/>
                </a:solidFill>
                <a:effectLst/>
                <a:latin typeface="+mn-lt"/>
                <a:ea typeface="+mn-ea"/>
                <a:cs typeface="+mn-cs"/>
              </a:rPr>
              <a:t>连接就绪事件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表示客户与服务器的连接已经建立成</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三次握手成功）</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OP_ACCEPT  </a:t>
            </a:r>
            <a:r>
              <a:rPr lang="zh-CN" altLang="en-US" sz="1200" b="0" i="0" kern="1200" dirty="0" smtClean="0">
                <a:solidFill>
                  <a:schemeClr val="tx1"/>
                </a:solidFill>
                <a:effectLst/>
                <a:latin typeface="+mn-lt"/>
                <a:ea typeface="+mn-ea"/>
                <a:cs typeface="+mn-cs"/>
              </a:rPr>
              <a:t>接收连接就绪事件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表示</a:t>
            </a:r>
            <a:r>
              <a:rPr lang="zh-CN" altLang="en-US" sz="1200" b="1" i="0" kern="1200" dirty="0" smtClean="0">
                <a:solidFill>
                  <a:schemeClr val="tx1"/>
                </a:solidFill>
                <a:effectLst/>
                <a:latin typeface="+mn-lt"/>
                <a:ea typeface="+mn-ea"/>
                <a:cs typeface="+mn-cs"/>
              </a:rPr>
              <a:t>至少有了一个客户连接</a:t>
            </a:r>
            <a:r>
              <a:rPr lang="en-US" altLang="zh-CN"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服务器</a:t>
            </a:r>
            <a:r>
              <a:rPr lang="zh-CN" altLang="en-US" sz="1200" b="0" i="0" kern="1200" dirty="0" smtClean="0">
                <a:solidFill>
                  <a:schemeClr val="tx1"/>
                </a:solidFill>
                <a:effectLst/>
                <a:latin typeface="+mn-lt"/>
                <a:ea typeface="+mn-ea"/>
                <a:cs typeface="+mn-cs"/>
              </a:rPr>
              <a:t>可以接收这个连接。</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9A18232-4658-4F54-8D09-1EE0A7BD33FE}" type="slidenum">
              <a:rPr lang="zh-CN" altLang="en-US" smtClean="0"/>
              <a:t>16</a:t>
            </a:fld>
            <a:endParaRPr lang="zh-CN" altLang="en-US"/>
          </a:p>
        </p:txBody>
      </p:sp>
    </p:spTree>
    <p:extLst>
      <p:ext uri="{BB962C8B-B14F-4D97-AF65-F5344CB8AC3E}">
        <p14:creationId xmlns:p14="http://schemas.microsoft.com/office/powerpoint/2010/main" val="177589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OP_READ: </a:t>
            </a:r>
            <a:r>
              <a:rPr lang="zh-CN" altLang="en-US" sz="1200" b="0" i="0" kern="1200" dirty="0" smtClean="0">
                <a:solidFill>
                  <a:schemeClr val="tx1"/>
                </a:solidFill>
                <a:effectLst/>
                <a:latin typeface="+mn-lt"/>
                <a:ea typeface="+mn-ea"/>
                <a:cs typeface="+mn-cs"/>
              </a:rPr>
              <a:t>读就绪事件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表示输入流中已经有了可读数据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可以执行读操作了。</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OP_WRITE: </a:t>
            </a:r>
            <a:r>
              <a:rPr lang="zh-CN" altLang="en-US" sz="1200" b="0" i="0" kern="1200" dirty="0" smtClean="0">
                <a:solidFill>
                  <a:schemeClr val="tx1"/>
                </a:solidFill>
                <a:effectLst/>
                <a:latin typeface="+mn-lt"/>
                <a:ea typeface="+mn-ea"/>
                <a:cs typeface="+mn-cs"/>
              </a:rPr>
              <a:t>写就绪事件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表示已经可以向输入流写数据了。</a:t>
            </a:r>
            <a:r>
              <a:rPr lang="en-US" altLang="zh-CN" sz="1200" b="0" i="0" kern="1200" dirty="0" smtClean="0">
                <a:solidFill>
                  <a:schemeClr val="tx1"/>
                </a:solidFill>
                <a:effectLst/>
                <a:latin typeface="+mn-lt"/>
                <a:ea typeface="+mn-ea"/>
                <a:cs typeface="+mn-cs"/>
              </a:rPr>
              <a:t>OP_WRITE</a:t>
            </a:r>
            <a:r>
              <a:rPr lang="zh-CN" altLang="en-US" sz="1200" b="0" i="0" kern="1200" dirty="0" smtClean="0">
                <a:solidFill>
                  <a:schemeClr val="tx1"/>
                </a:solidFill>
                <a:effectLst/>
                <a:latin typeface="+mn-lt"/>
                <a:ea typeface="+mn-ea"/>
                <a:cs typeface="+mn-cs"/>
              </a:rPr>
              <a:t>代表的是缓冲区是否可以写入，因为缓冲区是有限的，可能之前有多次写操作把缓冲区占满了，这时返回就是</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读操作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只有当网络数据进入操作系统内核，即数据进入</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的内核缓冲区，此时在那个</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上睡眠的线程才会被唤醒，就是说从</a:t>
            </a:r>
            <a:r>
              <a:rPr lang="en-US" altLang="zh-CN" sz="1200" b="0" i="0" kern="1200" dirty="0" smtClean="0">
                <a:solidFill>
                  <a:schemeClr val="tx1"/>
                </a:solidFill>
                <a:effectLst/>
                <a:latin typeface="+mn-lt"/>
                <a:ea typeface="+mn-ea"/>
                <a:cs typeface="+mn-cs"/>
              </a:rPr>
              <a:t>selector</a:t>
            </a:r>
            <a:r>
              <a:rPr lang="zh-CN" altLang="en-US" sz="1200" b="0" i="0" kern="1200" dirty="0" smtClean="0">
                <a:solidFill>
                  <a:schemeClr val="tx1"/>
                </a:solidFill>
                <a:effectLst/>
                <a:latin typeface="+mn-lt"/>
                <a:ea typeface="+mn-ea"/>
                <a:cs typeface="+mn-cs"/>
              </a:rPr>
              <a:t>（）醒来，此时因为数据可读，所以</a:t>
            </a:r>
            <a:r>
              <a:rPr lang="en-US" altLang="zh-CN" sz="1200" b="0" i="0" kern="1200" dirty="0" smtClean="0">
                <a:solidFill>
                  <a:schemeClr val="tx1"/>
                </a:solidFill>
                <a:effectLst/>
                <a:latin typeface="+mn-lt"/>
                <a:ea typeface="+mn-ea"/>
                <a:cs typeface="+mn-cs"/>
              </a:rPr>
              <a:t>readable</a:t>
            </a:r>
            <a:r>
              <a:rPr lang="zh-CN" altLang="en-US" sz="1200" b="0" i="0" kern="1200" dirty="0" smtClean="0">
                <a:solidFill>
                  <a:schemeClr val="tx1"/>
                </a:solidFill>
                <a:effectLst/>
                <a:latin typeface="+mn-lt"/>
                <a:ea typeface="+mn-ea"/>
                <a:cs typeface="+mn-cs"/>
              </a:rPr>
              <a:t>判断为真。</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写操作</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的做法分两步，第一步把应用程序的数据拷贝到内核中的</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缓冲区去，第二步才执行</a:t>
            </a:r>
            <a:r>
              <a:rPr lang="en-US" altLang="zh-CN" sz="1200" b="0" i="0" kern="1200" dirty="0" err="1" smtClean="0">
                <a:solidFill>
                  <a:schemeClr val="tx1"/>
                </a:solidFill>
                <a:effectLst/>
                <a:latin typeface="+mn-lt"/>
                <a:ea typeface="+mn-ea"/>
                <a:cs typeface="+mn-cs"/>
              </a:rPr>
              <a:t>tcp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进行网络传输。重点来了，我们的</a:t>
            </a:r>
            <a:r>
              <a:rPr lang="en-US" altLang="zh-CN" sz="1200" b="0" i="0" kern="1200" dirty="0" smtClean="0">
                <a:solidFill>
                  <a:schemeClr val="tx1"/>
                </a:solidFill>
                <a:effectLst/>
                <a:latin typeface="+mn-lt"/>
                <a:ea typeface="+mn-ea"/>
                <a:cs typeface="+mn-cs"/>
              </a:rPr>
              <a:t>send</a:t>
            </a:r>
            <a:r>
              <a:rPr lang="zh-CN" altLang="en-US" sz="1200" b="0" i="0" kern="1200" dirty="0" smtClean="0">
                <a:solidFill>
                  <a:schemeClr val="tx1"/>
                </a:solidFill>
                <a:effectLst/>
                <a:latin typeface="+mn-lt"/>
                <a:ea typeface="+mn-ea"/>
                <a:cs typeface="+mn-cs"/>
              </a:rPr>
              <a:t>函数其实只保证第一步，意思是说只要数据被拷贝到内核中，就认为</a:t>
            </a:r>
            <a:r>
              <a:rPr lang="en-US" altLang="zh-CN" sz="1200" b="0" i="0" kern="1200" dirty="0" smtClean="0">
                <a:solidFill>
                  <a:schemeClr val="tx1"/>
                </a:solidFill>
                <a:effectLst/>
                <a:latin typeface="+mn-lt"/>
                <a:ea typeface="+mn-ea"/>
                <a:cs typeface="+mn-cs"/>
              </a:rPr>
              <a:t>send</a:t>
            </a:r>
            <a:r>
              <a:rPr lang="zh-CN" altLang="en-US" sz="1200" b="0" i="0" kern="1200" dirty="0" smtClean="0">
                <a:solidFill>
                  <a:schemeClr val="tx1"/>
                </a:solidFill>
                <a:effectLst/>
                <a:latin typeface="+mn-lt"/>
                <a:ea typeface="+mn-ea"/>
                <a:cs typeface="+mn-cs"/>
              </a:rPr>
              <a:t>完成了，就立即返回了，而此时可能数据根本没有传输出去。所以</a:t>
            </a:r>
            <a:r>
              <a:rPr lang="en-US" altLang="zh-CN" sz="1200" b="0" i="0" kern="1200" dirty="0" smtClean="0">
                <a:solidFill>
                  <a:schemeClr val="tx1"/>
                </a:solidFill>
                <a:effectLst/>
                <a:latin typeface="+mn-lt"/>
                <a:ea typeface="+mn-ea"/>
                <a:cs typeface="+mn-cs"/>
              </a:rPr>
              <a:t>send</a:t>
            </a:r>
            <a:r>
              <a:rPr lang="zh-CN" altLang="en-US" sz="1200" b="0" i="0" kern="1200" dirty="0" smtClean="0">
                <a:solidFill>
                  <a:schemeClr val="tx1"/>
                </a:solidFill>
                <a:effectLst/>
                <a:latin typeface="+mn-lt"/>
                <a:ea typeface="+mn-ea"/>
                <a:cs typeface="+mn-cs"/>
              </a:rPr>
              <a:t>通常不会阻塞，而是立即完成。</a:t>
            </a:r>
            <a:r>
              <a:rPr lang="en-US" altLang="zh-CN" sz="1200" b="0" i="0" kern="1200" dirty="0" smtClean="0">
                <a:solidFill>
                  <a:schemeClr val="tx1"/>
                </a:solidFill>
                <a:effectLst/>
                <a:latin typeface="+mn-lt"/>
                <a:ea typeface="+mn-ea"/>
                <a:cs typeface="+mn-cs"/>
              </a:rPr>
              <a:t>send</a:t>
            </a:r>
            <a:r>
              <a:rPr lang="zh-CN" altLang="en-US" sz="1200" b="0" i="0" kern="1200" dirty="0" smtClean="0">
                <a:solidFill>
                  <a:schemeClr val="tx1"/>
                </a:solidFill>
                <a:effectLst/>
                <a:latin typeface="+mn-lt"/>
                <a:ea typeface="+mn-ea"/>
                <a:cs typeface="+mn-cs"/>
              </a:rPr>
              <a:t>被阻塞只可能是因为</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的内核缓冲用完了，比如好几次</a:t>
            </a:r>
            <a:r>
              <a:rPr lang="en-US" altLang="zh-CN" sz="1200" b="0" i="0" kern="1200" dirty="0" smtClean="0">
                <a:solidFill>
                  <a:schemeClr val="tx1"/>
                </a:solidFill>
                <a:effectLst/>
                <a:latin typeface="+mn-lt"/>
                <a:ea typeface="+mn-ea"/>
                <a:cs typeface="+mn-cs"/>
              </a:rPr>
              <a:t>send</a:t>
            </a:r>
            <a:r>
              <a:rPr lang="zh-CN" altLang="en-US" sz="1200" b="0" i="0" kern="1200" dirty="0" smtClean="0">
                <a:solidFill>
                  <a:schemeClr val="tx1"/>
                </a:solidFill>
                <a:effectLst/>
                <a:latin typeface="+mn-lt"/>
                <a:ea typeface="+mn-ea"/>
                <a:cs typeface="+mn-cs"/>
              </a:rPr>
              <a:t>操作把</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堆满了，而数据还没实际发送到对端主机。</a:t>
            </a:r>
            <a:r>
              <a:rPr lang="en-US" altLang="zh-CN"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39A18232-4658-4F54-8D09-1EE0A7BD33FE}" type="slidenum">
              <a:rPr lang="zh-CN" altLang="en-US" smtClean="0"/>
              <a:t>17</a:t>
            </a:fld>
            <a:endParaRPr lang="zh-CN" altLang="en-US"/>
          </a:p>
        </p:txBody>
      </p:sp>
    </p:spTree>
    <p:extLst>
      <p:ext uri="{BB962C8B-B14F-4D97-AF65-F5344CB8AC3E}">
        <p14:creationId xmlns:p14="http://schemas.microsoft.com/office/powerpoint/2010/main" val="234673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A18232-4658-4F54-8D09-1EE0A7BD33FE}" type="slidenum">
              <a:rPr lang="zh-CN" altLang="en-US" smtClean="0"/>
              <a:t>20</a:t>
            </a:fld>
            <a:endParaRPr lang="zh-CN" altLang="en-US"/>
          </a:p>
        </p:txBody>
      </p:sp>
    </p:spTree>
    <p:extLst>
      <p:ext uri="{BB962C8B-B14F-4D97-AF65-F5344CB8AC3E}">
        <p14:creationId xmlns:p14="http://schemas.microsoft.com/office/powerpoint/2010/main" val="93369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按照</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网络编程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的划分，</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模型可以分为：阻塞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、非阻塞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复用、信号驱动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，按照</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标准来划分只分为两类：同步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。如何区分呢？首先一个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操作其实分成了两个步骤：发起</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请求和实际的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操作，同步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的区别就在于第二个步骤是否阻塞，如果实际的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读写阻塞请求进程，那么就是同步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，因此阻塞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、非阻塞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复用、信号驱动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都是同步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，如果不阻塞，而是操作系统帮你做完</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操作再将结果返回给你，那么就是异步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和非阻塞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的区别在于第一步，发起</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请求是否会被阻塞，如果阻塞直到完成那么就是传统的阻塞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，如果不阻塞，那么就是非阻塞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Linux</a:t>
            </a:r>
            <a:r>
              <a:rPr lang="zh-CN" altLang="en-US" dirty="0" smtClean="0"/>
              <a:t>的内核将所有外部设备都当作一个文件来操作，对一个文件的操作会调用内核提供的系统命令，返回一个</a:t>
            </a:r>
            <a:r>
              <a:rPr lang="en-US" altLang="zh-CN" dirty="0" smtClean="0"/>
              <a:t>File descriptor(FD,</a:t>
            </a:r>
            <a:r>
              <a:rPr lang="zh-CN" altLang="en-US" dirty="0" smtClean="0"/>
              <a:t>文件描述符</a:t>
            </a:r>
            <a:r>
              <a:rPr lang="en-US" altLang="zh-CN" dirty="0" smtClean="0"/>
              <a:t>)</a:t>
            </a:r>
            <a:r>
              <a:rPr lang="zh-CN" altLang="en-US" dirty="0" smtClean="0"/>
              <a:t>，而对一个</a:t>
            </a:r>
            <a:r>
              <a:rPr lang="en-US" altLang="zh-CN" dirty="0" smtClean="0"/>
              <a:t>Socket</a:t>
            </a:r>
            <a:r>
              <a:rPr lang="zh-CN" altLang="en-US" dirty="0" smtClean="0"/>
              <a:t>的读写也是同样的有一个描述符</a:t>
            </a:r>
            <a:r>
              <a:rPr lang="en-US" altLang="zh-CN" dirty="0" err="1" smtClean="0"/>
              <a:t>SocketFD</a:t>
            </a:r>
            <a:r>
              <a:rPr lang="en-US" altLang="zh-CN" dirty="0" smtClean="0"/>
              <a:t>(Socket</a:t>
            </a:r>
            <a:r>
              <a:rPr lang="zh-CN" altLang="en-US" dirty="0" smtClean="0"/>
              <a:t>描述符</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2</a:t>
            </a:fld>
            <a:endParaRPr lang="zh-CN" altLang="en-US"/>
          </a:p>
        </p:txBody>
      </p:sp>
    </p:spTree>
    <p:extLst>
      <p:ext uri="{BB962C8B-B14F-4D97-AF65-F5344CB8AC3E}">
        <p14:creationId xmlns:p14="http://schemas.microsoft.com/office/powerpoint/2010/main" val="154828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操作其实分成了两个步骤：发起</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请求和实际的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的区别就在于第二个步骤是否阻塞，如果实际的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读写阻塞请求进程，那么就是同步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和非阻塞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的区别在于第一步，发起</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请求是否会被阻塞，如果阻塞直到完成那么就是传统的阻塞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，如果不阻塞，那么就是非阻塞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同步和异步是针对应用程序和内核的交互而言的，同步指的是用户进程触发</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操作并等待或者轮询的去查看</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操作是否就绪，而异步是指用户进程触发</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操作以后便开始做自己的事情，而当</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操作已经完成的时候会得到</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完成的通知。而阻塞和非阻塞是针对于进程在访问数据的时候，根据</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操作的就绪状态来采取的不同方式，说白了是一种读取或者写入操作函数的实现方式，阻塞方式下读取或者写入函数将一直等待，而非阻塞方式下，读取或者写入函数会立即返回一个状态值。</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所以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操作可以分为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类：同步阻塞（即早期的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操作）、同步非阻塞（</a:t>
            </a:r>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）、异步（</a:t>
            </a:r>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同步阻塞：</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在此种方式下，用户进程在发起一个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操作以后，必须等待</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操作的完成，只有当真正完成了</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操作以后，用户进程才能运行。</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传统的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模型属于此种方式。</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同步非阻塞：</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在此种方式下，用户进程发起一个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操作以后边可返回做其它事情，但是用户进程需要时不时的询问</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操作是否就绪，这就要求用户进程不停的去询问，从而引入不必要的</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资源浪费。其中目前</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就属于同步非阻塞</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异步：</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此种方式下是指应用发起一个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操作以后，不等待内核</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操作的完成，等内核完成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操作以后会通知应用程序。</a:t>
            </a:r>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3</a:t>
            </a:fld>
            <a:endParaRPr lang="zh-CN" altLang="en-US"/>
          </a:p>
        </p:txBody>
      </p:sp>
    </p:spTree>
    <p:extLst>
      <p:ext uri="{BB962C8B-B14F-4D97-AF65-F5344CB8AC3E}">
        <p14:creationId xmlns:p14="http://schemas.microsoft.com/office/powerpoint/2010/main" val="279459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4</a:t>
            </a:fld>
            <a:endParaRPr lang="zh-CN" altLang="en-US"/>
          </a:p>
        </p:txBody>
      </p:sp>
    </p:spTree>
    <p:extLst>
      <p:ext uri="{BB962C8B-B14F-4D97-AF65-F5344CB8AC3E}">
        <p14:creationId xmlns:p14="http://schemas.microsoft.com/office/powerpoint/2010/main" val="2441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5</a:t>
            </a:fld>
            <a:endParaRPr lang="zh-CN" altLang="en-US"/>
          </a:p>
        </p:txBody>
      </p:sp>
    </p:spTree>
    <p:extLst>
      <p:ext uri="{BB962C8B-B14F-4D97-AF65-F5344CB8AC3E}">
        <p14:creationId xmlns:p14="http://schemas.microsoft.com/office/powerpoint/2010/main" val="316021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同步并阻塞，服务器实现模式为一个连接一个线程，即客户端有连接请求时</a:t>
            </a:r>
            <a:endParaRPr lang="en-US" altLang="zh-CN" dirty="0" smtClean="0"/>
          </a:p>
          <a:p>
            <a:r>
              <a:rPr lang="zh-CN" altLang="en-US" dirty="0" smtClean="0"/>
              <a:t>服务器端就需要启动一个线程进行处理，如果这个连接不做任何事情会造成</a:t>
            </a:r>
            <a:endParaRPr lang="en-US" altLang="zh-CN" dirty="0" smtClean="0"/>
          </a:p>
          <a:p>
            <a:r>
              <a:rPr lang="zh-CN" altLang="en-US" dirty="0" smtClean="0"/>
              <a:t>不必要的线程开销。</a:t>
            </a:r>
          </a:p>
          <a:p>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6</a:t>
            </a:fld>
            <a:endParaRPr lang="zh-CN" altLang="en-US"/>
          </a:p>
        </p:txBody>
      </p:sp>
    </p:spTree>
    <p:extLst>
      <p:ext uri="{BB962C8B-B14F-4D97-AF65-F5344CB8AC3E}">
        <p14:creationId xmlns:p14="http://schemas.microsoft.com/office/powerpoint/2010/main" val="121987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同步并阻塞，服务器实现模式为一个连接一个线程，通过线程池机制控制对服务器资源的消耗。</a:t>
            </a:r>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7</a:t>
            </a:fld>
            <a:endParaRPr lang="zh-CN" altLang="en-US"/>
          </a:p>
        </p:txBody>
      </p:sp>
    </p:spTree>
    <p:extLst>
      <p:ext uri="{BB962C8B-B14F-4D97-AF65-F5344CB8AC3E}">
        <p14:creationId xmlns:p14="http://schemas.microsoft.com/office/powerpoint/2010/main" val="248688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NIO</a:t>
            </a:r>
            <a:r>
              <a:rPr lang="zh-CN" altLang="en-US" dirty="0" smtClean="0"/>
              <a:t>模型号和伪异步</a:t>
            </a:r>
            <a:r>
              <a:rPr lang="en-US" altLang="zh-CN" dirty="0" smtClean="0"/>
              <a:t>IO</a:t>
            </a:r>
            <a:r>
              <a:rPr lang="zh-CN" altLang="en-US" dirty="0" smtClean="0"/>
              <a:t>模型类似，只不过当一个连接过来时，服务器并不会开启一个线程来处理这个连接，而是直接在</a:t>
            </a:r>
            <a:r>
              <a:rPr lang="en-US" altLang="zh-CN" dirty="0" smtClean="0"/>
              <a:t>Acceptor</a:t>
            </a:r>
            <a:r>
              <a:rPr lang="zh-CN" altLang="en-US" dirty="0" smtClean="0"/>
              <a:t>里处理连接的接入，只有当客户端发送业务数据过来后，服务端监听到数据的到来才会从线程池中取一个空闲线程来处理这次的请求</a:t>
            </a:r>
            <a:r>
              <a:rPr lang="en-US" altLang="zh-CN" dirty="0" smtClean="0"/>
              <a:t>,</a:t>
            </a:r>
            <a:r>
              <a:rPr lang="zh-CN" altLang="en-US" dirty="0" smtClean="0"/>
              <a:t>是</a:t>
            </a:r>
            <a:r>
              <a:rPr lang="zh-CN" altLang="en-US" sz="1200" b="1" i="0" kern="1200" dirty="0" smtClean="0">
                <a:solidFill>
                  <a:schemeClr val="tx1"/>
                </a:solidFill>
                <a:effectLst/>
                <a:latin typeface="+mn-lt"/>
                <a:ea typeface="+mn-ea"/>
                <a:cs typeface="+mn-cs"/>
              </a:rPr>
              <a:t>一个请求一个线程</a:t>
            </a:r>
            <a:r>
              <a:rPr lang="zh-CN" altLang="en-US" sz="1200" b="0" i="0" kern="1200" dirty="0" smtClean="0">
                <a:solidFill>
                  <a:schemeClr val="tx1"/>
                </a:solidFill>
                <a:effectLst/>
                <a:latin typeface="+mn-lt"/>
                <a:ea typeface="+mn-ea"/>
                <a:cs typeface="+mn-cs"/>
              </a:rPr>
              <a:t>。 </a:t>
            </a:r>
            <a:r>
              <a:rPr lang="zh-CN" altLang="en-US" dirty="0" smtClean="0"/>
              <a:t>所以以系统性能来讲，</a:t>
            </a:r>
            <a:r>
              <a:rPr lang="en-US" altLang="zh-CN" dirty="0" smtClean="0"/>
              <a:t>NIO</a:t>
            </a:r>
            <a:r>
              <a:rPr lang="zh-CN" altLang="en-US" dirty="0" smtClean="0"/>
              <a:t>能技撑的连接数比</a:t>
            </a:r>
            <a:r>
              <a:rPr lang="en-US" altLang="zh-CN" dirty="0" smtClean="0"/>
              <a:t>BIO</a:t>
            </a:r>
            <a:r>
              <a:rPr lang="zh-CN" altLang="en-US" dirty="0" smtClean="0"/>
              <a:t>有一个质的飞跃。</a:t>
            </a:r>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8</a:t>
            </a:fld>
            <a:endParaRPr lang="zh-CN" altLang="en-US"/>
          </a:p>
        </p:txBody>
      </p:sp>
    </p:spTree>
    <p:extLst>
      <p:ext uri="{BB962C8B-B14F-4D97-AF65-F5344CB8AC3E}">
        <p14:creationId xmlns:p14="http://schemas.microsoft.com/office/powerpoint/2010/main" val="60158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a:t>
            </a:r>
            <a:r>
              <a:rPr lang="zh-CN" altLang="en-US" dirty="0" smtClean="0"/>
              <a:t>：类似于流，但它是双向的，可读可写，客户端和服务端之前的数据交互是通过</a:t>
            </a:r>
            <a:r>
              <a:rPr lang="en-US" altLang="zh-CN" dirty="0" smtClean="0"/>
              <a:t>Channel</a:t>
            </a:r>
            <a:r>
              <a:rPr lang="zh-CN" altLang="en-US" dirty="0" smtClean="0"/>
              <a:t>传递的；</a:t>
            </a:r>
            <a:endParaRPr lang="en-US" altLang="zh-CN" dirty="0" smtClean="0"/>
          </a:p>
          <a:p>
            <a:r>
              <a:rPr lang="en-US" altLang="zh-CN" dirty="0" smtClean="0"/>
              <a:t>Buffer</a:t>
            </a:r>
            <a:r>
              <a:rPr lang="zh-CN" altLang="en-US" dirty="0" smtClean="0"/>
              <a:t>：</a:t>
            </a:r>
            <a:r>
              <a:rPr lang="en-US" altLang="zh-CN" dirty="0" smtClean="0"/>
              <a:t>Channel</a:t>
            </a:r>
            <a:r>
              <a:rPr lang="zh-CN" altLang="en-US" dirty="0" smtClean="0"/>
              <a:t>中读写数据都是先放在</a:t>
            </a:r>
            <a:r>
              <a:rPr lang="en-US" altLang="zh-CN" dirty="0" smtClean="0"/>
              <a:t>Buffer</a:t>
            </a:r>
            <a:r>
              <a:rPr lang="zh-CN" altLang="en-US" dirty="0" smtClean="0"/>
              <a:t>中的。如果说</a:t>
            </a:r>
            <a:r>
              <a:rPr lang="en-US" altLang="zh-CN" dirty="0" smtClean="0"/>
              <a:t>Channel</a:t>
            </a:r>
            <a:r>
              <a:rPr lang="zh-CN" altLang="en-US" dirty="0" smtClean="0"/>
              <a:t>是水管，数据是水，那么</a:t>
            </a:r>
            <a:r>
              <a:rPr lang="en-US" altLang="zh-CN" dirty="0" smtClean="0"/>
              <a:t>Buffer</a:t>
            </a:r>
            <a:r>
              <a:rPr lang="zh-CN" altLang="en-US" dirty="0" smtClean="0"/>
              <a:t>就是水桶；</a:t>
            </a:r>
            <a:endParaRPr lang="en-US" altLang="zh-CN" dirty="0" smtClean="0"/>
          </a:p>
          <a:p>
            <a:r>
              <a:rPr lang="en-US" altLang="zh-CN" dirty="0" smtClean="0"/>
              <a:t>Selector:</a:t>
            </a:r>
            <a:r>
              <a:rPr lang="en-US" altLang="zh-CN" baseline="0" dirty="0" smtClean="0"/>
              <a:t> </a:t>
            </a:r>
            <a:r>
              <a:rPr lang="zh-CN" altLang="en-US" baseline="0" dirty="0" smtClean="0"/>
              <a:t>循环监听所有连接到该服务器指定端口上的</a:t>
            </a:r>
            <a:r>
              <a:rPr lang="en-US" altLang="zh-CN" baseline="0" dirty="0" smtClean="0"/>
              <a:t>Channel</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39A18232-4658-4F54-8D09-1EE0A7BD33FE}" type="slidenum">
              <a:rPr lang="zh-CN" altLang="en-US" smtClean="0"/>
              <a:t>9</a:t>
            </a:fld>
            <a:endParaRPr lang="zh-CN" altLang="en-US"/>
          </a:p>
        </p:txBody>
      </p:sp>
    </p:spTree>
    <p:extLst>
      <p:ext uri="{BB962C8B-B14F-4D97-AF65-F5344CB8AC3E}">
        <p14:creationId xmlns:p14="http://schemas.microsoft.com/office/powerpoint/2010/main" val="196292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46389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278532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97115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252820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407992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74028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128539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144923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252575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265368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B6B266-F13D-4059-A92C-1A69C5B3546B}"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151388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6B266-F13D-4059-A92C-1A69C5B3546B}" type="datetimeFigureOut">
              <a:rPr lang="zh-CN" altLang="en-US" smtClean="0"/>
              <a:t>2016/11/11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971BF-B7A7-4656-982A-F583A1E003EA}" type="slidenum">
              <a:rPr lang="zh-CN" altLang="en-US" smtClean="0"/>
              <a:t>‹#›</a:t>
            </a:fld>
            <a:endParaRPr lang="zh-CN" altLang="en-US"/>
          </a:p>
        </p:txBody>
      </p:sp>
    </p:spTree>
    <p:extLst>
      <p:ext uri="{BB962C8B-B14F-4D97-AF65-F5344CB8AC3E}">
        <p14:creationId xmlns:p14="http://schemas.microsoft.com/office/powerpoint/2010/main" val="17467268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0070C0"/>
                </a:solidFill>
              </a:rPr>
              <a:t>Java</a:t>
            </a:r>
            <a:r>
              <a:rPr lang="zh-CN" altLang="en-US" sz="3200" dirty="0" smtClean="0">
                <a:solidFill>
                  <a:srgbClr val="0070C0"/>
                </a:solidFill>
              </a:rPr>
              <a:t> </a:t>
            </a:r>
            <a:r>
              <a:rPr lang="en-US" altLang="zh-CN" sz="3200" dirty="0" smtClean="0">
                <a:solidFill>
                  <a:srgbClr val="0070C0"/>
                </a:solidFill>
              </a:rPr>
              <a:t>IO</a:t>
            </a:r>
            <a:endParaRPr lang="zh-CN" altLang="en-US" sz="3200" dirty="0">
              <a:solidFill>
                <a:srgbClr val="0070C0"/>
              </a:solidFill>
            </a:endParaRPr>
          </a:p>
        </p:txBody>
      </p:sp>
      <p:sp>
        <p:nvSpPr>
          <p:cNvPr id="3" name="内容占位符 2"/>
          <p:cNvSpPr>
            <a:spLocks noGrp="1"/>
          </p:cNvSpPr>
          <p:nvPr>
            <p:ph idx="1"/>
          </p:nvPr>
        </p:nvSpPr>
        <p:spPr/>
        <p:txBody>
          <a:bodyPr>
            <a:normAutofit/>
          </a:bodyPr>
          <a:lstStyle/>
          <a:p>
            <a:r>
              <a:rPr lang="en-US" altLang="zh-CN" sz="2800" dirty="0" smtClean="0"/>
              <a:t>BIO Blocking(old) I/O</a:t>
            </a:r>
          </a:p>
          <a:p>
            <a:pPr marL="0" indent="0">
              <a:buNone/>
            </a:pPr>
            <a:r>
              <a:rPr lang="en-US" altLang="zh-CN" sz="2800" dirty="0"/>
              <a:t> </a:t>
            </a:r>
            <a:r>
              <a:rPr lang="en-US" altLang="zh-CN" sz="2800" dirty="0" smtClean="0"/>
              <a:t>   </a:t>
            </a:r>
            <a:r>
              <a:rPr lang="zh-CN" altLang="en-US" sz="2800" dirty="0" smtClean="0"/>
              <a:t>同步阻塞</a:t>
            </a:r>
            <a:endParaRPr lang="en-US" altLang="zh-CN" sz="2800" dirty="0" smtClean="0"/>
          </a:p>
          <a:p>
            <a:r>
              <a:rPr lang="en-US" altLang="zh-CN" sz="2800" dirty="0" smtClean="0"/>
              <a:t>NIO Non-blocking(new) I/O</a:t>
            </a:r>
          </a:p>
          <a:p>
            <a:pPr marL="0" indent="0">
              <a:buNone/>
            </a:pPr>
            <a:r>
              <a:rPr lang="en-US" altLang="zh-CN" sz="2800" dirty="0"/>
              <a:t> </a:t>
            </a:r>
            <a:r>
              <a:rPr lang="en-US" altLang="zh-CN" sz="2800" dirty="0" smtClean="0"/>
              <a:t>   </a:t>
            </a:r>
            <a:r>
              <a:rPr lang="zh-CN" altLang="en-US" sz="2800" dirty="0" smtClean="0"/>
              <a:t>同步非阻塞</a:t>
            </a:r>
            <a:endParaRPr lang="en-US" altLang="zh-CN" sz="2800" dirty="0" smtClean="0"/>
          </a:p>
          <a:p>
            <a:r>
              <a:rPr lang="en-US" altLang="zh-CN" sz="2800" dirty="0" smtClean="0"/>
              <a:t>AIO asynchronous I/O</a:t>
            </a:r>
          </a:p>
          <a:p>
            <a:pPr marL="0" indent="0">
              <a:buNone/>
            </a:pPr>
            <a:r>
              <a:rPr lang="en-US" altLang="zh-CN" sz="2800" dirty="0" smtClean="0"/>
              <a:t>    </a:t>
            </a:r>
            <a:r>
              <a:rPr lang="zh-CN" altLang="en-US" sz="2800" dirty="0" smtClean="0"/>
              <a:t>异步非阻塞</a:t>
            </a:r>
            <a:endParaRPr lang="zh-CN" altLang="en-US" sz="2800" dirty="0"/>
          </a:p>
        </p:txBody>
      </p:sp>
    </p:spTree>
    <p:extLst>
      <p:ext uri="{BB962C8B-B14F-4D97-AF65-F5344CB8AC3E}">
        <p14:creationId xmlns:p14="http://schemas.microsoft.com/office/powerpoint/2010/main" val="1301028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800" dirty="0" smtClean="0">
                <a:solidFill>
                  <a:srgbClr val="0070C0"/>
                </a:solidFill>
              </a:rPr>
              <a:t>Channel</a:t>
            </a:r>
            <a:endParaRPr lang="zh-CN" altLang="en-US" sz="3800" dirty="0">
              <a:solidFill>
                <a:srgbClr val="0070C0"/>
              </a:solidFill>
            </a:endParaRPr>
          </a:p>
        </p:txBody>
      </p:sp>
      <p:sp>
        <p:nvSpPr>
          <p:cNvPr id="3" name="内容占位符 2"/>
          <p:cNvSpPr>
            <a:spLocks noGrp="1"/>
          </p:cNvSpPr>
          <p:nvPr>
            <p:ph idx="1"/>
          </p:nvPr>
        </p:nvSpPr>
        <p:spPr>
          <a:xfrm>
            <a:off x="457200" y="1600200"/>
            <a:ext cx="3970784" cy="4525963"/>
          </a:xfrm>
        </p:spPr>
        <p:txBody>
          <a:bodyPr>
            <a:normAutofit/>
          </a:bodyPr>
          <a:lstStyle/>
          <a:p>
            <a:r>
              <a:rPr lang="en-US" altLang="zh-CN" sz="2800" dirty="0" err="1" smtClean="0"/>
              <a:t>FileChannel</a:t>
            </a:r>
            <a:endParaRPr lang="en-US" altLang="zh-CN" sz="2800" dirty="0" smtClean="0"/>
          </a:p>
          <a:p>
            <a:pPr marL="0" indent="0">
              <a:buNone/>
            </a:pPr>
            <a:r>
              <a:rPr lang="en-US" altLang="zh-CN" sz="2800" dirty="0"/>
              <a:t> </a:t>
            </a:r>
            <a:r>
              <a:rPr lang="en-US" altLang="zh-CN" sz="2800" dirty="0" smtClean="0"/>
              <a:t>   </a:t>
            </a:r>
            <a:r>
              <a:rPr lang="zh-CN" altLang="en-US" sz="2800" dirty="0" smtClean="0"/>
              <a:t>文件通道；</a:t>
            </a:r>
            <a:endParaRPr lang="en-US" altLang="zh-CN" sz="2800" dirty="0"/>
          </a:p>
          <a:p>
            <a:r>
              <a:rPr lang="en-US" altLang="zh-CN" sz="2800" dirty="0" err="1" smtClean="0"/>
              <a:t>DatagramChannel</a:t>
            </a:r>
            <a:endParaRPr lang="en-US" altLang="zh-CN" sz="2800" dirty="0" smtClean="0"/>
          </a:p>
          <a:p>
            <a:pPr marL="0" indent="0">
              <a:buNone/>
            </a:pPr>
            <a:r>
              <a:rPr lang="en-US" altLang="zh-CN" sz="2800" dirty="0" smtClean="0"/>
              <a:t>    UDP</a:t>
            </a:r>
            <a:r>
              <a:rPr lang="zh-CN" altLang="en-US" sz="2800" dirty="0" smtClean="0"/>
              <a:t>通道；</a:t>
            </a:r>
            <a:endParaRPr lang="en-US" altLang="zh-CN" sz="2800" dirty="0"/>
          </a:p>
          <a:p>
            <a:r>
              <a:rPr lang="en-US" altLang="zh-CN" sz="2800" dirty="0" err="1" smtClean="0"/>
              <a:t>SocketChannel</a:t>
            </a:r>
            <a:endParaRPr lang="en-US" altLang="zh-CN" sz="2800" dirty="0" smtClean="0"/>
          </a:p>
          <a:p>
            <a:pPr marL="0" indent="0">
              <a:buNone/>
            </a:pPr>
            <a:r>
              <a:rPr lang="en-US" altLang="zh-CN" sz="2800" dirty="0"/>
              <a:t> </a:t>
            </a:r>
            <a:r>
              <a:rPr lang="en-US" altLang="zh-CN" sz="2800" dirty="0" smtClean="0"/>
              <a:t>   </a:t>
            </a:r>
            <a:r>
              <a:rPr lang="zh-CN" altLang="en-US" sz="2800" dirty="0" smtClean="0"/>
              <a:t>客户端通道；</a:t>
            </a:r>
            <a:endParaRPr lang="en-US" altLang="zh-CN" sz="2800" dirty="0"/>
          </a:p>
          <a:p>
            <a:r>
              <a:rPr lang="en-US" altLang="zh-CN" sz="2800" dirty="0" err="1" smtClean="0"/>
              <a:t>ServerSocketChannel</a:t>
            </a:r>
            <a:endParaRPr lang="en-US" altLang="zh-CN" sz="2800" dirty="0" smtClean="0"/>
          </a:p>
          <a:p>
            <a:pPr marL="0" indent="0">
              <a:buNone/>
            </a:pPr>
            <a:r>
              <a:rPr lang="zh-CN" altLang="en-US" sz="2800" dirty="0" smtClean="0"/>
              <a:t>    服务端通道；</a:t>
            </a:r>
            <a:endParaRPr lang="en-US" altLang="zh-CN" sz="2800" dirty="0"/>
          </a:p>
        </p:txBody>
      </p:sp>
      <p:sp>
        <p:nvSpPr>
          <p:cNvPr id="4" name="圆角矩形 3"/>
          <p:cNvSpPr/>
          <p:nvPr/>
        </p:nvSpPr>
        <p:spPr>
          <a:xfrm>
            <a:off x="4932040" y="1988840"/>
            <a:ext cx="1008112" cy="432048"/>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Channel</a:t>
            </a:r>
            <a:endParaRPr lang="zh-CN" altLang="en-US" dirty="0">
              <a:solidFill>
                <a:schemeClr val="tx1"/>
              </a:solidFill>
            </a:endParaRPr>
          </a:p>
        </p:txBody>
      </p:sp>
      <p:sp>
        <p:nvSpPr>
          <p:cNvPr id="5" name="圆角矩形 4"/>
          <p:cNvSpPr/>
          <p:nvPr/>
        </p:nvSpPr>
        <p:spPr>
          <a:xfrm>
            <a:off x="4932040" y="2780928"/>
            <a:ext cx="1008112" cy="432048"/>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Channel</a:t>
            </a:r>
            <a:endParaRPr lang="zh-CN" altLang="en-US" dirty="0">
              <a:solidFill>
                <a:schemeClr val="tx1"/>
              </a:solidFill>
            </a:endParaRPr>
          </a:p>
        </p:txBody>
      </p:sp>
      <p:sp>
        <p:nvSpPr>
          <p:cNvPr id="6" name="矩形 5"/>
          <p:cNvSpPr/>
          <p:nvPr/>
        </p:nvSpPr>
        <p:spPr>
          <a:xfrm>
            <a:off x="6588224" y="1988840"/>
            <a:ext cx="864096" cy="432048"/>
          </a:xfrm>
          <a:prstGeom prst="rect">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Buffer</a:t>
            </a:r>
            <a:endParaRPr lang="zh-CN" altLang="en-US" dirty="0">
              <a:solidFill>
                <a:schemeClr val="tx1"/>
              </a:solidFill>
            </a:endParaRPr>
          </a:p>
        </p:txBody>
      </p:sp>
      <p:sp>
        <p:nvSpPr>
          <p:cNvPr id="7" name="矩形 6"/>
          <p:cNvSpPr/>
          <p:nvPr/>
        </p:nvSpPr>
        <p:spPr>
          <a:xfrm>
            <a:off x="6588224" y="2780928"/>
            <a:ext cx="864096" cy="432048"/>
          </a:xfrm>
          <a:prstGeom prst="rect">
            <a:avLst/>
          </a:prstGeom>
          <a:solidFill>
            <a:srgbClr val="92D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Buffer</a:t>
            </a:r>
            <a:endParaRPr lang="zh-CN" altLang="en-US" dirty="0">
              <a:solidFill>
                <a:schemeClr val="tx1"/>
              </a:solidFill>
            </a:endParaRPr>
          </a:p>
        </p:txBody>
      </p:sp>
      <p:cxnSp>
        <p:nvCxnSpPr>
          <p:cNvPr id="9" name="直接箭头连接符 8"/>
          <p:cNvCxnSpPr>
            <a:stCxn id="4" idx="3"/>
            <a:endCxn id="6" idx="1"/>
          </p:cNvCxnSpPr>
          <p:nvPr/>
        </p:nvCxnSpPr>
        <p:spPr>
          <a:xfrm>
            <a:off x="5940152" y="2204864"/>
            <a:ext cx="64807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1"/>
            <a:endCxn id="5" idx="3"/>
          </p:cNvCxnSpPr>
          <p:nvPr/>
        </p:nvCxnSpPr>
        <p:spPr>
          <a:xfrm flipH="1">
            <a:off x="5940152" y="2996952"/>
            <a:ext cx="64807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77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816" y="2393856"/>
            <a:ext cx="2880320" cy="218727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600" y="2956404"/>
            <a:ext cx="1512168" cy="109363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数据源</a:t>
            </a:r>
            <a:endParaRPr lang="zh-CN" altLang="en-US" dirty="0">
              <a:solidFill>
                <a:schemeClr val="tx1"/>
              </a:solidFill>
            </a:endParaRPr>
          </a:p>
        </p:txBody>
      </p:sp>
      <p:sp>
        <p:nvSpPr>
          <p:cNvPr id="5" name="矩形 4"/>
          <p:cNvSpPr/>
          <p:nvPr/>
        </p:nvSpPr>
        <p:spPr>
          <a:xfrm>
            <a:off x="3563888" y="2969920"/>
            <a:ext cx="1728192" cy="1093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缓冲区</a:t>
            </a:r>
            <a:endParaRPr lang="zh-CN" altLang="en-US" dirty="0"/>
          </a:p>
        </p:txBody>
      </p:sp>
      <p:sp>
        <p:nvSpPr>
          <p:cNvPr id="6" name="矩形 5"/>
          <p:cNvSpPr/>
          <p:nvPr/>
        </p:nvSpPr>
        <p:spPr>
          <a:xfrm>
            <a:off x="6386954" y="2992212"/>
            <a:ext cx="1512168" cy="109363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数据源</a:t>
            </a:r>
            <a:endParaRPr lang="zh-CN" altLang="en-US" dirty="0">
              <a:solidFill>
                <a:schemeClr val="tx1"/>
              </a:solidFill>
            </a:endParaRPr>
          </a:p>
        </p:txBody>
      </p:sp>
      <p:sp>
        <p:nvSpPr>
          <p:cNvPr id="10" name="TextBox 9"/>
          <p:cNvSpPr txBox="1"/>
          <p:nvPr/>
        </p:nvSpPr>
        <p:spPr>
          <a:xfrm>
            <a:off x="4032810" y="2528580"/>
            <a:ext cx="646331" cy="369332"/>
          </a:xfrm>
          <a:prstGeom prst="rect">
            <a:avLst/>
          </a:prstGeom>
          <a:noFill/>
        </p:spPr>
        <p:txBody>
          <a:bodyPr wrap="none" rtlCol="0">
            <a:spAutoFit/>
          </a:bodyPr>
          <a:lstStyle/>
          <a:p>
            <a:r>
              <a:rPr lang="zh-CN" altLang="en-US" dirty="0" smtClean="0"/>
              <a:t>内存</a:t>
            </a:r>
            <a:endParaRPr lang="zh-CN" altLang="en-US" dirty="0"/>
          </a:p>
        </p:txBody>
      </p:sp>
      <p:sp>
        <p:nvSpPr>
          <p:cNvPr id="8" name="右箭头 7"/>
          <p:cNvSpPr/>
          <p:nvPr/>
        </p:nvSpPr>
        <p:spPr>
          <a:xfrm>
            <a:off x="2483768" y="3154425"/>
            <a:ext cx="1080120" cy="668333"/>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通道</a:t>
            </a:r>
            <a:endParaRPr lang="zh-CN" altLang="en-US" dirty="0">
              <a:solidFill>
                <a:schemeClr val="tx1"/>
              </a:solidFill>
            </a:endParaRPr>
          </a:p>
        </p:txBody>
      </p:sp>
      <p:sp>
        <p:nvSpPr>
          <p:cNvPr id="9" name="右箭头 8"/>
          <p:cNvSpPr/>
          <p:nvPr/>
        </p:nvSpPr>
        <p:spPr>
          <a:xfrm>
            <a:off x="5292080" y="3154425"/>
            <a:ext cx="1094522" cy="668333"/>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通道</a:t>
            </a:r>
            <a:endParaRPr lang="zh-CN" altLang="en-US" dirty="0">
              <a:solidFill>
                <a:schemeClr val="tx1"/>
              </a:solidFill>
            </a:endParaRPr>
          </a:p>
        </p:txBody>
      </p:sp>
      <p:sp>
        <p:nvSpPr>
          <p:cNvPr id="11" name="TextBox 10"/>
          <p:cNvSpPr txBox="1"/>
          <p:nvPr/>
        </p:nvSpPr>
        <p:spPr>
          <a:xfrm>
            <a:off x="2304614" y="1052736"/>
            <a:ext cx="4211602" cy="584775"/>
          </a:xfrm>
          <a:prstGeom prst="rect">
            <a:avLst/>
          </a:prstGeom>
          <a:noFill/>
        </p:spPr>
        <p:txBody>
          <a:bodyPr wrap="none" rtlCol="0">
            <a:spAutoFit/>
          </a:bodyPr>
          <a:lstStyle/>
          <a:p>
            <a:r>
              <a:rPr lang="en-US" altLang="zh-CN" sz="3200" dirty="0" smtClean="0">
                <a:solidFill>
                  <a:srgbClr val="00B0F0"/>
                </a:solidFill>
              </a:rPr>
              <a:t>Channel</a:t>
            </a:r>
            <a:r>
              <a:rPr lang="zh-CN" altLang="en-US" sz="3200" dirty="0" smtClean="0">
                <a:solidFill>
                  <a:srgbClr val="00B0F0"/>
                </a:solidFill>
              </a:rPr>
              <a:t>和</a:t>
            </a:r>
            <a:r>
              <a:rPr lang="en-US" altLang="zh-CN" sz="3200" dirty="0" smtClean="0">
                <a:solidFill>
                  <a:srgbClr val="00B0F0"/>
                </a:solidFill>
              </a:rPr>
              <a:t>Buffer</a:t>
            </a:r>
            <a:r>
              <a:rPr lang="zh-CN" altLang="en-US" sz="3200" dirty="0" smtClean="0">
                <a:solidFill>
                  <a:srgbClr val="00B0F0"/>
                </a:solidFill>
              </a:rPr>
              <a:t>的关系</a:t>
            </a:r>
            <a:endParaRPr lang="zh-CN" altLang="en-US" sz="3200" dirty="0">
              <a:solidFill>
                <a:srgbClr val="00B0F0"/>
              </a:solidFill>
            </a:endParaRPr>
          </a:p>
        </p:txBody>
      </p:sp>
      <p:sp>
        <p:nvSpPr>
          <p:cNvPr id="12" name="TextBox 11"/>
          <p:cNvSpPr txBox="1"/>
          <p:nvPr/>
        </p:nvSpPr>
        <p:spPr>
          <a:xfrm>
            <a:off x="2555776" y="2987660"/>
            <a:ext cx="653512" cy="369332"/>
          </a:xfrm>
          <a:prstGeom prst="rect">
            <a:avLst/>
          </a:prstGeom>
          <a:noFill/>
        </p:spPr>
        <p:txBody>
          <a:bodyPr wrap="none" rtlCol="0">
            <a:spAutoFit/>
          </a:bodyPr>
          <a:lstStyle/>
          <a:p>
            <a:r>
              <a:rPr lang="en-US" altLang="zh-CN" dirty="0" smtClean="0"/>
              <a:t>Read</a:t>
            </a:r>
            <a:endParaRPr lang="zh-CN" altLang="en-US" dirty="0"/>
          </a:p>
        </p:txBody>
      </p:sp>
      <p:sp>
        <p:nvSpPr>
          <p:cNvPr id="13" name="TextBox 12"/>
          <p:cNvSpPr txBox="1"/>
          <p:nvPr/>
        </p:nvSpPr>
        <p:spPr>
          <a:xfrm>
            <a:off x="5436096" y="2987660"/>
            <a:ext cx="706027" cy="369332"/>
          </a:xfrm>
          <a:prstGeom prst="rect">
            <a:avLst/>
          </a:prstGeom>
          <a:noFill/>
        </p:spPr>
        <p:txBody>
          <a:bodyPr wrap="none" rtlCol="0">
            <a:spAutoFit/>
          </a:bodyPr>
          <a:lstStyle/>
          <a:p>
            <a:r>
              <a:rPr lang="en-US" altLang="zh-CN" dirty="0" smtClean="0"/>
              <a:t>Write</a:t>
            </a:r>
            <a:endParaRPr lang="zh-CN" altLang="en-US" dirty="0"/>
          </a:p>
        </p:txBody>
      </p:sp>
    </p:spTree>
    <p:extLst>
      <p:ext uri="{BB962C8B-B14F-4D97-AF65-F5344CB8AC3E}">
        <p14:creationId xmlns:p14="http://schemas.microsoft.com/office/powerpoint/2010/main" val="3921152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rgbClr val="0070C0"/>
                </a:solidFill>
              </a:rPr>
              <a:t>缓冲区（</a:t>
            </a:r>
            <a:r>
              <a:rPr lang="en-US" altLang="zh-CN" sz="3200" dirty="0">
                <a:solidFill>
                  <a:srgbClr val="0070C0"/>
                </a:solidFill>
              </a:rPr>
              <a:t>Buffer</a:t>
            </a:r>
            <a:r>
              <a:rPr lang="zh-CN" altLang="en-US" sz="3200" dirty="0" smtClean="0">
                <a:solidFill>
                  <a:srgbClr val="0070C0"/>
                </a:solidFill>
              </a:rPr>
              <a:t>）</a:t>
            </a:r>
            <a:endParaRPr lang="zh-CN" altLang="en-US" sz="3200" dirty="0">
              <a:solidFill>
                <a:srgbClr val="0070C0"/>
              </a:solidFill>
            </a:endParaRPr>
          </a:p>
        </p:txBody>
      </p:sp>
      <p:sp>
        <p:nvSpPr>
          <p:cNvPr id="3" name="内容占位符 2"/>
          <p:cNvSpPr>
            <a:spLocks noGrp="1"/>
          </p:cNvSpPr>
          <p:nvPr>
            <p:ph idx="1"/>
          </p:nvPr>
        </p:nvSpPr>
        <p:spPr>
          <a:xfrm>
            <a:off x="457200" y="1600200"/>
            <a:ext cx="8229600" cy="4925143"/>
          </a:xfrm>
        </p:spPr>
        <p:txBody>
          <a:bodyPr>
            <a:normAutofit/>
          </a:bodyPr>
          <a:lstStyle/>
          <a:p>
            <a:r>
              <a:rPr lang="en-US" altLang="zh-CN" sz="2800" dirty="0"/>
              <a:t>Java NIO</a:t>
            </a:r>
            <a:r>
              <a:rPr lang="zh-CN" altLang="en-US" sz="2800" dirty="0"/>
              <a:t>中的</a:t>
            </a:r>
            <a:r>
              <a:rPr lang="en-US" altLang="zh-CN" sz="2800" dirty="0"/>
              <a:t>Buffer</a:t>
            </a:r>
            <a:r>
              <a:rPr lang="zh-CN" altLang="en-US" sz="2800" dirty="0"/>
              <a:t>用于和</a:t>
            </a:r>
            <a:r>
              <a:rPr lang="en-US" altLang="zh-CN" sz="2800" dirty="0"/>
              <a:t>NIO</a:t>
            </a:r>
            <a:r>
              <a:rPr lang="zh-CN" altLang="en-US" sz="2800" dirty="0"/>
              <a:t>通道进行交互</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数据是读的时个是先从</a:t>
            </a:r>
            <a:r>
              <a:rPr lang="zh-CN" altLang="en-US" sz="2800" dirty="0"/>
              <a:t>通道读入</a:t>
            </a:r>
            <a:r>
              <a:rPr lang="zh-CN" altLang="en-US" sz="2800" dirty="0" smtClean="0"/>
              <a:t>缓冲区，写</a:t>
            </a:r>
            <a:endParaRPr lang="en-US" altLang="zh-CN" sz="2800" dirty="0" smtClean="0"/>
          </a:p>
          <a:p>
            <a:pPr marL="0" indent="0">
              <a:buNone/>
            </a:pPr>
            <a:r>
              <a:rPr lang="en-US" altLang="zh-CN" sz="2800" dirty="0"/>
              <a:t> </a:t>
            </a:r>
            <a:r>
              <a:rPr lang="en-US" altLang="zh-CN" sz="2800" dirty="0" smtClean="0"/>
              <a:t>   </a:t>
            </a:r>
            <a:r>
              <a:rPr lang="zh-CN" altLang="en-US" sz="2800" dirty="0" smtClean="0"/>
              <a:t>的时候先写入缓冲区，再从缓冲区写入到通</a:t>
            </a:r>
            <a:endParaRPr lang="en-US" altLang="zh-CN" sz="2800" dirty="0" smtClean="0"/>
          </a:p>
          <a:p>
            <a:pPr marL="0" indent="0">
              <a:buNone/>
            </a:pPr>
            <a:r>
              <a:rPr lang="en-US" altLang="zh-CN" sz="2800" dirty="0"/>
              <a:t> </a:t>
            </a:r>
            <a:r>
              <a:rPr lang="en-US" altLang="zh-CN" sz="2800" dirty="0" smtClean="0"/>
              <a:t>   </a:t>
            </a:r>
            <a:r>
              <a:rPr lang="zh-CN" altLang="en-US" sz="2800" dirty="0" smtClean="0"/>
              <a:t>道</a:t>
            </a:r>
            <a:r>
              <a:rPr lang="zh-CN" altLang="en-US" sz="2800" dirty="0"/>
              <a:t>中</a:t>
            </a:r>
            <a:r>
              <a:rPr lang="zh-CN" altLang="en-US" sz="2800" dirty="0" smtClean="0"/>
              <a:t>的。</a:t>
            </a:r>
            <a:endParaRPr lang="en-US" altLang="zh-CN" sz="2800" dirty="0" smtClean="0"/>
          </a:p>
          <a:p>
            <a:pPr marL="0" indent="0">
              <a:buNone/>
            </a:pPr>
            <a:endParaRPr lang="en-US" altLang="zh-CN" sz="2800" b="1" dirty="0"/>
          </a:p>
          <a:p>
            <a:pPr marL="0" indent="0">
              <a:buNone/>
            </a:pPr>
            <a:r>
              <a:rPr lang="en-US" altLang="zh-CN" sz="2400" b="1" dirty="0" smtClean="0"/>
              <a:t>    </a:t>
            </a:r>
            <a:endParaRPr lang="en-US" altLang="zh-CN" sz="2800" dirty="0" smtClean="0"/>
          </a:p>
        </p:txBody>
      </p:sp>
      <p:sp>
        <p:nvSpPr>
          <p:cNvPr id="6" name="内容占位符 2"/>
          <p:cNvSpPr txBox="1">
            <a:spLocks/>
          </p:cNvSpPr>
          <p:nvPr/>
        </p:nvSpPr>
        <p:spPr>
          <a:xfrm>
            <a:off x="403156" y="2924944"/>
            <a:ext cx="8229600" cy="3240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t>    </a:t>
            </a:r>
            <a:endParaRPr lang="zh-CN" altLang="en-US" sz="2800" dirty="0"/>
          </a:p>
        </p:txBody>
      </p:sp>
    </p:spTree>
    <p:extLst>
      <p:ext uri="{BB962C8B-B14F-4D97-AF65-F5344CB8AC3E}">
        <p14:creationId xmlns:p14="http://schemas.microsoft.com/office/powerpoint/2010/main" val="3002999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3568" y="764704"/>
            <a:ext cx="7416824" cy="1872208"/>
          </a:xfrm>
        </p:spPr>
        <p:txBody>
          <a:bodyPr>
            <a:normAutofit lnSpcReduction="10000"/>
          </a:bodyPr>
          <a:lstStyle/>
          <a:p>
            <a:r>
              <a:rPr lang="en-US" altLang="zh-CN" b="1" dirty="0" smtClean="0">
                <a:solidFill>
                  <a:srgbClr val="00B0F0"/>
                </a:solidFill>
              </a:rPr>
              <a:t>Buffer</a:t>
            </a:r>
            <a:r>
              <a:rPr lang="zh-CN" altLang="en-US" b="1" dirty="0" smtClean="0">
                <a:solidFill>
                  <a:srgbClr val="00B0F0"/>
                </a:solidFill>
              </a:rPr>
              <a:t>的三个属性</a:t>
            </a:r>
            <a:endParaRPr lang="en-US" altLang="zh-CN" b="1" dirty="0" smtClean="0">
              <a:solidFill>
                <a:srgbClr val="00B0F0"/>
              </a:solidFill>
            </a:endParaRPr>
          </a:p>
          <a:p>
            <a:pPr marL="514350" indent="-514350" algn="l">
              <a:buFont typeface="+mj-lt"/>
              <a:buAutoNum type="arabicPeriod"/>
            </a:pPr>
            <a:r>
              <a:rPr lang="en-US" altLang="zh-CN" sz="2600" dirty="0" smtClean="0">
                <a:solidFill>
                  <a:schemeClr val="tx1"/>
                </a:solidFill>
              </a:rPr>
              <a:t>Capacity</a:t>
            </a:r>
          </a:p>
          <a:p>
            <a:pPr marL="514350" indent="-514350" algn="l">
              <a:buFont typeface="+mj-lt"/>
              <a:buAutoNum type="arabicPeriod"/>
            </a:pPr>
            <a:r>
              <a:rPr lang="en-US" altLang="zh-CN" sz="2600" dirty="0" smtClean="0">
                <a:solidFill>
                  <a:schemeClr val="tx1"/>
                </a:solidFill>
              </a:rPr>
              <a:t>Position</a:t>
            </a:r>
          </a:p>
          <a:p>
            <a:pPr marL="514350" indent="-514350" algn="l">
              <a:buFont typeface="+mj-lt"/>
              <a:buAutoNum type="arabicPeriod"/>
            </a:pPr>
            <a:r>
              <a:rPr lang="en-US" altLang="zh-CN" sz="2600" dirty="0" smtClean="0">
                <a:solidFill>
                  <a:schemeClr val="tx1"/>
                </a:solidFill>
              </a:rPr>
              <a:t>Limit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949" y="2924944"/>
            <a:ext cx="48672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489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solidFill>
                  <a:srgbClr val="00B0F0"/>
                </a:solidFill>
              </a:rPr>
              <a:t>Buffer</a:t>
            </a:r>
            <a:r>
              <a:rPr lang="zh-CN" altLang="en-US" sz="3200" b="1" dirty="0" smtClean="0">
                <a:solidFill>
                  <a:srgbClr val="00B0F0"/>
                </a:solidFill>
              </a:rPr>
              <a:t>的基本用法</a:t>
            </a:r>
            <a:r>
              <a:rPr lang="zh-CN" altLang="en-US" sz="3200" dirty="0" smtClean="0">
                <a:solidFill>
                  <a:srgbClr val="00B0F0"/>
                </a:solidFill>
              </a:rPr>
              <a:t> </a:t>
            </a:r>
            <a:endParaRPr lang="zh-CN" altLang="en-US" sz="3200" dirty="0">
              <a:solidFill>
                <a:srgbClr val="00B0F0"/>
              </a:solidFill>
            </a:endParaRPr>
          </a:p>
        </p:txBody>
      </p:sp>
      <p:sp>
        <p:nvSpPr>
          <p:cNvPr id="3" name="内容占位符 2"/>
          <p:cNvSpPr>
            <a:spLocks noGrp="1"/>
          </p:cNvSpPr>
          <p:nvPr>
            <p:ph sz="half" idx="1"/>
          </p:nvPr>
        </p:nvSpPr>
        <p:spPr>
          <a:xfrm>
            <a:off x="5436096" y="1556793"/>
            <a:ext cx="2952328" cy="3528392"/>
          </a:xfrm>
        </p:spPr>
        <p:txBody>
          <a:bodyPr>
            <a:normAutofit/>
          </a:bodyPr>
          <a:lstStyle/>
          <a:p>
            <a:pPr marL="0" indent="0">
              <a:buNone/>
            </a:pPr>
            <a:r>
              <a:rPr lang="zh-CN" altLang="en-US" sz="2400" dirty="0" smtClean="0"/>
              <a:t/>
            </a:r>
            <a:br>
              <a:rPr lang="zh-CN" altLang="en-US" sz="2400" dirty="0" smtClean="0"/>
            </a:br>
            <a:r>
              <a:rPr lang="zh-CN" altLang="en-US" sz="1600" dirty="0" smtClean="0">
                <a:latin typeface="Calibri (正文)"/>
              </a:rPr>
              <a:t>使用</a:t>
            </a:r>
            <a:r>
              <a:rPr lang="en-US" altLang="zh-CN" sz="1600" dirty="0" smtClean="0">
                <a:latin typeface="Calibri (正文)"/>
              </a:rPr>
              <a:t>Buffer</a:t>
            </a:r>
            <a:r>
              <a:rPr lang="zh-CN" altLang="en-US" sz="1600" dirty="0" smtClean="0">
                <a:latin typeface="Calibri (正文)"/>
              </a:rPr>
              <a:t>读写数据一般</a:t>
            </a:r>
            <a:endParaRPr lang="en-US" altLang="zh-CN" sz="1600" dirty="0" smtClean="0">
              <a:latin typeface="Calibri (正文)"/>
            </a:endParaRPr>
          </a:p>
          <a:p>
            <a:pPr marL="0" indent="0">
              <a:buNone/>
            </a:pPr>
            <a:r>
              <a:rPr lang="zh-CN" altLang="en-US" sz="1600" dirty="0" smtClean="0">
                <a:latin typeface="Calibri (正文)"/>
              </a:rPr>
              <a:t>遵循以下四个步骤： </a:t>
            </a:r>
            <a:endParaRPr lang="en-US" altLang="zh-CN" sz="1600" dirty="0" smtClean="0">
              <a:latin typeface="Calibri (正文)"/>
            </a:endParaRPr>
          </a:p>
          <a:p>
            <a:pPr marL="0" indent="0">
              <a:buNone/>
            </a:pPr>
            <a:r>
              <a:rPr lang="zh-CN" altLang="en-US" sz="1600" dirty="0" smtClean="0">
                <a:latin typeface="Calibri (正文)"/>
              </a:rPr>
              <a:t/>
            </a:r>
            <a:br>
              <a:rPr lang="zh-CN" altLang="en-US" sz="1600" dirty="0" smtClean="0">
                <a:latin typeface="Calibri (正文)"/>
              </a:rPr>
            </a:br>
            <a:r>
              <a:rPr lang="zh-CN" altLang="en-US" sz="1600" dirty="0" smtClean="0">
                <a:latin typeface="Calibri (正文)"/>
              </a:rPr>
              <a:t>    </a:t>
            </a:r>
            <a:r>
              <a:rPr lang="en-US" altLang="zh-CN" sz="1600" dirty="0" smtClean="0">
                <a:latin typeface="Calibri (正文)"/>
              </a:rPr>
              <a:t>1. </a:t>
            </a:r>
            <a:r>
              <a:rPr lang="zh-CN" altLang="en-US" sz="1600" dirty="0" smtClean="0">
                <a:latin typeface="Calibri (正文)"/>
              </a:rPr>
              <a:t>写入数据到</a:t>
            </a:r>
            <a:r>
              <a:rPr lang="en-US" altLang="zh-CN" sz="1600" dirty="0" smtClean="0">
                <a:latin typeface="Calibri (正文)"/>
              </a:rPr>
              <a:t>Buffer</a:t>
            </a:r>
            <a:r>
              <a:rPr lang="zh-CN" altLang="en-US" sz="1600" dirty="0" smtClean="0">
                <a:latin typeface="Calibri (正文)"/>
              </a:rPr>
              <a:t>；</a:t>
            </a:r>
            <a:endParaRPr lang="en-US" altLang="zh-CN" sz="1600" dirty="0" smtClean="0">
              <a:latin typeface="Calibri (正文)"/>
            </a:endParaRPr>
          </a:p>
          <a:p>
            <a:pPr marL="0" indent="0">
              <a:buNone/>
            </a:pPr>
            <a:r>
              <a:rPr lang="en-US" altLang="zh-CN" sz="1600" dirty="0" smtClean="0">
                <a:latin typeface="Calibri (正文)"/>
              </a:rPr>
              <a:t>    2. </a:t>
            </a:r>
            <a:r>
              <a:rPr lang="zh-CN" altLang="en-US" sz="1600" dirty="0" smtClean="0">
                <a:latin typeface="Calibri (正文)"/>
              </a:rPr>
              <a:t>调用</a:t>
            </a:r>
            <a:r>
              <a:rPr lang="en-US" altLang="zh-CN" sz="1600" dirty="0" smtClean="0">
                <a:latin typeface="Calibri (正文)"/>
              </a:rPr>
              <a:t>flip()</a:t>
            </a:r>
            <a:r>
              <a:rPr lang="zh-CN" altLang="en-US" sz="1600" dirty="0" smtClean="0">
                <a:latin typeface="Calibri (正文)"/>
              </a:rPr>
              <a:t>方法；</a:t>
            </a:r>
            <a:endParaRPr lang="en-US" altLang="zh-CN" sz="1600" dirty="0" smtClean="0">
              <a:latin typeface="Calibri (正文)"/>
            </a:endParaRPr>
          </a:p>
          <a:p>
            <a:pPr marL="0" indent="0">
              <a:buNone/>
            </a:pPr>
            <a:r>
              <a:rPr lang="en-US" altLang="zh-CN" sz="1600" dirty="0" smtClean="0">
                <a:latin typeface="Calibri (正文)"/>
              </a:rPr>
              <a:t>    3. </a:t>
            </a:r>
            <a:r>
              <a:rPr lang="zh-CN" altLang="en-US" sz="1600" dirty="0" smtClean="0">
                <a:latin typeface="Calibri (正文)"/>
              </a:rPr>
              <a:t>从</a:t>
            </a:r>
            <a:r>
              <a:rPr lang="en-US" altLang="zh-CN" sz="1600" dirty="0" smtClean="0">
                <a:latin typeface="Calibri (正文)"/>
              </a:rPr>
              <a:t>Buffer</a:t>
            </a:r>
            <a:r>
              <a:rPr lang="zh-CN" altLang="en-US" sz="1600" dirty="0" smtClean="0">
                <a:latin typeface="Calibri (正文)"/>
              </a:rPr>
              <a:t>中读取数据；</a:t>
            </a:r>
            <a:endParaRPr lang="en-US" altLang="zh-CN" sz="1600" dirty="0" smtClean="0">
              <a:latin typeface="Calibri (正文)"/>
            </a:endParaRPr>
          </a:p>
          <a:p>
            <a:pPr marL="0" indent="0">
              <a:buNone/>
            </a:pPr>
            <a:r>
              <a:rPr lang="en-US" altLang="zh-CN" sz="1600" dirty="0" smtClean="0">
                <a:latin typeface="Calibri (正文)"/>
              </a:rPr>
              <a:t>    4. </a:t>
            </a:r>
            <a:r>
              <a:rPr lang="zh-CN" altLang="en-US" sz="1600" dirty="0" smtClean="0">
                <a:latin typeface="Calibri (正文)"/>
              </a:rPr>
              <a:t>调用</a:t>
            </a:r>
            <a:r>
              <a:rPr lang="en-US" altLang="zh-CN" sz="1600" dirty="0" smtClean="0">
                <a:latin typeface="Calibri (正文)"/>
              </a:rPr>
              <a:t>clear()</a:t>
            </a:r>
            <a:r>
              <a:rPr lang="zh-CN" altLang="en-US" sz="1600" dirty="0" smtClean="0">
                <a:latin typeface="Calibri (正文)"/>
              </a:rPr>
              <a:t>方法或者</a:t>
            </a:r>
            <a:r>
              <a:rPr lang="en-US" altLang="zh-CN" sz="1600" dirty="0" smtClean="0">
                <a:latin typeface="Calibri (正文)"/>
              </a:rPr>
              <a:t>compact()</a:t>
            </a:r>
            <a:r>
              <a:rPr lang="zh-CN" altLang="en-US" sz="1600" dirty="0" smtClean="0">
                <a:latin typeface="Calibri (正文)"/>
              </a:rPr>
              <a:t>方法。</a:t>
            </a:r>
          </a:p>
          <a:p>
            <a:pPr marL="0" indent="0">
              <a:buNone/>
            </a:pPr>
            <a:endParaRPr lang="zh-CN" alt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50673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980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00B0F0"/>
                </a:solidFill>
              </a:rPr>
              <a:t>分散（</a:t>
            </a:r>
            <a:r>
              <a:rPr lang="en-US" altLang="zh-CN" sz="3200" b="1" dirty="0">
                <a:solidFill>
                  <a:srgbClr val="00B0F0"/>
                </a:solidFill>
              </a:rPr>
              <a:t>Scatter</a:t>
            </a:r>
            <a:r>
              <a:rPr lang="zh-CN" altLang="en-US" sz="3200" b="1" dirty="0" smtClean="0">
                <a:solidFill>
                  <a:srgbClr val="00B0F0"/>
                </a:solidFill>
              </a:rPr>
              <a:t>）</a:t>
            </a:r>
            <a:r>
              <a:rPr lang="en-US" altLang="zh-CN" sz="3200" b="1" dirty="0" smtClean="0">
                <a:solidFill>
                  <a:srgbClr val="00B0F0"/>
                </a:solidFill>
              </a:rPr>
              <a:t>     </a:t>
            </a:r>
            <a:r>
              <a:rPr lang="zh-CN" altLang="en-US" sz="3200" b="1" dirty="0" smtClean="0">
                <a:solidFill>
                  <a:srgbClr val="00B0F0"/>
                </a:solidFill>
              </a:rPr>
              <a:t>聚集</a:t>
            </a:r>
            <a:r>
              <a:rPr lang="zh-CN" altLang="en-US" sz="3200" b="1" dirty="0">
                <a:solidFill>
                  <a:srgbClr val="00B0F0"/>
                </a:solidFill>
              </a:rPr>
              <a:t>（</a:t>
            </a:r>
            <a:r>
              <a:rPr lang="en-US" altLang="zh-CN" sz="3200" b="1" dirty="0">
                <a:solidFill>
                  <a:srgbClr val="00B0F0"/>
                </a:solidFill>
              </a:rPr>
              <a:t>Gather</a:t>
            </a:r>
            <a:r>
              <a:rPr lang="zh-CN" altLang="en-US" sz="3200" b="1" dirty="0" smtClean="0">
                <a:solidFill>
                  <a:srgbClr val="00B0F0"/>
                </a:solidFill>
              </a:rPr>
              <a:t>）</a:t>
            </a:r>
            <a:endParaRPr lang="zh-CN" altLang="en-US" sz="3200" dirty="0">
              <a:solidFill>
                <a:srgbClr val="00B0F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31813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67222"/>
            <a:ext cx="31051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293096"/>
            <a:ext cx="337185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5951" y="4266044"/>
            <a:ext cx="34004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225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800" b="1" dirty="0" smtClean="0">
                <a:solidFill>
                  <a:srgbClr val="0070C0"/>
                </a:solidFill>
              </a:rPr>
              <a:t>Selector</a:t>
            </a:r>
            <a:endParaRPr lang="zh-CN" altLang="en-US" sz="3800" b="1" dirty="0">
              <a:solidFill>
                <a:srgbClr val="0070C0"/>
              </a:solidFill>
            </a:endParaRPr>
          </a:p>
        </p:txBody>
      </p:sp>
      <p:sp>
        <p:nvSpPr>
          <p:cNvPr id="3" name="内容占位符 2"/>
          <p:cNvSpPr>
            <a:spLocks noGrp="1"/>
          </p:cNvSpPr>
          <p:nvPr>
            <p:ph idx="1"/>
          </p:nvPr>
        </p:nvSpPr>
        <p:spPr/>
        <p:txBody>
          <a:bodyPr>
            <a:normAutofit/>
          </a:bodyPr>
          <a:lstStyle/>
          <a:p>
            <a:r>
              <a:rPr lang="zh-CN" altLang="en-US" sz="2800" dirty="0"/>
              <a:t>为什么使用</a:t>
            </a:r>
            <a:r>
              <a:rPr lang="en-US" altLang="zh-CN" sz="2800" dirty="0"/>
              <a:t>Selector</a:t>
            </a:r>
            <a:r>
              <a:rPr lang="en-US" altLang="zh-CN" sz="2800" dirty="0" smtClean="0"/>
              <a:t>?</a:t>
            </a:r>
          </a:p>
          <a:p>
            <a:r>
              <a:rPr lang="en-US" altLang="zh-CN" sz="2800" dirty="0"/>
              <a:t>Selector</a:t>
            </a:r>
            <a:r>
              <a:rPr lang="zh-CN" altLang="en-US" sz="2800" dirty="0" smtClean="0"/>
              <a:t>的监听事件</a:t>
            </a:r>
            <a:endParaRPr lang="en-US" altLang="zh-CN" sz="2800" dirty="0" smtClean="0"/>
          </a:p>
          <a:p>
            <a:pPr marL="0" indent="0">
              <a:buNone/>
            </a:pPr>
            <a:r>
              <a:rPr lang="en-US" altLang="zh-CN" sz="2000" dirty="0" smtClean="0"/>
              <a:t>      </a:t>
            </a:r>
            <a:r>
              <a:rPr lang="en-US" altLang="zh-CN" sz="2000" dirty="0" smtClean="0">
                <a:solidFill>
                  <a:srgbClr val="002060"/>
                </a:solidFill>
              </a:rPr>
              <a:t>Connect (OP_CONNECT)</a:t>
            </a:r>
            <a:endParaRPr lang="en-US" altLang="zh-CN" sz="2000" dirty="0">
              <a:solidFill>
                <a:srgbClr val="002060"/>
              </a:solidFill>
            </a:endParaRPr>
          </a:p>
          <a:p>
            <a:pPr marL="0" indent="0">
              <a:buNone/>
            </a:pPr>
            <a:r>
              <a:rPr lang="en-US" altLang="zh-CN" sz="2000" dirty="0" smtClean="0">
                <a:solidFill>
                  <a:srgbClr val="002060"/>
                </a:solidFill>
              </a:rPr>
              <a:t>      Accept (OP_ACCEPT)</a:t>
            </a:r>
          </a:p>
          <a:p>
            <a:pPr marL="0" indent="0">
              <a:buNone/>
            </a:pPr>
            <a:r>
              <a:rPr lang="en-US" altLang="zh-CN" sz="2000" dirty="0" smtClean="0">
                <a:solidFill>
                  <a:srgbClr val="002060"/>
                </a:solidFill>
              </a:rPr>
              <a:t>      Read (OP_READ)</a:t>
            </a:r>
            <a:endParaRPr lang="en-US" altLang="zh-CN" sz="2000" dirty="0">
              <a:solidFill>
                <a:srgbClr val="002060"/>
              </a:solidFill>
            </a:endParaRPr>
          </a:p>
          <a:p>
            <a:pPr marL="0" indent="0">
              <a:buNone/>
            </a:pPr>
            <a:r>
              <a:rPr lang="en-US" altLang="zh-CN" sz="2000" dirty="0" smtClean="0">
                <a:solidFill>
                  <a:srgbClr val="002060"/>
                </a:solidFill>
              </a:rPr>
              <a:t>      Write (OP_WRITE)</a:t>
            </a:r>
            <a:endParaRPr lang="en-US" altLang="zh-CN" sz="2000" dirty="0">
              <a:solidFill>
                <a:srgbClr val="002060"/>
              </a:solidFill>
            </a:endParaRPr>
          </a:p>
        </p:txBody>
      </p:sp>
    </p:spTree>
    <p:extLst>
      <p:ext uri="{BB962C8B-B14F-4D97-AF65-F5344CB8AC3E}">
        <p14:creationId xmlns:p14="http://schemas.microsoft.com/office/powerpoint/2010/main" val="3428261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00B0F0"/>
                </a:solidFill>
              </a:rPr>
              <a:t>OP_READ </a:t>
            </a:r>
            <a:r>
              <a:rPr lang="zh-CN" altLang="en-US" sz="3200" dirty="0" smtClean="0">
                <a:solidFill>
                  <a:srgbClr val="00B0F0"/>
                </a:solidFill>
              </a:rPr>
              <a:t>与 </a:t>
            </a:r>
            <a:r>
              <a:rPr lang="en-US" altLang="zh-CN" sz="3200" dirty="0" smtClean="0">
                <a:solidFill>
                  <a:srgbClr val="00B0F0"/>
                </a:solidFill>
              </a:rPr>
              <a:t>OP_WRITE</a:t>
            </a:r>
            <a:endParaRPr lang="zh-CN" altLang="en-US" sz="3200" dirty="0">
              <a:solidFill>
                <a:srgbClr val="00B0F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419225"/>
            <a:ext cx="704850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2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accent1"/>
                </a:solidFill>
              </a:rPr>
              <a:t>完整的</a:t>
            </a:r>
            <a:r>
              <a:rPr lang="en-US" altLang="zh-CN" sz="3200" dirty="0" smtClean="0">
                <a:solidFill>
                  <a:schemeClr val="accent1"/>
                </a:solidFill>
              </a:rPr>
              <a:t>NIO</a:t>
            </a:r>
            <a:r>
              <a:rPr lang="zh-CN" altLang="en-US" sz="3200" dirty="0" smtClean="0">
                <a:solidFill>
                  <a:schemeClr val="accent1"/>
                </a:solidFill>
              </a:rPr>
              <a:t>示例</a:t>
            </a:r>
            <a:endParaRPr lang="zh-CN" altLang="en-US" sz="3200" dirty="0">
              <a:solidFill>
                <a:schemeClr val="accent1"/>
              </a:solidFill>
            </a:endParaRPr>
          </a:p>
        </p:txBody>
      </p:sp>
      <p:sp>
        <p:nvSpPr>
          <p:cNvPr id="3" name="内容占位符 2"/>
          <p:cNvSpPr>
            <a:spLocks noGrp="1"/>
          </p:cNvSpPr>
          <p:nvPr>
            <p:ph idx="1"/>
          </p:nvPr>
        </p:nvSpPr>
        <p:spPr/>
        <p:txBody>
          <a:bodyPr/>
          <a:lstStyle/>
          <a:p>
            <a:r>
              <a:rPr lang="zh-CN" altLang="en-US" dirty="0" smtClean="0"/>
              <a:t>代码</a:t>
            </a:r>
            <a:endParaRPr lang="zh-CN" altLang="en-US" dirty="0"/>
          </a:p>
        </p:txBody>
      </p:sp>
    </p:spTree>
    <p:extLst>
      <p:ext uri="{BB962C8B-B14F-4D97-AF65-F5344CB8AC3E}">
        <p14:creationId xmlns:p14="http://schemas.microsoft.com/office/powerpoint/2010/main" val="1671125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normAutofit/>
          </a:bodyPr>
          <a:lstStyle/>
          <a:p>
            <a:r>
              <a:rPr lang="zh-CN" altLang="en-US" sz="2800" dirty="0" smtClean="0"/>
              <a:t>提问：当前没有任何</a:t>
            </a:r>
            <a:r>
              <a:rPr lang="en-US" altLang="zh-CN" sz="2800" dirty="0" smtClean="0"/>
              <a:t>I/O</a:t>
            </a:r>
            <a:r>
              <a:rPr lang="zh-CN" altLang="en-US" sz="2800" dirty="0" smtClean="0"/>
              <a:t>事件发生时，调用</a:t>
            </a:r>
            <a:r>
              <a:rPr lang="en-US" altLang="zh-CN" sz="2800" dirty="0" smtClean="0"/>
              <a:t>Selector</a:t>
            </a:r>
            <a:r>
              <a:rPr lang="zh-CN" altLang="en-US" sz="2800" dirty="0" smtClean="0"/>
              <a:t>会阻塞掉当前线程，那么，问题来了，当有</a:t>
            </a:r>
            <a:r>
              <a:rPr lang="en-US" altLang="zh-CN" sz="2800" dirty="0" smtClean="0"/>
              <a:t>I/O</a:t>
            </a:r>
            <a:r>
              <a:rPr lang="zh-CN" altLang="en-US" sz="2800" dirty="0" smtClean="0"/>
              <a:t>事件进来时，是怎么唤醒的</a:t>
            </a:r>
            <a:r>
              <a:rPr lang="en-US" altLang="zh-CN" sz="2800" dirty="0" smtClean="0"/>
              <a:t>Selector</a:t>
            </a:r>
            <a:r>
              <a:rPr lang="zh-CN" altLang="en-US" sz="2800" dirty="0" smtClean="0"/>
              <a:t>线程呢？</a:t>
            </a:r>
            <a:endParaRPr lang="zh-CN" altLang="en-US" sz="2800" dirty="0"/>
          </a:p>
        </p:txBody>
      </p:sp>
    </p:spTree>
    <p:extLst>
      <p:ext uri="{BB962C8B-B14F-4D97-AF65-F5344CB8AC3E}">
        <p14:creationId xmlns:p14="http://schemas.microsoft.com/office/powerpoint/2010/main" val="3048527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rgbClr val="0070C0"/>
                </a:solidFill>
              </a:rPr>
              <a:t>Linux</a:t>
            </a:r>
            <a:r>
              <a:rPr lang="zh-CN" altLang="en-US" sz="3200" dirty="0" smtClean="0">
                <a:solidFill>
                  <a:srgbClr val="0070C0"/>
                </a:solidFill>
              </a:rPr>
              <a:t>网络</a:t>
            </a:r>
            <a:r>
              <a:rPr lang="en-US" altLang="zh-CN" sz="3200" dirty="0" smtClean="0">
                <a:solidFill>
                  <a:srgbClr val="0070C0"/>
                </a:solidFill>
              </a:rPr>
              <a:t>I/O</a:t>
            </a:r>
            <a:r>
              <a:rPr lang="zh-CN" altLang="en-US" sz="3200" dirty="0" smtClean="0">
                <a:solidFill>
                  <a:srgbClr val="0070C0"/>
                </a:solidFill>
              </a:rPr>
              <a:t>模型</a:t>
            </a:r>
            <a:endParaRPr lang="zh-CN" altLang="en-US" sz="3200" dirty="0">
              <a:solidFill>
                <a:srgbClr val="0070C0"/>
              </a:solidFill>
            </a:endParaRPr>
          </a:p>
        </p:txBody>
      </p:sp>
      <p:sp>
        <p:nvSpPr>
          <p:cNvPr id="5" name="内容占位符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smtClean="0"/>
              <a:t>Unix</a:t>
            </a:r>
            <a:r>
              <a:rPr lang="zh-CN" altLang="en-US" sz="2800" dirty="0" smtClean="0"/>
              <a:t>提供了</a:t>
            </a:r>
            <a:r>
              <a:rPr lang="en-US" altLang="zh-CN" sz="2800" dirty="0" smtClean="0"/>
              <a:t>5</a:t>
            </a:r>
            <a:r>
              <a:rPr lang="zh-CN" altLang="en-US" sz="2800" dirty="0" smtClean="0"/>
              <a:t>种</a:t>
            </a:r>
            <a:r>
              <a:rPr lang="en-US" altLang="zh-CN" sz="2800" dirty="0" smtClean="0"/>
              <a:t>I/O</a:t>
            </a:r>
            <a:r>
              <a:rPr lang="zh-CN" altLang="en-US" sz="2800" dirty="0" smtClean="0"/>
              <a:t>模型</a:t>
            </a:r>
            <a:endParaRPr lang="en-US" altLang="zh-CN" sz="2800" dirty="0" smtClean="0"/>
          </a:p>
          <a:p>
            <a:r>
              <a:rPr lang="en-US" altLang="zh-CN" sz="2800" dirty="0" smtClean="0"/>
              <a:t> </a:t>
            </a:r>
            <a:r>
              <a:rPr lang="zh-CN" altLang="en-US" sz="2800" dirty="0" smtClean="0"/>
              <a:t>阻塞</a:t>
            </a:r>
            <a:r>
              <a:rPr lang="en-US" altLang="zh-CN" sz="2800" dirty="0" smtClean="0"/>
              <a:t>I/O</a:t>
            </a:r>
            <a:r>
              <a:rPr lang="zh-CN" altLang="en-US" sz="2800" dirty="0" smtClean="0"/>
              <a:t>模型</a:t>
            </a:r>
            <a:r>
              <a:rPr lang="en-US" altLang="zh-CN" sz="2800" dirty="0" smtClean="0"/>
              <a:t>(BIO)</a:t>
            </a:r>
            <a:r>
              <a:rPr lang="zh-CN" altLang="en-US" sz="2800" dirty="0" smtClean="0"/>
              <a:t> ；</a:t>
            </a:r>
            <a:endParaRPr lang="en-US" altLang="zh-CN" sz="2800" dirty="0" smtClean="0"/>
          </a:p>
          <a:p>
            <a:r>
              <a:rPr lang="zh-CN" altLang="en-US" sz="2800" dirty="0" smtClean="0"/>
              <a:t> 非阻塞</a:t>
            </a:r>
            <a:r>
              <a:rPr lang="en-US" altLang="zh-CN" sz="2800" dirty="0" smtClean="0"/>
              <a:t>I/O</a:t>
            </a:r>
            <a:r>
              <a:rPr lang="zh-CN" altLang="en-US" sz="2800" dirty="0" smtClean="0"/>
              <a:t>模型；</a:t>
            </a:r>
            <a:endParaRPr lang="en-US" altLang="zh-CN" sz="2800" dirty="0" smtClean="0"/>
          </a:p>
          <a:p>
            <a:r>
              <a:rPr lang="en-US" altLang="zh-CN" sz="2800" dirty="0" smtClean="0"/>
              <a:t> I/O</a:t>
            </a:r>
            <a:r>
              <a:rPr lang="zh-CN" altLang="en-US" sz="2800" dirty="0" smtClean="0"/>
              <a:t>复用模型</a:t>
            </a:r>
            <a:r>
              <a:rPr lang="en-US" altLang="zh-CN" sz="2800" dirty="0" smtClean="0"/>
              <a:t>(NIO)</a:t>
            </a:r>
            <a:r>
              <a:rPr lang="zh-CN" altLang="en-US" sz="2800" dirty="0" smtClean="0"/>
              <a:t>；</a:t>
            </a:r>
            <a:endParaRPr lang="en-US" altLang="zh-CN" sz="2800" dirty="0" smtClean="0"/>
          </a:p>
          <a:p>
            <a:r>
              <a:rPr lang="zh-CN" altLang="en-US" sz="2800" dirty="0" smtClean="0"/>
              <a:t> 信号驱动模型</a:t>
            </a:r>
            <a:r>
              <a:rPr lang="en-US" altLang="zh-CN" sz="2800" dirty="0" smtClean="0"/>
              <a:t>(</a:t>
            </a:r>
            <a:r>
              <a:rPr lang="zh-CN" altLang="en-US" sz="2800" dirty="0" smtClean="0"/>
              <a:t>图忽略</a:t>
            </a:r>
            <a:r>
              <a:rPr lang="en-US" altLang="zh-CN" sz="2800" dirty="0" smtClean="0"/>
              <a:t>)</a:t>
            </a:r>
            <a:r>
              <a:rPr lang="zh-CN" altLang="en-US" sz="2800" dirty="0" smtClean="0"/>
              <a:t>；</a:t>
            </a:r>
            <a:endParaRPr lang="en-US" altLang="zh-CN" sz="2800" dirty="0" smtClean="0"/>
          </a:p>
          <a:p>
            <a:r>
              <a:rPr lang="zh-CN" altLang="en-US" sz="2800" dirty="0" smtClean="0"/>
              <a:t> 异步</a:t>
            </a:r>
            <a:r>
              <a:rPr lang="en-US" altLang="zh-CN" sz="2800" dirty="0" smtClean="0"/>
              <a:t>IO(AIO)</a:t>
            </a:r>
            <a:r>
              <a:rPr lang="zh-CN" altLang="en-US" sz="2800" dirty="0" smtClean="0"/>
              <a:t>；</a:t>
            </a:r>
            <a:endParaRPr lang="zh-CN" altLang="en-US" sz="2800" dirty="0"/>
          </a:p>
        </p:txBody>
      </p:sp>
    </p:spTree>
    <p:extLst>
      <p:ext uri="{BB962C8B-B14F-4D97-AF65-F5344CB8AC3E}">
        <p14:creationId xmlns:p14="http://schemas.microsoft.com/office/powerpoint/2010/main" val="1160342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latin typeface="Hiragino Sans GB W3" charset="-122"/>
                <a:ea typeface="Hiragino Sans GB W3" charset="-122"/>
                <a:cs typeface="Hiragino Sans GB W3" charset="-122"/>
              </a:rPr>
              <a:t>Thanks!</a:t>
            </a:r>
            <a:endParaRPr kumimoji="1" lang="zh-CN" altLang="en-US" dirty="0">
              <a:latin typeface="Hiragino Sans GB W3" charset="-122"/>
              <a:ea typeface="Hiragino Sans GB W3" charset="-122"/>
              <a:cs typeface="Hiragino Sans GB W3" charset="-122"/>
            </a:endParaRPr>
          </a:p>
        </p:txBody>
      </p:sp>
      <p:sp>
        <p:nvSpPr>
          <p:cNvPr id="3" name="副标题 2"/>
          <p:cNvSpPr>
            <a:spLocks noGrp="1"/>
          </p:cNvSpPr>
          <p:nvPr>
            <p:ph type="subTitle" idx="1"/>
          </p:nvPr>
        </p:nvSpPr>
        <p:spPr/>
        <p:txBody>
          <a:bodyPr/>
          <a:lstStyle/>
          <a:p>
            <a:r>
              <a:rPr lang="en-US" altLang="zh-CN" dirty="0"/>
              <a:t>artoderk@gmail.com</a:t>
            </a:r>
            <a:endParaRPr lang="zh-CN" altLang="en-US" dirty="0"/>
          </a:p>
        </p:txBody>
      </p:sp>
    </p:spTree>
    <p:extLst>
      <p:ext uri="{BB962C8B-B14F-4D97-AF65-F5344CB8AC3E}">
        <p14:creationId xmlns:p14="http://schemas.microsoft.com/office/powerpoint/2010/main" val="246186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1880" y="332656"/>
            <a:ext cx="1584176" cy="584775"/>
          </a:xfrm>
          <a:prstGeom prst="rect">
            <a:avLst/>
          </a:prstGeom>
          <a:noFill/>
        </p:spPr>
        <p:txBody>
          <a:bodyPr wrap="square" rtlCol="0">
            <a:spAutoFit/>
          </a:bodyPr>
          <a:lstStyle/>
          <a:p>
            <a:r>
              <a:rPr lang="en-US" altLang="zh-CN" sz="3200" dirty="0" smtClean="0">
                <a:solidFill>
                  <a:srgbClr val="00B0F0"/>
                </a:solidFill>
              </a:rPr>
              <a:t>I/O</a:t>
            </a:r>
            <a:r>
              <a:rPr lang="zh-CN" altLang="en-US" sz="3200" dirty="0" smtClean="0">
                <a:solidFill>
                  <a:srgbClr val="00B0F0"/>
                </a:solidFill>
              </a:rPr>
              <a:t>模型</a:t>
            </a:r>
            <a:endParaRPr lang="en-US" altLang="zh-CN" sz="3200" dirty="0" smtClean="0">
              <a:solidFill>
                <a:srgbClr val="00B0F0"/>
              </a:solidFill>
            </a:endParaRP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50575"/>
            <a:ext cx="8136904" cy="539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442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60648"/>
            <a:ext cx="3466728" cy="1143000"/>
          </a:xfrm>
        </p:spPr>
        <p:txBody>
          <a:bodyPr>
            <a:normAutofit/>
          </a:bodyPr>
          <a:lstStyle/>
          <a:p>
            <a:r>
              <a:rPr lang="zh-CN" altLang="en-US" sz="3200" dirty="0" smtClean="0">
                <a:solidFill>
                  <a:srgbClr val="00B0F0"/>
                </a:solidFill>
              </a:rPr>
              <a:t>同步</a:t>
            </a:r>
            <a:r>
              <a:rPr lang="en-US" altLang="zh-CN" sz="3200" dirty="0" smtClean="0">
                <a:solidFill>
                  <a:srgbClr val="00B0F0"/>
                </a:solidFill>
              </a:rPr>
              <a:t>IO</a:t>
            </a:r>
            <a:r>
              <a:rPr lang="zh-CN" altLang="en-US" sz="3200" dirty="0" smtClean="0">
                <a:solidFill>
                  <a:srgbClr val="00B0F0"/>
                </a:solidFill>
              </a:rPr>
              <a:t>操作</a:t>
            </a:r>
            <a:endParaRPr lang="zh-CN" altLang="en-US" sz="3200" dirty="0">
              <a:solidFill>
                <a:srgbClr val="00B0F0"/>
              </a:solidFill>
            </a:endParaRPr>
          </a:p>
        </p:txBody>
      </p:sp>
      <p:sp>
        <p:nvSpPr>
          <p:cNvPr id="4" name="标题 1"/>
          <p:cNvSpPr txBox="1">
            <a:spLocks/>
          </p:cNvSpPr>
          <p:nvPr/>
        </p:nvSpPr>
        <p:spPr>
          <a:xfrm>
            <a:off x="4427984" y="260648"/>
            <a:ext cx="346672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a:solidFill>
                  <a:srgbClr val="00B0F0"/>
                </a:solidFill>
              </a:rPr>
              <a:t>异步</a:t>
            </a:r>
            <a:r>
              <a:rPr lang="en-US" altLang="zh-CN" sz="3200" dirty="0" smtClean="0">
                <a:solidFill>
                  <a:srgbClr val="00B0F0"/>
                </a:solidFill>
              </a:rPr>
              <a:t>IO</a:t>
            </a:r>
            <a:r>
              <a:rPr lang="zh-CN" altLang="en-US" sz="3200" dirty="0" smtClean="0">
                <a:solidFill>
                  <a:srgbClr val="00B0F0"/>
                </a:solidFill>
              </a:rPr>
              <a:t>操作</a:t>
            </a:r>
            <a:endParaRPr lang="zh-CN" altLang="en-US" sz="3200" dirty="0">
              <a:solidFill>
                <a:srgbClr val="00B0F0"/>
              </a:solidFill>
            </a:endParaRPr>
          </a:p>
        </p:txBody>
      </p:sp>
      <p:sp>
        <p:nvSpPr>
          <p:cNvPr id="5" name="矩形 4"/>
          <p:cNvSpPr/>
          <p:nvPr/>
        </p:nvSpPr>
        <p:spPr>
          <a:xfrm>
            <a:off x="2062064" y="1758826"/>
            <a:ext cx="144016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I/O</a:t>
            </a:r>
            <a:r>
              <a:rPr lang="zh-CN" altLang="en-US" dirty="0" smtClean="0">
                <a:solidFill>
                  <a:schemeClr val="tx1"/>
                </a:solidFill>
              </a:rPr>
              <a:t>操作开始</a:t>
            </a:r>
            <a:endParaRPr lang="zh-CN" altLang="en-US" dirty="0">
              <a:solidFill>
                <a:schemeClr val="tx1"/>
              </a:solidFill>
            </a:endParaRPr>
          </a:p>
        </p:txBody>
      </p:sp>
      <p:sp>
        <p:nvSpPr>
          <p:cNvPr id="6" name="矩形 5"/>
          <p:cNvSpPr/>
          <p:nvPr/>
        </p:nvSpPr>
        <p:spPr>
          <a:xfrm>
            <a:off x="2062064" y="3775050"/>
            <a:ext cx="144016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I/O</a:t>
            </a:r>
            <a:r>
              <a:rPr lang="zh-CN" altLang="en-US" dirty="0" smtClean="0">
                <a:solidFill>
                  <a:schemeClr val="tx1"/>
                </a:solidFill>
              </a:rPr>
              <a:t>操作结束</a:t>
            </a:r>
            <a:endParaRPr lang="zh-CN" altLang="en-US" dirty="0">
              <a:solidFill>
                <a:schemeClr val="tx1"/>
              </a:solidFill>
            </a:endParaRPr>
          </a:p>
        </p:txBody>
      </p:sp>
      <p:cxnSp>
        <p:nvCxnSpPr>
          <p:cNvPr id="8" name="直接箭头连接符 7"/>
          <p:cNvCxnSpPr>
            <a:stCxn id="5" idx="2"/>
            <a:endCxn id="6" idx="0"/>
          </p:cNvCxnSpPr>
          <p:nvPr/>
        </p:nvCxnSpPr>
        <p:spPr>
          <a:xfrm>
            <a:off x="2782144" y="2190874"/>
            <a:ext cx="0"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22104" y="2766938"/>
            <a:ext cx="720080" cy="369332"/>
          </a:xfrm>
          <a:prstGeom prst="rect">
            <a:avLst/>
          </a:prstGeom>
          <a:noFill/>
        </p:spPr>
        <p:txBody>
          <a:bodyPr wrap="square" rtlCol="0">
            <a:spAutoFit/>
          </a:bodyPr>
          <a:lstStyle/>
          <a:p>
            <a:r>
              <a:rPr lang="zh-CN" altLang="en-US" dirty="0" smtClean="0"/>
              <a:t>阻塞</a:t>
            </a:r>
            <a:endParaRPr lang="zh-CN" altLang="en-US" dirty="0"/>
          </a:p>
        </p:txBody>
      </p:sp>
      <p:sp>
        <p:nvSpPr>
          <p:cNvPr id="10" name="矩形 9"/>
          <p:cNvSpPr/>
          <p:nvPr/>
        </p:nvSpPr>
        <p:spPr>
          <a:xfrm>
            <a:off x="5508104" y="1772816"/>
            <a:ext cx="144016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I/O</a:t>
            </a:r>
            <a:r>
              <a:rPr lang="zh-CN" altLang="en-US" dirty="0" smtClean="0">
                <a:solidFill>
                  <a:schemeClr val="tx1"/>
                </a:solidFill>
              </a:rPr>
              <a:t>操作开始</a:t>
            </a:r>
            <a:endParaRPr lang="zh-CN" altLang="en-US" dirty="0">
              <a:solidFill>
                <a:schemeClr val="tx1"/>
              </a:solidFill>
            </a:endParaRPr>
          </a:p>
        </p:txBody>
      </p:sp>
      <p:sp>
        <p:nvSpPr>
          <p:cNvPr id="11" name="矩形 10"/>
          <p:cNvSpPr/>
          <p:nvPr/>
        </p:nvSpPr>
        <p:spPr>
          <a:xfrm>
            <a:off x="5508104" y="3789040"/>
            <a:ext cx="144016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I/O</a:t>
            </a:r>
            <a:r>
              <a:rPr lang="zh-CN" altLang="en-US" dirty="0" smtClean="0">
                <a:solidFill>
                  <a:schemeClr val="tx1"/>
                </a:solidFill>
              </a:rPr>
              <a:t>操作结束</a:t>
            </a:r>
            <a:endParaRPr lang="zh-CN" altLang="en-US" dirty="0">
              <a:solidFill>
                <a:schemeClr val="tx1"/>
              </a:solidFill>
            </a:endParaRPr>
          </a:p>
        </p:txBody>
      </p:sp>
      <p:cxnSp>
        <p:nvCxnSpPr>
          <p:cNvPr id="12" name="直接箭头连接符 11"/>
          <p:cNvCxnSpPr>
            <a:stCxn id="10" idx="2"/>
            <a:endCxn id="11" idx="0"/>
          </p:cNvCxnSpPr>
          <p:nvPr/>
        </p:nvCxnSpPr>
        <p:spPr>
          <a:xfrm>
            <a:off x="6228184" y="2204864"/>
            <a:ext cx="0"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96136" y="2780928"/>
            <a:ext cx="936104" cy="369332"/>
          </a:xfrm>
          <a:prstGeom prst="rect">
            <a:avLst/>
          </a:prstGeom>
          <a:noFill/>
        </p:spPr>
        <p:txBody>
          <a:bodyPr wrap="square" rtlCol="0">
            <a:spAutoFit/>
          </a:bodyPr>
          <a:lstStyle/>
          <a:p>
            <a:r>
              <a:rPr lang="zh-CN" altLang="en-US" dirty="0"/>
              <a:t>不</a:t>
            </a:r>
            <a:r>
              <a:rPr lang="zh-CN" altLang="en-US" dirty="0" smtClean="0"/>
              <a:t>阻塞</a:t>
            </a:r>
            <a:endParaRPr lang="zh-CN" altLang="en-US" dirty="0"/>
          </a:p>
        </p:txBody>
      </p:sp>
    </p:spTree>
    <p:extLst>
      <p:ext uri="{BB962C8B-B14F-4D97-AF65-F5344CB8AC3E}">
        <p14:creationId xmlns:p14="http://schemas.microsoft.com/office/powerpoint/2010/main" val="2278901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rgbClr val="00B0F0"/>
                </a:solidFill>
              </a:rPr>
              <a:t>阻塞与非阻塞</a:t>
            </a:r>
            <a:endParaRPr lang="zh-CN" altLang="en-US" sz="3200" dirty="0">
              <a:solidFill>
                <a:srgbClr val="00B0F0"/>
              </a:solidFill>
            </a:endParaRPr>
          </a:p>
        </p:txBody>
      </p:sp>
      <p:sp>
        <p:nvSpPr>
          <p:cNvPr id="4" name="右箭头 3"/>
          <p:cNvSpPr/>
          <p:nvPr/>
        </p:nvSpPr>
        <p:spPr>
          <a:xfrm>
            <a:off x="827584" y="2255344"/>
            <a:ext cx="1944216" cy="1749720"/>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solidFill>
                  <a:schemeClr val="tx1"/>
                </a:solidFill>
              </a:rPr>
              <a:t>请求</a:t>
            </a:r>
            <a:r>
              <a:rPr lang="en-US" altLang="zh-CN" dirty="0" smtClean="0">
                <a:solidFill>
                  <a:schemeClr val="tx1"/>
                </a:solidFill>
              </a:rPr>
              <a:t>I/O</a:t>
            </a:r>
            <a:r>
              <a:rPr lang="zh-CN" altLang="en-US" dirty="0" smtClean="0">
                <a:solidFill>
                  <a:schemeClr val="tx1"/>
                </a:solidFill>
              </a:rPr>
              <a:t>操作</a:t>
            </a:r>
            <a:endParaRPr lang="zh-CN" altLang="en-US" dirty="0">
              <a:solidFill>
                <a:schemeClr val="tx1"/>
              </a:solidFill>
            </a:endParaRPr>
          </a:p>
        </p:txBody>
      </p:sp>
      <p:sp>
        <p:nvSpPr>
          <p:cNvPr id="5" name="椭圆 4"/>
          <p:cNvSpPr/>
          <p:nvPr/>
        </p:nvSpPr>
        <p:spPr>
          <a:xfrm>
            <a:off x="2964592" y="2240868"/>
            <a:ext cx="1895440" cy="18362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如果数据未准备好，请求是否立即返回</a:t>
            </a:r>
            <a:endParaRPr lang="zh-CN" altLang="en-US" dirty="0"/>
          </a:p>
        </p:txBody>
      </p:sp>
      <p:sp>
        <p:nvSpPr>
          <p:cNvPr id="6" name="右箭头 5"/>
          <p:cNvSpPr/>
          <p:nvPr/>
        </p:nvSpPr>
        <p:spPr>
          <a:xfrm>
            <a:off x="5148064" y="2492896"/>
            <a:ext cx="1368152" cy="4846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smtClean="0"/>
              <a:t>不立即返回</a:t>
            </a:r>
            <a:endParaRPr lang="zh-CN" altLang="en-US" sz="1400" dirty="0"/>
          </a:p>
        </p:txBody>
      </p:sp>
      <p:sp>
        <p:nvSpPr>
          <p:cNvPr id="7" name="右箭头 6"/>
          <p:cNvSpPr/>
          <p:nvPr/>
        </p:nvSpPr>
        <p:spPr>
          <a:xfrm>
            <a:off x="5148064" y="3169564"/>
            <a:ext cx="1368152"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smtClean="0">
                <a:solidFill>
                  <a:schemeClr val="tx1"/>
                </a:solidFill>
              </a:rPr>
              <a:t>立即返</a:t>
            </a:r>
            <a:r>
              <a:rPr lang="zh-CN" altLang="en-US" sz="1400" dirty="0">
                <a:solidFill>
                  <a:schemeClr val="tx1"/>
                </a:solidFill>
              </a:rPr>
              <a:t>回</a:t>
            </a:r>
          </a:p>
        </p:txBody>
      </p:sp>
      <p:sp>
        <p:nvSpPr>
          <p:cNvPr id="8" name="矩形 7"/>
          <p:cNvSpPr/>
          <p:nvPr/>
        </p:nvSpPr>
        <p:spPr>
          <a:xfrm>
            <a:off x="6660232" y="249289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阻塞</a:t>
            </a:r>
            <a:endParaRPr lang="zh-CN" altLang="en-US" dirty="0"/>
          </a:p>
        </p:txBody>
      </p:sp>
      <p:sp>
        <p:nvSpPr>
          <p:cNvPr id="9" name="矩形 8"/>
          <p:cNvSpPr/>
          <p:nvPr/>
        </p:nvSpPr>
        <p:spPr>
          <a:xfrm>
            <a:off x="6665148" y="3212976"/>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非阻塞</a:t>
            </a:r>
            <a:endParaRPr lang="zh-CN" altLang="en-US" dirty="0"/>
          </a:p>
        </p:txBody>
      </p:sp>
    </p:spTree>
    <p:extLst>
      <p:ext uri="{BB962C8B-B14F-4D97-AF65-F5344CB8AC3E}">
        <p14:creationId xmlns:p14="http://schemas.microsoft.com/office/powerpoint/2010/main" val="2187844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rgbClr val="00B0F0"/>
                </a:solidFill>
              </a:rPr>
              <a:t>1.</a:t>
            </a:r>
            <a:r>
              <a:rPr lang="zh-CN" altLang="en-US" sz="3200" dirty="0">
                <a:solidFill>
                  <a:srgbClr val="00B0F0"/>
                </a:solidFill>
              </a:rPr>
              <a:t>同步阻塞</a:t>
            </a:r>
            <a:r>
              <a:rPr lang="en-US" altLang="zh-CN" sz="3200" dirty="0">
                <a:solidFill>
                  <a:srgbClr val="00B0F0"/>
                </a:solidFill>
              </a:rPr>
              <a:t>IO</a:t>
            </a:r>
            <a:r>
              <a:rPr lang="zh-CN" altLang="en-US" sz="3200" dirty="0">
                <a:solidFill>
                  <a:srgbClr val="00B0F0"/>
                </a:solidFill>
              </a:rPr>
              <a:t>服务端通信模型</a:t>
            </a:r>
            <a:r>
              <a:rPr lang="en-US" altLang="zh-CN" sz="3200" dirty="0">
                <a:solidFill>
                  <a:srgbClr val="00B0F0"/>
                </a:solidFill>
              </a:rPr>
              <a:t>(N:N)</a:t>
            </a:r>
            <a:endParaRPr lang="zh-CN" altLang="en-US" sz="3200" dirty="0">
              <a:solidFill>
                <a:srgbClr val="00B0F0"/>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6" y="1988840"/>
            <a:ext cx="8037100" cy="3446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4059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rgbClr val="00B0F0"/>
                </a:solidFill>
              </a:rPr>
              <a:t>2.</a:t>
            </a:r>
            <a:r>
              <a:rPr lang="zh-CN" altLang="en-US" sz="3200" dirty="0">
                <a:solidFill>
                  <a:srgbClr val="00B0F0"/>
                </a:solidFill>
              </a:rPr>
              <a:t>伪异步</a:t>
            </a:r>
            <a:r>
              <a:rPr lang="en-US" altLang="zh-CN" sz="3200" dirty="0">
                <a:solidFill>
                  <a:srgbClr val="00B0F0"/>
                </a:solidFill>
              </a:rPr>
              <a:t>IO</a:t>
            </a:r>
            <a:r>
              <a:rPr lang="zh-CN" altLang="en-US" sz="3200" dirty="0">
                <a:solidFill>
                  <a:srgbClr val="00B0F0"/>
                </a:solidFill>
              </a:rPr>
              <a:t>服务端通信模型</a:t>
            </a:r>
            <a:r>
              <a:rPr lang="en-US" altLang="zh-CN" sz="3200" dirty="0">
                <a:solidFill>
                  <a:srgbClr val="00B0F0"/>
                </a:solidFill>
              </a:rPr>
              <a:t>(N:M</a:t>
            </a:r>
            <a:r>
              <a:rPr lang="en-US" altLang="zh-CN" sz="3200" dirty="0" smtClean="0">
                <a:solidFill>
                  <a:srgbClr val="00B0F0"/>
                </a:solidFill>
              </a:rPr>
              <a:t>)</a:t>
            </a:r>
            <a:endParaRPr lang="zh-CN" altLang="en-US" sz="3200" dirty="0">
              <a:solidFill>
                <a:srgbClr val="00B0F0"/>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98" y="2031678"/>
            <a:ext cx="7925450" cy="334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313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solidFill>
                  <a:srgbClr val="00B0F0"/>
                </a:solidFill>
              </a:rPr>
              <a:t>3.NIO</a:t>
            </a:r>
            <a:r>
              <a:rPr lang="zh-CN" altLang="en-US" sz="3200" dirty="0" smtClean="0">
                <a:solidFill>
                  <a:srgbClr val="00B0F0"/>
                </a:solidFill>
              </a:rPr>
              <a:t>服务器通信模型</a:t>
            </a:r>
            <a:endParaRPr lang="zh-CN" altLang="en-US" sz="3200" dirty="0">
              <a:solidFill>
                <a:srgbClr val="00B0F0"/>
              </a:solidFill>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340767"/>
            <a:ext cx="7591425" cy="489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038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0070C0"/>
                </a:solidFill>
              </a:rPr>
              <a:t>Java NIO</a:t>
            </a:r>
            <a:endParaRPr lang="zh-CN" altLang="en-US" sz="3200" dirty="0">
              <a:solidFill>
                <a:srgbClr val="0070C0"/>
              </a:solidFill>
            </a:endParaRPr>
          </a:p>
        </p:txBody>
      </p:sp>
      <p:sp>
        <p:nvSpPr>
          <p:cNvPr id="3" name="内容占位符 2"/>
          <p:cNvSpPr>
            <a:spLocks noGrp="1"/>
          </p:cNvSpPr>
          <p:nvPr>
            <p:ph idx="1"/>
          </p:nvPr>
        </p:nvSpPr>
        <p:spPr/>
        <p:txBody>
          <a:bodyPr>
            <a:normAutofit/>
          </a:bodyPr>
          <a:lstStyle/>
          <a:p>
            <a:pPr marL="0" indent="0">
              <a:buNone/>
            </a:pPr>
            <a:r>
              <a:rPr lang="en-US" altLang="zh-CN" sz="2800" dirty="0"/>
              <a:t>Java NIO </a:t>
            </a:r>
            <a:r>
              <a:rPr lang="zh-CN" altLang="en-US" sz="2800" dirty="0"/>
              <a:t>由以下几个核心部分组成</a:t>
            </a:r>
            <a:endParaRPr lang="en-US" altLang="zh-CN" sz="2800" dirty="0" smtClean="0"/>
          </a:p>
          <a:p>
            <a:r>
              <a:rPr lang="en-US" altLang="zh-CN" sz="2800" dirty="0" smtClean="0"/>
              <a:t>Channels(</a:t>
            </a:r>
            <a:r>
              <a:rPr lang="zh-CN" altLang="en-US" sz="2800" dirty="0" smtClean="0"/>
              <a:t>通道</a:t>
            </a:r>
            <a:r>
              <a:rPr lang="en-US" altLang="zh-CN" sz="2800" dirty="0" smtClean="0"/>
              <a:t>)</a:t>
            </a:r>
          </a:p>
          <a:p>
            <a:r>
              <a:rPr lang="en-US" altLang="zh-CN" sz="2800" dirty="0" smtClean="0"/>
              <a:t>Buffers(</a:t>
            </a:r>
            <a:r>
              <a:rPr lang="zh-CN" altLang="en-US" sz="2800" dirty="0" smtClean="0"/>
              <a:t>缓冲区</a:t>
            </a:r>
            <a:r>
              <a:rPr lang="en-US" altLang="zh-CN" sz="2800" dirty="0" smtClean="0"/>
              <a:t>)</a:t>
            </a:r>
          </a:p>
          <a:p>
            <a:r>
              <a:rPr lang="en-US" altLang="zh-CN" sz="2800" dirty="0" smtClean="0"/>
              <a:t>Selectors(</a:t>
            </a:r>
            <a:r>
              <a:rPr lang="zh-CN" altLang="en-US" sz="2800" dirty="0" smtClean="0"/>
              <a:t>多路复用器</a:t>
            </a:r>
            <a:r>
              <a:rPr lang="en-US" altLang="zh-CN" sz="2800" dirty="0" smtClean="0"/>
              <a:t>)</a:t>
            </a:r>
            <a:endParaRPr lang="zh-CN" altLang="en-US" sz="2800" dirty="0"/>
          </a:p>
        </p:txBody>
      </p:sp>
    </p:spTree>
    <p:extLst>
      <p:ext uri="{BB962C8B-B14F-4D97-AF65-F5344CB8AC3E}">
        <p14:creationId xmlns:p14="http://schemas.microsoft.com/office/powerpoint/2010/main" val="375229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14674</TotalTime>
  <Words>1130</Words>
  <Application>Microsoft Office PowerPoint</Application>
  <PresentationFormat>全屏显示(4:3)</PresentationFormat>
  <Paragraphs>131</Paragraphs>
  <Slides>20</Slides>
  <Notes>13</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Java IO</vt:lpstr>
      <vt:lpstr>Linux网络I/O模型</vt:lpstr>
      <vt:lpstr>PowerPoint 演示文稿</vt:lpstr>
      <vt:lpstr>同步IO操作</vt:lpstr>
      <vt:lpstr>阻塞与非阻塞</vt:lpstr>
      <vt:lpstr>1.同步阻塞IO服务端通信模型(N:N)</vt:lpstr>
      <vt:lpstr>2.伪异步IO服务端通信模型(N:M)</vt:lpstr>
      <vt:lpstr>3.NIO服务器通信模型</vt:lpstr>
      <vt:lpstr>Java NIO</vt:lpstr>
      <vt:lpstr>Channel</vt:lpstr>
      <vt:lpstr>PowerPoint 演示文稿</vt:lpstr>
      <vt:lpstr>缓冲区（Buffer）</vt:lpstr>
      <vt:lpstr>PowerPoint 演示文稿</vt:lpstr>
      <vt:lpstr>Buffer的基本用法 </vt:lpstr>
      <vt:lpstr>分散（Scatter）     聚集（Gather）</vt:lpstr>
      <vt:lpstr>Selector</vt:lpstr>
      <vt:lpstr>OP_READ 与 OP_WRITE</vt:lpstr>
      <vt:lpstr>完整的NIO示例</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xiongjie</dc:creator>
  <cp:lastModifiedBy>xiongjie</cp:lastModifiedBy>
  <cp:revision>85</cp:revision>
  <dcterms:created xsi:type="dcterms:W3CDTF">2015-06-18T02:18:45Z</dcterms:created>
  <dcterms:modified xsi:type="dcterms:W3CDTF">2016-11-11T06:37:11Z</dcterms:modified>
</cp:coreProperties>
</file>