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sldIdLst>
    <p:sldId id="274" r:id="rId2"/>
    <p:sldId id="260" r:id="rId3"/>
    <p:sldId id="275" r:id="rId4"/>
    <p:sldId id="276" r:id="rId5"/>
    <p:sldId id="282" r:id="rId6"/>
    <p:sldId id="305" r:id="rId7"/>
    <p:sldId id="303" r:id="rId8"/>
    <p:sldId id="302" r:id="rId9"/>
    <p:sldId id="304" r:id="rId10"/>
    <p:sldId id="283" r:id="rId11"/>
    <p:sldId id="281" r:id="rId12"/>
    <p:sldId id="297" r:id="rId13"/>
    <p:sldId id="298" r:id="rId14"/>
    <p:sldId id="295" r:id="rId15"/>
    <p:sldId id="299" r:id="rId16"/>
    <p:sldId id="300" r:id="rId17"/>
    <p:sldId id="294" r:id="rId18"/>
    <p:sldId id="296" r:id="rId19"/>
    <p:sldId id="290" r:id="rId20"/>
    <p:sldId id="292" r:id="rId21"/>
    <p:sldId id="279" r:id="rId22"/>
    <p:sldId id="291" r:id="rId23"/>
    <p:sldId id="293" r:id="rId24"/>
    <p:sldId id="280" r:id="rId25"/>
    <p:sldId id="288" r:id="rId26"/>
    <p:sldId id="287" r:id="rId27"/>
    <p:sldId id="289" r:id="rId28"/>
    <p:sldId id="278" r:id="rId29"/>
    <p:sldId id="284" r:id="rId30"/>
    <p:sldId id="277" r:id="rId31"/>
    <p:sldId id="285" r:id="rId32"/>
    <p:sldId id="286" r:id="rId33"/>
    <p:sldId id="301" r:id="rId34"/>
    <p:sldId id="306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975B970-4844-4C28-8906-932A847C043B}">
          <p14:sldIdLst>
            <p14:sldId id="274"/>
            <p14:sldId id="260"/>
            <p14:sldId id="275"/>
            <p14:sldId id="276"/>
            <p14:sldId id="282"/>
            <p14:sldId id="305"/>
            <p14:sldId id="303"/>
            <p14:sldId id="302"/>
            <p14:sldId id="304"/>
            <p14:sldId id="283"/>
            <p14:sldId id="281"/>
            <p14:sldId id="297"/>
            <p14:sldId id="298"/>
            <p14:sldId id="295"/>
            <p14:sldId id="299"/>
            <p14:sldId id="300"/>
            <p14:sldId id="294"/>
            <p14:sldId id="296"/>
            <p14:sldId id="290"/>
            <p14:sldId id="292"/>
            <p14:sldId id="279"/>
            <p14:sldId id="291"/>
            <p14:sldId id="293"/>
            <p14:sldId id="280"/>
            <p14:sldId id="288"/>
            <p14:sldId id="287"/>
            <p14:sldId id="289"/>
            <p14:sldId id="278"/>
            <p14:sldId id="284"/>
            <p14:sldId id="277"/>
            <p14:sldId id="285"/>
            <p14:sldId id="286"/>
            <p14:sldId id="301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15" autoAdjust="0"/>
  </p:normalViewPr>
  <p:slideViewPr>
    <p:cSldViewPr>
      <p:cViewPr varScale="1">
        <p:scale>
          <a:sx n="89" d="100"/>
          <a:sy n="89" d="100"/>
        </p:scale>
        <p:origin x="-16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274BC-2575-4387-A12B-2F7E4E6F7A1E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8232-4658-4F54-8D09-1EE0A7BD33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2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Jdk</a:t>
            </a:r>
            <a:r>
              <a:rPr lang="zh-CN" altLang="en-US" dirty="0" smtClean="0"/>
              <a:t>根据不同系统实现了不同的</a:t>
            </a:r>
            <a:r>
              <a:rPr lang="en-US" altLang="zh-CN" dirty="0" smtClean="0"/>
              <a:t>NIO</a:t>
            </a:r>
            <a:r>
              <a:rPr lang="zh-CN" altLang="en-US" dirty="0" smtClean="0"/>
              <a:t>处理机制，</a:t>
            </a:r>
            <a:r>
              <a:rPr lang="en-US" altLang="zh-CN" dirty="0" smtClean="0"/>
              <a:t>Win</a:t>
            </a:r>
            <a:r>
              <a:rPr lang="zh-CN" altLang="en-US" dirty="0" smtClean="0"/>
              <a:t>系统每个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线程开启一对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系统则开启一对</a:t>
            </a:r>
            <a:r>
              <a:rPr lang="en-US" altLang="zh-CN" dirty="0" smtClean="0"/>
              <a:t>Pipe</a:t>
            </a:r>
            <a:r>
              <a:rPr lang="zh-CN" altLang="en-US" dirty="0" smtClean="0"/>
              <a:t>，并将此加入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的监控队列中去，</a:t>
            </a:r>
            <a:endParaRPr lang="en-US" altLang="zh-CN" dirty="0" smtClean="0"/>
          </a:p>
          <a:p>
            <a:r>
              <a:rPr lang="zh-CN" altLang="en-US" dirty="0" smtClean="0"/>
              <a:t>当该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阻塞而需要唤醒它时，通过</a:t>
            </a:r>
            <a:r>
              <a:rPr lang="en-US" altLang="zh-CN" dirty="0" smtClean="0"/>
              <a:t>socket/pipe</a:t>
            </a:r>
            <a:r>
              <a:rPr lang="zh-CN" altLang="en-US" dirty="0" smtClean="0"/>
              <a:t>发送一个数据，因为存在监控列表中，所以</a:t>
            </a:r>
            <a:r>
              <a:rPr lang="en-US" altLang="zh-CN" dirty="0" smtClean="0"/>
              <a:t>selector</a:t>
            </a:r>
            <a:r>
              <a:rPr lang="zh-CN" altLang="en-US" dirty="0" smtClean="0"/>
              <a:t>就会被告唤醒了。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一个阻塞在</a:t>
            </a:r>
            <a:r>
              <a:rPr lang="en-US" altLang="zh-CN" sz="1200" b="0" i="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上的线程有以下三种方式可以被唤醒：</a:t>
            </a:r>
          </a:p>
          <a:p>
            <a:r>
              <a:rPr lang="en-US" altLang="zh-CN" sz="1200" b="0" i="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）  有数据可读</a:t>
            </a:r>
            <a:r>
              <a:rPr lang="en-US" altLang="zh-CN" sz="1200" b="0" i="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写，或出现异常。</a:t>
            </a:r>
          </a:p>
          <a:p>
            <a:r>
              <a:rPr lang="en-US" altLang="zh-CN" sz="1200" b="0" i="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）  阻塞时间到，即</a:t>
            </a:r>
            <a:r>
              <a:rPr lang="en-US" altLang="zh-CN" sz="1200" b="0" i="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time out</a:t>
            </a:r>
            <a:r>
              <a:rPr lang="zh-CN" altLang="en-US" sz="1200" b="0" i="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）  收到一个</a:t>
            </a:r>
            <a:r>
              <a:rPr lang="en-US" altLang="zh-CN" sz="1200" b="0" i="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non-block</a:t>
            </a:r>
            <a:r>
              <a:rPr lang="zh-CN" altLang="en-US" sz="1200" b="0" i="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的信号。可由</a:t>
            </a:r>
            <a:r>
              <a:rPr lang="en-US" altLang="zh-CN" sz="1200" b="0" i="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kill</a:t>
            </a:r>
            <a:r>
              <a:rPr lang="zh-CN" altLang="en-US" sz="1200" b="0" i="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 err="1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pthread_kill</a:t>
            </a:r>
            <a:r>
              <a:rPr lang="zh-CN" altLang="en-US" sz="1200" b="0" i="0" kern="1200" dirty="0" smtClean="0">
                <a:solidFill>
                  <a:srgbClr val="00B050"/>
                </a:solidFill>
                <a:effectLst/>
                <a:latin typeface="+mn-lt"/>
                <a:ea typeface="+mn-ea"/>
                <a:cs typeface="+mn-cs"/>
              </a:rPr>
              <a:t>发出。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3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服务端依次发生的步骤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建立服务端监听套接字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ServerSocketChannel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，以及对应的管道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线程，将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ServerSocketChannel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线程持有的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中，并将注册返回的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ServerSocketChannel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ServerSocketChannel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对应的管道中触发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channelRegistered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绑定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和端口；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触发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channelActive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事件，并将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ServerSocketChannel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OP_ACCEPT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客户端发起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线程正在运行的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循环检测到了该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ServerSocketChannel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事件就绪，则通过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系统调用建立一个已连接套接字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，并为其创建对应的管道；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在服务端监听套接字对应的管道中触发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8.channelRead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ServerBootstrapAcceptor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方法响应：为已连接套接字对应的管道加入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ChannelInitializer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处理器；启动一个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线程，并将已连接套接字的注册任务加入到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线程的任务队列中；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线程执行已连接套接字的注册任务：将已连接套接字注册到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线程持有的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中，并将注册返回的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赋值给已连接套接字关联的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变量；在已连接套接字对应的管道中触发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channelRegistered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channelRegistered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ChannelInitializer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channelRegistered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方法响应：将自定义的处理器（譬如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EchoServerHandler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）加入到已连接套接字对应的管道中；在已连接套接字对应的管道中触发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channelActive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channelActive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事件由已连接套接字对应的管道中的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inbound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channelActive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方法响应；将已连接套接字关联的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OP_READ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；至此，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线程关联的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就开始监听已连接套接字的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事件了。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线程运行的同时，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线程接着在服务端监听套接字对应的管道中触发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channelReadComplete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客户端向服务端发送消息后，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线程正在运行的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循环会检测到已连接套接字的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事件就绪。则通过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系统调用将消息从套接字的接受缓冲区中读到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AdaptiveRecvByteBufAllocator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（可以自适应调整分配的缓存的大小）分配的缓存中；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在已连接套接字对应的管道中触发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13.channelRead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EchoServerHandler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方法响应：执行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操作将消息存储到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ChannelOutboundBuffer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在已连接套接字对应的管道中触发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ChannelReadComplete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15.ChannelReadComplete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EchoServerHandler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处理器的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channelReadComplete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方法响应：执行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操作将消息从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ChannelOutboundBuffer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到套接字的发送缓冲区中；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客户端依次发生的步骤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建立套接字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，以及对应的管道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启动客户端线程，将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注册到客户端线程持有的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中，并将注册返回的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触发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channelRegistered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4.channelRegistered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ChannelInitializer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channelRegistered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方法响应：将客户端自定义的处理器（譬如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EchoClientHandler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）按顺序加入到管道中；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向服务端发起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请求，并将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OP_CONNECT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开始三次握手，客户端线程正在运行的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循环检测到了该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事件就绪，则将关联的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selectionKey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OP_CONNECT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，再通过调用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finishConnect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完成连接的建立；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触发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channelActive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8.channelActive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事件由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EchoClientHandler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channelActive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方法响应，通过调用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ctx.writeAndFlush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方法将消息发往服务端；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首先将消息存储到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ChannelOutboundBuffer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中；（如果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ChannelOutboundBuffer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存储的所有未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的消息的大小超过高水位线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writeBufferHighWaterMark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（默认值为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 * 1024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），则会触发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ChannelWritabilityChanged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事件）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然后将消息从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ChannelOutboundBuffer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到套接字的发送缓冲区中；（如果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ChannelOutboundBuffer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存储的所有未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的消息的大小小于低水位线，则会触发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ChannelWritabilityChanged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事件）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552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“引导”是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Netty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中配置程序的过程，当你需要连接客户端或服务器绑定指定端口时需要使用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bootstrap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 “引导”有两种类型，一种是用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于客户端的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Bootstrap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也适用于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DatagramChannel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，一种是</a:t>
            </a:r>
            <a:r>
              <a:rPr lang="zh-CN" altLang="en-US" sz="1200" b="0" i="0" u="none" strike="noStrike" kern="1200" baseline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用于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服务端的</a:t>
            </a:r>
            <a:r>
              <a:rPr lang="en-US" altLang="zh-CN" sz="1200" b="1" i="0" u="none" strike="noStrike" kern="1200" baseline="0" dirty="0" err="1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ServerBootstrap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，这两种都继承至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AbstractBootstrap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ServerBootstrap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可以认为有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组，第一组包含一个单例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ServerChannel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，代表持有一个绑定了本地端口的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；第二组包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含所有的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，代表服务器已接受了的连接。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18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 smtClean="0"/>
              <a:t>connect</a:t>
            </a:r>
            <a:r>
              <a:rPr lang="zh-CN" altLang="en-US" dirty="0" smtClean="0"/>
              <a:t>首先去调用父类的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initAndRegister</a:t>
            </a:r>
            <a:r>
              <a:rPr lang="en-US" altLang="zh-CN" sz="1200" dirty="0" smtClean="0">
                <a:solidFill>
                  <a:schemeClr val="bg1"/>
                </a:solidFill>
              </a:rPr>
              <a:t>()</a:t>
            </a:r>
            <a:r>
              <a:rPr lang="zh-CN" altLang="en-US" sz="1200" dirty="0" smtClean="0">
                <a:solidFill>
                  <a:schemeClr val="tx1"/>
                </a:solidFill>
              </a:rPr>
              <a:t>方法；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dirty="0" err="1" smtClean="0">
                <a:solidFill>
                  <a:schemeClr val="bg1"/>
                </a:solidFill>
              </a:rPr>
              <a:t>initAndRegister</a:t>
            </a:r>
            <a:r>
              <a:rPr lang="en-US" altLang="zh-CN" sz="1200" dirty="0" smtClean="0">
                <a:solidFill>
                  <a:schemeClr val="bg1"/>
                </a:solidFill>
              </a:rPr>
              <a:t>()</a:t>
            </a:r>
            <a:r>
              <a:rPr lang="zh-CN" altLang="en-US" sz="1200" dirty="0" smtClean="0">
                <a:solidFill>
                  <a:schemeClr val="bg1"/>
                </a:solidFill>
              </a:rPr>
              <a:t>方法里面会根据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BootStrap</a:t>
            </a:r>
            <a:r>
              <a:rPr lang="zh-CN" altLang="en-US" sz="1200" dirty="0" smtClean="0">
                <a:solidFill>
                  <a:schemeClr val="bg1"/>
                </a:solidFill>
              </a:rPr>
              <a:t>的配置反射生成一个</a:t>
            </a:r>
            <a:r>
              <a:rPr lang="en-US" altLang="zh-CN" sz="1200" baseline="0" dirty="0" smtClean="0">
                <a:solidFill>
                  <a:schemeClr val="bg1"/>
                </a:solidFill>
              </a:rPr>
              <a:t>Channel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并</a:t>
            </a:r>
            <a:r>
              <a:rPr lang="en-US" altLang="zh-CN" sz="1200" baseline="0" dirty="0" smtClean="0">
                <a:solidFill>
                  <a:schemeClr val="bg1"/>
                </a:solidFill>
              </a:rPr>
              <a:t>open(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此处是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NioSocketChannel</a:t>
            </a:r>
            <a:r>
              <a:rPr lang="en-US" altLang="zh-CN" sz="1200" baseline="0" dirty="0" smtClean="0">
                <a:solidFill>
                  <a:schemeClr val="bg1"/>
                </a:solidFill>
              </a:rPr>
              <a:t>)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；</a:t>
            </a:r>
            <a:endParaRPr lang="en-US" altLang="zh-CN" sz="1200" baseline="0" dirty="0" smtClean="0">
              <a:solidFill>
                <a:schemeClr val="bg1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aseline="0" dirty="0" smtClean="0">
                <a:solidFill>
                  <a:schemeClr val="bg1"/>
                </a:solidFill>
              </a:rPr>
              <a:t>调用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BootStrap</a:t>
            </a:r>
            <a:r>
              <a:rPr lang="zh-CN" altLang="en-US" sz="1200" dirty="0" smtClean="0">
                <a:solidFill>
                  <a:schemeClr val="bg1"/>
                </a:solidFill>
              </a:rPr>
              <a:t>的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init</a:t>
            </a:r>
            <a:r>
              <a:rPr lang="en-US" altLang="zh-CN" sz="1200" dirty="0" smtClean="0">
                <a:solidFill>
                  <a:schemeClr val="bg1"/>
                </a:solidFill>
              </a:rPr>
              <a:t>(…)</a:t>
            </a:r>
            <a:r>
              <a:rPr lang="zh-CN" altLang="en-US" sz="1200" dirty="0" smtClean="0">
                <a:solidFill>
                  <a:schemeClr val="bg1"/>
                </a:solidFill>
              </a:rPr>
              <a:t>方法将</a:t>
            </a:r>
            <a:r>
              <a:rPr lang="en-US" altLang="zh-CN" sz="1200" dirty="0" smtClean="0">
                <a:solidFill>
                  <a:schemeClr val="bg1"/>
                </a:solidFill>
              </a:rPr>
              <a:t>Handler</a:t>
            </a:r>
            <a:r>
              <a:rPr lang="zh-CN" altLang="en-US" sz="1200" dirty="0" smtClean="0">
                <a:solidFill>
                  <a:schemeClr val="bg1"/>
                </a:solidFill>
              </a:rPr>
              <a:t>与</a:t>
            </a:r>
            <a:r>
              <a:rPr lang="en-US" altLang="zh-CN" sz="1200" dirty="0" smtClean="0">
                <a:solidFill>
                  <a:schemeClr val="bg1"/>
                </a:solidFill>
              </a:rPr>
              <a:t>Pipeline</a:t>
            </a:r>
            <a:r>
              <a:rPr lang="zh-CN" altLang="en-US" sz="1200" dirty="0" smtClean="0">
                <a:solidFill>
                  <a:schemeClr val="bg1"/>
                </a:solidFill>
              </a:rPr>
              <a:t>绑定；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aseline="0" dirty="0" smtClean="0">
                <a:solidFill>
                  <a:schemeClr val="bg1"/>
                </a:solidFill>
              </a:rPr>
              <a:t>将</a:t>
            </a:r>
            <a:r>
              <a:rPr lang="en-US" altLang="zh-CN" sz="1200" baseline="0" dirty="0" smtClean="0">
                <a:solidFill>
                  <a:schemeClr val="bg1"/>
                </a:solidFill>
              </a:rPr>
              <a:t>Channel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与</a:t>
            </a:r>
            <a:r>
              <a:rPr lang="en-US" altLang="zh-CN" sz="1200" baseline="0" dirty="0" err="1" smtClean="0">
                <a:solidFill>
                  <a:schemeClr val="bg1"/>
                </a:solidFill>
              </a:rPr>
              <a:t>EventLoopGroup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绑定</a:t>
            </a:r>
            <a:r>
              <a:rPr lang="en-US" altLang="zh-CN" sz="1200" baseline="0" dirty="0" smtClean="0">
                <a:solidFill>
                  <a:schemeClr val="bg1"/>
                </a:solidFill>
              </a:rPr>
              <a:t>(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与</a:t>
            </a:r>
            <a:r>
              <a:rPr lang="en-US" altLang="zh-CN" sz="1200" baseline="0" dirty="0" smtClean="0">
                <a:solidFill>
                  <a:schemeClr val="bg1"/>
                </a:solidFill>
              </a:rPr>
              <a:t>Selector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绑定</a:t>
            </a:r>
            <a:r>
              <a:rPr lang="en-US" altLang="zh-CN" sz="1200" baseline="0" dirty="0" smtClean="0">
                <a:solidFill>
                  <a:schemeClr val="bg1"/>
                </a:solidFill>
              </a:rPr>
              <a:t>,OP_CONNECT)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；</a:t>
            </a:r>
            <a:endParaRPr lang="en-US" altLang="zh-CN" sz="1200" baseline="0" dirty="0" smtClean="0">
              <a:solidFill>
                <a:schemeClr val="bg1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aseline="0" dirty="0" smtClean="0">
                <a:solidFill>
                  <a:schemeClr val="bg1"/>
                </a:solidFill>
              </a:rPr>
              <a:t>调用</a:t>
            </a:r>
            <a:r>
              <a:rPr lang="en-US" altLang="zh-CN" sz="1200" baseline="0" dirty="0" smtClean="0">
                <a:solidFill>
                  <a:schemeClr val="bg1"/>
                </a:solidFill>
              </a:rPr>
              <a:t>doConnect0()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方法，</a:t>
            </a:r>
            <a:r>
              <a:rPr lang="en-US" altLang="zh-CN" sz="1200" baseline="0" dirty="0" smtClean="0">
                <a:solidFill>
                  <a:schemeClr val="bg1"/>
                </a:solidFill>
              </a:rPr>
              <a:t>doConnect0()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方法调用</a:t>
            </a:r>
            <a:r>
              <a:rPr lang="en-US" altLang="zh-CN" sz="1200" baseline="0" dirty="0" smtClean="0">
                <a:solidFill>
                  <a:schemeClr val="bg1"/>
                </a:solidFill>
              </a:rPr>
              <a:t>Channel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的</a:t>
            </a:r>
            <a:r>
              <a:rPr lang="en-US" altLang="zh-CN" sz="1200" baseline="0" dirty="0" smtClean="0">
                <a:solidFill>
                  <a:schemeClr val="bg1"/>
                </a:solidFill>
              </a:rPr>
              <a:t>connect()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方法与服务器建立链接。</a:t>
            </a:r>
            <a:endParaRPr lang="en-US" altLang="zh-CN" sz="1200" baseline="0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就接通服务器，可以收发消息了。</a:t>
            </a:r>
            <a:endParaRPr lang="en-US" altLang="zh-CN" sz="1200" baseline="0" dirty="0" smtClean="0">
              <a:solidFill>
                <a:schemeClr val="bg1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18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ServerBootstrap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childOption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区别在哪里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是提供给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NioServerSocketChannel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用来接收进来的连接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childOption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是提供给由父管道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接收到的连接，也就是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通常情况下，服务端的创建是在用户进程启动的时候进行，因此一般由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函数或者启动类负责创建，服务端的创建由业务线程负责完成。在创建服务端的时候实例化了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EventLoopGroup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EventLoopGroup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实际就是一个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线程组，负责管理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的申请和释放。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EventLoopGroup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管理的线程数可以通过构造函数设置，如果没有设置，默认取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Dio.netty.eventLoopThreads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，如果该系统参数也没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有指定，则为可用的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 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bossGroup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线程组实际就是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线程池，负责处理客户端的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连接请求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(OP_ACCEPT)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，如果系统只有一个服务端端口需要监听，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则建议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bossGroup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线程组线程数设置为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workerGroup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是真正负责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读写操作的线程组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(OP_READ,OP_WRITE)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ServerBootstrap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方法进行设置，用于后续的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绑定。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18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 smtClean="0"/>
              <a:t>bind()</a:t>
            </a:r>
            <a:r>
              <a:rPr lang="zh-CN" altLang="en-US" dirty="0" smtClean="0"/>
              <a:t>方法是</a:t>
            </a:r>
            <a:r>
              <a:rPr lang="en-US" altLang="zh-CN" dirty="0" err="1" smtClean="0"/>
              <a:t>AbstractBootStrap</a:t>
            </a:r>
            <a:r>
              <a:rPr lang="zh-CN" altLang="en-US" dirty="0" smtClean="0"/>
              <a:t>类里的方法，调用顺序</a:t>
            </a:r>
            <a:r>
              <a:rPr lang="en-US" altLang="zh-CN" dirty="0" smtClean="0"/>
              <a:t>:bind()-&gt;</a:t>
            </a:r>
            <a:r>
              <a:rPr lang="en-US" altLang="zh-CN" dirty="0" err="1" smtClean="0"/>
              <a:t>doBind</a:t>
            </a:r>
            <a:r>
              <a:rPr lang="en-US" altLang="zh-CN" dirty="0" smtClean="0"/>
              <a:t>()-&gt;</a:t>
            </a:r>
            <a:r>
              <a:rPr lang="en-US" altLang="zh-CN" dirty="0" err="1" smtClean="0"/>
              <a:t>initAndRegister</a:t>
            </a:r>
            <a:r>
              <a:rPr lang="en-US" altLang="zh-CN" dirty="0" smtClean="0"/>
              <a:t>()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dirty="0" err="1" smtClean="0">
                <a:solidFill>
                  <a:schemeClr val="bg1"/>
                </a:solidFill>
              </a:rPr>
              <a:t>initAndRegister</a:t>
            </a:r>
            <a:r>
              <a:rPr lang="en-US" altLang="zh-CN" sz="1200" dirty="0" smtClean="0">
                <a:solidFill>
                  <a:schemeClr val="bg1"/>
                </a:solidFill>
              </a:rPr>
              <a:t>()</a:t>
            </a:r>
            <a:r>
              <a:rPr lang="zh-CN" altLang="en-US" sz="1200" dirty="0" smtClean="0">
                <a:solidFill>
                  <a:schemeClr val="bg1"/>
                </a:solidFill>
              </a:rPr>
              <a:t>方法里面会根据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ServerBootStrap</a:t>
            </a:r>
            <a:r>
              <a:rPr lang="zh-CN" altLang="en-US" sz="1200" dirty="0" smtClean="0">
                <a:solidFill>
                  <a:schemeClr val="bg1"/>
                </a:solidFill>
              </a:rPr>
              <a:t>的配置反射生成一个</a:t>
            </a:r>
            <a:r>
              <a:rPr lang="en-US" altLang="zh-CN" sz="1200" baseline="0" dirty="0" smtClean="0">
                <a:solidFill>
                  <a:schemeClr val="bg1"/>
                </a:solidFill>
              </a:rPr>
              <a:t>Channel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并</a:t>
            </a:r>
            <a:r>
              <a:rPr lang="en-US" altLang="zh-CN" sz="1200" baseline="0" dirty="0" smtClean="0">
                <a:solidFill>
                  <a:schemeClr val="bg1"/>
                </a:solidFill>
              </a:rPr>
              <a:t>open(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此处是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NioServerSocketChannel</a:t>
            </a:r>
            <a:r>
              <a:rPr lang="en-US" altLang="zh-CN" sz="1200" baseline="0" dirty="0" smtClean="0">
                <a:solidFill>
                  <a:schemeClr val="bg1"/>
                </a:solidFill>
              </a:rPr>
              <a:t>)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；</a:t>
            </a:r>
            <a:endParaRPr lang="en-US" altLang="zh-CN" sz="1200" baseline="0" dirty="0" smtClean="0">
              <a:solidFill>
                <a:schemeClr val="bg1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aseline="0" dirty="0" smtClean="0">
                <a:solidFill>
                  <a:schemeClr val="bg1"/>
                </a:solidFill>
              </a:rPr>
              <a:t>调用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ServerBootStrap</a:t>
            </a:r>
            <a:r>
              <a:rPr lang="zh-CN" altLang="en-US" sz="1200" dirty="0" smtClean="0">
                <a:solidFill>
                  <a:schemeClr val="bg1"/>
                </a:solidFill>
              </a:rPr>
              <a:t>的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init</a:t>
            </a:r>
            <a:r>
              <a:rPr lang="en-US" altLang="zh-CN" sz="1200" dirty="0" smtClean="0">
                <a:solidFill>
                  <a:schemeClr val="bg1"/>
                </a:solidFill>
              </a:rPr>
              <a:t>(channel)</a:t>
            </a:r>
            <a:r>
              <a:rPr lang="zh-CN" altLang="en-US" sz="1200" dirty="0" smtClean="0">
                <a:solidFill>
                  <a:schemeClr val="bg1"/>
                </a:solidFill>
              </a:rPr>
              <a:t>方法将</a:t>
            </a:r>
            <a:r>
              <a:rPr lang="en-US" altLang="zh-CN" sz="1200" dirty="0" smtClean="0">
                <a:solidFill>
                  <a:schemeClr val="bg1"/>
                </a:solidFill>
              </a:rPr>
              <a:t>Handler</a:t>
            </a:r>
            <a:r>
              <a:rPr lang="zh-CN" altLang="en-US" sz="1200" dirty="0" smtClean="0">
                <a:solidFill>
                  <a:schemeClr val="bg1"/>
                </a:solidFill>
              </a:rPr>
              <a:t>与</a:t>
            </a:r>
            <a:r>
              <a:rPr lang="en-US" altLang="zh-CN" sz="1200" dirty="0" smtClean="0">
                <a:solidFill>
                  <a:schemeClr val="bg1"/>
                </a:solidFill>
              </a:rPr>
              <a:t>Pipeline</a:t>
            </a:r>
            <a:r>
              <a:rPr lang="zh-CN" altLang="en-US" sz="1200" dirty="0" smtClean="0">
                <a:solidFill>
                  <a:schemeClr val="bg1"/>
                </a:solidFill>
              </a:rPr>
              <a:t>绑定，并根据</a:t>
            </a:r>
            <a:r>
              <a:rPr lang="en-US" altLang="zh-CN" sz="1200" dirty="0" smtClean="0">
                <a:solidFill>
                  <a:schemeClr val="bg1"/>
                </a:solidFill>
              </a:rPr>
              <a:t>child</a:t>
            </a:r>
            <a:r>
              <a:rPr lang="zh-CN" altLang="en-US" sz="1200" dirty="0" smtClean="0">
                <a:solidFill>
                  <a:schemeClr val="bg1"/>
                </a:solidFill>
              </a:rPr>
              <a:t>相关的对象生成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ServerBootstrapAcceptor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放在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Pipeline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中；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aseline="0" dirty="0" smtClean="0">
                <a:solidFill>
                  <a:schemeClr val="bg1"/>
                </a:solidFill>
              </a:rPr>
              <a:t>将</a:t>
            </a:r>
            <a:r>
              <a:rPr lang="en-US" altLang="zh-CN" sz="1200" baseline="0" dirty="0" smtClean="0">
                <a:solidFill>
                  <a:schemeClr val="bg1"/>
                </a:solidFill>
              </a:rPr>
              <a:t>Channel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与</a:t>
            </a:r>
            <a:r>
              <a:rPr lang="en-US" altLang="zh-CN" sz="1200" baseline="0" dirty="0" err="1" smtClean="0">
                <a:solidFill>
                  <a:schemeClr val="bg1"/>
                </a:solidFill>
              </a:rPr>
              <a:t>bossGroup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的</a:t>
            </a:r>
            <a:r>
              <a:rPr lang="en-US" altLang="zh-CN" sz="1200" baseline="0" dirty="0" err="1" smtClean="0">
                <a:solidFill>
                  <a:schemeClr val="bg1"/>
                </a:solidFill>
              </a:rPr>
              <a:t>EventLoopGroup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绑定</a:t>
            </a:r>
            <a:r>
              <a:rPr lang="en-US" altLang="zh-CN" sz="1200" baseline="0" dirty="0" smtClean="0">
                <a:solidFill>
                  <a:schemeClr val="bg1"/>
                </a:solidFill>
              </a:rPr>
              <a:t>(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与</a:t>
            </a:r>
            <a:r>
              <a:rPr lang="en-US" altLang="zh-CN" sz="1200" baseline="0" dirty="0" smtClean="0">
                <a:solidFill>
                  <a:schemeClr val="bg1"/>
                </a:solidFill>
              </a:rPr>
              <a:t>Selector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绑定</a:t>
            </a:r>
            <a:r>
              <a:rPr lang="en-US" altLang="zh-CN" sz="1200" baseline="0" dirty="0" smtClean="0">
                <a:solidFill>
                  <a:schemeClr val="bg1"/>
                </a:solidFill>
              </a:rPr>
              <a:t>OP_ACCEPT)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；</a:t>
            </a:r>
            <a:endParaRPr lang="en-US" altLang="zh-CN" sz="1200" baseline="0" dirty="0" smtClean="0">
              <a:solidFill>
                <a:schemeClr val="bg1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aseline="0" dirty="0" smtClean="0">
                <a:solidFill>
                  <a:schemeClr val="bg1"/>
                </a:solidFill>
              </a:rPr>
              <a:t>调用</a:t>
            </a:r>
            <a:r>
              <a:rPr lang="en-US" altLang="zh-CN" sz="1200" baseline="0" dirty="0" smtClean="0">
                <a:solidFill>
                  <a:schemeClr val="bg1"/>
                </a:solidFill>
              </a:rPr>
              <a:t>doBind0()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方法，</a:t>
            </a:r>
            <a:r>
              <a:rPr lang="en-US" altLang="zh-CN" sz="1200" baseline="0" dirty="0" smtClean="0">
                <a:solidFill>
                  <a:schemeClr val="bg1"/>
                </a:solidFill>
              </a:rPr>
              <a:t>doBind0()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方法调用</a:t>
            </a:r>
            <a:r>
              <a:rPr lang="en-US" altLang="zh-CN" sz="1200" baseline="0" dirty="0" smtClean="0">
                <a:solidFill>
                  <a:schemeClr val="bg1"/>
                </a:solidFill>
              </a:rPr>
              <a:t>Channel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</a:t>
            </a:r>
            <a:r>
              <a:rPr lang="en-US" altLang="zh-CN" sz="1200" baseline="0" dirty="0" smtClean="0">
                <a:solidFill>
                  <a:schemeClr val="bg1"/>
                </a:solidFill>
              </a:rPr>
              <a:t>(…)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方法与服务器建立链接。</a:t>
            </a:r>
            <a:endParaRPr lang="en-US" altLang="zh-CN" sz="1200" baseline="0" dirty="0" smtClean="0">
              <a:solidFill>
                <a:schemeClr val="bg1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aseline="0" dirty="0" smtClean="0">
                <a:solidFill>
                  <a:schemeClr val="bg1"/>
                </a:solidFill>
              </a:rPr>
              <a:t>连接成功功后调用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ServerBootstrapAcceptor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类中的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channelRead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(…)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OP_READ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workGroup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aseline="0" dirty="0" err="1" smtClean="0">
                <a:solidFill>
                  <a:schemeClr val="bg1"/>
                </a:solidFill>
              </a:rPr>
              <a:t>EventLoopGroup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中。</a:t>
            </a:r>
            <a:endParaRPr lang="en-US" altLang="zh-CN" sz="1200" baseline="0" dirty="0" smtClean="0">
              <a:solidFill>
                <a:schemeClr val="bg1"/>
              </a:solidFill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baseline="0" dirty="0" smtClean="0">
                <a:solidFill>
                  <a:schemeClr val="bg1"/>
                </a:solidFill>
              </a:rPr>
              <a:t>由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workGroup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Selector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线程负责监听已建立链接的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18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18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18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1. </a:t>
            </a:r>
            <a:r>
              <a:rPr lang="en-US" altLang="zh-CN" sz="1200" dirty="0" err="1" smtClean="0">
                <a:solidFill>
                  <a:schemeClr val="accent5">
                    <a:lumMod val="50000"/>
                  </a:schemeClr>
                </a:solidFill>
              </a:rPr>
              <a:t>NioEventLoopGroup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实际上就是个</a:t>
            </a:r>
            <a:r>
              <a:rPr lang="zh-CN" altLang="en-US" sz="1200" b="1" dirty="0" smtClean="0">
                <a:solidFill>
                  <a:schemeClr val="accent5">
                    <a:lumMod val="50000"/>
                  </a:schemeClr>
                </a:solidFill>
              </a:rPr>
              <a:t>线程池；</a:t>
            </a:r>
            <a:endParaRPr lang="zh-CN" altLang="en-US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2. </a:t>
            </a:r>
            <a:r>
              <a:rPr lang="en-US" altLang="zh-CN" sz="1200" dirty="0" err="1" smtClean="0">
                <a:solidFill>
                  <a:schemeClr val="accent5">
                    <a:lumMod val="50000"/>
                  </a:schemeClr>
                </a:solidFill>
              </a:rPr>
              <a:t>NioEventLoopGroup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在后台启动了</a:t>
            </a:r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个</a:t>
            </a:r>
            <a:r>
              <a:rPr lang="en-US" altLang="zh-CN" sz="1200" dirty="0" err="1" smtClean="0">
                <a:solidFill>
                  <a:schemeClr val="accent5">
                    <a:lumMod val="50000"/>
                  </a:schemeClr>
                </a:solidFill>
              </a:rPr>
              <a:t>NioEventLoop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来处理</a:t>
            </a:r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Channel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事件；</a:t>
            </a:r>
          </a:p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3. 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每一个</a:t>
            </a:r>
            <a:r>
              <a:rPr lang="en-US" altLang="zh-CN" sz="1200" dirty="0" err="1" smtClean="0">
                <a:solidFill>
                  <a:schemeClr val="accent5">
                    <a:lumMod val="50000"/>
                  </a:schemeClr>
                </a:solidFill>
              </a:rPr>
              <a:t>NioEventLoop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负责处理</a:t>
            </a:r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个</a:t>
            </a:r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Channel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；</a:t>
            </a:r>
            <a:endParaRPr lang="en-US" altLang="zh-CN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4. </a:t>
            </a:r>
            <a:r>
              <a:rPr lang="en-US" altLang="zh-CN" sz="1200" dirty="0" err="1" smtClean="0">
                <a:solidFill>
                  <a:schemeClr val="accent5">
                    <a:lumMod val="50000"/>
                  </a:schemeClr>
                </a:solidFill>
              </a:rPr>
              <a:t>NioEventLoopGroup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从</a:t>
            </a:r>
            <a:r>
              <a:rPr lang="en-US" altLang="zh-CN" sz="1200" dirty="0" err="1" smtClean="0">
                <a:solidFill>
                  <a:schemeClr val="accent5">
                    <a:lumMod val="50000"/>
                  </a:schemeClr>
                </a:solidFill>
              </a:rPr>
              <a:t>NioEventLoop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数组里挨个取出</a:t>
            </a:r>
            <a:r>
              <a:rPr lang="en-US" altLang="zh-CN" sz="1200" dirty="0" err="1" smtClean="0">
                <a:solidFill>
                  <a:schemeClr val="accent5">
                    <a:lumMod val="50000"/>
                  </a:schemeClr>
                </a:solidFill>
              </a:rPr>
              <a:t>NioEventLoop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来处理</a:t>
            </a:r>
            <a:r>
              <a:rPr lang="en-US" altLang="zh-CN" sz="1200" dirty="0" smtClean="0">
                <a:solidFill>
                  <a:schemeClr val="accent5">
                    <a:lumMod val="50000"/>
                  </a:schemeClr>
                </a:solidFill>
              </a:rPr>
              <a:t>Channel</a:t>
            </a:r>
            <a:r>
              <a:rPr lang="zh-CN" altLang="en-US" sz="1200" dirty="0" smtClean="0">
                <a:solidFill>
                  <a:schemeClr val="accent5">
                    <a:lumMod val="50000"/>
                  </a:schemeClr>
                </a:solidFill>
              </a:rPr>
              <a:t>。</a:t>
            </a:r>
            <a:endParaRPr lang="en-US" altLang="zh-CN" sz="12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18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18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Channel</a:t>
            </a:r>
            <a:r>
              <a:rPr lang="zh-CN" altLang="en-US" dirty="0" smtClean="0"/>
              <a:t>：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接受连接或创建他们只是你的应用程序的一部分，虽然这些任何很重要，但是一个网络应用程序往往是更复杂的，需要更多的代码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编写，如处理传入和传出的数据。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Netty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提供了一个强大的处理这些事情的功能，允许用户自定义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的实现来处理数据。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26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12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这两个均继承至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。主要用于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相关的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269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/>
              <a:t>ChannelInboundHandler</a:t>
            </a:r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ChannelOutboundHandler</a:t>
            </a:r>
            <a:r>
              <a:rPr lang="zh-CN" altLang="en-US" dirty="0" smtClean="0"/>
              <a:t>继承至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ChannelPipeline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实例的列表，用于处理或截获通道的接收和发送数据。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ChannelPipeline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提供了一种高级的截取过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滤器模式，让用户可以在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ChannelPipeline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中完全控制一个事件及如何处理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ChannelPipeline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的交互。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对于每个新的通道，会创建一个新的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ChannelPipeline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并附加至通道。一旦连接，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ChannelPipeline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之间的耦合是永久性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的。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不能附加其他的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ChannelPipeline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或从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ChannelPipeline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分离。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如上图所示，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ChannelPipeline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的一个列表；如果一个入站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事件被触发，这个事件会从第一个开始依次通过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ChannelPipeline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；若是一个入站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事件，则会从最后一个开始依次通过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ChannelPipeline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可以处理事件并检查类型，如果某个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不能处理则会跳过，并将事件传递到下一个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ChannelPipeline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可以动态添加、删除、替换其中的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3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被添加到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ChannelPipeline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后，都会创建一个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ChannelHandlerContext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并与之创建的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关联绑定。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ChannelHandlerContext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允许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与其他的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实现进行交互，这是相同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ChannelPipeline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的一部分。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ChannelHandlerContext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不会改变添加到其中的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，因此它是安全的。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事件通过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ChannelHandlerContext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中传递。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事件从头开始：</a:t>
            </a:r>
            <a:endParaRPr lang="en-US" altLang="zh-CN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//Event via Channel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ctx.channel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channel.write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Unpooled.copiedBuffer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netty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action", CharsetUtil.UTF_8));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//Event via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ChannelPipeline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ChannelPipeline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pipeline =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ctx.pipeline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pipeline.write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Unpooled.copiedBuffer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netty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action", CharsetUtil.UTF_8));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事件从当前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开始：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Get reference of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ChannelHandlerContext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ChannelHandlerContext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..;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Write buffer via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ChannelHandlerContext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ctx.write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Unpooled.copiedBuffer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Netty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Action", CharsetUtil.UTF_8));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632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以客户段为例来说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引导的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NioSocketChannel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在构造好之后就进入了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状态，之后通过把自己注册进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状态，接着连接服务器进入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269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Netty</a:t>
            </a:r>
            <a:r>
              <a:rPr lang="zh-CN" altLang="en-US" dirty="0" smtClean="0"/>
              <a:t>默认使用</a:t>
            </a:r>
            <a:r>
              <a:rPr lang="en-US" altLang="zh-CN" dirty="0" smtClean="0"/>
              <a:t>Direct buffer</a:t>
            </a:r>
            <a:r>
              <a:rPr lang="zh-CN" altLang="en-US" dirty="0" smtClean="0"/>
              <a:t>处理输入输出流，以写为例：用户将数据写入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将其包装成</a:t>
            </a:r>
            <a:r>
              <a:rPr lang="en-US" altLang="zh-CN" dirty="0" err="1" smtClean="0"/>
              <a:t>Netty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direct</a:t>
            </a:r>
            <a:r>
              <a:rPr lang="en-US" altLang="zh-CN" baseline="0" dirty="0" smtClean="0"/>
              <a:t> buffer</a:t>
            </a:r>
            <a:r>
              <a:rPr lang="zh-CN" altLang="en-US" baseline="0" dirty="0" smtClean="0"/>
              <a:t>，后转换成</a:t>
            </a:r>
            <a:r>
              <a:rPr lang="en-US" altLang="zh-CN" baseline="0" dirty="0" smtClean="0"/>
              <a:t>NIO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direct buffer</a:t>
            </a:r>
            <a:r>
              <a:rPr lang="zh-CN" altLang="en-US" baseline="0" dirty="0" smtClean="0"/>
              <a:t>写入内核缓冲区。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7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01.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directBuf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Unpooled.directBuffer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(16);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02.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(!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directBuf.hasArray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()){   //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判断是否为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directBuffer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03.   </a:t>
            </a:r>
            <a:r>
              <a:rPr lang="en-US" altLang="zh-CN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directBuf.readableBytes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04.  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byte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05.  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directBuf.getBytes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06. }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 buffer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：分配快，十几条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慢于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buffer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buffer: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分配慢，上百条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指令，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快；使用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 Count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管理引用；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Composite buffer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类似于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NIO buffer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的分散聚合，不同处在于一个是数组方式实现，一个是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方式实现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76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7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/>
              <a:t>切换方式</a:t>
            </a:r>
            <a:r>
              <a:rPr lang="en-US" altLang="zh-CN" sz="2400" dirty="0" smtClean="0"/>
              <a:t>: new Bootstrap().option(</a:t>
            </a:r>
            <a:r>
              <a:rPr lang="en-US" altLang="zh-CN" sz="2400" dirty="0" err="1" smtClean="0"/>
              <a:t>ChannelOption.ALLOCATOR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PooledByteBufAllocator.DEFAULT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76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Codec</a:t>
            </a:r>
            <a:r>
              <a:rPr lang="zh-CN" altLang="en-US" dirty="0" smtClean="0"/>
              <a:t>编解码器就是将编码和解码的方法放在同一个类中，要么同时存在，要么同时不存在，灵活度较低，实际使用较少。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266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92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1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Netty4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了，但是到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又被去了，作者的意思是测试下来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性能不如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，所以没必要用。我认为也没必要，在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的实现本身就是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没有意义，在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，这种情况下使用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的性能高的，但是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的服务器一般是在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上，所以抛弃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没啥大不了，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最多做个客户端，用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也就够了。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13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线程是个多面手，负责多路分离套接字，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新连接，并分派请求到处理器链中。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该模型适用于处理器链中业务处理组件能快速完成的场景。不过，这种单线程模型不能充分利用多核资源，所以实际使用的不多。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4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线程是个多面手，负责多路分离套接字，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新连接，并分派请求到处理器链中。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该模型适用于处理器链中业务处理组件能快速完成的场景。不过，这种单线程模型不能充分利用多核资源，所以实际使用的不多。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45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相比上一种模型，该模型在处理器链部分采用了多线程（线程池），也是后端程序常用的模型。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79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第三种模型比起第二种模型，是将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分成两部分，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mainReactor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负责监听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socket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新连接，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并将建立的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分派给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负责多路分离已连接的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，读写网 络数据，对业务处理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功能，其扔给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线程池完成。通常，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个数上可与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个数等同。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264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的线程模型基于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Reactors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模式，借用了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mainReactor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的结构，但是从代码里看来，它并没有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Pool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这个东东。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 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是同一个线程，采用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多路复用机制，可以使一个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监听并处理多个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请求，可称之为：「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Thread with many 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上图中的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parentGroup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childGroup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构造方法中传入的两个对象，这两个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均是线程池，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childGroup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线程池会被各个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充分利用，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parentGroup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线程池则只是在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某个端口后，获得其中一个线程作为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mainReactor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。上图我将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subReactor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 thread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合并成了一个个的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，具体的请求操作均在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中完成，下文会对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有个稍微详细的解释。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18232-4658-4F54-8D09-1EE0A7BD33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26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B266-F13D-4059-A92C-1A69C5B3546B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71BF-B7A7-4656-982A-F583A1E00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89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B266-F13D-4059-A92C-1A69C5B3546B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71BF-B7A7-4656-982A-F583A1E00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2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B266-F13D-4059-A92C-1A69C5B3546B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71BF-B7A7-4656-982A-F583A1E00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1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B266-F13D-4059-A92C-1A69C5B3546B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71BF-B7A7-4656-982A-F583A1E00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0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B266-F13D-4059-A92C-1A69C5B3546B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71BF-B7A7-4656-982A-F583A1E00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92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B266-F13D-4059-A92C-1A69C5B3546B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71BF-B7A7-4656-982A-F583A1E00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28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B266-F13D-4059-A92C-1A69C5B3546B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71BF-B7A7-4656-982A-F583A1E00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39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B266-F13D-4059-A92C-1A69C5B3546B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71BF-B7A7-4656-982A-F583A1E00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3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B266-F13D-4059-A92C-1A69C5B3546B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71BF-B7A7-4656-982A-F583A1E00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5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B266-F13D-4059-A92C-1A69C5B3546B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71BF-B7A7-4656-982A-F583A1E00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68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B266-F13D-4059-A92C-1A69C5B3546B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71BF-B7A7-4656-982A-F583A1E00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8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6B266-F13D-4059-A92C-1A69C5B3546B}" type="datetimeFigureOut">
              <a:rPr lang="zh-CN" altLang="en-US" smtClean="0"/>
              <a:t>2016/11/11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971BF-B7A7-4656-982A-F583A1E00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2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zhhphappy.iteye.com/blog/2118018" TargetMode="External"/><Relationship Id="rId2" Type="http://schemas.openxmlformats.org/officeDocument/2006/relationships/hyperlink" Target="http://xw-z1985.iteye.com/category/26039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oq.com/cn/author/%E6%9D%8E%E6%9E%97%E9%94%8B#&#25991;&#31456;" TargetMode="External"/><Relationship Id="rId5" Type="http://schemas.openxmlformats.org/officeDocument/2006/relationships/hyperlink" Target="http://blog.csdn.net/zxhoo/article/category/1800247" TargetMode="External"/><Relationship Id="rId4" Type="http://schemas.openxmlformats.org/officeDocument/2006/relationships/hyperlink" Target="http://hongweiyi.com/2014/01/netty-4-x-thread-model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回顾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问题：当前没有任何</a:t>
            </a:r>
            <a:r>
              <a:rPr lang="en-US" altLang="zh-CN" sz="2800" dirty="0" smtClean="0"/>
              <a:t>I/O</a:t>
            </a:r>
            <a:r>
              <a:rPr lang="zh-CN" altLang="en-US" sz="2800" dirty="0" smtClean="0"/>
              <a:t>事件发生时，调用</a:t>
            </a:r>
            <a:r>
              <a:rPr lang="en-US" altLang="zh-CN" sz="2800" dirty="0" smtClean="0"/>
              <a:t>Selector</a:t>
            </a:r>
            <a:r>
              <a:rPr lang="zh-CN" altLang="en-US" sz="2800" dirty="0" smtClean="0"/>
              <a:t>会阻塞掉当前线程，那么，问题来了，当有</a:t>
            </a:r>
            <a:r>
              <a:rPr lang="en-US" altLang="zh-CN" sz="2800" dirty="0" smtClean="0"/>
              <a:t>I/O</a:t>
            </a:r>
            <a:r>
              <a:rPr lang="zh-CN" altLang="en-US" sz="2800" dirty="0" smtClean="0"/>
              <a:t>事件进来时，是怎么唤醒的</a:t>
            </a:r>
            <a:r>
              <a:rPr lang="en-US" altLang="zh-CN" sz="2800" dirty="0" smtClean="0"/>
              <a:t>Selector</a:t>
            </a:r>
            <a:r>
              <a:rPr lang="zh-CN" altLang="en-US" sz="2800" dirty="0" smtClean="0"/>
              <a:t>线程呢？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85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代码示例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BootStrap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Bootstrap</a:t>
            </a:r>
          </a:p>
          <a:p>
            <a:pPr lvl="1"/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客户端使用，用来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连接远程主机，有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个</a:t>
            </a:r>
            <a:r>
              <a:rPr lang="en-US" altLang="zh-CN" sz="2000" dirty="0" err="1" smtClean="0">
                <a:solidFill>
                  <a:schemeClr val="accent5">
                    <a:lumMod val="50000"/>
                  </a:schemeClr>
                </a:solidFill>
              </a:rPr>
              <a:t>EventLoopGroup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 smtClean="0"/>
              <a:t>ServerBootstrap</a:t>
            </a:r>
            <a:endParaRPr lang="en-US" altLang="zh-CN" sz="2800" dirty="0" smtClean="0"/>
          </a:p>
          <a:p>
            <a:pPr lvl="1"/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服务端使用，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用来绑定本地端口，有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个</a:t>
            </a:r>
            <a:r>
              <a:rPr lang="en-US" altLang="zh-CN" sz="2000" dirty="0" err="1">
                <a:solidFill>
                  <a:schemeClr val="accent5">
                    <a:lumMod val="50000"/>
                  </a:schemeClr>
                </a:solidFill>
              </a:rPr>
              <a:t>EventLoopGroup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3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BootStrap</a:t>
            </a:r>
            <a:r>
              <a:rPr lang="zh-CN" altLang="en-US" dirty="0" smtClean="0">
                <a:solidFill>
                  <a:srgbClr val="00B050"/>
                </a:solidFill>
              </a:rPr>
              <a:t>创建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19672" y="1628800"/>
            <a:ext cx="1368152" cy="201622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Abstract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BootStrap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19636" y="2348880"/>
            <a:ext cx="1152128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bg1"/>
                </a:solidFill>
              </a:rPr>
              <a:t>initAndRegister</a:t>
            </a:r>
            <a:r>
              <a:rPr lang="en-US" altLang="zh-CN" sz="1100" dirty="0" smtClean="0">
                <a:solidFill>
                  <a:schemeClr val="bg1"/>
                </a:solidFill>
              </a:rPr>
              <a:t>()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12604" y="1628800"/>
            <a:ext cx="1368152" cy="201622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</a:rPr>
              <a:t>BootStrap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3920616" y="2079124"/>
            <a:ext cx="1152128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connect(…)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920616" y="2439164"/>
            <a:ext cx="1152128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bg1"/>
                </a:solidFill>
              </a:rPr>
              <a:t>doConnect</a:t>
            </a:r>
            <a:r>
              <a:rPr lang="en-US" altLang="zh-CN" sz="1100" dirty="0" smtClean="0">
                <a:solidFill>
                  <a:schemeClr val="bg1"/>
                </a:solidFill>
              </a:rPr>
              <a:t>(…)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920616" y="2799204"/>
            <a:ext cx="1152128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bg1"/>
                </a:solidFill>
              </a:rPr>
              <a:t>init</a:t>
            </a:r>
            <a:r>
              <a:rPr lang="en-US" altLang="zh-CN" sz="1100" dirty="0" smtClean="0">
                <a:solidFill>
                  <a:schemeClr val="bg1"/>
                </a:solidFill>
              </a:rPr>
              <a:t>(channel)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20616" y="3159244"/>
            <a:ext cx="1152128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doConnect0()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940152" y="1628800"/>
            <a:ext cx="1368152" cy="201622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/>
              <a:t>Channel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6048164" y="2092464"/>
            <a:ext cx="1152128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connect(…)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323806" y="4241257"/>
            <a:ext cx="1680708" cy="764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EventLoopGroup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4716016" y="4581128"/>
            <a:ext cx="2125096" cy="1699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Pipeline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132276" y="5077893"/>
            <a:ext cx="1296144" cy="1052829"/>
            <a:chOff x="5400092" y="5085184"/>
            <a:chExt cx="1296144" cy="1052829"/>
          </a:xfrm>
        </p:grpSpPr>
        <p:sp>
          <p:nvSpPr>
            <p:cNvPr id="20" name="圆角矩形 19"/>
            <p:cNvSpPr/>
            <p:nvPr/>
          </p:nvSpPr>
          <p:spPr>
            <a:xfrm>
              <a:off x="5400092" y="5085184"/>
              <a:ext cx="1296144" cy="10528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 smtClean="0"/>
                <a:t>Context</a:t>
              </a:r>
              <a:endParaRPr lang="zh-CN" altLang="en-US" sz="1200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527890" y="5510118"/>
              <a:ext cx="1044116" cy="42617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Handler</a:t>
              </a:r>
              <a:endParaRPr lang="zh-CN" altLang="en-US" sz="1200" dirty="0"/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3716482" y="4786265"/>
            <a:ext cx="1119436" cy="439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Channel</a:t>
            </a:r>
            <a:endParaRPr lang="zh-CN" altLang="en-US" dirty="0"/>
          </a:p>
        </p:txBody>
      </p:sp>
      <p:cxnSp>
        <p:nvCxnSpPr>
          <p:cNvPr id="25" name="曲线连接符 24"/>
          <p:cNvCxnSpPr>
            <a:stCxn id="9" idx="1"/>
            <a:endCxn id="10" idx="1"/>
          </p:cNvCxnSpPr>
          <p:nvPr/>
        </p:nvCxnSpPr>
        <p:spPr>
          <a:xfrm rot="10800000" flipV="1">
            <a:off x="3920616" y="2223140"/>
            <a:ext cx="12700" cy="360040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3408352" y="1496302"/>
            <a:ext cx="679692" cy="51263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endCxn id="8" idx="3"/>
          </p:cNvCxnSpPr>
          <p:nvPr/>
        </p:nvCxnSpPr>
        <p:spPr>
          <a:xfrm rot="10800000">
            <a:off x="2871764" y="2492896"/>
            <a:ext cx="1061552" cy="2343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8" idx="2"/>
            <a:endCxn id="11" idx="1"/>
          </p:cNvCxnSpPr>
          <p:nvPr/>
        </p:nvCxnSpPr>
        <p:spPr>
          <a:xfrm rot="16200000" flipH="1">
            <a:off x="2955004" y="1977608"/>
            <a:ext cx="306308" cy="1624916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0" idx="3"/>
            <a:endCxn id="12" idx="3"/>
          </p:cNvCxnSpPr>
          <p:nvPr/>
        </p:nvCxnSpPr>
        <p:spPr>
          <a:xfrm>
            <a:off x="5072744" y="2583180"/>
            <a:ext cx="12700" cy="720080"/>
          </a:xfrm>
          <a:prstGeom prst="curvedConnector3">
            <a:avLst>
              <a:gd name="adj1" fmla="val 180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2" idx="2"/>
            <a:endCxn id="14" idx="1"/>
          </p:cNvCxnSpPr>
          <p:nvPr/>
        </p:nvCxnSpPr>
        <p:spPr>
          <a:xfrm rot="5400000" flipH="1" flipV="1">
            <a:off x="4667024" y="2066136"/>
            <a:ext cx="1210796" cy="1551484"/>
          </a:xfrm>
          <a:prstGeom prst="curvedConnector4">
            <a:avLst>
              <a:gd name="adj1" fmla="val -18880"/>
              <a:gd name="adj2" fmla="val 8280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82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7" grpId="0" animBg="1"/>
      <p:bldP spid="14" grpId="0" animBg="1"/>
      <p:bldP spid="17" grpId="0" animBg="1"/>
      <p:bldP spid="19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B050"/>
                </a:solidFill>
              </a:rPr>
              <a:t>ServerBootStrap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bossGroup</a:t>
            </a:r>
            <a:endParaRPr lang="en-US" altLang="zh-CN" sz="2800" dirty="0" smtClean="0"/>
          </a:p>
          <a:p>
            <a:pPr lvl="1"/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即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Acceptor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线程池，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负责处理客户端的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TCP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连接请求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(OP_ACCEPT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，一个端口对就一个线程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 smtClean="0"/>
              <a:t>workerGroup</a:t>
            </a:r>
            <a:endParaRPr lang="en-US" altLang="zh-CN" sz="2800" dirty="0" smtClean="0"/>
          </a:p>
          <a:p>
            <a:pPr lvl="1"/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即</a:t>
            </a:r>
            <a:r>
              <a:rPr lang="en-US" altLang="zh-CN" sz="2000" dirty="0" err="1" smtClean="0">
                <a:solidFill>
                  <a:schemeClr val="accent5">
                    <a:lumMod val="50000"/>
                  </a:schemeClr>
                </a:solidFill>
              </a:rPr>
              <a:t>SubAcceptor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线程池，负责监听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(OP_READ,OP_WRITE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，处理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 I/O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读写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操作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9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1619672" y="4293096"/>
            <a:ext cx="1680708" cy="1133960"/>
            <a:chOff x="1619672" y="4293096"/>
            <a:chExt cx="1680708" cy="1133960"/>
          </a:xfrm>
        </p:grpSpPr>
        <p:sp>
          <p:nvSpPr>
            <p:cNvPr id="56" name="椭圆 55"/>
            <p:cNvSpPr/>
            <p:nvPr/>
          </p:nvSpPr>
          <p:spPr>
            <a:xfrm>
              <a:off x="1619672" y="4293096"/>
              <a:ext cx="1680708" cy="764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EventLoopGroup</a:t>
              </a:r>
              <a:endParaRPr lang="zh-CN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11954" y="505772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bossGroup</a:t>
              </a:r>
              <a:endParaRPr lang="zh-CN" altLang="en-US" dirty="0"/>
            </a:p>
          </p:txBody>
        </p:sp>
      </p:grpSp>
      <p:sp>
        <p:nvSpPr>
          <p:cNvPr id="52" name="圆角矩形 51"/>
          <p:cNvSpPr/>
          <p:nvPr/>
        </p:nvSpPr>
        <p:spPr>
          <a:xfrm>
            <a:off x="4011882" y="4632967"/>
            <a:ext cx="3519814" cy="14365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Pipeline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683101" y="1628800"/>
            <a:ext cx="1368152" cy="208823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/>
              <a:t>Channel</a:t>
            </a:r>
            <a:endParaRPr lang="zh-CN" altLang="en-US" sz="1400" dirty="0"/>
          </a:p>
        </p:txBody>
      </p:sp>
      <p:sp>
        <p:nvSpPr>
          <p:cNvPr id="60" name="圆角矩形 59"/>
          <p:cNvSpPr/>
          <p:nvPr/>
        </p:nvSpPr>
        <p:spPr>
          <a:xfrm>
            <a:off x="3012348" y="4838104"/>
            <a:ext cx="1119436" cy="439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ServerBootStrap</a:t>
            </a:r>
            <a:r>
              <a:rPr lang="zh-CN" altLang="en-US" dirty="0" smtClean="0">
                <a:solidFill>
                  <a:srgbClr val="00B050"/>
                </a:solidFill>
              </a:rPr>
              <a:t>创建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51920" y="1628800"/>
            <a:ext cx="1368152" cy="208823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Abstract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BootStrap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59932" y="2951231"/>
            <a:ext cx="1152128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bg1"/>
                </a:solidFill>
              </a:rPr>
              <a:t>initAndRegister</a:t>
            </a:r>
            <a:r>
              <a:rPr lang="en-US" altLang="zh-CN" sz="1100" dirty="0" smtClean="0">
                <a:solidFill>
                  <a:schemeClr val="bg1"/>
                </a:solidFill>
              </a:rPr>
              <a:t>()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042624" y="1628800"/>
            <a:ext cx="1368152" cy="208823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Server</a:t>
            </a:r>
          </a:p>
          <a:p>
            <a:pPr algn="ctr"/>
            <a:r>
              <a:rPr lang="en-US" altLang="zh-CN" sz="1400" dirty="0" err="1" smtClean="0">
                <a:solidFill>
                  <a:schemeClr val="bg1"/>
                </a:solidFill>
              </a:rPr>
              <a:t>BootStrap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6150636" y="2334384"/>
            <a:ext cx="1152128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bg1"/>
                </a:solidFill>
              </a:rPr>
              <a:t>init</a:t>
            </a:r>
            <a:r>
              <a:rPr lang="en-US" altLang="zh-CN" sz="1100" dirty="0" smtClean="0">
                <a:solidFill>
                  <a:schemeClr val="bg1"/>
                </a:solidFill>
              </a:rPr>
              <a:t>(channel)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791113" y="2092464"/>
            <a:ext cx="1152128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bind</a:t>
            </a:r>
            <a:r>
              <a:rPr lang="en-US" altLang="zh-CN" sz="1100" dirty="0" smtClean="0">
                <a:solidFill>
                  <a:schemeClr val="bg1"/>
                </a:solidFill>
              </a:rPr>
              <a:t>(…)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19" name="曲线连接符 18"/>
          <p:cNvCxnSpPr>
            <a:stCxn id="26" idx="1"/>
            <a:endCxn id="27" idx="1"/>
          </p:cNvCxnSpPr>
          <p:nvPr/>
        </p:nvCxnSpPr>
        <p:spPr>
          <a:xfrm rot="10800000" flipV="1">
            <a:off x="3959932" y="2367155"/>
            <a:ext cx="12700" cy="360041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rot="16200000" flipH="1">
            <a:off x="3456755" y="1638061"/>
            <a:ext cx="679692" cy="51263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endCxn id="7" idx="1"/>
          </p:cNvCxnSpPr>
          <p:nvPr/>
        </p:nvCxnSpPr>
        <p:spPr>
          <a:xfrm flipV="1">
            <a:off x="5132276" y="2478400"/>
            <a:ext cx="1018360" cy="616847"/>
          </a:xfrm>
          <a:prstGeom prst="curvedConnector3">
            <a:avLst>
              <a:gd name="adj1" fmla="val 4476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3959932" y="2223140"/>
            <a:ext cx="1152128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bind()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59932" y="2583181"/>
            <a:ext cx="1152128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bg1"/>
                </a:solidFill>
              </a:rPr>
              <a:t>doBind</a:t>
            </a:r>
            <a:r>
              <a:rPr lang="en-US" altLang="zh-CN" sz="1100" dirty="0" smtClean="0">
                <a:solidFill>
                  <a:schemeClr val="bg1"/>
                </a:solidFill>
              </a:rPr>
              <a:t>()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959932" y="3328392"/>
            <a:ext cx="1152128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bg1"/>
                </a:solidFill>
              </a:rPr>
              <a:t>doBind0()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曲线连接符 31"/>
          <p:cNvCxnSpPr>
            <a:stCxn id="27" idx="1"/>
            <a:endCxn id="5" idx="1"/>
          </p:cNvCxnSpPr>
          <p:nvPr/>
        </p:nvCxnSpPr>
        <p:spPr>
          <a:xfrm rot="10800000" flipV="1">
            <a:off x="3959932" y="2727197"/>
            <a:ext cx="12700" cy="368050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5" idx="3"/>
            <a:endCxn id="28" idx="3"/>
          </p:cNvCxnSpPr>
          <p:nvPr/>
        </p:nvCxnSpPr>
        <p:spPr>
          <a:xfrm>
            <a:off x="5112060" y="3095247"/>
            <a:ext cx="12700" cy="377161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endCxn id="12" idx="2"/>
          </p:cNvCxnSpPr>
          <p:nvPr/>
        </p:nvCxnSpPr>
        <p:spPr>
          <a:xfrm rot="10800000">
            <a:off x="2367177" y="2380496"/>
            <a:ext cx="1592754" cy="1091912"/>
          </a:xfrm>
          <a:prstGeom prst="curved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4375251" y="4993006"/>
            <a:ext cx="1171914" cy="943395"/>
            <a:chOff x="5400092" y="5085184"/>
            <a:chExt cx="1296144" cy="1052829"/>
          </a:xfrm>
        </p:grpSpPr>
        <p:sp>
          <p:nvSpPr>
            <p:cNvPr id="58" name="圆角矩形 57"/>
            <p:cNvSpPr/>
            <p:nvPr/>
          </p:nvSpPr>
          <p:spPr>
            <a:xfrm>
              <a:off x="5400092" y="5085184"/>
              <a:ext cx="1296144" cy="10528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 smtClean="0"/>
                <a:t>Context</a:t>
              </a:r>
              <a:endParaRPr lang="zh-CN" altLang="en-US" sz="12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5527890" y="5510115"/>
              <a:ext cx="1044116" cy="42617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User’s</a:t>
              </a:r>
            </a:p>
            <a:p>
              <a:pPr algn="ctr"/>
              <a:r>
                <a:rPr lang="en-US" altLang="zh-CN" sz="1200" dirty="0" smtClean="0"/>
                <a:t>Handler</a:t>
              </a:r>
              <a:endParaRPr lang="zh-CN" altLang="en-US" sz="1200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884090" y="4993004"/>
            <a:ext cx="1171914" cy="943397"/>
            <a:chOff x="5400092" y="5085184"/>
            <a:chExt cx="1296144" cy="1052829"/>
          </a:xfrm>
        </p:grpSpPr>
        <p:sp>
          <p:nvSpPr>
            <p:cNvPr id="62" name="圆角矩形 61"/>
            <p:cNvSpPr/>
            <p:nvPr/>
          </p:nvSpPr>
          <p:spPr>
            <a:xfrm>
              <a:off x="5400092" y="5085184"/>
              <a:ext cx="1296144" cy="10528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 smtClean="0"/>
                <a:t>Context</a:t>
              </a:r>
              <a:endParaRPr lang="zh-CN" altLang="en-US" sz="1200" dirty="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527890" y="5510115"/>
              <a:ext cx="1044116" cy="42617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Channel</a:t>
              </a:r>
            </a:p>
            <a:p>
              <a:pPr algn="ctr"/>
              <a:r>
                <a:rPr lang="en-US" altLang="zh-CN" sz="1200" dirty="0" smtClean="0"/>
                <a:t>Initializer</a:t>
              </a:r>
              <a:endParaRPr lang="zh-CN" altLang="en-US" sz="1200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737634" y="4993006"/>
            <a:ext cx="1468052" cy="943395"/>
            <a:chOff x="7208404" y="4966318"/>
            <a:chExt cx="1468052" cy="943395"/>
          </a:xfrm>
        </p:grpSpPr>
        <p:sp>
          <p:nvSpPr>
            <p:cNvPr id="54" name="圆角矩形 53"/>
            <p:cNvSpPr/>
            <p:nvPr/>
          </p:nvSpPr>
          <p:spPr>
            <a:xfrm>
              <a:off x="7208404" y="4966318"/>
              <a:ext cx="1468052" cy="9433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 smtClean="0"/>
                <a:t>Context</a:t>
              </a:r>
              <a:endParaRPr lang="zh-CN" altLang="en-US" sz="1200" dirty="0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7323952" y="5347080"/>
              <a:ext cx="1280496" cy="38187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ServerBootstrapAcceptor</a:t>
              </a:r>
              <a:r>
                <a:rPr lang="en-US" altLang="zh-CN" sz="1200" dirty="0"/>
                <a:t> 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34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1" grpId="0" animBg="1"/>
      <p:bldP spid="60" grpId="0" animBg="1"/>
      <p:bldP spid="5" grpId="0" animBg="1"/>
      <p:bldP spid="6" grpId="0" animBg="1"/>
      <p:bldP spid="7" grpId="0" animBg="1"/>
      <p:bldP spid="12" grpId="0" animBg="1"/>
      <p:bldP spid="26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75778" y="2293126"/>
            <a:ext cx="1928270" cy="14365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Pipeline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ServerBootStrap</a:t>
            </a:r>
            <a:r>
              <a:rPr lang="zh-CN" altLang="en-US" dirty="0" smtClean="0">
                <a:solidFill>
                  <a:srgbClr val="00B050"/>
                </a:solidFill>
              </a:rPr>
              <a:t>创建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二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3568" y="1953255"/>
            <a:ext cx="1680708" cy="764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Child</a:t>
            </a:r>
          </a:p>
          <a:p>
            <a:pPr algn="ctr"/>
            <a:r>
              <a:rPr lang="en-US" altLang="zh-CN" dirty="0" smtClean="0"/>
              <a:t>Group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439147" y="2653165"/>
            <a:ext cx="1171914" cy="943395"/>
            <a:chOff x="5400092" y="5085184"/>
            <a:chExt cx="1296144" cy="1052829"/>
          </a:xfrm>
        </p:grpSpPr>
        <p:sp>
          <p:nvSpPr>
            <p:cNvPr id="16" name="圆角矩形 15"/>
            <p:cNvSpPr/>
            <p:nvPr/>
          </p:nvSpPr>
          <p:spPr>
            <a:xfrm>
              <a:off x="5400092" y="5085184"/>
              <a:ext cx="1296144" cy="10528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 smtClean="0"/>
                <a:t>Context</a:t>
              </a:r>
              <a:endParaRPr lang="zh-CN" altLang="en-US" sz="1200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527890" y="5510115"/>
              <a:ext cx="1044116" cy="42617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Child</a:t>
              </a:r>
            </a:p>
            <a:p>
              <a:pPr algn="ctr"/>
              <a:r>
                <a:rPr lang="en-US" altLang="zh-CN" sz="1200" dirty="0" smtClean="0"/>
                <a:t>Handler</a:t>
              </a:r>
              <a:endParaRPr lang="zh-CN" altLang="en-US" sz="1200" dirty="0"/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2076244" y="2498263"/>
            <a:ext cx="1119436" cy="439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Child</a:t>
            </a:r>
          </a:p>
          <a:p>
            <a:pPr algn="ctr"/>
            <a:r>
              <a:rPr lang="en-US" altLang="zh-CN" sz="1200" dirty="0" smtClean="0"/>
              <a:t>Channel</a:t>
            </a:r>
            <a:endParaRPr lang="zh-CN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316" y="1429822"/>
            <a:ext cx="2477442" cy="371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55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ServerBootStrap</a:t>
            </a:r>
            <a:r>
              <a:rPr lang="zh-CN" altLang="en-US" dirty="0" smtClean="0">
                <a:solidFill>
                  <a:srgbClr val="00B050"/>
                </a:solidFill>
              </a:rPr>
              <a:t>序列图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8" y="1505352"/>
            <a:ext cx="7992888" cy="494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1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NioEventLoopGroup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664980" y="3140968"/>
            <a:ext cx="5400600" cy="3240360"/>
            <a:chOff x="1664980" y="3140968"/>
            <a:chExt cx="5400600" cy="3240360"/>
          </a:xfrm>
        </p:grpSpPr>
        <p:sp>
          <p:nvSpPr>
            <p:cNvPr id="4" name="圆角矩形 3"/>
            <p:cNvSpPr/>
            <p:nvPr/>
          </p:nvSpPr>
          <p:spPr>
            <a:xfrm>
              <a:off x="1664980" y="3140968"/>
              <a:ext cx="5400600" cy="324036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err="1" smtClean="0"/>
                <a:t>NioEventLoopGroup</a:t>
              </a:r>
              <a:endParaRPr lang="zh-CN" altLang="en-US" dirty="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378184" y="3789040"/>
              <a:ext cx="3960440" cy="1116124"/>
              <a:chOff x="2267744" y="2564904"/>
              <a:chExt cx="3960440" cy="1116124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2267744" y="2564904"/>
                <a:ext cx="3960440" cy="111612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dirty="0" smtClean="0"/>
                  <a:t>NioEventLoop#1</a:t>
                </a:r>
                <a:endParaRPr lang="zh-CN" altLang="en-US" dirty="0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2483768" y="2996952"/>
                <a:ext cx="1008112" cy="57606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Channel</a:t>
                </a:r>
              </a:p>
              <a:p>
                <a:pPr algn="ctr"/>
                <a:r>
                  <a:rPr lang="en-US" altLang="zh-CN" sz="1400" dirty="0" smtClean="0"/>
                  <a:t>#1</a:t>
                </a:r>
                <a:endParaRPr lang="zh-CN" altLang="en-US" sz="1400" dirty="0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3743908" y="3003220"/>
                <a:ext cx="1008112" cy="57606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Channel</a:t>
                </a:r>
              </a:p>
              <a:p>
                <a:pPr algn="ctr"/>
                <a:r>
                  <a:rPr lang="en-US" altLang="zh-CN" sz="1400" dirty="0" smtClean="0"/>
                  <a:t>#2</a:t>
                </a:r>
                <a:endParaRPr lang="zh-CN" altLang="en-US" sz="1400" dirty="0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5004048" y="2996952"/>
                <a:ext cx="1008112" cy="57606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Channel</a:t>
                </a:r>
              </a:p>
              <a:p>
                <a:pPr algn="ctr"/>
                <a:r>
                  <a:rPr lang="en-US" altLang="zh-CN" sz="1400" dirty="0" smtClean="0"/>
                  <a:t>#3</a:t>
                </a:r>
                <a:endParaRPr lang="zh-CN" altLang="en-US" sz="1400" dirty="0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398772" y="5085184"/>
              <a:ext cx="3960440" cy="1116124"/>
              <a:chOff x="2267744" y="2564904"/>
              <a:chExt cx="3960440" cy="1116124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2267744" y="2564904"/>
                <a:ext cx="3960440" cy="111612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dirty="0" smtClean="0"/>
                  <a:t>NioEventLoop#2</a:t>
                </a:r>
                <a:endParaRPr lang="zh-CN" altLang="en-US" dirty="0"/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2483768" y="2996952"/>
                <a:ext cx="1008112" cy="57606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Channel</a:t>
                </a:r>
              </a:p>
              <a:p>
                <a:pPr algn="ctr"/>
                <a:r>
                  <a:rPr lang="en-US" altLang="zh-CN" sz="1400" dirty="0" smtClean="0"/>
                  <a:t>#1</a:t>
                </a:r>
                <a:endParaRPr lang="zh-CN" altLang="en-US" sz="1400" dirty="0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3743908" y="2999204"/>
                <a:ext cx="1008112" cy="57606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Channel</a:t>
                </a:r>
              </a:p>
              <a:p>
                <a:pPr algn="ctr"/>
                <a:r>
                  <a:rPr lang="en-US" altLang="zh-CN" sz="1400" dirty="0" smtClean="0"/>
                  <a:t>#2</a:t>
                </a:r>
                <a:endParaRPr lang="zh-CN" altLang="en-US" sz="1400" dirty="0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5004048" y="2996952"/>
                <a:ext cx="1008112" cy="57606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Channel</a:t>
                </a:r>
              </a:p>
              <a:p>
                <a:pPr algn="ctr"/>
                <a:r>
                  <a:rPr lang="en-US" altLang="zh-CN" sz="1400" dirty="0" smtClean="0"/>
                  <a:t>#3</a:t>
                </a:r>
                <a:endParaRPr lang="zh-CN" altLang="en-US" sz="1400" dirty="0"/>
              </a:p>
            </p:txBody>
          </p:sp>
        </p:grpSp>
      </p:grpSp>
      <p:sp>
        <p:nvSpPr>
          <p:cNvPr id="21" name="TextBox 20"/>
          <p:cNvSpPr txBox="1"/>
          <p:nvPr/>
        </p:nvSpPr>
        <p:spPr>
          <a:xfrm>
            <a:off x="683568" y="148478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NioEventLoopGroup</a:t>
            </a:r>
            <a:r>
              <a:rPr lang="zh-CN" altLang="en-US" sz="2800" dirty="0" smtClean="0"/>
              <a:t>实际上就是一个线程池，</a:t>
            </a:r>
            <a:r>
              <a:rPr lang="en-US" altLang="zh-CN" sz="2800" dirty="0" err="1" smtClean="0"/>
              <a:t>NioEventLoop</a:t>
            </a:r>
            <a:r>
              <a:rPr lang="zh-CN" altLang="en-US" sz="2800" dirty="0" smtClean="0"/>
              <a:t>即单独的工作线程，负责处理</a:t>
            </a:r>
            <a:r>
              <a:rPr lang="en-US" altLang="zh-CN" sz="2800" dirty="0" smtClean="0"/>
              <a:t>IO</a:t>
            </a:r>
            <a:r>
              <a:rPr lang="zh-CN" altLang="en-US" sz="2800" dirty="0" smtClean="0"/>
              <a:t>和</a:t>
            </a:r>
            <a:r>
              <a:rPr lang="en-US" altLang="zh-CN" sz="2800" dirty="0"/>
              <a:t>IO</a:t>
            </a:r>
            <a:r>
              <a:rPr lang="zh-CN" altLang="en-US" sz="2800" dirty="0"/>
              <a:t>事件和其他</a:t>
            </a:r>
            <a:r>
              <a:rPr lang="zh-CN" altLang="en-US" sz="2800" dirty="0" smtClean="0"/>
              <a:t>任务。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86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NioEventLoop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8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Channel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Channel</a:t>
            </a:r>
          </a:p>
          <a:p>
            <a:pPr lvl="1"/>
            <a:r>
              <a:rPr lang="en-US" altLang="zh-CN" sz="2000" dirty="0" err="1">
                <a:solidFill>
                  <a:schemeClr val="accent5">
                    <a:lumMod val="50000"/>
                  </a:schemeClr>
                </a:solidFill>
              </a:rPr>
              <a:t>Netty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最核心的接口，一个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Channel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联系一个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Socket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的通道，通过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Channel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可以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对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Socket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进行各种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操作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/>
              <a:t>ChannelHandler</a:t>
            </a:r>
            <a:endParaRPr lang="en-US" altLang="zh-CN" sz="2800" dirty="0"/>
          </a:p>
          <a:p>
            <a:pPr lvl="1"/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很少直接操纵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Channel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，而是通过</a:t>
            </a:r>
            <a:r>
              <a:rPr lang="en-US" altLang="zh-CN" sz="2000" dirty="0" err="1" smtClean="0">
                <a:solidFill>
                  <a:schemeClr val="accent5">
                    <a:lumMod val="50000"/>
                  </a:schemeClr>
                </a:solidFill>
              </a:rPr>
              <a:t>ChannelHandler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来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间接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操纵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2800" dirty="0" err="1" smtClean="0"/>
              <a:t>ChannelPipeline</a:t>
            </a:r>
            <a:endParaRPr lang="en-US" altLang="zh-CN" sz="2800" dirty="0" smtClean="0"/>
          </a:p>
          <a:p>
            <a:pPr lvl="1"/>
            <a:r>
              <a:rPr lang="en-US" altLang="zh-CN" sz="2000" dirty="0" err="1">
                <a:solidFill>
                  <a:schemeClr val="accent5">
                    <a:lumMod val="50000"/>
                  </a:schemeClr>
                </a:solidFill>
              </a:rPr>
              <a:t>ChandlerHandler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的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链表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2800" dirty="0" err="1" smtClean="0"/>
              <a:t>ChannelHandlerContext</a:t>
            </a:r>
            <a:endParaRPr lang="en-US" altLang="zh-CN" sz="2800" dirty="0" smtClean="0"/>
          </a:p>
          <a:p>
            <a:pPr lvl="1"/>
            <a:r>
              <a:rPr lang="en-US" altLang="zh-CN" sz="2000" dirty="0" err="1">
                <a:solidFill>
                  <a:schemeClr val="accent5">
                    <a:lumMod val="50000"/>
                  </a:schemeClr>
                </a:solidFill>
              </a:rPr>
              <a:t>ChannelPipeline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并不是直接管理</a:t>
            </a:r>
            <a:r>
              <a:rPr lang="en-US" altLang="zh-CN" sz="2000" dirty="0" err="1">
                <a:solidFill>
                  <a:schemeClr val="accent5">
                    <a:lumMod val="50000"/>
                  </a:schemeClr>
                </a:solidFill>
              </a:rPr>
              <a:t>ChannelHandler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，而是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通过</a:t>
            </a:r>
            <a:r>
              <a:rPr lang="en-US" altLang="zh-CN" sz="2000" dirty="0" err="1">
                <a:solidFill>
                  <a:schemeClr val="accent5">
                    <a:lumMod val="50000"/>
                  </a:schemeClr>
                </a:solidFill>
              </a:rPr>
              <a:t>ChannelHandlerContext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来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间接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管理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</a:rPr>
              <a:t>Server</a:t>
            </a:r>
            <a:r>
              <a:rPr lang="zh-CN" altLang="en-US" sz="3200" dirty="0" smtClean="0">
                <a:solidFill>
                  <a:srgbClr val="00B050"/>
                </a:solidFill>
              </a:rPr>
              <a:t>端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056784" cy="469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02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Channel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err="1" smtClean="0"/>
              <a:t>NioServerSocketChannel</a:t>
            </a:r>
            <a:endParaRPr lang="en-US" altLang="zh-CN" sz="2800" dirty="0" smtClean="0"/>
          </a:p>
          <a:p>
            <a:pPr lvl="1"/>
            <a:r>
              <a:rPr lang="en-US" altLang="zh-CN" sz="2000" dirty="0" err="1" smtClean="0">
                <a:solidFill>
                  <a:schemeClr val="accent5">
                    <a:lumMod val="50000"/>
                  </a:schemeClr>
                </a:solidFill>
              </a:rPr>
              <a:t>Netty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服务端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Socket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通道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 smtClean="0"/>
              <a:t>NioSocketChannel</a:t>
            </a:r>
            <a:endParaRPr lang="en-US" altLang="zh-CN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accent5">
                    <a:lumMod val="50000"/>
                  </a:schemeClr>
                </a:solidFill>
              </a:rPr>
              <a:t>Netty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客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户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端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Socket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通道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63688" y="3501008"/>
            <a:ext cx="115212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(I)</a:t>
            </a:r>
            <a:r>
              <a:rPr lang="en-US" altLang="zh-CN" sz="1000" i="1" dirty="0" smtClean="0"/>
              <a:t>Channel</a:t>
            </a:r>
            <a:endParaRPr lang="zh-CN" altLang="en-US" sz="1000" i="1" dirty="0"/>
          </a:p>
        </p:txBody>
      </p:sp>
      <p:sp>
        <p:nvSpPr>
          <p:cNvPr id="5" name="矩形 4"/>
          <p:cNvSpPr/>
          <p:nvPr/>
        </p:nvSpPr>
        <p:spPr>
          <a:xfrm>
            <a:off x="467544" y="4077072"/>
            <a:ext cx="115212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(I)</a:t>
            </a:r>
            <a:r>
              <a:rPr lang="en-US" altLang="zh-CN" sz="1000" i="1" dirty="0" err="1" smtClean="0"/>
              <a:t>ServerChannel</a:t>
            </a:r>
            <a:endParaRPr lang="zh-CN" altLang="en-US" sz="1000" i="1" dirty="0"/>
          </a:p>
        </p:txBody>
      </p:sp>
      <p:sp>
        <p:nvSpPr>
          <p:cNvPr id="6" name="矩形 5"/>
          <p:cNvSpPr/>
          <p:nvPr/>
        </p:nvSpPr>
        <p:spPr>
          <a:xfrm>
            <a:off x="3131840" y="4075916"/>
            <a:ext cx="144016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AbstractChannel</a:t>
            </a:r>
            <a:endParaRPr lang="zh-CN" altLang="en-US" sz="1000" dirty="0"/>
          </a:p>
        </p:txBody>
      </p:sp>
      <p:sp>
        <p:nvSpPr>
          <p:cNvPr id="7" name="矩形 6"/>
          <p:cNvSpPr/>
          <p:nvPr/>
        </p:nvSpPr>
        <p:spPr>
          <a:xfrm>
            <a:off x="3131840" y="4519012"/>
            <a:ext cx="144016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AbstractNioChannel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2843808" y="4959444"/>
            <a:ext cx="172819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AbstractNioMessageChannel</a:t>
            </a:r>
            <a:endParaRPr lang="zh-CN" altLang="en-US" sz="1000" dirty="0"/>
          </a:p>
        </p:txBody>
      </p:sp>
      <p:sp>
        <p:nvSpPr>
          <p:cNvPr id="9" name="矩形 8"/>
          <p:cNvSpPr/>
          <p:nvPr/>
        </p:nvSpPr>
        <p:spPr>
          <a:xfrm>
            <a:off x="2483768" y="5373216"/>
            <a:ext cx="20882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AbstractNioMessageServerChannel</a:t>
            </a:r>
            <a:endParaRPr lang="zh-CN" altLang="en-US" sz="1000" dirty="0"/>
          </a:p>
        </p:txBody>
      </p:sp>
      <p:sp>
        <p:nvSpPr>
          <p:cNvPr id="10" name="矩形 9"/>
          <p:cNvSpPr/>
          <p:nvPr/>
        </p:nvSpPr>
        <p:spPr>
          <a:xfrm>
            <a:off x="1475656" y="5949280"/>
            <a:ext cx="172819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NioServerSocketChannel</a:t>
            </a:r>
            <a:endParaRPr lang="zh-CN" altLang="en-US" sz="1000" dirty="0"/>
          </a:p>
        </p:txBody>
      </p:sp>
      <p:sp>
        <p:nvSpPr>
          <p:cNvPr id="11" name="矩形 10"/>
          <p:cNvSpPr/>
          <p:nvPr/>
        </p:nvSpPr>
        <p:spPr>
          <a:xfrm>
            <a:off x="467544" y="4772724"/>
            <a:ext cx="136815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(I)</a:t>
            </a:r>
            <a:r>
              <a:rPr lang="en-US" altLang="zh-CN" sz="1000" i="1" dirty="0" err="1" smtClean="0"/>
              <a:t>ServerSocketChannel</a:t>
            </a:r>
            <a:endParaRPr lang="zh-CN" altLang="en-US" sz="1000" i="1" dirty="0"/>
          </a:p>
        </p:txBody>
      </p:sp>
      <p:cxnSp>
        <p:nvCxnSpPr>
          <p:cNvPr id="13" name="直接箭头连接符 12"/>
          <p:cNvCxnSpPr>
            <a:stCxn id="5" idx="0"/>
            <a:endCxn id="4" idx="2"/>
          </p:cNvCxnSpPr>
          <p:nvPr/>
        </p:nvCxnSpPr>
        <p:spPr>
          <a:xfrm flipV="1">
            <a:off x="1043608" y="3789040"/>
            <a:ext cx="1296144" cy="288032"/>
          </a:xfrm>
          <a:prstGeom prst="straightConnector1">
            <a:avLst/>
          </a:prstGeom>
          <a:ln w="10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</p:cNvCxnSpPr>
          <p:nvPr/>
        </p:nvCxnSpPr>
        <p:spPr>
          <a:xfrm flipV="1">
            <a:off x="1151620" y="4363948"/>
            <a:ext cx="0" cy="408776"/>
          </a:xfrm>
          <a:prstGeom prst="straightConnector1">
            <a:avLst/>
          </a:prstGeom>
          <a:ln w="10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9" idx="1"/>
            <a:endCxn id="5" idx="3"/>
          </p:cNvCxnSpPr>
          <p:nvPr/>
        </p:nvCxnSpPr>
        <p:spPr>
          <a:xfrm rot="10800000">
            <a:off x="1619672" y="4221088"/>
            <a:ext cx="864096" cy="1296144"/>
          </a:xfrm>
          <a:prstGeom prst="bentConnector3">
            <a:avLst/>
          </a:prstGeom>
          <a:ln w="10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0"/>
            <a:endCxn id="4" idx="2"/>
          </p:cNvCxnSpPr>
          <p:nvPr/>
        </p:nvCxnSpPr>
        <p:spPr>
          <a:xfrm flipH="1" flipV="1">
            <a:off x="2339752" y="3789040"/>
            <a:ext cx="1512168" cy="286876"/>
          </a:xfrm>
          <a:prstGeom prst="straightConnector1">
            <a:avLst/>
          </a:prstGeom>
          <a:ln w="10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0"/>
            <a:endCxn id="6" idx="2"/>
          </p:cNvCxnSpPr>
          <p:nvPr/>
        </p:nvCxnSpPr>
        <p:spPr>
          <a:xfrm flipV="1">
            <a:off x="3851920" y="4363948"/>
            <a:ext cx="0" cy="155064"/>
          </a:xfrm>
          <a:prstGeom prst="straightConnector1">
            <a:avLst/>
          </a:prstGeom>
          <a:ln w="10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0"/>
          </p:cNvCxnSpPr>
          <p:nvPr/>
        </p:nvCxnSpPr>
        <p:spPr>
          <a:xfrm flipV="1">
            <a:off x="3707904" y="4807044"/>
            <a:ext cx="0" cy="152400"/>
          </a:xfrm>
          <a:prstGeom prst="straightConnector1">
            <a:avLst/>
          </a:prstGeom>
          <a:ln w="10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0"/>
          </p:cNvCxnSpPr>
          <p:nvPr/>
        </p:nvCxnSpPr>
        <p:spPr>
          <a:xfrm flipV="1">
            <a:off x="3527884" y="5247476"/>
            <a:ext cx="0" cy="125740"/>
          </a:xfrm>
          <a:prstGeom prst="straightConnector1">
            <a:avLst/>
          </a:prstGeom>
          <a:ln w="10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0"/>
            <a:endCxn id="11" idx="2"/>
          </p:cNvCxnSpPr>
          <p:nvPr/>
        </p:nvCxnSpPr>
        <p:spPr>
          <a:xfrm flipH="1" flipV="1">
            <a:off x="1151620" y="5060756"/>
            <a:ext cx="1188132" cy="888524"/>
          </a:xfrm>
          <a:prstGeom prst="straightConnector1">
            <a:avLst/>
          </a:prstGeom>
          <a:ln w="10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0"/>
            <a:endCxn id="9" idx="2"/>
          </p:cNvCxnSpPr>
          <p:nvPr/>
        </p:nvCxnSpPr>
        <p:spPr>
          <a:xfrm flipV="1">
            <a:off x="2339752" y="5661248"/>
            <a:ext cx="1188132" cy="288032"/>
          </a:xfrm>
          <a:prstGeom prst="straightConnector1">
            <a:avLst/>
          </a:prstGeom>
          <a:ln w="10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940152" y="3573016"/>
            <a:ext cx="115212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(I)</a:t>
            </a:r>
            <a:r>
              <a:rPr lang="en-US" altLang="zh-CN" sz="1000" i="1" dirty="0" smtClean="0"/>
              <a:t>Channel</a:t>
            </a:r>
            <a:endParaRPr lang="zh-CN" altLang="en-US" sz="1000" i="1" dirty="0"/>
          </a:p>
        </p:txBody>
      </p:sp>
      <p:sp>
        <p:nvSpPr>
          <p:cNvPr id="35" name="矩形 34"/>
          <p:cNvSpPr/>
          <p:nvPr/>
        </p:nvSpPr>
        <p:spPr>
          <a:xfrm>
            <a:off x="5004048" y="4149080"/>
            <a:ext cx="115212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(I)</a:t>
            </a:r>
            <a:r>
              <a:rPr lang="en-US" altLang="zh-CN" sz="1000" i="1" dirty="0" err="1" smtClean="0"/>
              <a:t>SocketChannel</a:t>
            </a:r>
            <a:endParaRPr lang="zh-CN" altLang="en-US" sz="1000" i="1" dirty="0"/>
          </a:p>
        </p:txBody>
      </p:sp>
      <p:sp>
        <p:nvSpPr>
          <p:cNvPr id="36" name="矩形 35"/>
          <p:cNvSpPr/>
          <p:nvPr/>
        </p:nvSpPr>
        <p:spPr>
          <a:xfrm>
            <a:off x="7164288" y="4147924"/>
            <a:ext cx="144016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AbstractChannel</a:t>
            </a:r>
            <a:endParaRPr lang="zh-CN" altLang="en-US" sz="1000" dirty="0"/>
          </a:p>
        </p:txBody>
      </p:sp>
      <p:sp>
        <p:nvSpPr>
          <p:cNvPr id="37" name="矩形 36"/>
          <p:cNvSpPr/>
          <p:nvPr/>
        </p:nvSpPr>
        <p:spPr>
          <a:xfrm>
            <a:off x="7164288" y="4591020"/>
            <a:ext cx="1440160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AbstractNioChannel</a:t>
            </a:r>
            <a:endParaRPr lang="zh-CN" altLang="en-US" sz="1000" dirty="0"/>
          </a:p>
        </p:txBody>
      </p:sp>
      <p:sp>
        <p:nvSpPr>
          <p:cNvPr id="38" name="矩形 37"/>
          <p:cNvSpPr/>
          <p:nvPr/>
        </p:nvSpPr>
        <p:spPr>
          <a:xfrm>
            <a:off x="6876256" y="5031452"/>
            <a:ext cx="172819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AbstractNioByteChannel</a:t>
            </a:r>
            <a:endParaRPr lang="zh-CN" altLang="en-US" sz="1000" dirty="0"/>
          </a:p>
        </p:txBody>
      </p:sp>
      <p:sp>
        <p:nvSpPr>
          <p:cNvPr id="40" name="矩形 39"/>
          <p:cNvSpPr/>
          <p:nvPr/>
        </p:nvSpPr>
        <p:spPr>
          <a:xfrm>
            <a:off x="5796136" y="5733256"/>
            <a:ext cx="172819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NioSocketChannel</a:t>
            </a:r>
            <a:endParaRPr lang="zh-CN" altLang="en-US" sz="1000" dirty="0"/>
          </a:p>
        </p:txBody>
      </p:sp>
      <p:cxnSp>
        <p:nvCxnSpPr>
          <p:cNvPr id="42" name="直接箭头连接符 41"/>
          <p:cNvCxnSpPr>
            <a:stCxn id="35" idx="0"/>
            <a:endCxn id="34" idx="2"/>
          </p:cNvCxnSpPr>
          <p:nvPr/>
        </p:nvCxnSpPr>
        <p:spPr>
          <a:xfrm flipV="1">
            <a:off x="5580112" y="3861048"/>
            <a:ext cx="936104" cy="288032"/>
          </a:xfrm>
          <a:prstGeom prst="straightConnector1">
            <a:avLst/>
          </a:prstGeom>
          <a:ln w="10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6" idx="0"/>
            <a:endCxn id="34" idx="2"/>
          </p:cNvCxnSpPr>
          <p:nvPr/>
        </p:nvCxnSpPr>
        <p:spPr>
          <a:xfrm flipH="1" flipV="1">
            <a:off x="6516216" y="3861048"/>
            <a:ext cx="1368152" cy="286876"/>
          </a:xfrm>
          <a:prstGeom prst="straightConnector1">
            <a:avLst/>
          </a:prstGeom>
          <a:ln w="10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0"/>
            <a:endCxn id="36" idx="2"/>
          </p:cNvCxnSpPr>
          <p:nvPr/>
        </p:nvCxnSpPr>
        <p:spPr>
          <a:xfrm flipV="1">
            <a:off x="7884368" y="4435956"/>
            <a:ext cx="0" cy="155064"/>
          </a:xfrm>
          <a:prstGeom prst="straightConnector1">
            <a:avLst/>
          </a:prstGeom>
          <a:ln w="10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8" idx="0"/>
          </p:cNvCxnSpPr>
          <p:nvPr/>
        </p:nvCxnSpPr>
        <p:spPr>
          <a:xfrm flipV="1">
            <a:off x="7740352" y="4879052"/>
            <a:ext cx="0" cy="152400"/>
          </a:xfrm>
          <a:prstGeom prst="straightConnector1">
            <a:avLst/>
          </a:prstGeom>
          <a:ln w="10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0"/>
            <a:endCxn id="35" idx="2"/>
          </p:cNvCxnSpPr>
          <p:nvPr/>
        </p:nvCxnSpPr>
        <p:spPr>
          <a:xfrm flipH="1" flipV="1">
            <a:off x="5580112" y="4437112"/>
            <a:ext cx="1080120" cy="1296144"/>
          </a:xfrm>
          <a:prstGeom prst="straightConnector1">
            <a:avLst/>
          </a:prstGeom>
          <a:ln w="10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0" idx="0"/>
            <a:endCxn id="38" idx="2"/>
          </p:cNvCxnSpPr>
          <p:nvPr/>
        </p:nvCxnSpPr>
        <p:spPr>
          <a:xfrm flipV="1">
            <a:off x="6660232" y="5319484"/>
            <a:ext cx="1080120" cy="413772"/>
          </a:xfrm>
          <a:prstGeom prst="straightConnector1">
            <a:avLst/>
          </a:prstGeom>
          <a:ln w="10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ChannelPipeline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339752" y="4077072"/>
            <a:ext cx="5400600" cy="17281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779912" y="4077072"/>
            <a:ext cx="781163" cy="1152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OutBoundHandler</a:t>
            </a:r>
            <a:endParaRPr lang="zh-CN" altLang="en-US" sz="900" dirty="0"/>
          </a:p>
        </p:txBody>
      </p:sp>
      <p:sp>
        <p:nvSpPr>
          <p:cNvPr id="6" name="圆角矩形 5"/>
          <p:cNvSpPr/>
          <p:nvPr/>
        </p:nvSpPr>
        <p:spPr>
          <a:xfrm>
            <a:off x="2843808" y="4579032"/>
            <a:ext cx="792088" cy="12241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/>
              <a:t>InBoundHandler</a:t>
            </a:r>
            <a:endParaRPr lang="zh-CN" altLang="en-US" sz="900" dirty="0"/>
          </a:p>
        </p:txBody>
      </p:sp>
      <p:sp>
        <p:nvSpPr>
          <p:cNvPr id="7" name="圆角矩形 6"/>
          <p:cNvSpPr/>
          <p:nvPr/>
        </p:nvSpPr>
        <p:spPr>
          <a:xfrm>
            <a:off x="4716016" y="4581128"/>
            <a:ext cx="792088" cy="12241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InBoundHandler</a:t>
            </a:r>
            <a:endParaRPr lang="zh-CN" altLang="en-US" sz="900" dirty="0"/>
          </a:p>
        </p:txBody>
      </p:sp>
      <p:sp>
        <p:nvSpPr>
          <p:cNvPr id="8" name="圆角矩形 7"/>
          <p:cNvSpPr/>
          <p:nvPr/>
        </p:nvSpPr>
        <p:spPr>
          <a:xfrm>
            <a:off x="6588224" y="4562264"/>
            <a:ext cx="792088" cy="12241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InBoundHandler</a:t>
            </a:r>
            <a:endParaRPr lang="zh-CN" altLang="en-US" sz="900" dirty="0"/>
          </a:p>
        </p:txBody>
      </p:sp>
      <p:sp>
        <p:nvSpPr>
          <p:cNvPr id="9" name="圆角矩形 8"/>
          <p:cNvSpPr/>
          <p:nvPr/>
        </p:nvSpPr>
        <p:spPr>
          <a:xfrm>
            <a:off x="5663045" y="4088140"/>
            <a:ext cx="781163" cy="1152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OutBoundHandler</a:t>
            </a:r>
            <a:endParaRPr lang="zh-CN" altLang="en-US" sz="900" dirty="0"/>
          </a:p>
        </p:txBody>
      </p:sp>
      <p:sp>
        <p:nvSpPr>
          <p:cNvPr id="10" name="右箭头 9"/>
          <p:cNvSpPr/>
          <p:nvPr/>
        </p:nvSpPr>
        <p:spPr>
          <a:xfrm>
            <a:off x="3635896" y="5517232"/>
            <a:ext cx="1080120" cy="144016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508104" y="5509612"/>
            <a:ext cx="1080120" cy="144016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0800000">
            <a:off x="4572000" y="4293096"/>
            <a:ext cx="1080120" cy="14401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0800000">
            <a:off x="2051720" y="4293095"/>
            <a:ext cx="1722472" cy="14401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051718" y="5509612"/>
            <a:ext cx="787721" cy="144016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187622" y="4228708"/>
            <a:ext cx="864096" cy="150454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7030A0"/>
                </a:solidFill>
              </a:rPr>
              <a:t>Channel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446275" y="1412776"/>
            <a:ext cx="8229600" cy="24482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800" dirty="0" err="1" smtClean="0">
                <a:solidFill>
                  <a:srgbClr val="002060"/>
                </a:solidFill>
              </a:rPr>
              <a:t>ChannelPipeline</a:t>
            </a:r>
            <a:r>
              <a:rPr lang="zh-CN" altLang="en-US" sz="2800" dirty="0" smtClean="0">
                <a:solidFill>
                  <a:srgbClr val="002060"/>
                </a:solidFill>
              </a:rPr>
              <a:t>容纳了两种</a:t>
            </a:r>
            <a:r>
              <a:rPr lang="en-US" altLang="zh-CN" sz="2800" dirty="0" smtClean="0">
                <a:solidFill>
                  <a:srgbClr val="002060"/>
                </a:solidFill>
              </a:rPr>
              <a:t>Handler</a:t>
            </a:r>
            <a:r>
              <a:rPr lang="zh-CN" altLang="en-US" sz="2800" dirty="0" smtClean="0">
                <a:solidFill>
                  <a:srgbClr val="002060"/>
                </a:solidFill>
              </a:rPr>
              <a:t>：</a:t>
            </a:r>
            <a:endParaRPr lang="en-US" altLang="zh-CN" sz="2800" dirty="0" smtClean="0">
              <a:solidFill>
                <a:srgbClr val="002060"/>
              </a:solidFill>
            </a:endParaRPr>
          </a:p>
          <a:p>
            <a:r>
              <a:rPr lang="en-US" altLang="zh-CN" sz="2800" dirty="0" err="1" smtClean="0"/>
              <a:t>ChannelInboundHandler</a:t>
            </a:r>
            <a:endParaRPr lang="en-US" altLang="zh-CN" sz="2800" dirty="0"/>
          </a:p>
          <a:p>
            <a:pPr lvl="1"/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处理入站数据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 smtClean="0"/>
              <a:t>ChannelOutboundHandler</a:t>
            </a:r>
            <a:endParaRPr lang="en-US" altLang="zh-CN" sz="2800" dirty="0"/>
          </a:p>
          <a:p>
            <a:pPr lvl="1"/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处理出站数据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2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B050"/>
                </a:solidFill>
              </a:rPr>
              <a:t>ChannelHandlerContext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19772" y="3356992"/>
            <a:ext cx="4860540" cy="13681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Pipeline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57716" y="3763146"/>
            <a:ext cx="1296144" cy="8372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050" dirty="0" smtClean="0"/>
              <a:t>Context</a:t>
            </a:r>
            <a:endParaRPr lang="zh-CN" altLang="en-US" sz="900" dirty="0"/>
          </a:p>
        </p:txBody>
      </p:sp>
      <p:sp>
        <p:nvSpPr>
          <p:cNvPr id="6" name="圆角矩形 5"/>
          <p:cNvSpPr/>
          <p:nvPr/>
        </p:nvSpPr>
        <p:spPr>
          <a:xfrm>
            <a:off x="2865728" y="4096320"/>
            <a:ext cx="1080120" cy="3662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Handler</a:t>
            </a:r>
            <a:endParaRPr lang="zh-CN" altLang="en-US" sz="900" dirty="0"/>
          </a:p>
        </p:txBody>
      </p:sp>
      <p:sp>
        <p:nvSpPr>
          <p:cNvPr id="14" name="右箭头 13"/>
          <p:cNvSpPr/>
          <p:nvPr/>
        </p:nvSpPr>
        <p:spPr>
          <a:xfrm rot="10800000">
            <a:off x="2051720" y="3501005"/>
            <a:ext cx="432048" cy="144019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077849" y="3763143"/>
            <a:ext cx="432051" cy="14401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187624" y="3356992"/>
            <a:ext cx="864096" cy="13681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7030A0"/>
                </a:solidFill>
              </a:rPr>
              <a:t>Channel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446275" y="1412776"/>
            <a:ext cx="8229600" cy="15841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    每个</a:t>
            </a:r>
            <a:r>
              <a:rPr lang="en-US" altLang="zh-CN" sz="2800" dirty="0" err="1"/>
              <a:t>ChannelHandler</a:t>
            </a:r>
            <a:r>
              <a:rPr lang="zh-CN" altLang="en-US" sz="2800" dirty="0"/>
              <a:t>被添加到</a:t>
            </a:r>
            <a:r>
              <a:rPr lang="en-US" altLang="zh-CN" sz="2800" dirty="0" err="1"/>
              <a:t>ChannelPipeline</a:t>
            </a:r>
            <a:r>
              <a:rPr lang="zh-CN" altLang="en-US" sz="2800" dirty="0"/>
              <a:t>后，都会创建一个</a:t>
            </a:r>
            <a:r>
              <a:rPr lang="en-US" altLang="zh-CN" sz="2800" dirty="0" err="1"/>
              <a:t>ChannelHandlerContext</a:t>
            </a:r>
            <a:r>
              <a:rPr lang="zh-CN" altLang="en-US" sz="2800" dirty="0"/>
              <a:t>并与之创建的</a:t>
            </a:r>
            <a:r>
              <a:rPr lang="en-US" altLang="zh-CN" sz="2800" dirty="0" err="1"/>
              <a:t>ChannelHandler</a:t>
            </a:r>
            <a:r>
              <a:rPr lang="zh-CN" altLang="en-US" sz="2800" dirty="0"/>
              <a:t>关联绑定</a:t>
            </a:r>
            <a:r>
              <a:rPr lang="zh-CN" altLang="en-US" sz="2800" dirty="0" smtClean="0"/>
              <a:t>。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301970" y="3763145"/>
            <a:ext cx="1296144" cy="8372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050" dirty="0" smtClean="0"/>
              <a:t>Context</a:t>
            </a:r>
            <a:endParaRPr lang="zh-CN" altLang="en-US" sz="900" dirty="0"/>
          </a:p>
        </p:txBody>
      </p:sp>
      <p:sp>
        <p:nvSpPr>
          <p:cNvPr id="23" name="圆角矩形 22"/>
          <p:cNvSpPr/>
          <p:nvPr/>
        </p:nvSpPr>
        <p:spPr>
          <a:xfrm>
            <a:off x="4409982" y="4096319"/>
            <a:ext cx="1080120" cy="3662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Handler</a:t>
            </a:r>
            <a:endParaRPr lang="zh-CN" altLang="en-US" sz="900" dirty="0"/>
          </a:p>
        </p:txBody>
      </p:sp>
      <p:sp>
        <p:nvSpPr>
          <p:cNvPr id="25" name="圆角矩形 24"/>
          <p:cNvSpPr/>
          <p:nvPr/>
        </p:nvSpPr>
        <p:spPr>
          <a:xfrm>
            <a:off x="5868144" y="3743898"/>
            <a:ext cx="1296144" cy="8372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050" dirty="0" smtClean="0"/>
              <a:t>Context</a:t>
            </a:r>
            <a:endParaRPr lang="zh-CN" altLang="en-US" sz="900" dirty="0"/>
          </a:p>
        </p:txBody>
      </p:sp>
      <p:sp>
        <p:nvSpPr>
          <p:cNvPr id="26" name="圆角矩形 25"/>
          <p:cNvSpPr/>
          <p:nvPr/>
        </p:nvSpPr>
        <p:spPr>
          <a:xfrm>
            <a:off x="5983013" y="4077072"/>
            <a:ext cx="1080120" cy="3662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Handler</a:t>
            </a:r>
            <a:endParaRPr lang="zh-CN" altLang="en-US" sz="9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067944" y="4041068"/>
            <a:ext cx="2205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053860" y="4365104"/>
            <a:ext cx="2346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598114" y="4041068"/>
            <a:ext cx="270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584677" y="4365104"/>
            <a:ext cx="2834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87768" y="3799438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next</a:t>
            </a:r>
            <a:endParaRPr lang="zh-CN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028160" y="4335631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prev</a:t>
            </a:r>
            <a:endParaRPr lang="zh-CN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5539720" y="3829491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next</a:t>
            </a:r>
            <a:endParaRPr lang="zh-CN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5598114" y="4335631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prev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841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Channel</a:t>
            </a:r>
            <a:r>
              <a:rPr lang="zh-CN" altLang="en-US" dirty="0" smtClean="0">
                <a:solidFill>
                  <a:srgbClr val="00B050"/>
                </a:solidFill>
              </a:rPr>
              <a:t>状态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channelRegistered</a:t>
            </a:r>
            <a:endParaRPr lang="en-US" altLang="zh-CN" sz="2800" dirty="0" smtClean="0"/>
          </a:p>
          <a:p>
            <a:pPr lvl="1"/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通道与通道管理器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(Selector)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绑定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 smtClean="0"/>
              <a:t>channelUnregistered</a:t>
            </a:r>
            <a:endParaRPr lang="en-US" altLang="zh-CN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通道与通道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管理器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(Selector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取消绑定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 smtClean="0"/>
              <a:t>channelActive</a:t>
            </a:r>
            <a:endParaRPr lang="en-US" altLang="zh-CN" sz="2800" dirty="0" smtClean="0"/>
          </a:p>
          <a:p>
            <a:pPr lvl="1"/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服务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端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：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channel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与端口绑定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客户端：与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服务端建立链接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 smtClean="0"/>
              <a:t>channelInactive</a:t>
            </a:r>
            <a:endParaRPr lang="en-US" altLang="zh-CN" sz="2800" dirty="0" smtClean="0"/>
          </a:p>
          <a:p>
            <a:pPr lvl="1"/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链接断开或主动关闭链接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ByteBuf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相对于</a:t>
            </a:r>
            <a:r>
              <a:rPr lang="en-US" altLang="zh-CN" sz="2800" dirty="0" smtClean="0"/>
              <a:t>Java NIO buffer</a:t>
            </a:r>
            <a:r>
              <a:rPr lang="zh-CN" altLang="en-US" sz="2800" dirty="0" smtClean="0"/>
              <a:t>，有以下优点</a:t>
            </a:r>
            <a:endParaRPr lang="en-US" altLang="zh-CN" sz="2800" dirty="0" smtClean="0"/>
          </a:p>
          <a:p>
            <a:pPr lvl="1"/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容量可动态扩展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无需调用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flip()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方法切换读写状态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提供更丰富的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API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功能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2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ByteBuf</a:t>
            </a:r>
            <a:r>
              <a:rPr lang="zh-CN" altLang="en-US" dirty="0" smtClean="0">
                <a:solidFill>
                  <a:srgbClr val="00B050"/>
                </a:solidFill>
              </a:rPr>
              <a:t>三种类型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Heap Buffer(</a:t>
            </a:r>
            <a:r>
              <a:rPr lang="zh-CN" altLang="en-US" sz="2800" dirty="0"/>
              <a:t>堆</a:t>
            </a:r>
            <a:r>
              <a:rPr lang="zh-CN" altLang="en-US" sz="2800" dirty="0" smtClean="0"/>
              <a:t>缓冲区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数据存储在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JVM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的堆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空间，通过</a:t>
            </a:r>
            <a:r>
              <a:rPr lang="en-US" altLang="zh-CN" sz="2000" dirty="0" err="1">
                <a:solidFill>
                  <a:schemeClr val="accent5">
                    <a:lumMod val="50000"/>
                  </a:schemeClr>
                </a:solidFill>
              </a:rPr>
              <a:t>ByteBuf.array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来获取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byte[]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数据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/>
              <a:t>Direct Buffer(</a:t>
            </a:r>
            <a:r>
              <a:rPr lang="zh-CN" altLang="en-US" sz="2800" dirty="0"/>
              <a:t>直接缓冲区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数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据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存储在内存空间，</a:t>
            </a:r>
            <a:r>
              <a:rPr lang="en-US" altLang="zh-CN" sz="2000" dirty="0" err="1" smtClean="0">
                <a:solidFill>
                  <a:schemeClr val="accent5">
                    <a:lumMod val="50000"/>
                  </a:schemeClr>
                </a:solidFill>
              </a:rPr>
              <a:t>Netty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默认使用此缓冲区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/>
              <a:t>Composite Buffer(</a:t>
            </a:r>
            <a:r>
              <a:rPr lang="zh-CN" altLang="en-US" sz="2800" dirty="0"/>
              <a:t>复合缓冲区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缓冲列表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(List)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，可以动态的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添加和删除其中的</a:t>
            </a:r>
            <a:r>
              <a:rPr lang="en-US" altLang="zh-CN" sz="2000" dirty="0" err="1">
                <a:solidFill>
                  <a:schemeClr val="accent5">
                    <a:lumMod val="50000"/>
                  </a:schemeClr>
                </a:solidFill>
              </a:rPr>
              <a:t>ByteBuf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8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ByteBuf</a:t>
            </a:r>
            <a:r>
              <a:rPr lang="zh-CN" altLang="en-US" dirty="0" smtClean="0">
                <a:solidFill>
                  <a:srgbClr val="00B050"/>
                </a:solidFill>
              </a:rPr>
              <a:t>的三个属性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3717032"/>
            <a:ext cx="2376264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Discardable</a:t>
            </a:r>
            <a:r>
              <a:rPr lang="en-US" altLang="zh-CN" dirty="0" smtClean="0">
                <a:solidFill>
                  <a:schemeClr val="tx1"/>
                </a:solidFill>
              </a:rPr>
              <a:t> bytes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9872" y="3717032"/>
            <a:ext cx="2376264" cy="64807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Readable bytes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96136" y="3717032"/>
            <a:ext cx="2376264" cy="648072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Writable bytes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2765" y="4685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60909" y="4685402"/>
            <a:ext cx="13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readerIndex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5258" y="4685402"/>
            <a:ext cx="12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writerIndex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96336" y="4672712"/>
            <a:ext cx="9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capacity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5696" y="46854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&lt;=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00255" y="46727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&lt;=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76519" y="46531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&lt;=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1050896" y="4332838"/>
            <a:ext cx="0" cy="3202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419872" y="4365104"/>
            <a:ext cx="0" cy="3202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796136" y="4352414"/>
            <a:ext cx="0" cy="3202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153300" y="4365104"/>
            <a:ext cx="0" cy="3202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75679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读索引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readerIndex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写索引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writerIndex</a:t>
            </a:r>
            <a:r>
              <a:rPr lang="en-US" altLang="zh-CN" sz="2800" dirty="0" smtClean="0"/>
              <a:t>)</a:t>
            </a:r>
          </a:p>
          <a:p>
            <a:r>
              <a:rPr lang="zh-CN" altLang="en-US" sz="2800" dirty="0" smtClean="0"/>
              <a:t>容量</a:t>
            </a:r>
            <a:r>
              <a:rPr lang="en-US" altLang="zh-CN" sz="2800" dirty="0" smtClean="0"/>
              <a:t>(capacity)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349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ByteBuf</a:t>
            </a:r>
            <a:r>
              <a:rPr lang="zh-CN" altLang="en-US" dirty="0" smtClean="0">
                <a:solidFill>
                  <a:srgbClr val="00B050"/>
                </a:solidFill>
              </a:rPr>
              <a:t>二种实现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3989039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UnpooledByteBufAllocator</a:t>
            </a:r>
            <a:endParaRPr lang="en-US" altLang="zh-CN" sz="2800" dirty="0" smtClean="0"/>
          </a:p>
          <a:p>
            <a:pPr lvl="1"/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普通的</a:t>
            </a:r>
            <a:r>
              <a:rPr lang="en-US" altLang="zh-CN" sz="2000" dirty="0" err="1" smtClean="0">
                <a:solidFill>
                  <a:schemeClr val="accent5">
                    <a:lumMod val="50000"/>
                  </a:schemeClr>
                </a:solidFill>
              </a:rPr>
              <a:t>byteBuf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，每次都会实例化一个新的缓冲区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 smtClean="0"/>
              <a:t>PooledByteBufAllocator</a:t>
            </a:r>
            <a:endParaRPr lang="en-US" altLang="zh-CN" sz="2800" dirty="0" smtClean="0"/>
          </a:p>
          <a:p>
            <a:pPr lvl="1"/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使用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高性能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缓冲池的方式实现，</a:t>
            </a:r>
            <a:r>
              <a:rPr lang="en-US" altLang="zh-CN" sz="2000" dirty="0" err="1" smtClean="0">
                <a:solidFill>
                  <a:schemeClr val="accent5">
                    <a:lumMod val="50000"/>
                  </a:schemeClr>
                </a:solidFill>
              </a:rPr>
              <a:t>Netty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现在默认使用这种方式分配缓冲区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4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Netty</a:t>
            </a:r>
            <a:r>
              <a:rPr lang="zh-CN" altLang="en-US" dirty="0" smtClean="0">
                <a:solidFill>
                  <a:srgbClr val="0070C0"/>
                </a:solidFill>
              </a:rPr>
              <a:t>编解码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编码器</a:t>
            </a:r>
            <a:endParaRPr lang="en-US" altLang="zh-CN" sz="2800" dirty="0" smtClean="0"/>
          </a:p>
          <a:p>
            <a:pPr lvl="1"/>
            <a:r>
              <a:rPr lang="en-US" altLang="zh-CN" sz="2000" dirty="0" err="1" smtClean="0">
                <a:solidFill>
                  <a:schemeClr val="accent5">
                    <a:lumMod val="50000"/>
                  </a:schemeClr>
                </a:solidFill>
              </a:rPr>
              <a:t>MessageToByteEncoder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accent5">
                    <a:lumMod val="50000"/>
                  </a:schemeClr>
                </a:solidFill>
              </a:rPr>
              <a:t>MessageToMessageEncode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2800" dirty="0" smtClean="0"/>
              <a:t>解码器</a:t>
            </a:r>
            <a:endParaRPr lang="en-US" altLang="zh-CN" sz="2800" dirty="0" smtClean="0"/>
          </a:p>
          <a:p>
            <a:pPr lvl="1"/>
            <a:r>
              <a:rPr lang="en-US" altLang="zh-CN" sz="2000" dirty="0" err="1" smtClean="0">
                <a:solidFill>
                  <a:schemeClr val="accent5">
                    <a:lumMod val="50000"/>
                  </a:schemeClr>
                </a:solidFill>
              </a:rPr>
              <a:t>ByteToMessageDecoder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accent5">
                    <a:lumMod val="50000"/>
                  </a:schemeClr>
                </a:solidFill>
              </a:rPr>
              <a:t>MessageToMessageDecoder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en-US" sz="2800" dirty="0" smtClean="0"/>
              <a:t>编解码器</a:t>
            </a:r>
            <a:endParaRPr lang="en-US" altLang="zh-CN" sz="2800" dirty="0" smtClean="0"/>
          </a:p>
          <a:p>
            <a:pPr lvl="1"/>
            <a:r>
              <a:rPr lang="en-US" altLang="zh-CN" sz="2000" dirty="0" err="1" smtClean="0">
                <a:solidFill>
                  <a:schemeClr val="accent5">
                    <a:lumMod val="50000"/>
                  </a:schemeClr>
                </a:solidFill>
              </a:rPr>
              <a:t>ByteToMessageCodec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chemeClr val="accent5">
                    <a:lumMod val="50000"/>
                  </a:schemeClr>
                </a:solidFill>
              </a:rPr>
              <a:t>MessageToMessageCodec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03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TCP</a:t>
            </a:r>
            <a:r>
              <a:rPr lang="zh-CN" altLang="en-US" dirty="0" smtClean="0">
                <a:solidFill>
                  <a:srgbClr val="00B050"/>
                </a:solidFill>
              </a:rPr>
              <a:t>粘包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zh-CN" altLang="en-US" dirty="0" smtClean="0">
                <a:solidFill>
                  <a:srgbClr val="00B050"/>
                </a:solidFill>
              </a:rPr>
              <a:t>拆包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628800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粘包出现的原因</a:t>
            </a:r>
            <a:r>
              <a:rPr lang="en-US" altLang="zh-CN" sz="2800" dirty="0" smtClean="0"/>
              <a:t>: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050876" y="2348880"/>
            <a:ext cx="1656184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44133" y="2348880"/>
            <a:ext cx="1656184" cy="64807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4" name="左右箭头 3"/>
          <p:cNvSpPr/>
          <p:nvPr/>
        </p:nvSpPr>
        <p:spPr>
          <a:xfrm>
            <a:off x="2707060" y="2581182"/>
            <a:ext cx="3722637" cy="183468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24080" y="3230312"/>
            <a:ext cx="4680520" cy="504056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47864" y="3230312"/>
            <a:ext cx="511324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20072" y="3230312"/>
            <a:ext cx="511324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21788" y="4005064"/>
            <a:ext cx="4680520" cy="504056"/>
            <a:chOff x="2121788" y="3961244"/>
            <a:chExt cx="4680520" cy="504056"/>
          </a:xfrm>
        </p:grpSpPr>
        <p:sp>
          <p:nvSpPr>
            <p:cNvPr id="14" name="矩形 13"/>
            <p:cNvSpPr/>
            <p:nvPr/>
          </p:nvSpPr>
          <p:spPr>
            <a:xfrm>
              <a:off x="2121788" y="3961244"/>
              <a:ext cx="4680520" cy="504056"/>
            </a:xfrm>
            <a:prstGeom prst="rect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217780" y="3961244"/>
              <a:ext cx="511324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706456" y="3961244"/>
              <a:ext cx="511324" cy="504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D2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124080" y="4793468"/>
            <a:ext cx="4680520" cy="504056"/>
            <a:chOff x="2121788" y="4823420"/>
            <a:chExt cx="4680520" cy="504056"/>
          </a:xfrm>
        </p:grpSpPr>
        <p:sp>
          <p:nvSpPr>
            <p:cNvPr id="17" name="矩形 16"/>
            <p:cNvSpPr/>
            <p:nvPr/>
          </p:nvSpPr>
          <p:spPr>
            <a:xfrm>
              <a:off x="2121788" y="4823420"/>
              <a:ext cx="4680520" cy="504056"/>
            </a:xfrm>
            <a:prstGeom prst="rect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150548" y="4823420"/>
              <a:ext cx="727348" cy="504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D2_2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490432" y="4823420"/>
              <a:ext cx="727348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D2_1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217780" y="4823420"/>
              <a:ext cx="511324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24080" y="5559856"/>
            <a:ext cx="4680520" cy="504056"/>
            <a:chOff x="2124080" y="5559856"/>
            <a:chExt cx="4680520" cy="504056"/>
          </a:xfrm>
        </p:grpSpPr>
        <p:sp>
          <p:nvSpPr>
            <p:cNvPr id="21" name="矩形 20"/>
            <p:cNvSpPr/>
            <p:nvPr/>
          </p:nvSpPr>
          <p:spPr>
            <a:xfrm>
              <a:off x="2124080" y="5559856"/>
              <a:ext cx="4680520" cy="504056"/>
            </a:xfrm>
            <a:prstGeom prst="rect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011316" y="5559856"/>
              <a:ext cx="720080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D1_1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3200" y="5559856"/>
              <a:ext cx="727348" cy="504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D2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150548" y="5559856"/>
              <a:ext cx="727348" cy="5040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D2_1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46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50"/>
                </a:solidFill>
              </a:rPr>
              <a:t>Client</a:t>
            </a:r>
            <a:r>
              <a:rPr lang="zh-CN" altLang="en-US" sz="3200" dirty="0" smtClean="0">
                <a:solidFill>
                  <a:srgbClr val="00B050"/>
                </a:solidFill>
              </a:rPr>
              <a:t>端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1"/>
            <a:ext cx="7056783" cy="472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0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2044824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LV</a:t>
            </a:r>
            <a:r>
              <a:rPr lang="zh-CN" altLang="en-US" sz="2800" dirty="0" smtClean="0"/>
              <a:t>协议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TLV</a:t>
            </a:r>
            <a:r>
              <a:rPr lang="zh-CN" altLang="en-US" sz="2800" dirty="0" smtClean="0"/>
              <a:t>协议</a:t>
            </a:r>
            <a:endParaRPr lang="en-US" altLang="zh-CN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自定义传输协议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40" y="4293096"/>
            <a:ext cx="33718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941140" y="2060848"/>
            <a:ext cx="6912768" cy="504056"/>
            <a:chOff x="1103040" y="2132856"/>
            <a:chExt cx="6912768" cy="648072"/>
          </a:xfrm>
        </p:grpSpPr>
        <p:sp>
          <p:nvSpPr>
            <p:cNvPr id="3" name="矩形 2"/>
            <p:cNvSpPr/>
            <p:nvPr/>
          </p:nvSpPr>
          <p:spPr>
            <a:xfrm>
              <a:off x="1103040" y="2132856"/>
              <a:ext cx="1440160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Length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543200" y="2132856"/>
              <a:ext cx="5472608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Value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41140" y="3414329"/>
            <a:ext cx="6912768" cy="468053"/>
            <a:chOff x="1103040" y="3392995"/>
            <a:chExt cx="6912768" cy="648073"/>
          </a:xfrm>
        </p:grpSpPr>
        <p:sp>
          <p:nvSpPr>
            <p:cNvPr id="9" name="矩形 8"/>
            <p:cNvSpPr/>
            <p:nvPr/>
          </p:nvSpPr>
          <p:spPr>
            <a:xfrm>
              <a:off x="1103040" y="3392996"/>
              <a:ext cx="1440160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Tag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983360" y="3392995"/>
              <a:ext cx="4032448" cy="64807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Value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43200" y="3392996"/>
              <a:ext cx="1440160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Length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838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Netty</a:t>
            </a:r>
            <a:r>
              <a:rPr lang="zh-CN" altLang="en-US" dirty="0" smtClean="0">
                <a:solidFill>
                  <a:srgbClr val="00B050"/>
                </a:solidFill>
              </a:rPr>
              <a:t>中粘包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zh-CN" altLang="en-US" dirty="0" smtClean="0">
                <a:solidFill>
                  <a:srgbClr val="00B050"/>
                </a:solidFill>
              </a:rPr>
              <a:t>拆包的处理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</a:rPr>
              <a:t>一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LineBasedFrameDecoder</a:t>
            </a:r>
            <a:endParaRPr lang="en-US" altLang="zh-CN" sz="2800" dirty="0"/>
          </a:p>
          <a:p>
            <a:pPr lvl="1" indent="-342900"/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以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“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\r\n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”为分隔符切分数据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/>
              <a:t>DelimiterBasedFrameDecoder</a:t>
            </a:r>
            <a:endParaRPr lang="en-US" altLang="zh-CN" sz="2800" dirty="0"/>
          </a:p>
          <a:p>
            <a:pPr lvl="1" indent="-342900"/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以自定义分隔符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切分数据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 smtClean="0"/>
              <a:t>FixedLengthFrameDecoder</a:t>
            </a:r>
            <a:endParaRPr lang="en-US" altLang="zh-CN" sz="2800" dirty="0"/>
          </a:p>
          <a:p>
            <a:pPr lvl="1" indent="-342900"/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固定长度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解码器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456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B050"/>
                </a:solidFill>
              </a:rPr>
              <a:t>Netty</a:t>
            </a:r>
            <a:r>
              <a:rPr lang="zh-CN" altLang="en-US" dirty="0">
                <a:solidFill>
                  <a:srgbClr val="00B050"/>
                </a:solidFill>
              </a:rPr>
              <a:t>中粘包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zh-CN" altLang="en-US" dirty="0">
                <a:solidFill>
                  <a:srgbClr val="00B050"/>
                </a:solidFill>
              </a:rPr>
              <a:t>拆包的处理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</a:rPr>
              <a:t>二</a:t>
            </a:r>
            <a:r>
              <a:rPr lang="en-US" altLang="zh-CN" dirty="0" smtClean="0">
                <a:solidFill>
                  <a:srgbClr val="00B050"/>
                </a:solidFill>
              </a:rPr>
              <a:t>)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LengthFieldBasedFrameDecoder</a:t>
            </a:r>
            <a:endParaRPr lang="en-US" altLang="zh-CN" sz="2800" dirty="0"/>
          </a:p>
          <a:p>
            <a:pPr lvl="1" indent="-342900"/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LV(Length Value)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解码器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/>
              <a:t>LengthFieldPrepender</a:t>
            </a:r>
            <a:endParaRPr lang="en-US" altLang="zh-CN" sz="2800" dirty="0"/>
          </a:p>
          <a:p>
            <a:pPr lvl="1" indent="-342900"/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LV(Length Value)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编码器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参考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hlinkClick r:id="rId2"/>
              </a:rPr>
              <a:t>http://xw-z1985.iteye.com/category/260393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Netty4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源码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分析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  <a:hlinkClick r:id="rId3"/>
            </a:endParaRPr>
          </a:p>
          <a:p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http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hlinkClick r:id="rId3"/>
              </a:rPr>
              <a:t>://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zhhphappy.iteye.com/blog/2118018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US" altLang="zh-CN" sz="2000" dirty="0" err="1" smtClean="0">
                <a:solidFill>
                  <a:schemeClr val="accent5">
                    <a:lumMod val="50000"/>
                  </a:schemeClr>
                </a:solidFill>
              </a:rPr>
              <a:t>Netty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源码阅读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学习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000" dirty="0">
                <a:hlinkClick r:id="rId4"/>
              </a:rPr>
              <a:t>http://hongweiyi.com/2014/01/netty-4-x-thread-model</a:t>
            </a:r>
            <a:r>
              <a:rPr lang="en-US" altLang="zh-CN" sz="2000" dirty="0" smtClean="0">
                <a:hlinkClick r:id="rId4"/>
              </a:rPr>
              <a:t>/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chemeClr val="accent5">
                    <a:lumMod val="50000"/>
                  </a:schemeClr>
                </a:solidFill>
              </a:rPr>
              <a:t>Netty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 4.x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学习笔记 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线程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模型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000" dirty="0" smtClean="0">
                <a:hlinkClick r:id="rId5"/>
              </a:rPr>
              <a:t>http://blog.csdn.net/zxhoo/article/category/1800247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Netty4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学习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笔记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000" dirty="0" smtClean="0">
                <a:hlinkClick r:id="rId6"/>
              </a:rPr>
              <a:t>http</a:t>
            </a:r>
            <a:r>
              <a:rPr lang="en-US" altLang="zh-CN" sz="2000" dirty="0">
                <a:hlinkClick r:id="rId6"/>
              </a:rPr>
              <a:t>://www.infoq.com/cn/author/%E6%9D%8E%E6%9E%97%E9%94%8B#</a:t>
            </a:r>
            <a:r>
              <a:rPr lang="zh-CN" altLang="en-US" sz="2000" dirty="0" smtClean="0">
                <a:hlinkClick r:id="rId6"/>
              </a:rPr>
              <a:t>文章</a:t>
            </a:r>
            <a:r>
              <a:rPr lang="zh-CN" altLang="en-US" sz="2000" dirty="0" smtClean="0"/>
              <a:t>  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李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林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锋</a:t>
            </a:r>
            <a:r>
              <a:rPr lang="en-US" altLang="zh-CN" sz="2000" dirty="0" err="1" smtClean="0">
                <a:solidFill>
                  <a:schemeClr val="accent5">
                    <a:lumMod val="50000"/>
                  </a:schemeClr>
                </a:solidFill>
              </a:rPr>
              <a:t>Netty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系列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000" dirty="0" err="1" smtClean="0">
                <a:solidFill>
                  <a:schemeClr val="accent5">
                    <a:lumMod val="50000"/>
                  </a:schemeClr>
                </a:solidFill>
              </a:rPr>
              <a:t>Netty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权威指南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000" dirty="0" err="1" smtClean="0">
                <a:solidFill>
                  <a:schemeClr val="accent5">
                    <a:lumMod val="50000"/>
                  </a:schemeClr>
                </a:solidFill>
              </a:rPr>
              <a:t>Netty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 in Action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Thanks!</a:t>
            </a:r>
            <a:endParaRPr kumimoji="1" lang="zh-CN" altLang="en-US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artoderk@gmail.com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3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Netty</a:t>
            </a:r>
            <a:r>
              <a:rPr lang="zh-CN" altLang="en-US" dirty="0" smtClean="0">
                <a:solidFill>
                  <a:srgbClr val="0070C0"/>
                </a:solidFill>
              </a:rPr>
              <a:t>架</a:t>
            </a:r>
            <a:r>
              <a:rPr lang="zh-CN" altLang="en-US" dirty="0">
                <a:solidFill>
                  <a:srgbClr val="0070C0"/>
                </a:solidFill>
              </a:rPr>
              <a:t>构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77753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4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线程</a:t>
            </a:r>
            <a:r>
              <a:rPr lang="zh-CN" altLang="en-US" dirty="0">
                <a:solidFill>
                  <a:srgbClr val="0070C0"/>
                </a:solidFill>
              </a:rPr>
              <a:t>模型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sz="2800" dirty="0" smtClean="0"/>
              <a:t>单</a:t>
            </a:r>
            <a:r>
              <a:rPr lang="en-US" altLang="zh-CN" sz="2800" dirty="0" smtClean="0"/>
              <a:t>Reactor</a:t>
            </a:r>
            <a:r>
              <a:rPr lang="zh-CN" altLang="en-US" sz="2800" dirty="0" smtClean="0"/>
              <a:t>单线程</a:t>
            </a:r>
            <a:endParaRPr lang="en-US" altLang="zh-CN" sz="2800" dirty="0"/>
          </a:p>
          <a:p>
            <a:r>
              <a:rPr lang="zh-CN" altLang="en-US" sz="2800" dirty="0" smtClean="0"/>
              <a:t>单</a:t>
            </a:r>
            <a:r>
              <a:rPr lang="en-US" altLang="zh-CN" sz="2800" dirty="0" smtClean="0"/>
              <a:t>Reactor</a:t>
            </a:r>
            <a:r>
              <a:rPr lang="zh-CN" altLang="en-US" sz="2800" dirty="0" smtClean="0"/>
              <a:t>多线程模型</a:t>
            </a:r>
            <a:endParaRPr lang="en-US" altLang="zh-CN" sz="2800" dirty="0" smtClean="0"/>
          </a:p>
          <a:p>
            <a:r>
              <a:rPr lang="zh-CN" altLang="en-US" sz="2800" dirty="0" smtClean="0"/>
              <a:t>主从</a:t>
            </a:r>
            <a:r>
              <a:rPr lang="en-US" altLang="zh-CN" sz="2800" dirty="0" smtClean="0"/>
              <a:t>Reactor</a:t>
            </a:r>
            <a:r>
              <a:rPr lang="zh-CN" altLang="en-US" sz="2800" dirty="0" smtClean="0"/>
              <a:t>线程模型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单</a:t>
            </a:r>
            <a:r>
              <a:rPr lang="en-US" altLang="zh-CN" dirty="0">
                <a:solidFill>
                  <a:srgbClr val="00B050"/>
                </a:solidFill>
              </a:rPr>
              <a:t>Reactor</a:t>
            </a:r>
            <a:r>
              <a:rPr lang="zh-CN" altLang="en-US" dirty="0">
                <a:solidFill>
                  <a:srgbClr val="00B050"/>
                </a:solidFill>
              </a:rPr>
              <a:t>单线程模型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90" y="1844824"/>
            <a:ext cx="78581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7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单</a:t>
            </a:r>
            <a:r>
              <a:rPr lang="en-US" altLang="zh-CN" dirty="0" smtClean="0">
                <a:solidFill>
                  <a:srgbClr val="00B050"/>
                </a:solidFill>
              </a:rPr>
              <a:t>Reactor</a:t>
            </a:r>
            <a:r>
              <a:rPr lang="zh-CN" altLang="en-US" dirty="0" smtClean="0">
                <a:solidFill>
                  <a:srgbClr val="00B050"/>
                </a:solidFill>
              </a:rPr>
              <a:t>多线程</a:t>
            </a:r>
            <a:r>
              <a:rPr lang="zh-CN" altLang="en-US" dirty="0">
                <a:solidFill>
                  <a:srgbClr val="00B050"/>
                </a:solidFill>
              </a:rPr>
              <a:t>模型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63182"/>
            <a:ext cx="7128792" cy="499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4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主从</a:t>
            </a:r>
            <a:r>
              <a:rPr lang="en-US" altLang="zh-CN" dirty="0" smtClean="0">
                <a:solidFill>
                  <a:srgbClr val="00B050"/>
                </a:solidFill>
              </a:rPr>
              <a:t>Reactor</a:t>
            </a:r>
            <a:r>
              <a:rPr lang="zh-CN" altLang="en-US" dirty="0" smtClean="0">
                <a:solidFill>
                  <a:srgbClr val="00B050"/>
                </a:solidFill>
              </a:rPr>
              <a:t>线程模型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344816" cy="511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Netty</a:t>
            </a:r>
            <a:r>
              <a:rPr lang="zh-CN" altLang="en-US" dirty="0" smtClean="0">
                <a:solidFill>
                  <a:srgbClr val="00B050"/>
                </a:solidFill>
              </a:rPr>
              <a:t>线程模型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03" y="1268760"/>
            <a:ext cx="8111753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4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44884</TotalTime>
  <Words>3402</Words>
  <Application>Microsoft Office PowerPoint</Application>
  <PresentationFormat>全屏显示(4:3)</PresentationFormat>
  <Paragraphs>402</Paragraphs>
  <Slides>34</Slides>
  <Notes>29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回顾</vt:lpstr>
      <vt:lpstr>Server端</vt:lpstr>
      <vt:lpstr>Client端</vt:lpstr>
      <vt:lpstr>Netty架构</vt:lpstr>
      <vt:lpstr>线程模型</vt:lpstr>
      <vt:lpstr>单Reactor单线程模型</vt:lpstr>
      <vt:lpstr>单Reactor多线程模型</vt:lpstr>
      <vt:lpstr>主从Reactor线程模型</vt:lpstr>
      <vt:lpstr>Netty线程模型</vt:lpstr>
      <vt:lpstr>代码示例</vt:lpstr>
      <vt:lpstr>BootStrap</vt:lpstr>
      <vt:lpstr>BootStrap创建</vt:lpstr>
      <vt:lpstr>ServerBootStrap</vt:lpstr>
      <vt:lpstr>ServerBootStrap创建</vt:lpstr>
      <vt:lpstr>ServerBootStrap创建(二)</vt:lpstr>
      <vt:lpstr>ServerBootStrap序列图</vt:lpstr>
      <vt:lpstr>NioEventLoopGroup</vt:lpstr>
      <vt:lpstr>NioEventLoop</vt:lpstr>
      <vt:lpstr>Channel</vt:lpstr>
      <vt:lpstr>Channel</vt:lpstr>
      <vt:lpstr>ChannelPipeline</vt:lpstr>
      <vt:lpstr>ChannelHandlerContext</vt:lpstr>
      <vt:lpstr>Channel状态</vt:lpstr>
      <vt:lpstr>ByteBuf</vt:lpstr>
      <vt:lpstr>ByteBuf三种类型</vt:lpstr>
      <vt:lpstr>ByteBuf的三个属性</vt:lpstr>
      <vt:lpstr>ByteBuf二种实现</vt:lpstr>
      <vt:lpstr>Netty编解码</vt:lpstr>
      <vt:lpstr>TCP粘包/拆包</vt:lpstr>
      <vt:lpstr>自定义传输协议</vt:lpstr>
      <vt:lpstr>Netty中粘包/拆包的处理(一)</vt:lpstr>
      <vt:lpstr>Netty中粘包/拆包的处理(二)</vt:lpstr>
      <vt:lpstr>参考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xiongjie</dc:creator>
  <cp:lastModifiedBy>xiongjie</cp:lastModifiedBy>
  <cp:revision>307</cp:revision>
  <dcterms:created xsi:type="dcterms:W3CDTF">2015-06-18T02:18:45Z</dcterms:created>
  <dcterms:modified xsi:type="dcterms:W3CDTF">2016-11-11T06:37:25Z</dcterms:modified>
</cp:coreProperties>
</file>