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3"/>
  </p:handoutMasterIdLst>
  <p:sldIdLst>
    <p:sldId id="315" r:id="rId2"/>
    <p:sldId id="316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3" r:id="rId15"/>
    <p:sldId id="584" r:id="rId16"/>
    <p:sldId id="585" r:id="rId17"/>
    <p:sldId id="588" r:id="rId18"/>
    <p:sldId id="390" r:id="rId19"/>
    <p:sldId id="589" r:id="rId20"/>
    <p:sldId id="590" r:id="rId21"/>
    <p:sldId id="591" r:id="rId22"/>
    <p:sldId id="592" r:id="rId23"/>
    <p:sldId id="602" r:id="rId24"/>
    <p:sldId id="593" r:id="rId25"/>
    <p:sldId id="603" r:id="rId26"/>
    <p:sldId id="604" r:id="rId27"/>
    <p:sldId id="605" r:id="rId28"/>
    <p:sldId id="594" r:id="rId29"/>
    <p:sldId id="595" r:id="rId30"/>
    <p:sldId id="606" r:id="rId31"/>
    <p:sldId id="596" r:id="rId32"/>
    <p:sldId id="607" r:id="rId33"/>
    <p:sldId id="597" r:id="rId34"/>
    <p:sldId id="598" r:id="rId35"/>
    <p:sldId id="599" r:id="rId36"/>
    <p:sldId id="608" r:id="rId37"/>
    <p:sldId id="600" r:id="rId38"/>
    <p:sldId id="551" r:id="rId39"/>
    <p:sldId id="552" r:id="rId40"/>
    <p:sldId id="553" r:id="rId41"/>
    <p:sldId id="495" r:id="rId4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29" autoAdjust="0"/>
  </p:normalViewPr>
  <p:slideViewPr>
    <p:cSldViewPr snapToGrid="0" snapToObjects="1"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24/10/2013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</a:t>
            </a:r>
            <a:r>
              <a:rPr lang="pt-BR" dirty="0" smtClean="0"/>
              <a:t> explícito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Pode ser que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dirty="0" smtClean="0"/>
              <a:t> seja maior que a capacidade máxima de um “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pt-BR" dirty="0" smtClean="0"/>
              <a:t>”. Neste caso estamos convertendo tipos de maior capacidade para tipos de menor capacidade. Temos que fazer o </a:t>
            </a:r>
            <a:r>
              <a:rPr lang="pt-BR" dirty="0" err="1" smtClean="0"/>
              <a:t>cast</a:t>
            </a:r>
            <a:r>
              <a:rPr lang="pt-BR" dirty="0" smtClean="0"/>
              <a:t> explicitamente. Caso contrario teremos um erro de compilação.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</a:t>
            </a:r>
            <a:r>
              <a:rPr lang="pt-BR" dirty="0" smtClean="0"/>
              <a:t> automático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Não precisamos fazer </a:t>
            </a:r>
            <a:r>
              <a:rPr lang="pt-BR" dirty="0" err="1" smtClean="0"/>
              <a:t>cast</a:t>
            </a:r>
            <a:r>
              <a:rPr lang="pt-BR" dirty="0" smtClean="0"/>
              <a:t> explicito. Um byte sempre “cabe” em um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pt-BR" dirty="0" smtClean="0"/>
              <a:t>, assim como um </a:t>
            </a:r>
            <a:r>
              <a:rPr lang="pt-BR" dirty="0" err="1" smtClean="0"/>
              <a:t>long</a:t>
            </a:r>
            <a:r>
              <a:rPr lang="pt-BR" dirty="0" smtClean="0"/>
              <a:t> sempre “cabe” em um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Exemplos: </a:t>
            </a:r>
            <a:r>
              <a:rPr lang="pt-BR" dirty="0" err="1" smtClean="0"/>
              <a:t>TesteCastTiposPrimitivos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Casting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Operadores aritméticos: +,-,*,/ e %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Soma e subtração: + e –</a:t>
            </a:r>
          </a:p>
          <a:p>
            <a:pPr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Java não permite a sobrecarga de operadores. No entanto, a própria linguagem sobrecarregou o operador + para que este, quando aplicado a duas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/>
              <a:t>s, fizesse a concatenação.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Multiplicação e divisão: * e /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São aplicáveis a todos os tipos primitivos numéricos.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Resto da divisão: %</a:t>
            </a:r>
          </a:p>
          <a:p>
            <a:pPr marL="0" indent="0">
              <a:buNone/>
            </a:pPr>
            <a:r>
              <a:rPr lang="pt-BR" dirty="0" smtClean="0"/>
              <a:t>O operador módulo retorna o resto da divisão.</a:t>
            </a:r>
          </a:p>
          <a:p>
            <a:pPr marL="0" indent="0">
              <a:buNone/>
            </a:pPr>
            <a:r>
              <a:rPr lang="pt-BR" dirty="0" smtClean="0"/>
              <a:t>Aplicado a números inteiros, porém pode ser aplicado a dois números de ponto flutuante.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Comparação: &lt;,&lt;=,&gt;,&gt;=,==,e !=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Estes operadores retornam verdadeiro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/>
              <a:t>) ou falso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dirty="0" smtClean="0"/>
              <a:t>) e são amplamente utilizados para comparar dois tipos primitivos.</a:t>
            </a:r>
          </a:p>
          <a:p>
            <a:pPr marL="0" indent="0">
              <a:buNone/>
            </a:pPr>
            <a:endParaRPr lang="pt-BR" dirty="0" smtClean="0"/>
          </a:p>
          <a:p>
            <a:pPr marL="720725" indent="-360363">
              <a:buFont typeface="Arial" pitchFamily="34" charset="0"/>
              <a:buChar char="•"/>
            </a:pPr>
            <a:r>
              <a:rPr lang="pt-BR" sz="3000" dirty="0" smtClean="0"/>
              <a:t>&lt;: menor que</a:t>
            </a:r>
          </a:p>
          <a:p>
            <a:pPr marL="720725" indent="-360363">
              <a:buFont typeface="Arial" pitchFamily="34" charset="0"/>
              <a:buChar char="•"/>
            </a:pPr>
            <a:r>
              <a:rPr lang="pt-BR" sz="3000" dirty="0" smtClean="0"/>
              <a:t>&gt;: maior que</a:t>
            </a:r>
          </a:p>
          <a:p>
            <a:pPr marL="720725" indent="-360363">
              <a:buFont typeface="Arial" pitchFamily="34" charset="0"/>
              <a:buChar char="•"/>
            </a:pPr>
            <a:r>
              <a:rPr lang="pt-BR" sz="3000" dirty="0" smtClean="0"/>
              <a:t>&lt;= menor ou igual que</a:t>
            </a:r>
          </a:p>
          <a:p>
            <a:pPr marL="720725" indent="-360363">
              <a:buFont typeface="Arial" pitchFamily="34" charset="0"/>
              <a:buChar char="•"/>
            </a:pPr>
            <a:r>
              <a:rPr lang="pt-BR" sz="3000" dirty="0" smtClean="0"/>
              <a:t>&gt;= menor ou igual que</a:t>
            </a:r>
          </a:p>
          <a:p>
            <a:pPr marL="720725" indent="-360363">
              <a:buFont typeface="Arial" pitchFamily="34" charset="0"/>
              <a:buChar char="•"/>
            </a:pPr>
            <a:r>
              <a:rPr lang="pt-BR" sz="3000" dirty="0" smtClean="0"/>
              <a:t>==: igual</a:t>
            </a:r>
          </a:p>
          <a:p>
            <a:pPr marL="720725" indent="-360363">
              <a:buFont typeface="Arial" pitchFamily="34" charset="0"/>
              <a:buChar char="•"/>
            </a:pPr>
            <a:r>
              <a:rPr lang="pt-BR" sz="3000" dirty="0" smtClean="0"/>
              <a:t>!=: diferente</a:t>
            </a:r>
          </a:p>
          <a:p>
            <a:pPr marL="720725" indent="-360363">
              <a:buFont typeface="Arial" pitchFamily="34" charset="0"/>
              <a:buChar char="•"/>
            </a:pPr>
            <a:endParaRPr lang="pt-BR" sz="3000" dirty="0" smtClean="0"/>
          </a:p>
          <a:p>
            <a:pPr marL="0" indent="0">
              <a:buNone/>
            </a:pPr>
            <a:r>
              <a:rPr lang="pt-BR" sz="3000" dirty="0" smtClean="0"/>
              <a:t>Exemplo: </a:t>
            </a:r>
            <a:r>
              <a:rPr lang="pt-BR" sz="3000" dirty="0" err="1" smtClean="0"/>
              <a:t>TesteOperadoresComparacao</a:t>
            </a:r>
            <a:r>
              <a:rPr lang="pt-BR" sz="3000" dirty="0" smtClean="0"/>
              <a:t>.</a:t>
            </a:r>
            <a:r>
              <a:rPr lang="pt-BR" sz="3000" dirty="0" err="1" smtClean="0"/>
              <a:t>java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Comparação de tipos: </a:t>
            </a:r>
            <a:r>
              <a:rPr lang="pt-BR" dirty="0" err="1" smtClean="0"/>
              <a:t>instanceof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Verifica se um determinado objeto é uma instância de uma classe.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O operador da esquerda deve ser uma variável do tipo </a:t>
            </a:r>
            <a:r>
              <a:rPr lang="pt-BR" dirty="0" err="1" smtClean="0"/>
              <a:t>reference</a:t>
            </a:r>
            <a:r>
              <a:rPr lang="pt-BR" dirty="0" smtClean="0"/>
              <a:t>, portanto, não pode ser uma variável do tipo primitivo, enquanto o operando da direita deve ser uma classe, interface ou um tipo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Exemplo: </a:t>
            </a:r>
            <a:r>
              <a:rPr lang="pt-BR" dirty="0" err="1" smtClean="0"/>
              <a:t>OperadorInstanceof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b="1" dirty="0" smtClean="0"/>
              <a:t>AND e OR ( &amp;&amp; e | </a:t>
            </a:r>
            <a:r>
              <a:rPr lang="pt-BR" b="1" dirty="0" err="1" smtClean="0"/>
              <a:t>|</a:t>
            </a:r>
            <a:r>
              <a:rPr lang="pt-BR" b="1" dirty="0" smtClean="0"/>
              <a:t> )</a:t>
            </a:r>
          </a:p>
          <a:p>
            <a:pPr marL="0" indent="0" algn="just">
              <a:buNone/>
            </a:pPr>
            <a:r>
              <a:rPr lang="pt-BR" dirty="0" smtClean="0"/>
              <a:t>Estes operadores são aplicáveis somente entre </a:t>
            </a:r>
            <a:r>
              <a:rPr lang="pt-BR" dirty="0" err="1" smtClean="0"/>
              <a:t>operandos</a:t>
            </a:r>
            <a:r>
              <a:rPr lang="pt-BR" dirty="0" smtClean="0"/>
              <a:t> booleanos.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Quando utilizamos estes operadores, é sempre realizada uma avaliação da primeira condição. Caso o resultado seja conhecido, a avaliação da segunda condição não  será necessária.</a:t>
            </a:r>
          </a:p>
          <a:p>
            <a:pPr marL="0" indent="0" algn="just">
              <a:buNone/>
            </a:pPr>
            <a:r>
              <a:rPr lang="pt-BR" b="1" dirty="0" smtClean="0"/>
              <a:t>AND ( &amp;&amp;)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Se uma das condições for falsa, o resultado do AND será falso. Então, caso a primeira condição seja falsa, o resultado é falso sem que a avaliação da segunda condição seja realizada.</a:t>
            </a:r>
          </a:p>
          <a:p>
            <a:pPr marL="0" indent="0" algn="just">
              <a:buNone/>
            </a:pPr>
            <a:r>
              <a:rPr lang="pt-BR" b="1" dirty="0" smtClean="0"/>
              <a:t>OR ( | </a:t>
            </a:r>
            <a:r>
              <a:rPr lang="pt-BR" b="1" dirty="0" err="1" smtClean="0"/>
              <a:t>|</a:t>
            </a:r>
            <a:r>
              <a:rPr lang="pt-BR" b="1" dirty="0" smtClean="0"/>
              <a:t> )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Se uma das condições for verdadeira, então o resultado do OR será verdadeiro, portanto, se a primeira condição for verdadeira, a segunda condição não será avaliada.</a:t>
            </a:r>
          </a:p>
          <a:p>
            <a:pPr marL="0" indent="0" algn="just">
              <a:buNone/>
            </a:pPr>
            <a:r>
              <a:rPr lang="pt-BR" b="1" dirty="0" smtClean="0"/>
              <a:t>Exemplo: </a:t>
            </a:r>
            <a:r>
              <a:rPr lang="pt-BR" dirty="0" err="1" smtClean="0"/>
              <a:t>OperadoresLogicos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Atribuição: =,+=,-=,*=,/=,%=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Atribuem novos valores a uma variável ou expressão.</a:t>
            </a:r>
          </a:p>
          <a:p>
            <a:pPr marL="360363" indent="360363" algn="just"/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smtClean="0"/>
              <a:t> atribuição simples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x = 7</a:t>
            </a:r>
            <a:r>
              <a:rPr lang="pt-BR" dirty="0" smtClean="0"/>
              <a:t>;</a:t>
            </a:r>
          </a:p>
          <a:p>
            <a:pPr marL="360363" indent="360363" algn="just">
              <a:spcAft>
                <a:spcPts val="1200"/>
              </a:spcAft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+=</a:t>
            </a:r>
            <a:r>
              <a:rPr lang="pt-BR" dirty="0" smtClean="0"/>
              <a:t> incrementa o valor da variável com o operando ou expressão do lado direito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x += 3.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O operador composto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pt-BR" dirty="0" smtClean="0"/>
              <a:t>funciona analogamente para muitos outros operadores</a:t>
            </a:r>
          </a:p>
          <a:p>
            <a:pPr marL="0" indent="0" algn="just">
              <a:buNone/>
            </a:pPr>
            <a:r>
              <a:rPr lang="pt-BR" dirty="0" smtClean="0"/>
              <a:t>Exemplos:</a:t>
            </a:r>
          </a:p>
          <a:p>
            <a:pPr marL="720725" indent="-360363" algn="just"/>
            <a:r>
              <a:rPr lang="pt-BR" dirty="0" smtClean="0">
                <a:latin typeface="Courier New" pitchFamily="49" charset="0"/>
                <a:cs typeface="Courier New" pitchFamily="49" charset="0"/>
              </a:rPr>
              <a:t>-= </a:t>
            </a:r>
            <a:r>
              <a:rPr lang="pt-BR" dirty="0" smtClean="0"/>
              <a:t>(subtração);</a:t>
            </a:r>
          </a:p>
          <a:p>
            <a:pPr marL="720725" indent="-360363" algn="just">
              <a:spcAft>
                <a:spcPts val="1200"/>
              </a:spcAft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*= </a:t>
            </a:r>
            <a:r>
              <a:rPr lang="pt-BR" dirty="0" smtClean="0"/>
              <a:t>(multiplicação).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Por isso, freqüentemente encontramos a notação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smtClean="0"/>
              <a:t>,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/>
              <a:t>em que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/>
              <a:t>pode ser substituído por diversos operadores.</a:t>
            </a:r>
          </a:p>
          <a:p>
            <a:pPr marL="0" indent="0" algn="just">
              <a:buNone/>
            </a:pPr>
            <a:r>
              <a:rPr lang="pt-BR" dirty="0" smtClean="0"/>
              <a:t>Exemplo: </a:t>
            </a:r>
            <a:r>
              <a:rPr lang="pt-BR" dirty="0" err="1" smtClean="0"/>
              <a:t>OperadoresCompostos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182" y="1417638"/>
            <a:ext cx="8229600" cy="161766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Podemos representar um fluxo graficamente com um diagrama de atividades. A idéia é de um algoritmo seqüencial executado passo a passo.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02101" y="3193667"/>
            <a:ext cx="1590529" cy="5178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Instrução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02101" y="4691982"/>
            <a:ext cx="1590529" cy="5178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Instrução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02101" y="3963543"/>
            <a:ext cx="1590529" cy="5178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Instrução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02101" y="5376925"/>
            <a:ext cx="1590529" cy="5178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Instrução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24750" y="2638861"/>
            <a:ext cx="320572" cy="2958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37079" y="6153651"/>
            <a:ext cx="320572" cy="2958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4585036" y="2934758"/>
            <a:ext cx="12330" cy="258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97366" y="3711484"/>
            <a:ext cx="0" cy="258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97366" y="4481360"/>
            <a:ext cx="0" cy="258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97366" y="5118016"/>
            <a:ext cx="0" cy="258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97366" y="5894742"/>
            <a:ext cx="0" cy="258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8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controle 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switch;</a:t>
            </a:r>
          </a:p>
          <a:p>
            <a:pPr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do </a:t>
            </a:r>
            <a:r>
              <a:rPr lang="pt-BR" dirty="0" err="1" smtClean="0"/>
              <a:t>while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for;</a:t>
            </a:r>
          </a:p>
          <a:p>
            <a:pPr>
              <a:buNone/>
            </a:pPr>
            <a:r>
              <a:rPr lang="pt-BR" dirty="0" err="1" smtClean="0"/>
              <a:t>break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continue.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e controle de fluxo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Artur </a:t>
            </a:r>
            <a:r>
              <a:rPr lang="en-US" dirty="0" err="1" smtClean="0"/>
              <a:t>Todeschinin</a:t>
            </a:r>
            <a:r>
              <a:rPr lang="en-US" dirty="0" smtClean="0"/>
              <a:t> </a:t>
            </a:r>
            <a:r>
              <a:rPr lang="en-US" dirty="0" err="1" smtClean="0"/>
              <a:t>Crestani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Utilizamos comandos condicionais para controlar  o fluxo que nosso programa deve seguir.</a:t>
            </a:r>
          </a:p>
          <a:p>
            <a:pPr marL="0" indent="0" algn="just">
              <a:buNone/>
            </a:pPr>
            <a:r>
              <a:rPr lang="pt-BR" dirty="0" smtClean="0"/>
              <a:t>Sintaxe: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400050" lvl="1" indent="0" algn="just">
              <a:buNone/>
            </a:pP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(&lt;expressão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boolena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ou valor booleano&gt;) </a:t>
            </a:r>
          </a:p>
          <a:p>
            <a:pPr marL="400050" lvl="1" indent="0" algn="just"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comandoA</a:t>
            </a: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None/>
            </a:pP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comandoB</a:t>
            </a: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pt-BR" sz="2600" dirty="0" smtClean="0"/>
              <a:t>*a expressão avaliada dentro do 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600" dirty="0" smtClean="0"/>
              <a:t>deve obrigatoriamente retornar ou ser um valor booleano.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Variável booleana.</a:t>
            </a:r>
          </a:p>
          <a:p>
            <a:pPr>
              <a:buNone/>
            </a:pP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 ok = 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 (ok) {</a:t>
            </a:r>
          </a:p>
          <a:p>
            <a:pPr>
              <a:buNone/>
            </a:pP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	System.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(“ok=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buNone/>
            </a:pP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pt-BR" sz="2800" dirty="0" smtClean="0"/>
              <a:t>Métodos que retornam um valor booleano.</a:t>
            </a:r>
          </a:p>
          <a:p>
            <a:pPr marL="0" indent="0">
              <a:buNone/>
            </a:pP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String nome = “Pedro”;</a:t>
            </a:r>
          </a:p>
          <a:p>
            <a:pPr marL="0" indent="0">
              <a:buNone/>
            </a:pP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 (nome.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(“qualquer nome”)){</a:t>
            </a:r>
          </a:p>
          <a:p>
            <a:pPr marL="0" indent="0">
              <a:buNone/>
            </a:pP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	System.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(“nome=qualquer nome”)</a:t>
            </a:r>
          </a:p>
          <a:p>
            <a:pPr marL="0" indent="0">
              <a:buNone/>
            </a:pP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pt-BR" sz="2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Dois ou ais operadores booleanos ou inteiros com operador lógico.</a:t>
            </a:r>
          </a:p>
          <a:p>
            <a:pPr marL="400050" lvl="1" indent="0"/>
            <a:r>
              <a:rPr lang="pt-BR" dirty="0" smtClean="0"/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(ok &amp;&amp; terminou)</a:t>
            </a:r>
            <a:r>
              <a:rPr lang="pt-BR" dirty="0" smtClean="0"/>
              <a:t>, em que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pt-BR" dirty="0" smtClean="0"/>
              <a:t> 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terminou</a:t>
            </a:r>
            <a:r>
              <a:rPr lang="pt-BR" dirty="0" smtClean="0"/>
              <a:t> são variáveis booleanas.</a:t>
            </a:r>
          </a:p>
          <a:p>
            <a:pPr marL="400050" lvl="1" indent="0"/>
            <a:r>
              <a:rPr lang="pt-BR" dirty="0" smtClean="0"/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(x &gt; 6), </a:t>
            </a:r>
            <a:r>
              <a:rPr lang="pt-BR" dirty="0" smtClean="0"/>
              <a:t>em que x é numérico</a:t>
            </a:r>
          </a:p>
          <a:p>
            <a:pPr marL="400050" lvl="1" indent="0"/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expressão a ser avaliada no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/>
              <a:t>, deve estar SEMPRE entre parênteses.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182" y="1417638"/>
            <a:ext cx="8229600" cy="161766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Podemos usar o diagrama de atividades para demonstrar o controle de fluxo com seleção 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/>
              <a:t> é representado pelo losango em vermelho na figura.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97637" y="3234611"/>
            <a:ext cx="1590529" cy="5178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Instrução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97637" y="5417869"/>
            <a:ext cx="1590529" cy="5178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Instrução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20286" y="2679805"/>
            <a:ext cx="320572" cy="2958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32615" y="6180947"/>
            <a:ext cx="320572" cy="2958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8" idx="4"/>
            <a:endCxn id="4" idx="0"/>
          </p:cNvCxnSpPr>
          <p:nvPr/>
        </p:nvCxnSpPr>
        <p:spPr>
          <a:xfrm>
            <a:off x="4680572" y="2975702"/>
            <a:ext cx="12330" cy="258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92902" y="3752428"/>
            <a:ext cx="0" cy="258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3"/>
          </p:cNvCxnSpPr>
          <p:nvPr/>
        </p:nvCxnSpPr>
        <p:spPr>
          <a:xfrm flipH="1">
            <a:off x="3663373" y="4379841"/>
            <a:ext cx="6226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92902" y="5935686"/>
            <a:ext cx="0" cy="258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4292199" y="4011337"/>
            <a:ext cx="776745" cy="73974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636123" y="4140111"/>
            <a:ext cx="1664509" cy="5178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Instrução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072844" y="4120932"/>
            <a:ext cx="1590529" cy="5178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Instrução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40724" y="4657928"/>
            <a:ext cx="856913" cy="882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7" idx="1"/>
          </p:cNvCxnSpPr>
          <p:nvPr/>
        </p:nvCxnSpPr>
        <p:spPr>
          <a:xfrm>
            <a:off x="5068944" y="4381207"/>
            <a:ext cx="567179" cy="17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</p:cNvCxnSpPr>
          <p:nvPr/>
        </p:nvCxnSpPr>
        <p:spPr>
          <a:xfrm flipH="1">
            <a:off x="5488167" y="4657928"/>
            <a:ext cx="980211" cy="882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7519" y="401133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true</a:t>
            </a:r>
            <a:endParaRPr lang="pt-BR" dirty="0"/>
          </a:p>
        </p:txBody>
      </p:sp>
      <p:sp>
        <p:nvSpPr>
          <p:cNvPr id="36" name="TextBox 35"/>
          <p:cNvSpPr txBox="1"/>
          <p:nvPr/>
        </p:nvSpPr>
        <p:spPr>
          <a:xfrm>
            <a:off x="5068944" y="4034141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false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369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switch                                                         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Sintaxe</a:t>
            </a:r>
          </a:p>
          <a:p>
            <a:pPr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variavel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&gt;){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case &lt;valor&gt; : //instruções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case &lt;valor&gt;: //instruções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case &lt;valor&gt;: //instruções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default: //instruções</a:t>
            </a:r>
          </a:p>
          <a:p>
            <a:pPr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/>
              <a:t>A variável que estiver sendo avaliada no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BR" dirty="0" smtClean="0"/>
              <a:t> deverá ser de um dos seguintes tipos:</a:t>
            </a:r>
          </a:p>
          <a:p>
            <a:pPr lvl="1"/>
            <a:r>
              <a:rPr lang="pt-BR" dirty="0" err="1" smtClean="0"/>
              <a:t>char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byte;</a:t>
            </a:r>
          </a:p>
          <a:p>
            <a:pPr lvl="1"/>
            <a:r>
              <a:rPr lang="pt-BR" dirty="0" smtClean="0"/>
              <a:t>short;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pt-BR" dirty="0" err="1" smtClean="0"/>
              <a:t>witch</a:t>
            </a:r>
            <a:r>
              <a:rPr lang="pt-BR" dirty="0" smtClean="0"/>
              <a:t> (em </a:t>
            </a:r>
            <a:r>
              <a:rPr lang="pt-BR" dirty="0"/>
              <a:t>J</a:t>
            </a:r>
            <a:r>
              <a:rPr lang="pt-BR" dirty="0" smtClean="0"/>
              <a:t>ava)                                                         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Sintaxe:</a:t>
            </a:r>
          </a:p>
          <a:p>
            <a:pPr>
              <a:spcBef>
                <a:spcPts val="0"/>
              </a:spcBef>
              <a:buNone/>
            </a:pPr>
            <a:r>
              <a:rPr lang="pt-BR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 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variavel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){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&lt;valor&gt; :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    //instruções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&lt;valor&gt;: 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	//instruções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&lt;valor&gt;: 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	//instruções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lvl="1">
              <a:spcBef>
                <a:spcPts val="0"/>
              </a:spcBef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	//instruções</a:t>
            </a:r>
          </a:p>
          <a:p>
            <a:pPr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/>
              <a:t>Até a versão 1.6 do Java a variável que estiver sendo avaliada no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BR" dirty="0" smtClean="0"/>
              <a:t> deverá ser de um dos seguintes tipos: </a:t>
            </a:r>
            <a:r>
              <a:rPr lang="pt-BR" sz="3100" dirty="0">
                <a:latin typeface="Courier New" pitchFamily="49" charset="0"/>
                <a:cs typeface="Courier New" pitchFamily="49" charset="0"/>
              </a:rPr>
              <a:t>char; byte; short; </a:t>
            </a:r>
            <a:r>
              <a:rPr lang="pt-BR" sz="3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1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3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switch ( </a:t>
            </a:r>
            <a:r>
              <a:rPr lang="pt-BR" dirty="0" err="1" smtClean="0"/>
              <a:t>java</a:t>
            </a:r>
            <a:r>
              <a:rPr lang="pt-BR" dirty="0" smtClean="0"/>
              <a:t> 7 )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18060" cy="4732361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pt-BR" sz="2000" dirty="0" smtClean="0"/>
              <a:t>A grande modificação adicionada ao switch no Java 7 são comparações com as String (os nossos tipos literais) portanto esse código abaixo compilaria em Java 7.</a:t>
            </a:r>
          </a:p>
          <a:p>
            <a:pPr>
              <a:buNone/>
            </a:pPr>
            <a:r>
              <a:rPr lang="pt-BR" sz="2000" dirty="0" smtClean="0"/>
              <a:t>        String ide = "Idea";</a:t>
            </a:r>
          </a:p>
          <a:p>
            <a:pPr>
              <a:buNone/>
            </a:pPr>
            <a:r>
              <a:rPr lang="pt-BR" sz="2000" dirty="0" smtClean="0"/>
              <a:t>         switch (ide) {</a:t>
            </a:r>
          </a:p>
          <a:p>
            <a:pPr>
              <a:buNone/>
            </a:pPr>
            <a:r>
              <a:rPr lang="pt-BR" sz="2000" dirty="0" smtClean="0"/>
              <a:t>             case "</a:t>
            </a:r>
            <a:r>
              <a:rPr lang="pt-BR" sz="2000" dirty="0" err="1" smtClean="0"/>
              <a:t>Netbeans</a:t>
            </a:r>
            <a:r>
              <a:rPr lang="pt-BR" sz="2000" dirty="0" smtClean="0"/>
              <a:t>":</a:t>
            </a:r>
          </a:p>
          <a:p>
            <a:pPr>
              <a:buNone/>
            </a:pPr>
            <a:r>
              <a:rPr lang="pt-BR" sz="2000" dirty="0" smtClean="0"/>
              <a:t>                 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("IDE  </a:t>
            </a:r>
            <a:r>
              <a:rPr lang="pt-BR" sz="2000" dirty="0" err="1" smtClean="0"/>
              <a:t>Netbeans</a:t>
            </a:r>
            <a:r>
              <a:rPr lang="pt-BR" sz="2000" dirty="0" smtClean="0"/>
              <a:t>");</a:t>
            </a:r>
          </a:p>
          <a:p>
            <a:pPr>
              <a:buNone/>
            </a:pPr>
            <a:r>
              <a:rPr lang="pt-BR" sz="2000" dirty="0" smtClean="0"/>
              <a:t>                 	</a:t>
            </a:r>
            <a:r>
              <a:rPr lang="pt-BR" sz="2000" dirty="0" err="1" smtClean="0"/>
              <a:t>break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 smtClean="0"/>
              <a:t>		       case "Eclipse":</a:t>
            </a:r>
          </a:p>
          <a:p>
            <a:pPr>
              <a:buNone/>
            </a:pPr>
            <a:r>
              <a:rPr lang="pt-BR" sz="2000" dirty="0" smtClean="0"/>
              <a:t>		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("IDE Eclipse"); </a:t>
            </a:r>
          </a:p>
          <a:p>
            <a:pPr>
              <a:buNone/>
            </a:pPr>
            <a:r>
              <a:rPr lang="pt-BR" sz="2000" dirty="0" smtClean="0"/>
              <a:t>                	</a:t>
            </a:r>
            <a:r>
              <a:rPr lang="pt-BR" sz="2000" dirty="0" err="1" smtClean="0"/>
              <a:t>break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 smtClean="0"/>
              <a:t>             case "Idea": </a:t>
            </a:r>
          </a:p>
          <a:p>
            <a:pPr>
              <a:buNone/>
            </a:pPr>
            <a:r>
              <a:rPr lang="pt-BR" sz="2000" dirty="0" smtClean="0"/>
              <a:t>                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("IDE </a:t>
            </a:r>
            <a:r>
              <a:rPr lang="pt-BR" sz="2000" dirty="0" err="1" smtClean="0"/>
              <a:t>Intellij</a:t>
            </a:r>
            <a:r>
              <a:rPr lang="pt-BR" sz="2000" dirty="0" smtClean="0"/>
              <a:t> IDEA");</a:t>
            </a:r>
          </a:p>
          <a:p>
            <a:pPr>
              <a:buNone/>
            </a:pPr>
            <a:r>
              <a:rPr lang="pt-BR" sz="2000" dirty="0" smtClean="0"/>
              <a:t>                 	</a:t>
            </a:r>
            <a:r>
              <a:rPr lang="pt-BR" sz="2000" dirty="0" err="1" smtClean="0"/>
              <a:t>break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 smtClean="0"/>
              <a:t>             default: </a:t>
            </a:r>
          </a:p>
          <a:p>
            <a:pPr>
              <a:buNone/>
            </a:pPr>
            <a:r>
              <a:rPr lang="pt-BR" sz="2000" dirty="0" smtClean="0"/>
              <a:t>               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("Note </a:t>
            </a:r>
            <a:r>
              <a:rPr lang="pt-BR" sz="2000" dirty="0" err="1" smtClean="0"/>
              <a:t>Pad</a:t>
            </a:r>
            <a:r>
              <a:rPr lang="pt-BR" sz="2000" dirty="0" smtClean="0"/>
              <a:t>");</a:t>
            </a:r>
          </a:p>
          <a:p>
            <a:pPr>
              <a:buNone/>
            </a:pPr>
            <a:r>
              <a:rPr lang="pt-BR" sz="2000" dirty="0" smtClean="0"/>
              <a:t>         }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switch                                                         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A cláusula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pt-BR" dirty="0" smtClean="0"/>
              <a:t> suporta apenas valores literais ou constantes de tipos compatíveis com aquela variável declarada na cláusula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BR" dirty="0" smtClean="0"/>
              <a:t>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Quando um case verdadeiro é encontrado, o programa segue as instruções do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BR" dirty="0" smtClean="0"/>
              <a:t>, até que encontre a instrução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/>
              <a:t>, ou o término do bloco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727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switch                                                         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A cláusula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pt-BR" dirty="0" smtClean="0"/>
              <a:t> suporta apenas valores literais ou constantes de tipos compatíveis com aquela variável declarada na cláusula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BR" dirty="0" smtClean="0"/>
              <a:t>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Quando um case verdadeiro é encontrado, o programa segue as instruções do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BR" dirty="0" smtClean="0"/>
              <a:t>, até que encontre a instrução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/>
              <a:t>, ou o término do bloco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BR" dirty="0" smtClean="0"/>
              <a:t>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Exemplo: </a:t>
            </a:r>
            <a:r>
              <a:rPr lang="pt-BR" dirty="0" err="1" smtClean="0"/>
              <a:t>TesteSwitch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Utilizamos comandos de repetição para determinar de forma lógica quantas vezes desejamos executar um bloco  de instruções.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dirty="0" smtClean="0"/>
              <a:t>Sintaxe: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condicao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booleana)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comandoA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condicao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booleana) 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//único comando;</a:t>
            </a:r>
          </a:p>
          <a:p>
            <a:pPr marL="0" indent="0">
              <a:buNone/>
            </a:pPr>
            <a:r>
              <a:rPr lang="pt-BR" dirty="0" smtClean="0"/>
              <a:t>Exemplo: </a:t>
            </a:r>
            <a:r>
              <a:rPr lang="pt-BR" dirty="0" err="1" smtClean="0"/>
              <a:t>TesteWhile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Unários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274852" y="2159768"/>
          <a:ext cx="67610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655"/>
                <a:gridCol w="415636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Negação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Pré e pós incremento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 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Pré e pós decremento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Sinal positivo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Sinal negativo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~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Inversão e bits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cast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O </a:t>
            </a:r>
            <a:r>
              <a:rPr lang="en-US" dirty="0" smtClean="0"/>
              <a:t>l</a:t>
            </a:r>
            <a:r>
              <a:rPr lang="pt-BR" dirty="0" smtClean="0"/>
              <a:t>aço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/>
              <a:t> nunca executará se a condição for falsa desde o princípio.</a:t>
            </a:r>
            <a:r>
              <a:rPr lang="pt-BR" dirty="0"/>
              <a:t> (</a:t>
            </a:r>
            <a:r>
              <a:rPr lang="en-US" dirty="0" smtClean="0"/>
              <a:t>HORSTMANN</a:t>
            </a:r>
            <a:r>
              <a:rPr lang="pt-BR" dirty="0" smtClean="0"/>
              <a:t>, </a:t>
            </a:r>
            <a:r>
              <a:rPr lang="pt-BR" dirty="0"/>
              <a:t>2008, p. 38).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16873" y="4548912"/>
            <a:ext cx="4947137" cy="10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Repita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776378" y="3870817"/>
            <a:ext cx="2280990" cy="1356189"/>
          </a:xfrm>
          <a:prstGeom prst="diamond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condição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59010" y="4682417"/>
            <a:ext cx="1689100" cy="7150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Comando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00973" y="6270556"/>
            <a:ext cx="437663" cy="4016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00973" y="3169374"/>
            <a:ext cx="437663" cy="4016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4"/>
            <a:endCxn id="5" idx="0"/>
          </p:cNvCxnSpPr>
          <p:nvPr/>
        </p:nvCxnSpPr>
        <p:spPr>
          <a:xfrm flipH="1">
            <a:off x="2916873" y="3571011"/>
            <a:ext cx="2932" cy="299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2916873" y="5227006"/>
            <a:ext cx="2932" cy="104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102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 smtClean="0"/>
              <a:t>O comando de repetição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/>
              <a:t>, visto anteriormente, difere do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/>
              <a:t>, pois o bloco de código escrito para o laço, é executado pelo menos uma vez, mesmo que a condição do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/>
              <a:t> seja falsa.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dirty="0" smtClean="0"/>
              <a:t>Sintaxe: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do{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//conjunto de instruções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condicao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//uma única condição;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condicao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&gt;);</a:t>
            </a:r>
          </a:p>
          <a:p>
            <a:pPr marL="0" indent="0">
              <a:buNone/>
            </a:pPr>
            <a:r>
              <a:rPr lang="pt-BR" dirty="0" smtClean="0"/>
              <a:t>Exemplo: </a:t>
            </a:r>
            <a:r>
              <a:rPr lang="pt-BR" dirty="0" err="1" smtClean="0"/>
              <a:t>TesteDoWhile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O </a:t>
            </a:r>
            <a:r>
              <a:rPr lang="en-US" dirty="0" smtClean="0"/>
              <a:t>l</a:t>
            </a:r>
            <a:r>
              <a:rPr lang="pt-BR" dirty="0" smtClean="0"/>
              <a:t>aço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/>
              <a:t> executará pelo menos uma vez, mesmo se a condição for falsa desde o princípio.</a:t>
            </a:r>
            <a:r>
              <a:rPr lang="pt-BR" dirty="0"/>
              <a:t> </a:t>
            </a:r>
            <a:r>
              <a:rPr lang="pt-BR" dirty="0" smtClean="0"/>
              <a:t>Nas seguinte somente se a condição for verdadeira. (</a:t>
            </a:r>
            <a:r>
              <a:rPr lang="en-US" dirty="0" smtClean="0"/>
              <a:t>HORSTMANN</a:t>
            </a:r>
            <a:r>
              <a:rPr lang="pt-BR" dirty="0" smtClean="0"/>
              <a:t>, </a:t>
            </a:r>
            <a:r>
              <a:rPr lang="pt-BR" dirty="0"/>
              <a:t>2008, p. 38).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</p:txBody>
      </p:sp>
      <p:sp>
        <p:nvSpPr>
          <p:cNvPr id="6" name="Rectangle 5"/>
          <p:cNvSpPr/>
          <p:nvPr/>
        </p:nvSpPr>
        <p:spPr>
          <a:xfrm>
            <a:off x="3490089" y="4576208"/>
            <a:ext cx="4947137" cy="10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Repita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349594" y="4736689"/>
            <a:ext cx="2280990" cy="1356189"/>
          </a:xfrm>
          <a:prstGeom prst="diamond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condição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32226" y="4709713"/>
            <a:ext cx="1689100" cy="7150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Comando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4189" y="6297852"/>
            <a:ext cx="437663" cy="4016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74189" y="3598307"/>
            <a:ext cx="437663" cy="4016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4"/>
            <a:endCxn id="5" idx="0"/>
          </p:cNvCxnSpPr>
          <p:nvPr/>
        </p:nvCxnSpPr>
        <p:spPr>
          <a:xfrm rot="5400000">
            <a:off x="3123183" y="4366850"/>
            <a:ext cx="736745" cy="2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rot="16200000" flipH="1">
            <a:off x="3389068" y="6193899"/>
            <a:ext cx="204974" cy="2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102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dirty="0" smtClean="0"/>
              <a:t>No laço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dirty="0" smtClean="0"/>
              <a:t> uma determinada expressão será repetida até que a condição do for não seja mais satisfeita. Este tipo de loop é freqüentemente utilizado para realizarmos interações simples em que repetimos certa operação por um número de vezes previamente conhecido.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dirty="0" smtClean="0"/>
              <a:t>Sintaxe: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for ([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inicializacao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]; [teste]; [incremento]){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//comando b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for ([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inicializacao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]; [teste]; [incremento])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//comando</a:t>
            </a:r>
          </a:p>
          <a:p>
            <a:pPr marL="0" indent="0">
              <a:buNone/>
            </a:pPr>
            <a:r>
              <a:rPr lang="pt-BR" dirty="0" smtClean="0"/>
              <a:t>Exemplo: </a:t>
            </a:r>
            <a:r>
              <a:rPr lang="pt-BR" dirty="0" err="1" smtClean="0"/>
              <a:t>TesteFor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15614" y="3260559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criar variável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10800000" flipV="1">
            <a:off x="3172692" y="3588326"/>
            <a:ext cx="342923" cy="249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Inicialização:</a:t>
            </a:r>
          </a:p>
          <a:p>
            <a:pPr marL="400050" lvl="1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É uma expressão que inicializa o loop. Esta operação será realizada uma única vez.</a:t>
            </a:r>
          </a:p>
          <a:p>
            <a:pPr marL="400050" lvl="1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Normalmente utilizamos o bloco de inicialização para atribuirmos um valor inicial a variável que contará o numero de vezes que a expressão será executada.</a:t>
            </a:r>
          </a:p>
          <a:p>
            <a:pPr marL="400050" lvl="1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Nele, podemos declarar e inicializar uma variável, estando disponível somente para o bloco de código do laço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Teste:</a:t>
            </a:r>
          </a:p>
          <a:p>
            <a:pPr marL="4000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O teste deve, obrigatoriamente, ser uma expressão booleana. O teste é a condição de término do loop.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Incremento: </a:t>
            </a:r>
          </a:p>
          <a:p>
            <a:pPr marL="4000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expressão especificada no incremento será executada a cada ciclo realizado.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* A abertura e encerramento do bloco de código na instrução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“for” </a:t>
            </a:r>
            <a:r>
              <a:rPr lang="pt-BR" dirty="0" smtClean="0"/>
              <a:t>não são obrigatórios quando tivermos apenas uma operação.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9116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O </a:t>
            </a:r>
            <a:r>
              <a:rPr lang="en-US" dirty="0" smtClean="0"/>
              <a:t>l</a:t>
            </a:r>
            <a:r>
              <a:rPr lang="pt-BR" dirty="0" smtClean="0"/>
              <a:t>aço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b="1" dirty="0" smtClean="0"/>
              <a:t> </a:t>
            </a:r>
            <a:r>
              <a:rPr lang="pt-BR" dirty="0" smtClean="0"/>
              <a:t>nunca executará se a condição for falsa desde o princípio semelhante ao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/>
              <a:t>. </a:t>
            </a:r>
            <a:r>
              <a:rPr lang="pt-BR" dirty="0"/>
              <a:t>(</a:t>
            </a:r>
            <a:r>
              <a:rPr lang="en-US" dirty="0" smtClean="0"/>
              <a:t>HORSTMANN</a:t>
            </a:r>
            <a:r>
              <a:rPr lang="pt-BR" dirty="0" smtClean="0"/>
              <a:t>, </a:t>
            </a:r>
            <a:r>
              <a:rPr lang="pt-BR" dirty="0"/>
              <a:t>2008, p. 38).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16873" y="4548912"/>
            <a:ext cx="4947137" cy="10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Repita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776378" y="3870817"/>
            <a:ext cx="2280990" cy="1356189"/>
          </a:xfrm>
          <a:prstGeom prst="diamond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condição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59010" y="4682417"/>
            <a:ext cx="1689100" cy="7150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Comando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00973" y="6270556"/>
            <a:ext cx="437663" cy="4016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00973" y="3169374"/>
            <a:ext cx="437663" cy="4016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4"/>
            <a:endCxn id="5" idx="0"/>
          </p:cNvCxnSpPr>
          <p:nvPr/>
        </p:nvCxnSpPr>
        <p:spPr>
          <a:xfrm flipH="1">
            <a:off x="2916873" y="3571011"/>
            <a:ext cx="2932" cy="299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2916873" y="5227006"/>
            <a:ext cx="2932" cy="104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102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break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 smtClean="0"/>
              <a:t>A instrução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/>
              <a:t> em um comando de repetição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for,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ou do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/>
              <a:t>, fará co que o laço seja “interrompido”, ou seja, faz com que o código pule para a instrução seguinte ao fechamento da chave do bloco de código do laço.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 smtClean="0"/>
              <a:t>No exemplo, percebemos que depois que a instrução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dirty="0" smtClean="0"/>
              <a:t> é executada, não é feita mais nenhuma interação no laço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A condição é uma expressão </a:t>
            </a:r>
            <a:r>
              <a:rPr lang="pt-BR" b="1" dirty="0" smtClean="0"/>
              <a:t>lógica ou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b="1" dirty="0" smtClean="0"/>
              <a:t> </a:t>
            </a:r>
            <a:r>
              <a:rPr lang="pt-BR" dirty="0" smtClean="0"/>
              <a:t>testada pela unidade aritmética e lógica, devolvendo sempre uma resposta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/>
              <a:t> ou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dirty="0" smtClean="0"/>
              <a:t>. Convém lembrarmos o que vimos a respeito de operadores relacionais e operadores lógicos. (LOPES, 2002, p. 62).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230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(LOPES, 2002, p. 62).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58314280"/>
              </p:ext>
            </p:extLst>
          </p:nvPr>
        </p:nvGraphicFramePr>
        <p:xfrm>
          <a:off x="1524000" y="1789146"/>
          <a:ext cx="6096000" cy="3235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Relacionais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Usamos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Lógicos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Usamos</a:t>
                      </a:r>
                      <a:endParaRPr lang="pt-B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igual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( AND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diferente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 ( OR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maior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negação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menor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menor igual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maior igual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(Reference)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.equals(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258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de negação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Este operador é utilizado para inverter o valor de uma expressão booleana. Então uma expressão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/>
              <a:t>resulta em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/>
              <a:t>, enquanto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/>
              <a:t>resulta em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Exemplo: Operadores.</a:t>
            </a:r>
            <a:r>
              <a:rPr lang="pt-BR" dirty="0" err="1" smtClean="0"/>
              <a:t>java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A condição pode ser uma simples expressão formada de dois operandos do mesmo tipo e de um operador relacional </a:t>
            </a:r>
          </a:p>
          <a:p>
            <a:pPr marL="0" indent="0" algn="just">
              <a:buNone/>
            </a:pPr>
            <a:r>
              <a:rPr lang="pt-BR" dirty="0" smtClean="0"/>
              <a:t>( &gt;, &lt;, &gt;=, &lt;=, == , != ou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/>
              <a:t>args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 smtClean="0"/>
              <a:t> ). </a:t>
            </a:r>
          </a:p>
          <a:p>
            <a:pPr marL="0" indent="0">
              <a:buNone/>
            </a:pPr>
            <a:r>
              <a:rPr lang="pt-BR" dirty="0" smtClean="0"/>
              <a:t>(LOPES, 2002, p. 63).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704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Referencias </a:t>
            </a:r>
            <a:r>
              <a:rPr lang="pt-BR" dirty="0" smtClean="0"/>
              <a:t>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LOPES, Anita </a:t>
            </a:r>
            <a:r>
              <a:rPr lang="pt-BR" b="1" dirty="0" smtClean="0"/>
              <a:t>Introdução à programação</a:t>
            </a:r>
            <a:r>
              <a:rPr lang="pt-BR" dirty="0" smtClean="0"/>
              <a:t>, 500 Algoritmos Resolvidos. </a:t>
            </a:r>
            <a:r>
              <a:rPr lang="en-US" dirty="0"/>
              <a:t>e</a:t>
            </a:r>
            <a:r>
              <a:rPr lang="pt-BR" dirty="0" err="1" smtClean="0"/>
              <a:t>d</a:t>
            </a:r>
            <a:r>
              <a:rPr lang="pt-BR" dirty="0" smtClean="0"/>
              <a:t> Campus, Rio de Janeiro, RJ 2002.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HORSTMANN, Cay; CORNEL, Gary </a:t>
            </a:r>
            <a:r>
              <a:rPr lang="en-US" b="1" dirty="0" smtClean="0"/>
              <a:t>Core Java Fundamentals v.1</a:t>
            </a:r>
            <a:r>
              <a:rPr lang="en-US" dirty="0" smtClean="0"/>
              <a:t>,  Sun Microsystem Press ed. 8 2008.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SIERRA, Kathy </a:t>
            </a:r>
            <a:r>
              <a:rPr lang="pt-BR" b="1" dirty="0" smtClean="0"/>
              <a:t>Use a cabeça! Java. </a:t>
            </a:r>
            <a:r>
              <a:rPr lang="en-US" dirty="0" smtClean="0"/>
              <a:t>e</a:t>
            </a:r>
            <a:r>
              <a:rPr lang="pt-BR" dirty="0" smtClean="0"/>
              <a:t>d. Alta Books, Rio de Janeiro, RJ </a:t>
            </a:r>
            <a:r>
              <a:rPr lang="pt-BR" smtClean="0"/>
              <a:t>2005.</a:t>
            </a:r>
          </a:p>
        </p:txBody>
      </p:sp>
    </p:spTree>
    <p:extLst>
      <p:ext uri="{BB962C8B-B14F-4D97-AF65-F5344CB8AC3E}">
        <p14:creationId xmlns:p14="http://schemas.microsoft.com/office/powerpoint/2010/main" xmlns="" val="2829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Incremento e decremento ++,--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Estes operadores modificam o valor de uma expressão  adicionando ou subtraindo 1.</a:t>
            </a:r>
          </a:p>
          <a:p>
            <a:pPr marL="400050" lvl="1" indent="0"/>
            <a:r>
              <a:rPr lang="pt-BR" dirty="0" smtClean="0"/>
              <a:t>Pós-fixados: é feito após o uso da variável;</a:t>
            </a:r>
          </a:p>
          <a:p>
            <a:pPr marL="400050" lvl="1" indent="0"/>
            <a:r>
              <a:rPr lang="pt-BR" dirty="0" smtClean="0"/>
              <a:t>Pré-fixados: é feito antes do uso da variável.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Exemplo: Operadores.</a:t>
            </a:r>
            <a:r>
              <a:rPr lang="pt-BR" dirty="0" err="1" smtClean="0"/>
              <a:t>java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de sinal: + e -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Representam positivo e negativo respectivamente.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Exemplo:</a:t>
            </a:r>
            <a:br>
              <a:rPr lang="pt-BR" dirty="0" smtClean="0"/>
            </a:b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x = -3</a:t>
            </a:r>
          </a:p>
          <a:p>
            <a:pPr marL="0" indent="0">
              <a:buNone/>
            </a:pP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z = +3; </a:t>
            </a:r>
            <a:r>
              <a:rPr lang="pt-BR" sz="2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z=3 seria exatamente igual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~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Converte todos os bits 1 em 0 e todos os bits 0 em 1.</a:t>
            </a:r>
          </a:p>
          <a:p>
            <a:pPr marL="0" indent="0" algn="just">
              <a:buNone/>
            </a:pPr>
            <a:r>
              <a:rPr lang="pt-BR" dirty="0" smtClean="0"/>
              <a:t>Para obtenção do resultado da inversão bit a bit de um número basta somar um e inverter o sinal.</a:t>
            </a:r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dirty="0" err="1" smtClean="0"/>
              <a:t>TesteOperadorInversao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Conversão: </a:t>
            </a:r>
            <a:r>
              <a:rPr lang="pt-BR" dirty="0" err="1" smtClean="0"/>
              <a:t>cast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Usado para uma conversão explicita em uma expressão.</a:t>
            </a:r>
          </a:p>
          <a:p>
            <a:pPr marL="400050" lvl="1" indent="0" algn="just"/>
            <a:r>
              <a:rPr lang="pt-BR" dirty="0" smtClean="0"/>
              <a:t> Pode ser aplicado para trocar tipos de valores primitivos;</a:t>
            </a:r>
          </a:p>
          <a:p>
            <a:pPr marL="400050" lvl="1" indent="0" algn="just"/>
            <a:r>
              <a:rPr lang="pt-BR" dirty="0" smtClean="0"/>
              <a:t> Também pode ser aplicado em referencia para objeto.</a:t>
            </a: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</a:t>
            </a:r>
            <a:r>
              <a:rPr lang="pt-BR" dirty="0" smtClean="0"/>
              <a:t> explícito x </a:t>
            </a:r>
            <a:r>
              <a:rPr lang="pt-BR" dirty="0" err="1" smtClean="0"/>
              <a:t>Cast</a:t>
            </a:r>
            <a:r>
              <a:rPr lang="pt-BR" dirty="0" smtClean="0"/>
              <a:t> automático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lnSpc>
                <a:spcPct val="170000"/>
              </a:lnSpc>
              <a:buNone/>
            </a:pPr>
            <a:r>
              <a:rPr lang="pt-BR" dirty="0" smtClean="0"/>
              <a:t>byte</a:t>
            </a:r>
          </a:p>
          <a:p>
            <a:pPr algn="ctr">
              <a:lnSpc>
                <a:spcPct val="170000"/>
              </a:lnSpc>
              <a:buNone/>
            </a:pPr>
            <a:r>
              <a:rPr lang="pt-BR" dirty="0" smtClean="0"/>
              <a:t>short</a:t>
            </a:r>
          </a:p>
          <a:p>
            <a:pPr algn="ctr">
              <a:lnSpc>
                <a:spcPct val="170000"/>
              </a:lnSpc>
              <a:buNone/>
            </a:pPr>
            <a:r>
              <a:rPr lang="pt-BR" dirty="0" err="1" smtClean="0"/>
              <a:t>int</a:t>
            </a:r>
            <a:endParaRPr lang="pt-BR" dirty="0" smtClean="0"/>
          </a:p>
          <a:p>
            <a:pPr algn="ctr">
              <a:lnSpc>
                <a:spcPct val="170000"/>
              </a:lnSpc>
              <a:buNone/>
            </a:pPr>
            <a:r>
              <a:rPr lang="pt-BR" dirty="0" err="1" smtClean="0"/>
              <a:t>long</a:t>
            </a:r>
            <a:endParaRPr lang="pt-BR" dirty="0" smtClean="0"/>
          </a:p>
          <a:p>
            <a:pPr algn="ctr">
              <a:lnSpc>
                <a:spcPct val="170000"/>
              </a:lnSpc>
              <a:buNone/>
            </a:pPr>
            <a:r>
              <a:rPr lang="pt-BR" dirty="0" err="1" smtClean="0"/>
              <a:t>float</a:t>
            </a:r>
            <a:endParaRPr lang="pt-BR" dirty="0" smtClean="0"/>
          </a:p>
          <a:p>
            <a:pPr algn="ctr">
              <a:lnSpc>
                <a:spcPct val="170000"/>
              </a:lnSpc>
              <a:buNone/>
            </a:pPr>
            <a:r>
              <a:rPr lang="pt-BR" dirty="0" err="1" smtClean="0"/>
              <a:t>double</a:t>
            </a:r>
            <a:endParaRPr lang="pt-BR" dirty="0" smtClean="0"/>
          </a:p>
          <a:p>
            <a:pPr algn="ctr">
              <a:buNone/>
            </a:pP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rot="5400000" flipH="1" flipV="1">
            <a:off x="1100293" y="3851564"/>
            <a:ext cx="40455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rot="5400000">
            <a:off x="4329566" y="3886200"/>
            <a:ext cx="40316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rot="5400000">
            <a:off x="4378036" y="2424545"/>
            <a:ext cx="3602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>
            <a:off x="4378031" y="3145000"/>
            <a:ext cx="3602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>
            <a:off x="4391886" y="3893170"/>
            <a:ext cx="3602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4378031" y="4655195"/>
            <a:ext cx="3602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rot="5400000">
            <a:off x="4378031" y="5403365"/>
            <a:ext cx="3602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278582" y="2632363"/>
            <a:ext cx="9282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err="1" smtClean="0">
                <a:latin typeface="Arial" pitchFamily="34" charset="0"/>
                <a:cs typeface="Arial" pitchFamily="34" charset="0"/>
              </a:rPr>
              <a:t>char</a:t>
            </a:r>
            <a:endParaRPr lang="pt-BR" sz="2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 rot="5400000">
            <a:off x="4890657" y="3089565"/>
            <a:ext cx="443345" cy="44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1707</Words>
  <Application>Microsoft Office PowerPoint</Application>
  <PresentationFormat>Apresentação na tela (4:3)</PresentationFormat>
  <Paragraphs>309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Operadores e controle de fluxo</vt:lpstr>
      <vt:lpstr>Operadores Unários</vt:lpstr>
      <vt:lpstr>Operador de negação</vt:lpstr>
      <vt:lpstr>Incremento e decremento ++,--</vt:lpstr>
      <vt:lpstr>Representação de sinal: + e -</vt:lpstr>
      <vt:lpstr>Inversão ~</vt:lpstr>
      <vt:lpstr>Conversão: cast</vt:lpstr>
      <vt:lpstr>Cast explícito x Cast automático</vt:lpstr>
      <vt:lpstr>Cast explícito</vt:lpstr>
      <vt:lpstr>Cast automático</vt:lpstr>
      <vt:lpstr>Operadores aritméticos: +,-,*,/ e %</vt:lpstr>
      <vt:lpstr>Multiplicação e divisão: * e /</vt:lpstr>
      <vt:lpstr>Comparação: &lt;,&lt;=,&gt;,&gt;=,==,e !=</vt:lpstr>
      <vt:lpstr>Comparação de tipos: instanceof</vt:lpstr>
      <vt:lpstr>Operadores lógicos</vt:lpstr>
      <vt:lpstr>Atribuição: =,+=,-=,*=,/=,%=</vt:lpstr>
      <vt:lpstr>Fluxo</vt:lpstr>
      <vt:lpstr>Comandos de controle de fluxo</vt:lpstr>
      <vt:lpstr>if, else</vt:lpstr>
      <vt:lpstr>if, else</vt:lpstr>
      <vt:lpstr>if, else</vt:lpstr>
      <vt:lpstr>if, else</vt:lpstr>
      <vt:lpstr>switch                                                           </vt:lpstr>
      <vt:lpstr>switch (em Java)                                                           </vt:lpstr>
      <vt:lpstr>switch ( java 7 )</vt:lpstr>
      <vt:lpstr>switch                                                           </vt:lpstr>
      <vt:lpstr>switch                                                           </vt:lpstr>
      <vt:lpstr>while</vt:lpstr>
      <vt:lpstr>while</vt:lpstr>
      <vt:lpstr>do while</vt:lpstr>
      <vt:lpstr>do while</vt:lpstr>
      <vt:lpstr>for</vt:lpstr>
      <vt:lpstr>for</vt:lpstr>
      <vt:lpstr>for</vt:lpstr>
      <vt:lpstr>for</vt:lpstr>
      <vt:lpstr>break</vt:lpstr>
      <vt:lpstr>Condição</vt:lpstr>
      <vt:lpstr>Condição</vt:lpstr>
      <vt:lpstr>Condição</vt:lpstr>
      <vt:lpstr>Referencias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Senai</cp:lastModifiedBy>
  <cp:revision>1207</cp:revision>
  <dcterms:created xsi:type="dcterms:W3CDTF">2012-04-08T17:30:12Z</dcterms:created>
  <dcterms:modified xsi:type="dcterms:W3CDTF">2013-10-24T20:32:17Z</dcterms:modified>
</cp:coreProperties>
</file>