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6"/>
  </p:notesMasterIdLst>
  <p:handoutMasterIdLst>
    <p:handoutMasterId r:id="rId157"/>
  </p:handoutMasterIdLst>
  <p:sldIdLst>
    <p:sldId id="315" r:id="rId2"/>
    <p:sldId id="316"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55" r:id="rId18"/>
    <p:sldId id="346" r:id="rId19"/>
    <p:sldId id="348" r:id="rId20"/>
    <p:sldId id="347" r:id="rId21"/>
    <p:sldId id="349" r:id="rId22"/>
    <p:sldId id="345" r:id="rId23"/>
    <p:sldId id="407" r:id="rId24"/>
    <p:sldId id="350" r:id="rId25"/>
    <p:sldId id="351" r:id="rId26"/>
    <p:sldId id="466" r:id="rId27"/>
    <p:sldId id="352" r:id="rId28"/>
    <p:sldId id="353" r:id="rId29"/>
    <p:sldId id="356" r:id="rId30"/>
    <p:sldId id="357" r:id="rId31"/>
    <p:sldId id="358" r:id="rId32"/>
    <p:sldId id="362" r:id="rId33"/>
    <p:sldId id="484" r:id="rId34"/>
    <p:sldId id="467" r:id="rId35"/>
    <p:sldId id="468" r:id="rId36"/>
    <p:sldId id="469" r:id="rId37"/>
    <p:sldId id="472" r:id="rId38"/>
    <p:sldId id="471" r:id="rId39"/>
    <p:sldId id="470" r:id="rId40"/>
    <p:sldId id="410" r:id="rId41"/>
    <p:sldId id="411" r:id="rId42"/>
    <p:sldId id="412" r:id="rId43"/>
    <p:sldId id="413" r:id="rId44"/>
    <p:sldId id="414" r:id="rId45"/>
    <p:sldId id="415" r:id="rId46"/>
    <p:sldId id="416" r:id="rId47"/>
    <p:sldId id="473" r:id="rId48"/>
    <p:sldId id="419" r:id="rId49"/>
    <p:sldId id="420" r:id="rId50"/>
    <p:sldId id="474" r:id="rId51"/>
    <p:sldId id="423" r:id="rId52"/>
    <p:sldId id="424" r:id="rId53"/>
    <p:sldId id="425" r:id="rId54"/>
    <p:sldId id="426" r:id="rId55"/>
    <p:sldId id="427" r:id="rId56"/>
    <p:sldId id="475" r:id="rId57"/>
    <p:sldId id="485" r:id="rId58"/>
    <p:sldId id="486" r:id="rId59"/>
    <p:sldId id="429" r:id="rId60"/>
    <p:sldId id="430" r:id="rId61"/>
    <p:sldId id="431" r:id="rId62"/>
    <p:sldId id="432" r:id="rId63"/>
    <p:sldId id="434" r:id="rId64"/>
    <p:sldId id="476" r:id="rId65"/>
    <p:sldId id="506" r:id="rId66"/>
    <p:sldId id="505" r:id="rId67"/>
    <p:sldId id="435" r:id="rId68"/>
    <p:sldId id="436" r:id="rId69"/>
    <p:sldId id="437" r:id="rId70"/>
    <p:sldId id="438" r:id="rId71"/>
    <p:sldId id="439" r:id="rId72"/>
    <p:sldId id="477" r:id="rId73"/>
    <p:sldId id="442" r:id="rId74"/>
    <p:sldId id="443" r:id="rId75"/>
    <p:sldId id="444" r:id="rId76"/>
    <p:sldId id="478" r:id="rId77"/>
    <p:sldId id="447" r:id="rId78"/>
    <p:sldId id="448" r:id="rId79"/>
    <p:sldId id="449" r:id="rId80"/>
    <p:sldId id="479" r:id="rId81"/>
    <p:sldId id="480" r:id="rId82"/>
    <p:sldId id="481" r:id="rId83"/>
    <p:sldId id="482" r:id="rId84"/>
    <p:sldId id="483" r:id="rId85"/>
    <p:sldId id="487" r:id="rId86"/>
    <p:sldId id="489" r:id="rId87"/>
    <p:sldId id="492" r:id="rId88"/>
    <p:sldId id="493" r:id="rId89"/>
    <p:sldId id="494" r:id="rId90"/>
    <p:sldId id="495" r:id="rId91"/>
    <p:sldId id="496" r:id="rId92"/>
    <p:sldId id="502" r:id="rId93"/>
    <p:sldId id="503" r:id="rId94"/>
    <p:sldId id="497" r:id="rId95"/>
    <p:sldId id="452" r:id="rId96"/>
    <p:sldId id="453" r:id="rId97"/>
    <p:sldId id="498" r:id="rId98"/>
    <p:sldId id="500" r:id="rId99"/>
    <p:sldId id="454" r:id="rId100"/>
    <p:sldId id="499" r:id="rId101"/>
    <p:sldId id="455" r:id="rId102"/>
    <p:sldId id="501" r:id="rId103"/>
    <p:sldId id="504" r:id="rId104"/>
    <p:sldId id="456" r:id="rId105"/>
    <p:sldId id="457" r:id="rId106"/>
    <p:sldId id="458" r:id="rId107"/>
    <p:sldId id="459" r:id="rId108"/>
    <p:sldId id="460" r:id="rId109"/>
    <p:sldId id="461" r:id="rId110"/>
    <p:sldId id="462" r:id="rId111"/>
    <p:sldId id="463" r:id="rId112"/>
    <p:sldId id="464" r:id="rId113"/>
    <p:sldId id="465" r:id="rId114"/>
    <p:sldId id="408" r:id="rId115"/>
    <p:sldId id="409" r:id="rId116"/>
    <p:sldId id="359" r:id="rId117"/>
    <p:sldId id="360" r:id="rId118"/>
    <p:sldId id="368" r:id="rId119"/>
    <p:sldId id="369" r:id="rId120"/>
    <p:sldId id="387" r:id="rId121"/>
    <p:sldId id="404" r:id="rId122"/>
    <p:sldId id="405" r:id="rId123"/>
    <p:sldId id="361" r:id="rId124"/>
    <p:sldId id="363" r:id="rId125"/>
    <p:sldId id="364" r:id="rId126"/>
    <p:sldId id="365" r:id="rId127"/>
    <p:sldId id="366" r:id="rId128"/>
    <p:sldId id="370" r:id="rId129"/>
    <p:sldId id="371" r:id="rId130"/>
    <p:sldId id="373" r:id="rId131"/>
    <p:sldId id="374" r:id="rId132"/>
    <p:sldId id="376" r:id="rId133"/>
    <p:sldId id="375" r:id="rId134"/>
    <p:sldId id="377" r:id="rId135"/>
    <p:sldId id="378" r:id="rId136"/>
    <p:sldId id="379" r:id="rId137"/>
    <p:sldId id="382" r:id="rId138"/>
    <p:sldId id="380" r:id="rId139"/>
    <p:sldId id="381" r:id="rId140"/>
    <p:sldId id="384" r:id="rId141"/>
    <p:sldId id="388" r:id="rId142"/>
    <p:sldId id="389" r:id="rId143"/>
    <p:sldId id="383" r:id="rId144"/>
    <p:sldId id="390" r:id="rId145"/>
    <p:sldId id="391" r:id="rId146"/>
    <p:sldId id="394" r:id="rId147"/>
    <p:sldId id="393" r:id="rId148"/>
    <p:sldId id="395" r:id="rId149"/>
    <p:sldId id="396" r:id="rId150"/>
    <p:sldId id="397" r:id="rId151"/>
    <p:sldId id="398" r:id="rId152"/>
    <p:sldId id="399" r:id="rId153"/>
    <p:sldId id="402" r:id="rId154"/>
    <p:sldId id="406" r:id="rId15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na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2" d="100"/>
          <a:sy n="52" d="100"/>
        </p:scale>
        <p:origin x="-1866" y="-108"/>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1"/>
            <a:ext cx="3169920" cy="480060"/>
          </a:xfrm>
          <a:prstGeom prst="rect">
            <a:avLst/>
          </a:prstGeom>
        </p:spPr>
        <p:txBody>
          <a:bodyPr vert="horz" lIns="96661" tIns="48331" rIns="96661" bIns="48331" rtlCol="0"/>
          <a:lstStyle>
            <a:lvl1pPr algn="l">
              <a:defRPr sz="1300"/>
            </a:lvl1pPr>
          </a:lstStyle>
          <a:p>
            <a:endParaRPr lang="pt-BR"/>
          </a:p>
        </p:txBody>
      </p:sp>
      <p:sp>
        <p:nvSpPr>
          <p:cNvPr id="3" name="Espaço Reservado para Data 2"/>
          <p:cNvSpPr>
            <a:spLocks noGrp="1"/>
          </p:cNvSpPr>
          <p:nvPr>
            <p:ph type="dt" sz="quarter" idx="1"/>
          </p:nvPr>
        </p:nvSpPr>
        <p:spPr>
          <a:xfrm>
            <a:off x="4143588" y="1"/>
            <a:ext cx="3169920" cy="480060"/>
          </a:xfrm>
          <a:prstGeom prst="rect">
            <a:avLst/>
          </a:prstGeom>
        </p:spPr>
        <p:txBody>
          <a:bodyPr vert="horz" lIns="96661" tIns="48331" rIns="96661" bIns="48331" rtlCol="0"/>
          <a:lstStyle>
            <a:lvl1pPr algn="r">
              <a:defRPr sz="1300"/>
            </a:lvl1pPr>
          </a:lstStyle>
          <a:p>
            <a:fld id="{79F58308-7141-4152-8EFD-DA91D7F67182}" type="datetimeFigureOut">
              <a:rPr lang="pt-BR" smtClean="0"/>
              <a:pPr/>
              <a:t>28/12/2013</a:t>
            </a:fld>
            <a:endParaRPr lang="pt-BR"/>
          </a:p>
        </p:txBody>
      </p:sp>
      <p:sp>
        <p:nvSpPr>
          <p:cNvPr id="4" name="Espaço Reservado para Rodapé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pt-BR"/>
          </a:p>
        </p:txBody>
      </p:sp>
      <p:sp>
        <p:nvSpPr>
          <p:cNvPr id="5" name="Espaço Reservado para Número de Slide 4"/>
          <p:cNvSpPr>
            <a:spLocks noGrp="1"/>
          </p:cNvSpPr>
          <p:nvPr>
            <p:ph type="sldNum" sz="quarter" idx="3"/>
          </p:nvPr>
        </p:nvSpPr>
        <p:spPr>
          <a:xfrm>
            <a:off x="4143588" y="9119474"/>
            <a:ext cx="3169920" cy="480060"/>
          </a:xfrm>
          <a:prstGeom prst="rect">
            <a:avLst/>
          </a:prstGeom>
        </p:spPr>
        <p:txBody>
          <a:bodyPr vert="horz" lIns="96661" tIns="48331" rIns="96661" bIns="48331" rtlCol="0" anchor="b"/>
          <a:lstStyle>
            <a:lvl1pPr algn="r">
              <a:defRPr sz="1300"/>
            </a:lvl1pPr>
          </a:lstStyle>
          <a:p>
            <a:fld id="{1EA3DB72-C60E-4AAE-97B7-20B0B5C18F59}" type="slidenum">
              <a:rPr lang="pt-BR" smtClean="0"/>
              <a:pPr/>
              <a:t>‹nº›</a:t>
            </a:fld>
            <a:endParaRPr lang="pt-BR"/>
          </a:p>
        </p:txBody>
      </p:sp>
    </p:spTree>
    <p:extLst>
      <p:ext uri="{BB962C8B-B14F-4D97-AF65-F5344CB8AC3E}">
        <p14:creationId xmlns="" xmlns:p14="http://schemas.microsoft.com/office/powerpoint/2010/main" val="4150256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1" y="0"/>
            <a:ext cx="3170138" cy="479539"/>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143427" y="0"/>
            <a:ext cx="3170138" cy="479539"/>
          </a:xfrm>
          <a:prstGeom prst="rect">
            <a:avLst/>
          </a:prstGeom>
        </p:spPr>
        <p:txBody>
          <a:bodyPr vert="horz" lIns="91440" tIns="45720" rIns="91440" bIns="45720" rtlCol="0"/>
          <a:lstStyle>
            <a:lvl1pPr algn="r">
              <a:defRPr sz="1200"/>
            </a:lvl1pPr>
          </a:lstStyle>
          <a:p>
            <a:fld id="{B060C5D2-08C2-48EB-B306-DB9239509E22}" type="datetimeFigureOut">
              <a:rPr lang="pt-BR" smtClean="0"/>
              <a:pPr/>
              <a:t>28/12/2013</a:t>
            </a:fld>
            <a:endParaRPr lang="pt-BR"/>
          </a:p>
        </p:txBody>
      </p:sp>
      <p:sp>
        <p:nvSpPr>
          <p:cNvPr id="4" name="Espaço Reservado para Imagem de Slide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31194" y="4560086"/>
            <a:ext cx="5852814" cy="4320317"/>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1" y="9120172"/>
            <a:ext cx="3170138" cy="479539"/>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143427" y="9120172"/>
            <a:ext cx="3170138" cy="479539"/>
          </a:xfrm>
          <a:prstGeom prst="rect">
            <a:avLst/>
          </a:prstGeom>
        </p:spPr>
        <p:txBody>
          <a:bodyPr vert="horz" lIns="91440" tIns="45720" rIns="91440" bIns="45720" rtlCol="0" anchor="b"/>
          <a:lstStyle>
            <a:lvl1pPr algn="r">
              <a:defRPr sz="1200"/>
            </a:lvl1pPr>
          </a:lstStyle>
          <a:p>
            <a:fld id="{176AB86F-4FFF-4024-AB5B-E8DACD64F092}"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176AB86F-4FFF-4024-AB5B-E8DACD64F092}" type="slidenum">
              <a:rPr lang="pt-BR" smtClean="0"/>
              <a:pPr/>
              <a:t>26</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lvl1pPr>
              <a:defRPr sz="1800"/>
            </a:lvl1pPr>
          </a:lstStyle>
          <a:p>
            <a:r>
              <a:rPr lang="en-US" dirty="0" err="1" smtClean="0"/>
              <a:t>Catia</a:t>
            </a:r>
            <a:r>
              <a:rPr lang="en-US" dirty="0" smtClean="0"/>
              <a:t> </a:t>
            </a:r>
            <a:r>
              <a:rPr lang="en-US" dirty="0" err="1" smtClean="0"/>
              <a:t>Silveira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pic>
        <p:nvPicPr>
          <p:cNvPr id="7"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8"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Tree>
    <p:extLst>
      <p:ext uri="{BB962C8B-B14F-4D97-AF65-F5344CB8AC3E}">
        <p14:creationId xmlns="" xmlns:p14="http://schemas.microsoft.com/office/powerpoint/2010/main" val="43896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41185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39EFE29-9768-0146-B5CA-0EB899DD5228}" type="datetimeFigureOut">
              <a:rPr lang="en-US" smtClean="0"/>
              <a:pPr/>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205572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r>
              <a:rPr lang="en-US" dirty="0" err="1" smtClean="0"/>
              <a:t>Catia</a:t>
            </a:r>
            <a:r>
              <a:rPr lang="en-US" dirty="0" smtClean="0"/>
              <a:t> </a:t>
            </a:r>
            <a:r>
              <a:rPr lang="en-US" dirty="0" err="1" smtClean="0"/>
              <a:t>Silveira</a:t>
            </a:r>
            <a:endParaRPr lang="en-US" dirty="0"/>
          </a:p>
        </p:txBody>
      </p:sp>
      <p:pic>
        <p:nvPicPr>
          <p:cNvPr id="8" name="Picture 5"/>
          <p:cNvPicPr>
            <a:picLocks noChangeAspect="1" noChangeArrowheads="1"/>
          </p:cNvPicPr>
          <p:nvPr userDrawn="1"/>
        </p:nvPicPr>
        <p:blipFill>
          <a:blip r:embed="rId2">
            <a:lum bright="70000" contrast="-70000"/>
          </a:blip>
          <a:srcRect l="43848" t="36829" r="38017" b="43320"/>
          <a:stretch>
            <a:fillRect/>
          </a:stretch>
        </p:blipFill>
        <p:spPr bwMode="auto">
          <a:xfrm>
            <a:off x="7308850" y="6237288"/>
            <a:ext cx="1727200" cy="504825"/>
          </a:xfrm>
          <a:prstGeom prst="rect">
            <a:avLst/>
          </a:prstGeom>
          <a:noFill/>
          <a:ln w="9525">
            <a:noFill/>
            <a:round/>
            <a:headEnd/>
            <a:tailEnd/>
          </a:ln>
        </p:spPr>
      </p:pic>
      <p:pic>
        <p:nvPicPr>
          <p:cNvPr id="7" name="Picture 1"/>
          <p:cNvPicPr>
            <a:picLocks noChangeAspect="1" noChangeArrowheads="1"/>
          </p:cNvPicPr>
          <p:nvPr userDrawn="1"/>
        </p:nvPicPr>
        <p:blipFill>
          <a:blip r:embed="rId3"/>
          <a:srcRect/>
          <a:stretch>
            <a:fillRect/>
          </a:stretch>
        </p:blipFill>
        <p:spPr bwMode="auto">
          <a:xfrm>
            <a:off x="0" y="47625"/>
            <a:ext cx="9144000" cy="695325"/>
          </a:xfrm>
          <a:prstGeom prst="rect">
            <a:avLst/>
          </a:prstGeom>
          <a:noFill/>
          <a:ln w="9525">
            <a:noFill/>
            <a:round/>
            <a:headEnd/>
            <a:tailEnd/>
          </a:ln>
        </p:spPr>
      </p:pic>
      <p:sp>
        <p:nvSpPr>
          <p:cNvPr id="2" name="Title 1"/>
          <p:cNvSpPr>
            <a:spLocks noGrp="1"/>
          </p:cNvSpPr>
          <p:nvPr>
            <p:ph type="title"/>
          </p:nvPr>
        </p:nvSpPr>
        <p:spPr/>
        <p:txBody>
          <a:bodyPr anchor="b" anchorCtr="0"/>
          <a:lstStyle>
            <a:lvl1pPr algn="l">
              <a:defRPr>
                <a:latin typeface="Arial" pitchFamily="34" charset="0"/>
                <a:cs typeface="Arial" pitchFamily="34" charset="0"/>
              </a:defRPr>
            </a:lvl1pPr>
          </a:lstStyle>
          <a:p>
            <a:r>
              <a:rPr lang="x-none"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Footer Placeholder 4"/>
          <p:cNvSpPr>
            <a:spLocks noGrp="1"/>
          </p:cNvSpPr>
          <p:nvPr>
            <p:ph type="ftr" sz="quarter" idx="11"/>
          </p:nvPr>
        </p:nvSpPr>
        <p:spPr/>
        <p:txBody>
          <a:bodyPr/>
          <a:lstStyle>
            <a:lvl1pPr>
              <a:defRPr>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175816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739EFE29-9768-0146-B5CA-0EB899DD5228}" type="datetimeFigureOut">
              <a:rPr lang="en-US" smtClean="0"/>
              <a:pPr/>
              <a:t>12/28/2013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41140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739EFE29-9768-0146-B5CA-0EB899DD5228}" type="datetimeFigureOut">
              <a:rPr lang="en-US" smtClean="0"/>
              <a:pPr/>
              <a:t>12/28/2013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355194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739EFE29-9768-0146-B5CA-0EB899DD5228}" type="datetimeFigureOut">
              <a:rPr lang="en-US" smtClean="0"/>
              <a:pPr/>
              <a:t>12/28/2013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299920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739EFE29-9768-0146-B5CA-0EB899DD5228}" type="datetimeFigureOut">
              <a:rPr lang="en-US" smtClean="0"/>
              <a:pPr/>
              <a:t>12/28/2013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49297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EFE29-9768-0146-B5CA-0EB899DD5228}" type="datetimeFigureOut">
              <a:rPr lang="en-US" smtClean="0"/>
              <a:pPr/>
              <a:t>12/28/2013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72977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12/28/2013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275783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39EFE29-9768-0146-B5CA-0EB899DD5228}" type="datetimeFigureOut">
              <a:rPr lang="en-US" smtClean="0"/>
              <a:pPr/>
              <a:t>12/28/2013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325966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800">
                <a:solidFill>
                  <a:schemeClr val="tx1">
                    <a:tint val="75000"/>
                  </a:schemeClr>
                </a:solidFill>
              </a:defRPr>
            </a:lvl1pPr>
          </a:lstStyle>
          <a:p>
            <a:r>
              <a:rPr lang="en-US" dirty="0" err="1" smtClean="0"/>
              <a:t>Catia</a:t>
            </a:r>
            <a:r>
              <a:rPr lang="en-US" dirty="0" smtClean="0"/>
              <a:t> </a:t>
            </a:r>
            <a:r>
              <a:rPr lang="en-US" dirty="0" err="1" smtClean="0"/>
              <a:t>Silveira</a:t>
            </a:r>
            <a:endParaRPr lang="en-US" dirty="0" smtClean="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8C0AF-8BB9-F842-9521-C709F8702C64}" type="slidenum">
              <a:rPr lang="en-US" smtClean="0"/>
              <a:pPr/>
              <a:t>‹nº›</a:t>
            </a:fld>
            <a:endParaRPr lang="en-US"/>
          </a:p>
        </p:txBody>
      </p:sp>
    </p:spTree>
    <p:extLst>
      <p:ext uri="{BB962C8B-B14F-4D97-AF65-F5344CB8AC3E}">
        <p14:creationId xmlns="" xmlns:p14="http://schemas.microsoft.com/office/powerpoint/2010/main" val="75910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docs.oracle.com/javase/tutorial/uiswing/components/index.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hyperlink" Target="http://www.eclipse.org/windowbuild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www.toedter.com/en/jcalendar/"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grpSp>
        <p:nvGrpSpPr>
          <p:cNvPr id="4" name="Group 1"/>
          <p:cNvGrpSpPr>
            <a:grpSpLocks/>
          </p:cNvGrpSpPr>
          <p:nvPr/>
        </p:nvGrpSpPr>
        <p:grpSpPr bwMode="auto">
          <a:xfrm>
            <a:off x="0" y="0"/>
            <a:ext cx="9315450" cy="6848475"/>
            <a:chOff x="0" y="0"/>
            <a:chExt cx="5868" cy="4314"/>
          </a:xfrm>
        </p:grpSpPr>
        <p:grpSp>
          <p:nvGrpSpPr>
            <p:cNvPr id="5" name="Group 2"/>
            <p:cNvGrpSpPr>
              <a:grpSpLocks/>
            </p:cNvGrpSpPr>
            <p:nvPr/>
          </p:nvGrpSpPr>
          <p:grpSpPr bwMode="auto">
            <a:xfrm>
              <a:off x="0" y="0"/>
              <a:ext cx="5868" cy="4314"/>
              <a:chOff x="0" y="0"/>
              <a:chExt cx="5868" cy="4314"/>
            </a:xfrm>
          </p:grpSpPr>
          <p:pic>
            <p:nvPicPr>
              <p:cNvPr id="7" name="Picture 3"/>
              <p:cNvPicPr>
                <a:picLocks noChangeAspect="1" noChangeArrowheads="1"/>
              </p:cNvPicPr>
              <p:nvPr/>
            </p:nvPicPr>
            <p:blipFill>
              <a:blip r:embed="rId2"/>
              <a:srcRect t="18140"/>
              <a:stretch>
                <a:fillRect/>
              </a:stretch>
            </p:blipFill>
            <p:spPr bwMode="auto">
              <a:xfrm>
                <a:off x="0" y="715"/>
                <a:ext cx="5868" cy="3599"/>
              </a:xfrm>
              <a:prstGeom prst="rect">
                <a:avLst/>
              </a:prstGeom>
              <a:noFill/>
              <a:ln w="9525">
                <a:noFill/>
                <a:round/>
                <a:headEnd/>
                <a:tailEnd/>
              </a:ln>
            </p:spPr>
          </p:pic>
          <p:pic>
            <p:nvPicPr>
              <p:cNvPr id="8" name="Picture 4"/>
              <p:cNvPicPr>
                <a:picLocks noChangeAspect="1" noChangeArrowheads="1"/>
              </p:cNvPicPr>
              <p:nvPr/>
            </p:nvPicPr>
            <p:blipFill>
              <a:blip r:embed="rId2"/>
              <a:srcRect t="66171" b="10149"/>
              <a:stretch>
                <a:fillRect/>
              </a:stretch>
            </p:blipFill>
            <p:spPr bwMode="auto">
              <a:xfrm>
                <a:off x="0" y="0"/>
                <a:ext cx="5868" cy="1037"/>
              </a:xfrm>
              <a:prstGeom prst="rect">
                <a:avLst/>
              </a:prstGeom>
              <a:noFill/>
              <a:ln w="9525">
                <a:noFill/>
                <a:round/>
                <a:headEnd/>
                <a:tailEnd/>
              </a:ln>
            </p:spPr>
          </p:pic>
        </p:grpSp>
        <p:pic>
          <p:nvPicPr>
            <p:cNvPr id="6" name="Picture 5"/>
            <p:cNvPicPr>
              <a:picLocks noChangeAspect="1" noChangeArrowheads="1"/>
            </p:cNvPicPr>
            <p:nvPr/>
          </p:nvPicPr>
          <p:blipFill>
            <a:blip r:embed="rId3"/>
            <a:srcRect l="14020" t="24673" r="13416" b="25076"/>
            <a:stretch>
              <a:fillRect/>
            </a:stretch>
          </p:blipFill>
          <p:spPr bwMode="auto">
            <a:xfrm>
              <a:off x="249" y="1616"/>
              <a:ext cx="5392" cy="992"/>
            </a:xfrm>
            <a:prstGeom prst="rect">
              <a:avLst/>
            </a:prstGeom>
            <a:noFill/>
            <a:ln w="9525">
              <a:noFill/>
              <a:round/>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java.awt.Window</a:t>
            </a:r>
            <a:endParaRPr lang="pt-BR" dirty="0"/>
          </a:p>
        </p:txBody>
      </p:sp>
      <p:sp>
        <p:nvSpPr>
          <p:cNvPr id="3" name="Espaço Reservado para Conteúdo 2"/>
          <p:cNvSpPr>
            <a:spLocks noGrp="1"/>
          </p:cNvSpPr>
          <p:nvPr>
            <p:ph idx="1"/>
          </p:nvPr>
        </p:nvSpPr>
        <p:spPr/>
        <p:txBody>
          <a:bodyPr/>
          <a:lstStyle/>
          <a:p>
            <a:pPr marL="0" indent="0" algn="just">
              <a:buNone/>
            </a:pPr>
            <a:r>
              <a:rPr lang="pt-BR" b="1" dirty="0" err="1" smtClean="0">
                <a:latin typeface="Arial"/>
                <a:cs typeface="Arial"/>
              </a:rPr>
              <a:t>Window</a:t>
            </a:r>
            <a:r>
              <a:rPr lang="pt-BR" b="1" dirty="0">
                <a:latin typeface="Arial"/>
                <a:cs typeface="Arial"/>
              </a:rPr>
              <a:t>:</a:t>
            </a:r>
            <a:endParaRPr lang="pt-BR" b="1" dirty="0" smtClean="0">
              <a:latin typeface="Arial"/>
              <a:cs typeface="Arial"/>
            </a:endParaRPr>
          </a:p>
          <a:p>
            <a:pPr marL="0" indent="0" algn="just">
              <a:buNone/>
            </a:pPr>
            <a:r>
              <a:rPr lang="pt-BR" dirty="0">
                <a:latin typeface="Arial"/>
                <a:cs typeface="Arial"/>
              </a:rPr>
              <a:t>Janelas sem borda ou menu, que depende de outra janela para ser exibidas</a:t>
            </a:r>
            <a:r>
              <a:rPr lang="pt-BR" dirty="0" smtClean="0">
                <a:latin typeface="Arial"/>
                <a:cs typeface="Arial"/>
              </a:rPr>
              <a:t>.</a:t>
            </a:r>
            <a:endParaRPr lang="pt-BR" dirty="0">
              <a:latin typeface="Arial"/>
              <a:cs typeface="Arial"/>
            </a:endParaRPr>
          </a:p>
        </p:txBody>
      </p:sp>
    </p:spTree>
    <p:extLst>
      <p:ext uri="{BB962C8B-B14F-4D97-AF65-F5344CB8AC3E}">
        <p14:creationId xmlns="" xmlns:p14="http://schemas.microsoft.com/office/powerpoint/2010/main" val="37089474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javax.swing.JMenu</a:t>
            </a:r>
            <a:endParaRPr lang="pt-BR" dirty="0"/>
          </a:p>
        </p:txBody>
      </p:sp>
      <p:sp>
        <p:nvSpPr>
          <p:cNvPr id="3" name="Espaço Reservado para Conteúdo 2"/>
          <p:cNvSpPr>
            <a:spLocks noGrp="1"/>
          </p:cNvSpPr>
          <p:nvPr>
            <p:ph idx="1"/>
          </p:nvPr>
        </p:nvSpPr>
        <p:spPr>
          <a:xfrm>
            <a:off x="457200" y="3449782"/>
            <a:ext cx="8229601" cy="2992582"/>
          </a:xfrm>
        </p:spPr>
        <p:txBody>
          <a:bodyPr>
            <a:normAutofit fontScale="85000" lnSpcReduction="20000"/>
          </a:bodyPr>
          <a:lstStyle/>
          <a:p>
            <a:pPr marL="0" indent="0" algn="just">
              <a:buNone/>
            </a:pPr>
            <a:r>
              <a:rPr lang="pt-BR" dirty="0" smtClean="0"/>
              <a:t>Para obtermos um </a:t>
            </a:r>
            <a:r>
              <a:rPr lang="pt-BR" dirty="0" err="1" smtClean="0"/>
              <a:t>JMenu</a:t>
            </a:r>
            <a:r>
              <a:rPr lang="pt-BR" dirty="0" smtClean="0"/>
              <a:t> clique na palheta selecionado </a:t>
            </a:r>
            <a:r>
              <a:rPr lang="pt-BR" dirty="0" err="1" smtClean="0"/>
              <a:t>JMenu</a:t>
            </a:r>
            <a:r>
              <a:rPr lang="pt-BR" dirty="0" smtClean="0"/>
              <a:t> e  arraste sobre o </a:t>
            </a:r>
            <a:r>
              <a:rPr lang="pt-BR" dirty="0" err="1" smtClean="0"/>
              <a:t>JMenuBar</a:t>
            </a:r>
            <a:r>
              <a:rPr lang="pt-BR" dirty="0" smtClean="0"/>
              <a:t>. Observe que será dado um espaço onde será colocado o rotulo do </a:t>
            </a:r>
            <a:r>
              <a:rPr lang="pt-BR" dirty="0" err="1" smtClean="0"/>
              <a:t>JMenu</a:t>
            </a:r>
            <a:r>
              <a:rPr lang="pt-BR" dirty="0" smtClean="0"/>
              <a:t> e também um local para adicionar os itens dos menus. O resultado no código será algo como o código abaixo:</a:t>
            </a:r>
          </a:p>
          <a:p>
            <a:pPr marL="0" indent="0" algn="just">
              <a:buNone/>
            </a:pPr>
            <a:r>
              <a:rPr lang="pt-BR" dirty="0" err="1" smtClean="0"/>
              <a:t>JMenu</a:t>
            </a:r>
            <a:r>
              <a:rPr lang="pt-BR" dirty="0" smtClean="0"/>
              <a:t> </a:t>
            </a:r>
            <a:r>
              <a:rPr lang="pt-BR" dirty="0" err="1" smtClean="0"/>
              <a:t>mnMeuJmenu</a:t>
            </a:r>
            <a:r>
              <a:rPr lang="pt-BR" dirty="0" smtClean="0"/>
              <a:t> = </a:t>
            </a:r>
            <a:r>
              <a:rPr lang="pt-BR" dirty="0" err="1" smtClean="0"/>
              <a:t>new</a:t>
            </a:r>
            <a:r>
              <a:rPr lang="pt-BR" dirty="0" smtClean="0"/>
              <a:t> </a:t>
            </a:r>
            <a:r>
              <a:rPr lang="pt-BR" dirty="0" err="1" smtClean="0"/>
              <a:t>JMenu</a:t>
            </a:r>
            <a:r>
              <a:rPr lang="pt-BR" dirty="0" smtClean="0"/>
              <a:t>("Meu </a:t>
            </a:r>
            <a:r>
              <a:rPr lang="pt-BR" dirty="0" err="1" smtClean="0"/>
              <a:t>JMenu</a:t>
            </a:r>
            <a:r>
              <a:rPr lang="pt-BR" dirty="0" smtClean="0"/>
              <a:t>");</a:t>
            </a:r>
          </a:p>
          <a:p>
            <a:pPr marL="0" indent="0" algn="just">
              <a:buNone/>
            </a:pPr>
            <a:r>
              <a:rPr lang="pt-BR" dirty="0" err="1" smtClean="0"/>
              <a:t>menuBar</a:t>
            </a:r>
            <a:r>
              <a:rPr lang="pt-BR" dirty="0" smtClean="0"/>
              <a:t>.</a:t>
            </a:r>
            <a:r>
              <a:rPr lang="pt-BR" dirty="0" err="1" smtClean="0"/>
              <a:t>add</a:t>
            </a:r>
            <a:r>
              <a:rPr lang="pt-BR" dirty="0" smtClean="0"/>
              <a:t>(</a:t>
            </a:r>
            <a:r>
              <a:rPr lang="pt-BR" dirty="0" err="1" smtClean="0"/>
              <a:t>mnMeuJmenu</a:t>
            </a:r>
            <a:r>
              <a:rPr lang="pt-BR" dirty="0" smtClean="0"/>
              <a:t>);</a:t>
            </a:r>
            <a:endParaRPr lang="pt-BR" dirty="0"/>
          </a:p>
        </p:txBody>
      </p:sp>
      <p:pic>
        <p:nvPicPr>
          <p:cNvPr id="4099" name="Picture 3"/>
          <p:cNvPicPr>
            <a:picLocks noChangeAspect="1" noChangeArrowheads="1"/>
          </p:cNvPicPr>
          <p:nvPr/>
        </p:nvPicPr>
        <p:blipFill>
          <a:blip r:embed="rId2"/>
          <a:srcRect/>
          <a:stretch>
            <a:fillRect/>
          </a:stretch>
        </p:blipFill>
        <p:spPr bwMode="auto">
          <a:xfrm>
            <a:off x="1443038" y="1417638"/>
            <a:ext cx="6257925" cy="1724025"/>
          </a:xfrm>
          <a:prstGeom prst="rect">
            <a:avLst/>
          </a:prstGeom>
          <a:noFill/>
          <a:ln w="9525">
            <a:noFill/>
            <a:miter lim="800000"/>
            <a:headEnd/>
            <a:tailEnd/>
          </a:ln>
        </p:spPr>
      </p:pic>
      <p:cxnSp>
        <p:nvCxnSpPr>
          <p:cNvPr id="7" name="Conector de seta reta 6"/>
          <p:cNvCxnSpPr/>
          <p:nvPr/>
        </p:nvCxnSpPr>
        <p:spPr>
          <a:xfrm flipV="1">
            <a:off x="526475" y="2867893"/>
            <a:ext cx="775855" cy="1385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Conector de seta reta 8"/>
          <p:cNvCxnSpPr/>
          <p:nvPr/>
        </p:nvCxnSpPr>
        <p:spPr>
          <a:xfrm flipH="1">
            <a:off x="4087091" y="1011380"/>
            <a:ext cx="1676400" cy="78970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Conector de seta reta 10"/>
          <p:cNvCxnSpPr/>
          <p:nvPr/>
        </p:nvCxnSpPr>
        <p:spPr>
          <a:xfrm flipH="1" flipV="1">
            <a:off x="4475015" y="2161309"/>
            <a:ext cx="3657600" cy="98035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6827827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javax.swing.JMenuItem</a:t>
            </a:r>
            <a:endParaRPr lang="pt-BR" dirty="0"/>
          </a:p>
        </p:txBody>
      </p:sp>
      <p:sp>
        <p:nvSpPr>
          <p:cNvPr id="3" name="Espaço Reservado para Conteúdo 2"/>
          <p:cNvSpPr>
            <a:spLocks noGrp="1"/>
          </p:cNvSpPr>
          <p:nvPr>
            <p:ph idx="1"/>
          </p:nvPr>
        </p:nvSpPr>
        <p:spPr>
          <a:xfrm>
            <a:off x="277091" y="1600200"/>
            <a:ext cx="8631381" cy="4525963"/>
          </a:xfrm>
        </p:spPr>
        <p:txBody>
          <a:bodyPr>
            <a:normAutofit/>
          </a:bodyPr>
          <a:lstStyle/>
          <a:p>
            <a:pPr marL="0" indent="0" algn="just">
              <a:buNone/>
            </a:pPr>
            <a:r>
              <a:rPr lang="pt-BR" dirty="0" smtClean="0"/>
              <a:t>Todos os itens de um menu devem permanecer a classe </a:t>
            </a:r>
            <a:r>
              <a:rPr lang="pt-BR" dirty="0" err="1" smtClean="0"/>
              <a:t>JMenuItem</a:t>
            </a:r>
            <a:r>
              <a:rPr lang="pt-BR" dirty="0" smtClean="0"/>
              <a:t> ou uma de suas subclasses. As subclasses de </a:t>
            </a:r>
            <a:r>
              <a:rPr lang="pt-BR" dirty="0" err="1" smtClean="0"/>
              <a:t>JMenuItem</a:t>
            </a:r>
            <a:r>
              <a:rPr lang="pt-BR" dirty="0" smtClean="0"/>
              <a:t> são:</a:t>
            </a:r>
          </a:p>
          <a:p>
            <a:pPr marL="0" indent="0" algn="just">
              <a:buNone/>
            </a:pPr>
            <a:endParaRPr lang="pt-BR" dirty="0" smtClean="0"/>
          </a:p>
          <a:p>
            <a:pPr marL="0" indent="0">
              <a:buFont typeface="Wingdings" pitchFamily="2" charset="2"/>
              <a:buChar char="ü"/>
            </a:pPr>
            <a:r>
              <a:rPr lang="pt-BR" dirty="0" smtClean="0"/>
              <a:t> </a:t>
            </a:r>
            <a:r>
              <a:rPr lang="pt-BR" dirty="0" err="1" smtClean="0"/>
              <a:t>JPopupMenu</a:t>
            </a:r>
            <a:endParaRPr lang="pt-BR" dirty="0" smtClean="0"/>
          </a:p>
          <a:p>
            <a:pPr marL="0" indent="0">
              <a:buFont typeface="Wingdings" pitchFamily="2" charset="2"/>
              <a:buChar char="ü"/>
            </a:pPr>
            <a:r>
              <a:rPr lang="pt-BR" dirty="0" smtClean="0"/>
              <a:t> </a:t>
            </a:r>
            <a:r>
              <a:rPr lang="pt-BR" dirty="0" err="1" smtClean="0"/>
              <a:t>JCheckBoxMenuItem</a:t>
            </a:r>
            <a:endParaRPr lang="pt-BR" dirty="0" smtClean="0"/>
          </a:p>
          <a:p>
            <a:pPr marL="0" indent="0">
              <a:buFont typeface="Wingdings" pitchFamily="2" charset="2"/>
              <a:buChar char="ü"/>
            </a:pPr>
            <a:r>
              <a:rPr lang="pt-BR" dirty="0" smtClean="0"/>
              <a:t> </a:t>
            </a:r>
            <a:r>
              <a:rPr lang="pt-BR" dirty="0" err="1" smtClean="0"/>
              <a:t>JRadioButtonMenuItem</a:t>
            </a:r>
            <a:r>
              <a:rPr lang="pt-BR" dirty="0" smtClean="0"/>
              <a:t> </a:t>
            </a:r>
            <a:endParaRPr lang="pt-BR" dirty="0"/>
          </a:p>
        </p:txBody>
      </p:sp>
    </p:spTree>
    <p:extLst>
      <p:ext uri="{BB962C8B-B14F-4D97-AF65-F5344CB8AC3E}">
        <p14:creationId xmlns="" xmlns:p14="http://schemas.microsoft.com/office/powerpoint/2010/main" val="10189305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javax.swing.JMenuItem</a:t>
            </a:r>
            <a:endParaRPr lang="pt-BR" dirty="0"/>
          </a:p>
        </p:txBody>
      </p:sp>
      <p:sp>
        <p:nvSpPr>
          <p:cNvPr id="3" name="Espaço Reservado para Conteúdo 2"/>
          <p:cNvSpPr>
            <a:spLocks noGrp="1"/>
          </p:cNvSpPr>
          <p:nvPr>
            <p:ph idx="1"/>
          </p:nvPr>
        </p:nvSpPr>
        <p:spPr>
          <a:xfrm>
            <a:off x="277091" y="4087090"/>
            <a:ext cx="8631381" cy="2258291"/>
          </a:xfrm>
        </p:spPr>
        <p:txBody>
          <a:bodyPr>
            <a:normAutofit fontScale="85000" lnSpcReduction="10000"/>
          </a:bodyPr>
          <a:lstStyle/>
          <a:p>
            <a:pPr marL="0" indent="0" algn="just">
              <a:buNone/>
            </a:pPr>
            <a:r>
              <a:rPr lang="pt-BR" dirty="0" smtClean="0"/>
              <a:t>Selecione um dos </a:t>
            </a:r>
            <a:r>
              <a:rPr lang="pt-BR" dirty="0" err="1" smtClean="0"/>
              <a:t>JMenuItens</a:t>
            </a:r>
            <a:r>
              <a:rPr lang="pt-BR" dirty="0" smtClean="0"/>
              <a:t> mencionados anteriormente e arraste em cima do nosso </a:t>
            </a:r>
            <a:r>
              <a:rPr lang="pt-BR" dirty="0" err="1" smtClean="0"/>
              <a:t>JMenu</a:t>
            </a:r>
            <a:r>
              <a:rPr lang="pt-BR" dirty="0" smtClean="0"/>
              <a:t>. O resultado será o algo parecido com o código abaixo: </a:t>
            </a:r>
            <a:r>
              <a:rPr lang="pt-BR" dirty="0" err="1" smtClean="0"/>
              <a:t>JMenuItem</a:t>
            </a:r>
            <a:r>
              <a:rPr lang="pt-BR" dirty="0" smtClean="0"/>
              <a:t> </a:t>
            </a:r>
            <a:r>
              <a:rPr lang="pt-BR" dirty="0" err="1" smtClean="0"/>
              <a:t>mItem</a:t>
            </a:r>
            <a:r>
              <a:rPr lang="pt-BR" dirty="0" smtClean="0"/>
              <a:t> = </a:t>
            </a:r>
            <a:r>
              <a:rPr lang="pt-BR" dirty="0" err="1" smtClean="0"/>
              <a:t>new</a:t>
            </a:r>
            <a:r>
              <a:rPr lang="pt-BR" dirty="0" smtClean="0"/>
              <a:t> </a:t>
            </a:r>
            <a:r>
              <a:rPr lang="pt-BR" dirty="0" err="1" smtClean="0"/>
              <a:t>JMenuItem</a:t>
            </a:r>
            <a:r>
              <a:rPr lang="pt-BR" dirty="0" smtClean="0"/>
              <a:t>("Meu item");</a:t>
            </a:r>
          </a:p>
          <a:p>
            <a:pPr marL="0" indent="0" algn="just">
              <a:buNone/>
            </a:pPr>
            <a:r>
              <a:rPr lang="pt-BR" dirty="0" err="1" smtClean="0"/>
              <a:t>mnMeuJmenu</a:t>
            </a:r>
            <a:r>
              <a:rPr lang="pt-BR" dirty="0" smtClean="0"/>
              <a:t>.</a:t>
            </a:r>
            <a:r>
              <a:rPr lang="pt-BR" dirty="0" err="1" smtClean="0"/>
              <a:t>add</a:t>
            </a:r>
            <a:r>
              <a:rPr lang="pt-BR" dirty="0" smtClean="0"/>
              <a:t>(</a:t>
            </a:r>
            <a:r>
              <a:rPr lang="pt-BR" dirty="0" err="1" smtClean="0"/>
              <a:t>mItem</a:t>
            </a:r>
            <a:r>
              <a:rPr lang="pt-BR" dirty="0" smtClean="0"/>
              <a:t> );</a:t>
            </a:r>
          </a:p>
          <a:p>
            <a:pPr marL="0" indent="0" algn="just">
              <a:buNone/>
            </a:pPr>
            <a:endParaRPr lang="pt-BR" dirty="0" smtClean="0"/>
          </a:p>
          <a:p>
            <a:pPr marL="0" indent="0" algn="just">
              <a:buNone/>
            </a:pPr>
            <a:endParaRPr lang="pt-BR" dirty="0" smtClean="0"/>
          </a:p>
        </p:txBody>
      </p:sp>
      <p:pic>
        <p:nvPicPr>
          <p:cNvPr id="5123" name="Picture 3"/>
          <p:cNvPicPr>
            <a:picLocks noChangeAspect="1" noChangeArrowheads="1"/>
          </p:cNvPicPr>
          <p:nvPr/>
        </p:nvPicPr>
        <p:blipFill>
          <a:blip r:embed="rId2"/>
          <a:srcRect/>
          <a:stretch>
            <a:fillRect/>
          </a:stretch>
        </p:blipFill>
        <p:spPr bwMode="auto">
          <a:xfrm>
            <a:off x="2745797" y="1417638"/>
            <a:ext cx="6162675" cy="1733550"/>
          </a:xfrm>
          <a:prstGeom prst="rect">
            <a:avLst/>
          </a:prstGeom>
          <a:noFill/>
          <a:ln w="9525">
            <a:noFill/>
            <a:miter lim="800000"/>
            <a:headEnd/>
            <a:tailEnd/>
          </a:ln>
        </p:spPr>
      </p:pic>
      <p:cxnSp>
        <p:nvCxnSpPr>
          <p:cNvPr id="7" name="Conector de seta reta 6"/>
          <p:cNvCxnSpPr/>
          <p:nvPr/>
        </p:nvCxnSpPr>
        <p:spPr>
          <a:xfrm>
            <a:off x="1316188" y="3068058"/>
            <a:ext cx="124690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Conector de seta reta 7"/>
          <p:cNvCxnSpPr/>
          <p:nvPr/>
        </p:nvCxnSpPr>
        <p:spPr>
          <a:xfrm>
            <a:off x="2150052" y="2646218"/>
            <a:ext cx="124690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Conector de seta reta 8"/>
          <p:cNvCxnSpPr/>
          <p:nvPr/>
        </p:nvCxnSpPr>
        <p:spPr>
          <a:xfrm flipV="1">
            <a:off x="3014656" y="2951021"/>
            <a:ext cx="404379" cy="2909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Conector de seta reta 10"/>
          <p:cNvCxnSpPr/>
          <p:nvPr/>
        </p:nvCxnSpPr>
        <p:spPr>
          <a:xfrm flipV="1">
            <a:off x="3840311" y="3186551"/>
            <a:ext cx="0" cy="48490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de seta reta 14"/>
          <p:cNvCxnSpPr/>
          <p:nvPr/>
        </p:nvCxnSpPr>
        <p:spPr>
          <a:xfrm flipV="1">
            <a:off x="5098473" y="2161314"/>
            <a:ext cx="0" cy="48490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01893058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dirty="0"/>
              <a:t>Referencias </a:t>
            </a:r>
            <a:r>
              <a:rPr lang="pt-BR" dirty="0" smtClean="0"/>
              <a:t>Bibliográficas</a:t>
            </a:r>
            <a:endParaRPr lang="pt-BR" dirty="0"/>
          </a:p>
        </p:txBody>
      </p:sp>
      <p:sp>
        <p:nvSpPr>
          <p:cNvPr id="3" name="Espaço Reservado para Conteúdo 2"/>
          <p:cNvSpPr>
            <a:spLocks noGrp="1"/>
          </p:cNvSpPr>
          <p:nvPr>
            <p:ph idx="1"/>
          </p:nvPr>
        </p:nvSpPr>
        <p:spPr/>
        <p:txBody>
          <a:bodyPr>
            <a:normAutofit fontScale="92500"/>
          </a:bodyPr>
          <a:lstStyle/>
          <a:p>
            <a:pPr marL="0" indent="0" algn="just">
              <a:spcBef>
                <a:spcPts val="0"/>
              </a:spcBef>
              <a:spcAft>
                <a:spcPts val="1800"/>
              </a:spcAft>
              <a:buNone/>
            </a:pPr>
            <a:r>
              <a:rPr lang="pt-BR" dirty="0" smtClean="0"/>
              <a:t>BEZERRA, Eduardo. </a:t>
            </a:r>
            <a:r>
              <a:rPr lang="pt-BR" b="1" dirty="0" smtClean="0"/>
              <a:t>Princípios de Análise E Projeto de Sistemas com UML 2. </a:t>
            </a:r>
            <a:r>
              <a:rPr lang="pt-BR" dirty="0" smtClean="0"/>
              <a:t>Ed. </a:t>
            </a:r>
            <a:r>
              <a:rPr lang="pt-BR" dirty="0" err="1" smtClean="0"/>
              <a:t>Elsevier</a:t>
            </a:r>
            <a:r>
              <a:rPr lang="pt-BR" dirty="0" smtClean="0"/>
              <a:t>,  Rio de Janeiro, RJ, 2007.</a:t>
            </a:r>
            <a:endParaRPr lang="pt-BR" b="1" dirty="0" smtClean="0"/>
          </a:p>
          <a:p>
            <a:pPr marL="0" indent="0" algn="just">
              <a:spcBef>
                <a:spcPts val="0"/>
              </a:spcBef>
              <a:spcAft>
                <a:spcPts val="1800"/>
              </a:spcAft>
              <a:buNone/>
            </a:pPr>
            <a:r>
              <a:rPr lang="en-US" dirty="0" smtClean="0"/>
              <a:t>SIERRA, Kathy; BATES, Bert </a:t>
            </a:r>
            <a:r>
              <a:rPr lang="en-US" b="1" dirty="0" smtClean="0"/>
              <a:t>SCJP </a:t>
            </a:r>
            <a:r>
              <a:rPr lang="en-US" b="1" dirty="0" err="1" smtClean="0"/>
              <a:t>Guia</a:t>
            </a:r>
            <a:r>
              <a:rPr lang="en-US" b="1" dirty="0" smtClean="0"/>
              <a:t> de </a:t>
            </a:r>
            <a:r>
              <a:rPr lang="en-US" b="1" dirty="0" err="1" smtClean="0"/>
              <a:t>estud</a:t>
            </a:r>
            <a:r>
              <a:rPr lang="en-US" b="1" dirty="0" smtClean="0"/>
              <a:t> </a:t>
            </a:r>
            <a:r>
              <a:rPr lang="en-US" b="1" dirty="0" err="1" smtClean="0"/>
              <a:t>Certificação</a:t>
            </a:r>
            <a:r>
              <a:rPr lang="en-US" b="1" dirty="0" smtClean="0"/>
              <a:t> Sun </a:t>
            </a:r>
            <a:r>
              <a:rPr lang="en-US" b="1" dirty="0" err="1" smtClean="0"/>
              <a:t>para</a:t>
            </a:r>
            <a:r>
              <a:rPr lang="en-US" b="1" dirty="0" smtClean="0"/>
              <a:t> </a:t>
            </a:r>
            <a:r>
              <a:rPr lang="en-US" b="1" dirty="0" err="1" smtClean="0"/>
              <a:t>programador</a:t>
            </a:r>
            <a:r>
              <a:rPr lang="en-US" b="1" dirty="0" smtClean="0"/>
              <a:t> Java 5</a:t>
            </a:r>
            <a:r>
              <a:rPr lang="en-US" dirty="0" smtClean="0"/>
              <a:t>,  Alta Books ed. 2. Rio de Janeiro 2006.</a:t>
            </a:r>
          </a:p>
          <a:p>
            <a:pPr marL="0" indent="0" algn="just">
              <a:spcBef>
                <a:spcPts val="0"/>
              </a:spcBef>
              <a:spcAft>
                <a:spcPts val="1800"/>
              </a:spcAft>
              <a:buNone/>
            </a:pPr>
            <a:r>
              <a:rPr lang="en-US" dirty="0" smtClean="0"/>
              <a:t>SIERRA, Kathy; BATES, Bert </a:t>
            </a:r>
            <a:r>
              <a:rPr lang="en-US" b="1" dirty="0" smtClean="0"/>
              <a:t>Use a </a:t>
            </a:r>
            <a:r>
              <a:rPr lang="en-US" b="1" dirty="0" err="1" smtClean="0"/>
              <a:t>cabeça</a:t>
            </a:r>
            <a:r>
              <a:rPr lang="en-US" b="1" dirty="0" smtClean="0"/>
              <a:t> Java</a:t>
            </a:r>
            <a:r>
              <a:rPr lang="en-US" dirty="0" smtClean="0"/>
              <a:t>,  Alta Books ed. 2. Rio de Janeiro 2005.</a:t>
            </a:r>
          </a:p>
          <a:p>
            <a:pPr marL="0" indent="0" algn="just">
              <a:spcBef>
                <a:spcPts val="0"/>
              </a:spcBef>
              <a:spcAft>
                <a:spcPts val="1800"/>
              </a:spcAft>
              <a:buNone/>
            </a:pPr>
            <a:endParaRPr lang="en-US" dirty="0" smtClean="0"/>
          </a:p>
          <a:p>
            <a:pPr marL="0" indent="0" algn="just">
              <a:spcBef>
                <a:spcPts val="0"/>
              </a:spcBef>
              <a:spcAft>
                <a:spcPts val="1800"/>
              </a:spcAft>
              <a:buNone/>
            </a:pPr>
            <a:endParaRPr lang="en-US" dirty="0" smtClean="0"/>
          </a:p>
          <a:p>
            <a:pPr marL="0" indent="0" algn="just">
              <a:spcBef>
                <a:spcPts val="0"/>
              </a:spcBef>
              <a:spcAft>
                <a:spcPts val="1800"/>
              </a:spcAft>
              <a:buNone/>
            </a:pPr>
            <a:endParaRPr lang="pt-BR" dirty="0" smtClean="0"/>
          </a:p>
          <a:p>
            <a:pPr marL="0" indent="0" algn="just">
              <a:spcBef>
                <a:spcPts val="0"/>
              </a:spcBef>
              <a:spcAft>
                <a:spcPts val="1800"/>
              </a:spcAft>
              <a:buNone/>
            </a:pPr>
            <a:endParaRPr lang="pt-BR" dirty="0" smtClean="0"/>
          </a:p>
        </p:txBody>
      </p:sp>
    </p:spTree>
    <p:extLst>
      <p:ext uri="{BB962C8B-B14F-4D97-AF65-F5344CB8AC3E}">
        <p14:creationId xmlns="" xmlns:p14="http://schemas.microsoft.com/office/powerpoint/2010/main" val="28297650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Montando um Menu</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smtClean="0"/>
              <a:t>Criamos então uma instância de </a:t>
            </a:r>
            <a:r>
              <a:rPr lang="pt-BR" b="1" dirty="0" err="1" smtClean="0"/>
              <a:t>JMenuBar</a:t>
            </a:r>
            <a:r>
              <a:rPr lang="pt-BR" dirty="0" smtClean="0"/>
              <a:t> e utilizamos o método </a:t>
            </a:r>
            <a:r>
              <a:rPr lang="pt-BR" dirty="0" err="1" smtClean="0"/>
              <a:t>add</a:t>
            </a:r>
            <a:r>
              <a:rPr lang="pt-BR" dirty="0" smtClean="0"/>
              <a:t> par adicionarmos quantos </a:t>
            </a:r>
            <a:r>
              <a:rPr lang="pt-BR" b="1" dirty="0" err="1" smtClean="0"/>
              <a:t>JMenu</a:t>
            </a:r>
            <a:r>
              <a:rPr lang="pt-BR" dirty="0" smtClean="0"/>
              <a:t> desejarmos e utilizamos o método </a:t>
            </a:r>
            <a:r>
              <a:rPr lang="pt-BR" dirty="0" err="1" smtClean="0"/>
              <a:t>add</a:t>
            </a:r>
            <a:r>
              <a:rPr lang="pt-BR" dirty="0" smtClean="0"/>
              <a:t> para adicionarmos </a:t>
            </a:r>
            <a:r>
              <a:rPr lang="pt-BR" b="1" dirty="0" err="1" smtClean="0"/>
              <a:t>JMenuItem</a:t>
            </a:r>
            <a:r>
              <a:rPr lang="pt-BR" dirty="0" smtClean="0"/>
              <a:t> para cada menu que desejarmos.</a:t>
            </a:r>
            <a:endParaRPr lang="pt-BR" dirty="0"/>
          </a:p>
        </p:txBody>
      </p:sp>
    </p:spTree>
    <p:extLst>
      <p:ext uri="{BB962C8B-B14F-4D97-AF65-F5344CB8AC3E}">
        <p14:creationId xmlns="" xmlns:p14="http://schemas.microsoft.com/office/powerpoint/2010/main" val="270126632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Montando um Menu</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smtClean="0"/>
              <a:t>Todas as classes de menu estendem de </a:t>
            </a:r>
            <a:r>
              <a:rPr lang="pt-BR" b="1" dirty="0" err="1" smtClean="0"/>
              <a:t>AbstractButton</a:t>
            </a:r>
            <a:r>
              <a:rPr lang="pt-BR" dirty="0" smtClean="0"/>
              <a:t> portando podemos utilizar os mesmo métodos utilizados em um </a:t>
            </a:r>
            <a:r>
              <a:rPr lang="pt-BR" b="1" dirty="0" err="1" smtClean="0"/>
              <a:t>JButton</a:t>
            </a:r>
            <a:r>
              <a:rPr lang="pt-BR" dirty="0" smtClean="0"/>
              <a:t>.</a:t>
            </a:r>
          </a:p>
          <a:p>
            <a:pPr marL="0" indent="0" algn="just">
              <a:buNone/>
            </a:pPr>
            <a:r>
              <a:rPr lang="pt-BR" dirty="0" smtClean="0"/>
              <a:t>Portanto podemos usar o método</a:t>
            </a:r>
          </a:p>
          <a:p>
            <a:pPr marL="0" indent="0" algn="just">
              <a:buNone/>
            </a:pPr>
            <a:r>
              <a:rPr lang="pt-BR" dirty="0" err="1" smtClean="0"/>
              <a:t>setMnemonic</a:t>
            </a:r>
            <a:r>
              <a:rPr lang="pt-BR" dirty="0" smtClean="0"/>
              <a:t>(</a:t>
            </a:r>
            <a:r>
              <a:rPr lang="pt-BR" dirty="0" err="1" smtClean="0"/>
              <a:t>int</a:t>
            </a:r>
            <a:r>
              <a:rPr lang="pt-BR" dirty="0" smtClean="0"/>
              <a:t> i);</a:t>
            </a:r>
          </a:p>
          <a:p>
            <a:pPr marL="0" indent="0" algn="just">
              <a:buNone/>
            </a:pPr>
            <a:r>
              <a:rPr lang="pt-BR" dirty="0" smtClean="0"/>
              <a:t>Passando </a:t>
            </a:r>
            <a:r>
              <a:rPr lang="pt-BR" dirty="0"/>
              <a:t>uma constante de </a:t>
            </a:r>
            <a:r>
              <a:rPr lang="pt-BR" dirty="0" err="1" smtClean="0"/>
              <a:t>KeyEvent</a:t>
            </a:r>
            <a:r>
              <a:rPr lang="pt-BR" dirty="0"/>
              <a:t>;</a:t>
            </a:r>
          </a:p>
        </p:txBody>
      </p:sp>
    </p:spTree>
    <p:extLst>
      <p:ext uri="{BB962C8B-B14F-4D97-AF65-F5344CB8AC3E}">
        <p14:creationId xmlns="" xmlns:p14="http://schemas.microsoft.com/office/powerpoint/2010/main" val="27679347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Montando um Menu</a:t>
            </a:r>
            <a:endParaRPr lang="pt-BR" dirty="0"/>
          </a:p>
        </p:txBody>
      </p:sp>
      <p:sp>
        <p:nvSpPr>
          <p:cNvPr id="3" name="Espaço Reservado para Conteúdo 2"/>
          <p:cNvSpPr>
            <a:spLocks noGrp="1"/>
          </p:cNvSpPr>
          <p:nvPr>
            <p:ph idx="1"/>
          </p:nvPr>
        </p:nvSpPr>
        <p:spPr/>
        <p:txBody>
          <a:bodyPr>
            <a:normAutofit/>
          </a:bodyPr>
          <a:lstStyle/>
          <a:p>
            <a:pPr marL="514350" indent="-514350" algn="just">
              <a:buFont typeface="+mj-lt"/>
              <a:buAutoNum type="arabicPeriod"/>
            </a:pPr>
            <a:r>
              <a:rPr lang="pt-BR" dirty="0" smtClean="0"/>
              <a:t>Crie um </a:t>
            </a:r>
            <a:r>
              <a:rPr lang="pt-BR" dirty="0" err="1" smtClean="0"/>
              <a:t>JFrame</a:t>
            </a:r>
            <a:r>
              <a:rPr lang="pt-BR" dirty="0" smtClean="0"/>
              <a:t> com um menu Cidade e Pessoa.</a:t>
            </a:r>
          </a:p>
          <a:p>
            <a:pPr marL="514350" indent="-514350" algn="just">
              <a:buFont typeface="+mj-lt"/>
              <a:buAutoNum type="arabicPeriod"/>
            </a:pPr>
            <a:r>
              <a:rPr lang="pt-BR" dirty="0" smtClean="0"/>
              <a:t>Para cada um dos menus (cidade, pessoa) adicione os itens Adicionar, Editar, Excluir;</a:t>
            </a:r>
          </a:p>
          <a:p>
            <a:pPr marL="514350" indent="-514350" algn="just">
              <a:buFont typeface="+mj-lt"/>
              <a:buAutoNum type="arabicPeriod"/>
            </a:pPr>
            <a:r>
              <a:rPr lang="pt-BR" dirty="0" smtClean="0"/>
              <a:t>Coloque atalhos de teclados para o menu Cidade com C e menu Pessoa com P.</a:t>
            </a:r>
            <a:endParaRPr lang="pt-BR" dirty="0"/>
          </a:p>
        </p:txBody>
      </p:sp>
    </p:spTree>
    <p:extLst>
      <p:ext uri="{BB962C8B-B14F-4D97-AF65-F5344CB8AC3E}">
        <p14:creationId xmlns="" xmlns:p14="http://schemas.microsoft.com/office/powerpoint/2010/main" val="32741017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Montando um Menu</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smtClean="0"/>
              <a:t>Ver exemplo:</a:t>
            </a:r>
          </a:p>
          <a:p>
            <a:pPr marL="0" indent="0" algn="just">
              <a:buNone/>
            </a:pPr>
            <a:r>
              <a:rPr lang="pt-BR" dirty="0" smtClean="0"/>
              <a:t>JMenuBarDemo.java</a:t>
            </a:r>
            <a:endParaRPr lang="pt-BR" dirty="0"/>
          </a:p>
        </p:txBody>
      </p:sp>
    </p:spTree>
    <p:extLst>
      <p:ext uri="{BB962C8B-B14F-4D97-AF65-F5344CB8AC3E}">
        <p14:creationId xmlns="" xmlns:p14="http://schemas.microsoft.com/office/powerpoint/2010/main" val="16511077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javax.swing.JTabbedPane</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err="1" smtClean="0"/>
              <a:t>JTabbedPane</a:t>
            </a:r>
            <a:r>
              <a:rPr lang="pt-BR" dirty="0" smtClean="0"/>
              <a:t> é um componente </a:t>
            </a:r>
            <a:r>
              <a:rPr lang="pt-BR" dirty="0"/>
              <a:t>que permite ao usuário alternar entre um grupo de componentes, clicando em um guia com um título dado </a:t>
            </a:r>
            <a:r>
              <a:rPr lang="pt-BR" dirty="0" smtClean="0"/>
              <a:t>ou um ícone.</a:t>
            </a:r>
          </a:p>
        </p:txBody>
      </p:sp>
    </p:spTree>
    <p:extLst>
      <p:ext uri="{BB962C8B-B14F-4D97-AF65-F5344CB8AC3E}">
        <p14:creationId xmlns="" xmlns:p14="http://schemas.microsoft.com/office/powerpoint/2010/main" val="27238378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javax.swing.JTabbedPane</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smtClean="0">
                <a:effectLst/>
              </a:rPr>
              <a:t>Criamos uma instancia de </a:t>
            </a:r>
            <a:r>
              <a:rPr lang="pt-BR" b="1" dirty="0" err="1" smtClean="0"/>
              <a:t>JTabbedPane</a:t>
            </a:r>
            <a:r>
              <a:rPr lang="pt-BR" b="1" dirty="0" smtClean="0"/>
              <a:t> </a:t>
            </a:r>
            <a:r>
              <a:rPr lang="pt-BR" dirty="0" smtClean="0"/>
              <a:t>para cada grupo que desejamos criamos um </a:t>
            </a:r>
            <a:r>
              <a:rPr lang="pt-BR" dirty="0" err="1" smtClean="0"/>
              <a:t>JPanel</a:t>
            </a:r>
            <a:r>
              <a:rPr lang="pt-BR" dirty="0" smtClean="0"/>
              <a:t>.</a:t>
            </a:r>
          </a:p>
          <a:p>
            <a:pPr marL="0" indent="0" algn="just">
              <a:buNone/>
            </a:pPr>
            <a:r>
              <a:rPr lang="pt-BR" dirty="0" smtClean="0">
                <a:effectLst/>
              </a:rPr>
              <a:t>Por fim utilizamos o método:</a:t>
            </a:r>
          </a:p>
          <a:p>
            <a:pPr marL="0" indent="0" algn="just">
              <a:buNone/>
            </a:pPr>
            <a:r>
              <a:rPr lang="pt-BR" b="1" dirty="0" err="1" smtClean="0"/>
              <a:t>addTab</a:t>
            </a:r>
            <a:r>
              <a:rPr lang="pt-BR" b="1" dirty="0" smtClean="0"/>
              <a:t>(</a:t>
            </a:r>
            <a:r>
              <a:rPr lang="pt-BR" b="1" dirty="0" err="1" smtClean="0"/>
              <a:t>String</a:t>
            </a:r>
            <a:r>
              <a:rPr lang="pt-BR" b="1" dirty="0" smtClean="0"/>
              <a:t> n, </a:t>
            </a:r>
            <a:r>
              <a:rPr lang="pt-BR" b="1" dirty="0" err="1" smtClean="0"/>
              <a:t>Componet</a:t>
            </a:r>
            <a:r>
              <a:rPr lang="pt-BR" b="1" dirty="0" smtClean="0"/>
              <a:t> c);</a:t>
            </a:r>
          </a:p>
          <a:p>
            <a:pPr marL="0" indent="0" algn="just">
              <a:buNone/>
            </a:pPr>
            <a:r>
              <a:rPr lang="pt-BR" dirty="0" smtClean="0">
                <a:effectLst/>
              </a:rPr>
              <a:t>Onde passamos o nome do </a:t>
            </a:r>
            <a:r>
              <a:rPr lang="pt-BR" dirty="0" err="1" smtClean="0">
                <a:effectLst/>
              </a:rPr>
              <a:t>tab</a:t>
            </a:r>
            <a:r>
              <a:rPr lang="pt-BR" dirty="0"/>
              <a:t> </a:t>
            </a:r>
            <a:r>
              <a:rPr lang="pt-BR" dirty="0" smtClean="0"/>
              <a:t>e o </a:t>
            </a:r>
            <a:r>
              <a:rPr lang="pt-BR" b="1" dirty="0" err="1" smtClean="0"/>
              <a:t>JPanel</a:t>
            </a:r>
            <a:r>
              <a:rPr lang="pt-BR" dirty="0" smtClean="0"/>
              <a:t> que terá o grupo de componente que desejarmos.</a:t>
            </a:r>
            <a:endParaRPr lang="pt-BR" dirty="0">
              <a:effectLst/>
            </a:endParaRPr>
          </a:p>
        </p:txBody>
      </p:sp>
    </p:spTree>
    <p:extLst>
      <p:ext uri="{BB962C8B-B14F-4D97-AF65-F5344CB8AC3E}">
        <p14:creationId xmlns="" xmlns:p14="http://schemas.microsoft.com/office/powerpoint/2010/main" val="2381957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java.awt.Dialog</a:t>
            </a:r>
            <a:endParaRPr lang="pt-BR" dirty="0"/>
          </a:p>
        </p:txBody>
      </p:sp>
      <p:sp>
        <p:nvSpPr>
          <p:cNvPr id="3" name="Espaço Reservado para Conteúdo 2"/>
          <p:cNvSpPr>
            <a:spLocks noGrp="1"/>
          </p:cNvSpPr>
          <p:nvPr>
            <p:ph idx="1"/>
          </p:nvPr>
        </p:nvSpPr>
        <p:spPr/>
        <p:txBody>
          <a:bodyPr/>
          <a:lstStyle/>
          <a:p>
            <a:pPr marL="0" indent="0" algn="just">
              <a:buNone/>
            </a:pPr>
            <a:r>
              <a:rPr lang="pt-BR" b="1" dirty="0" err="1" smtClean="0">
                <a:latin typeface="Arial"/>
                <a:cs typeface="Arial"/>
              </a:rPr>
              <a:t>Dialog</a:t>
            </a:r>
            <a:r>
              <a:rPr lang="pt-BR" b="1" dirty="0">
                <a:latin typeface="Arial"/>
                <a:cs typeface="Arial"/>
              </a:rPr>
              <a:t>:</a:t>
            </a:r>
            <a:endParaRPr lang="pt-BR" b="1" dirty="0" smtClean="0">
              <a:latin typeface="Arial"/>
              <a:cs typeface="Arial"/>
            </a:endParaRPr>
          </a:p>
          <a:p>
            <a:pPr marL="0" indent="0" algn="just">
              <a:buNone/>
            </a:pPr>
            <a:r>
              <a:rPr lang="pt-BR" dirty="0">
                <a:latin typeface="Arial"/>
                <a:cs typeface="Arial"/>
              </a:rPr>
              <a:t>Utilizados para apresentações de diálogos.</a:t>
            </a:r>
          </a:p>
        </p:txBody>
      </p:sp>
    </p:spTree>
    <p:extLst>
      <p:ext uri="{BB962C8B-B14F-4D97-AF65-F5344CB8AC3E}">
        <p14:creationId xmlns="" xmlns:p14="http://schemas.microsoft.com/office/powerpoint/2010/main" val="15853733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javax.swing.JTabbedPane</a:t>
            </a:r>
            <a:endParaRPr lang="pt-BR" dirty="0"/>
          </a:p>
        </p:txBody>
      </p:sp>
      <p:sp>
        <p:nvSpPr>
          <p:cNvPr id="3" name="Espaço Reservado para Conteúdo 2"/>
          <p:cNvSpPr>
            <a:spLocks noGrp="1"/>
          </p:cNvSpPr>
          <p:nvPr>
            <p:ph idx="1"/>
          </p:nvPr>
        </p:nvSpPr>
        <p:spPr/>
        <p:txBody>
          <a:bodyPr>
            <a:normAutofit/>
          </a:bodyPr>
          <a:lstStyle/>
          <a:p>
            <a:pPr marL="514350" indent="-514350" algn="just">
              <a:buFont typeface="+mj-lt"/>
              <a:buAutoNum type="arabicPeriod"/>
            </a:pPr>
            <a:r>
              <a:rPr lang="pt-BR" dirty="0" smtClean="0">
                <a:effectLst/>
              </a:rPr>
              <a:t>Crie uma tela que tenha um </a:t>
            </a:r>
            <a:r>
              <a:rPr lang="pt-BR" dirty="0" err="1" smtClean="0">
                <a:effectLst/>
              </a:rPr>
              <a:t>JTabbedPane</a:t>
            </a:r>
            <a:r>
              <a:rPr lang="pt-BR" dirty="0" smtClean="0">
                <a:effectLst/>
              </a:rPr>
              <a:t> com 2 grupos de componente.</a:t>
            </a:r>
          </a:p>
          <a:p>
            <a:pPr marL="514350" indent="-514350" algn="just">
              <a:buFont typeface="+mj-lt"/>
              <a:buAutoNum type="arabicPeriod"/>
            </a:pPr>
            <a:r>
              <a:rPr lang="pt-BR" dirty="0" smtClean="0"/>
              <a:t>Para diferenciar adicione um </a:t>
            </a:r>
            <a:r>
              <a:rPr lang="pt-BR" dirty="0" err="1" smtClean="0"/>
              <a:t>JLabel</a:t>
            </a:r>
            <a:r>
              <a:rPr lang="pt-BR" dirty="0" smtClean="0"/>
              <a:t> </a:t>
            </a:r>
            <a:r>
              <a:rPr lang="pt-BR" dirty="0" smtClean="0">
                <a:effectLst/>
              </a:rPr>
              <a:t> em cada </a:t>
            </a:r>
            <a:r>
              <a:rPr lang="pt-BR" dirty="0" err="1" smtClean="0">
                <a:effectLst/>
              </a:rPr>
              <a:t>tab</a:t>
            </a:r>
            <a:r>
              <a:rPr lang="pt-BR" dirty="0" smtClean="0">
                <a:effectLst/>
              </a:rPr>
              <a:t> para identificarmos melhor qual estamos;</a:t>
            </a:r>
            <a:endParaRPr lang="pt-BR" dirty="0">
              <a:effectLst/>
            </a:endParaRPr>
          </a:p>
        </p:txBody>
      </p:sp>
    </p:spTree>
    <p:extLst>
      <p:ext uri="{BB962C8B-B14F-4D97-AF65-F5344CB8AC3E}">
        <p14:creationId xmlns="" xmlns:p14="http://schemas.microsoft.com/office/powerpoint/2010/main" val="25473143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javax.swing.JTabbedPane</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smtClean="0">
                <a:effectLst/>
              </a:rPr>
              <a:t>Ver exemplo:</a:t>
            </a:r>
          </a:p>
          <a:p>
            <a:pPr marL="0" indent="0" algn="just">
              <a:buNone/>
            </a:pPr>
            <a:r>
              <a:rPr lang="pt-BR" dirty="0" smtClean="0"/>
              <a:t>JTabbedPaneDemo.java</a:t>
            </a:r>
            <a:endParaRPr lang="pt-BR" dirty="0">
              <a:effectLst/>
            </a:endParaRPr>
          </a:p>
        </p:txBody>
      </p:sp>
    </p:spTree>
    <p:extLst>
      <p:ext uri="{BB962C8B-B14F-4D97-AF65-F5344CB8AC3E}">
        <p14:creationId xmlns="" xmlns:p14="http://schemas.microsoft.com/office/powerpoint/2010/main" val="37125146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javax.swing.JTree</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err="1" smtClean="0">
                <a:effectLst/>
              </a:rPr>
              <a:t>JTree</a:t>
            </a:r>
            <a:r>
              <a:rPr lang="pt-BR" b="1" dirty="0" smtClean="0">
                <a:effectLst/>
              </a:rPr>
              <a:t> </a:t>
            </a:r>
            <a:r>
              <a:rPr lang="pt-BR" dirty="0" smtClean="0">
                <a:effectLst/>
              </a:rPr>
              <a:t>é um componente utilizado para representar uma estrutura na forma de árvore. Cada nó da árvore, seja um nó ou uma ramificaçã</a:t>
            </a:r>
            <a:r>
              <a:rPr lang="pt-BR" dirty="0" smtClean="0"/>
              <a:t>o é representada por um objeto da classe </a:t>
            </a:r>
            <a:r>
              <a:rPr lang="pt-BR" b="1" dirty="0" err="1" smtClean="0"/>
              <a:t>DefaultMutableTreeNode</a:t>
            </a:r>
            <a:r>
              <a:rPr lang="pt-BR" dirty="0" smtClean="0"/>
              <a:t>.</a:t>
            </a:r>
          </a:p>
          <a:p>
            <a:pPr marL="0" indent="0" algn="just">
              <a:buNone/>
            </a:pPr>
            <a:endParaRPr lang="pt-BR" dirty="0">
              <a:effectLst/>
            </a:endParaRPr>
          </a:p>
        </p:txBody>
      </p:sp>
    </p:spTree>
    <p:extLst>
      <p:ext uri="{BB962C8B-B14F-4D97-AF65-F5344CB8AC3E}">
        <p14:creationId xmlns="" xmlns:p14="http://schemas.microsoft.com/office/powerpoint/2010/main" val="392161841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javax.swing.JFileChooser</a:t>
            </a:r>
            <a:r>
              <a:rPr lang="pt-BR" dirty="0" smtClean="0"/>
              <a:t> </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err="1"/>
              <a:t>JFileChooser</a:t>
            </a:r>
            <a:r>
              <a:rPr lang="pt-BR" dirty="0"/>
              <a:t> fornece um mecanismo simples para o usuário escolher um arquivo</a:t>
            </a:r>
            <a:r>
              <a:rPr lang="pt-BR" dirty="0" smtClean="0"/>
              <a:t>.</a:t>
            </a:r>
          </a:p>
          <a:p>
            <a:pPr marL="0" indent="0" algn="just">
              <a:buNone/>
            </a:pPr>
            <a:endParaRPr lang="pt-BR" dirty="0"/>
          </a:p>
          <a:p>
            <a:pPr marL="0" indent="0" algn="just">
              <a:buNone/>
            </a:pPr>
            <a:r>
              <a:rPr lang="pt-BR" dirty="0" smtClean="0"/>
              <a:t>Veremos um exemplo desse componente assim que virmos como colocar ações a nossos componentes.</a:t>
            </a:r>
            <a:endParaRPr lang="pt-BR" dirty="0"/>
          </a:p>
        </p:txBody>
      </p:sp>
    </p:spTree>
    <p:extLst>
      <p:ext uri="{BB962C8B-B14F-4D97-AF65-F5344CB8AC3E}">
        <p14:creationId xmlns="" xmlns:p14="http://schemas.microsoft.com/office/powerpoint/2010/main" val="223453318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a:bodyPr>
          <a:lstStyle/>
          <a:p>
            <a:pPr marL="0" indent="0" algn="just">
              <a:buNone/>
            </a:pPr>
            <a:r>
              <a:rPr lang="pt-BR" b="1" dirty="0" smtClean="0"/>
              <a:t>Método </a:t>
            </a:r>
            <a:r>
              <a:rPr lang="pt-BR" b="1" dirty="0" err="1" smtClean="0"/>
              <a:t>setSize</a:t>
            </a:r>
            <a:r>
              <a:rPr lang="pt-BR" b="1" dirty="0" smtClean="0"/>
              <a:t>(Dimension d)  ou</a:t>
            </a:r>
          </a:p>
          <a:p>
            <a:pPr marL="0" indent="0" algn="just">
              <a:buNone/>
            </a:pPr>
            <a:r>
              <a:rPr lang="pt-BR" b="1" dirty="0" err="1" smtClean="0"/>
              <a:t>setSize</a:t>
            </a:r>
            <a:r>
              <a:rPr lang="pt-BR" b="1" dirty="0" smtClean="0"/>
              <a:t>(</a:t>
            </a:r>
            <a:r>
              <a:rPr lang="pt-BR" b="1" dirty="0" err="1" smtClean="0"/>
              <a:t>int</a:t>
            </a:r>
            <a:r>
              <a:rPr lang="pt-BR" b="1" dirty="0" smtClean="0"/>
              <a:t> </a:t>
            </a:r>
            <a:r>
              <a:rPr lang="pt-BR" b="1" dirty="0" err="1" smtClean="0"/>
              <a:t>width</a:t>
            </a:r>
            <a:r>
              <a:rPr lang="pt-BR" b="1" dirty="0" smtClean="0"/>
              <a:t>, </a:t>
            </a:r>
            <a:r>
              <a:rPr lang="pt-BR" b="1" dirty="0" err="1" smtClean="0"/>
              <a:t>int</a:t>
            </a:r>
            <a:r>
              <a:rPr lang="pt-BR" b="1" dirty="0" smtClean="0"/>
              <a:t> </a:t>
            </a:r>
            <a:r>
              <a:rPr lang="pt-BR" b="1" dirty="0" err="1"/>
              <a:t>height</a:t>
            </a:r>
            <a:r>
              <a:rPr lang="pt-BR" b="1" dirty="0" smtClean="0"/>
              <a:t>);</a:t>
            </a:r>
          </a:p>
          <a:p>
            <a:pPr marL="0" indent="0" algn="just">
              <a:buNone/>
            </a:pPr>
            <a:endParaRPr lang="pt-BR" b="1" dirty="0" smtClean="0"/>
          </a:p>
          <a:p>
            <a:pPr marL="0" indent="0" algn="just">
              <a:buNone/>
            </a:pPr>
            <a:r>
              <a:rPr lang="pt-BR" b="1" dirty="0" err="1" smtClean="0"/>
              <a:t>JFrame</a:t>
            </a:r>
            <a:r>
              <a:rPr lang="pt-BR" dirty="0" smtClean="0"/>
              <a:t> </a:t>
            </a:r>
            <a:r>
              <a:rPr lang="pt-BR" dirty="0"/>
              <a:t>possui </a:t>
            </a:r>
            <a:r>
              <a:rPr lang="pt-BR" dirty="0" smtClean="0"/>
              <a:t>um atributo </a:t>
            </a:r>
            <a:r>
              <a:rPr lang="pt-BR" dirty="0" err="1" smtClean="0">
                <a:solidFill>
                  <a:srgbClr val="FF0000"/>
                </a:solidFill>
              </a:rPr>
              <a:t>dimension</a:t>
            </a:r>
            <a:r>
              <a:rPr lang="pt-BR" dirty="0" smtClean="0"/>
              <a:t> que é do tipo </a:t>
            </a:r>
            <a:r>
              <a:rPr lang="pt-BR" b="1" dirty="0" err="1" smtClean="0"/>
              <a:t>java</a:t>
            </a:r>
            <a:r>
              <a:rPr lang="pt-BR" b="1" dirty="0" smtClean="0"/>
              <a:t>.</a:t>
            </a:r>
            <a:r>
              <a:rPr lang="pt-BR" b="1" dirty="0" err="1" smtClean="0"/>
              <a:t>awt</a:t>
            </a:r>
            <a:r>
              <a:rPr lang="pt-BR" b="1" dirty="0" smtClean="0"/>
              <a:t>.</a:t>
            </a:r>
            <a:r>
              <a:rPr lang="pt-BR" b="1" dirty="0" err="1" smtClean="0"/>
              <a:t>Dimension</a:t>
            </a:r>
            <a:r>
              <a:rPr lang="pt-BR" dirty="0" smtClean="0"/>
              <a:t> que possui dois atributos </a:t>
            </a:r>
            <a:r>
              <a:rPr lang="pt-BR" dirty="0" err="1" smtClean="0"/>
              <a:t>width</a:t>
            </a:r>
            <a:r>
              <a:rPr lang="pt-BR" dirty="0" smtClean="0"/>
              <a:t> (comprimento) e </a:t>
            </a:r>
            <a:r>
              <a:rPr lang="pt-BR" dirty="0" err="1" smtClean="0"/>
              <a:t>height</a:t>
            </a:r>
            <a:r>
              <a:rPr lang="pt-BR" dirty="0" smtClean="0"/>
              <a:t> (altura). Se não chamamos o método </a:t>
            </a:r>
            <a:r>
              <a:rPr lang="pt-BR" b="1" dirty="0" err="1" smtClean="0"/>
              <a:t>setSize</a:t>
            </a:r>
            <a:r>
              <a:rPr lang="pt-BR" dirty="0" smtClean="0"/>
              <a:t> ele atribui </a:t>
            </a:r>
            <a:r>
              <a:rPr lang="pt-BR" b="1" dirty="0" smtClean="0"/>
              <a:t>0,0 </a:t>
            </a:r>
            <a:r>
              <a:rPr lang="pt-BR" dirty="0" smtClean="0"/>
              <a:t>para a </a:t>
            </a:r>
            <a:r>
              <a:rPr lang="pt-BR" b="1" dirty="0" smtClean="0"/>
              <a:t>Dimension </a:t>
            </a:r>
            <a:r>
              <a:rPr lang="pt-BR" dirty="0" smtClean="0"/>
              <a:t>por isso o </a:t>
            </a:r>
            <a:r>
              <a:rPr lang="pt-BR" b="1" dirty="0" err="1" smtClean="0"/>
              <a:t>JFrame</a:t>
            </a:r>
            <a:r>
              <a:rPr lang="pt-BR" dirty="0" smtClean="0"/>
              <a:t>  fica achado se não colocarmos valores para </a:t>
            </a:r>
            <a:r>
              <a:rPr lang="pt-BR" b="1" dirty="0" err="1" smtClean="0"/>
              <a:t>setSize</a:t>
            </a:r>
            <a:r>
              <a:rPr lang="pt-BR" dirty="0" smtClean="0"/>
              <a:t>.</a:t>
            </a:r>
            <a:endParaRPr lang="pt-BR" dirty="0"/>
          </a:p>
          <a:p>
            <a:pPr marL="0" indent="0" algn="just">
              <a:buNone/>
            </a:pPr>
            <a:endParaRPr lang="pt-BR" dirty="0" smtClean="0"/>
          </a:p>
        </p:txBody>
      </p:sp>
    </p:spTree>
    <p:extLst>
      <p:ext uri="{BB962C8B-B14F-4D97-AF65-F5344CB8AC3E}">
        <p14:creationId xmlns="" xmlns:p14="http://schemas.microsoft.com/office/powerpoint/2010/main" val="177121555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Método </a:t>
            </a:r>
            <a:r>
              <a:rPr lang="pt-BR" b="1" dirty="0" err="1" smtClean="0"/>
              <a:t>setSize</a:t>
            </a:r>
            <a:r>
              <a:rPr lang="pt-BR" b="1" dirty="0" smtClean="0"/>
              <a:t>(Dimension d) ou</a:t>
            </a:r>
          </a:p>
          <a:p>
            <a:pPr marL="0" indent="0" algn="just">
              <a:buNone/>
            </a:pPr>
            <a:r>
              <a:rPr lang="pt-BR" b="1" dirty="0" err="1" smtClean="0"/>
              <a:t>setSize</a:t>
            </a:r>
            <a:r>
              <a:rPr lang="pt-BR" b="1" dirty="0" smtClean="0"/>
              <a:t>(</a:t>
            </a:r>
            <a:r>
              <a:rPr lang="pt-BR" b="1" dirty="0" err="1" smtClean="0"/>
              <a:t>int</a:t>
            </a:r>
            <a:r>
              <a:rPr lang="pt-BR" b="1" dirty="0" smtClean="0"/>
              <a:t> </a:t>
            </a:r>
            <a:r>
              <a:rPr lang="pt-BR" b="1" dirty="0" err="1" smtClean="0"/>
              <a:t>width</a:t>
            </a:r>
            <a:r>
              <a:rPr lang="pt-BR" b="1" dirty="0" smtClean="0"/>
              <a:t>, </a:t>
            </a:r>
            <a:r>
              <a:rPr lang="pt-BR" b="1" dirty="0" err="1" smtClean="0"/>
              <a:t>int</a:t>
            </a:r>
            <a:r>
              <a:rPr lang="pt-BR" b="1" dirty="0" smtClean="0"/>
              <a:t> </a:t>
            </a:r>
            <a:r>
              <a:rPr lang="pt-BR" b="1" dirty="0" err="1"/>
              <a:t>height</a:t>
            </a:r>
            <a:r>
              <a:rPr lang="pt-BR" b="1" dirty="0" smtClean="0"/>
              <a:t>);</a:t>
            </a:r>
          </a:p>
          <a:p>
            <a:pPr marL="0" indent="0" algn="just">
              <a:buNone/>
            </a:pPr>
            <a:endParaRPr lang="pt-BR" b="1" dirty="0" smtClean="0"/>
          </a:p>
          <a:p>
            <a:pPr marL="514350" indent="-514350" algn="just">
              <a:buFont typeface="+mj-lt"/>
              <a:buAutoNum type="arabicPeriod" startAt="6"/>
            </a:pPr>
            <a:r>
              <a:rPr lang="pt-BR" dirty="0" smtClean="0"/>
              <a:t>No construtor de </a:t>
            </a:r>
            <a:r>
              <a:rPr lang="pt-BR" dirty="0" err="1" smtClean="0"/>
              <a:t>MyFrameSwing</a:t>
            </a:r>
            <a:r>
              <a:rPr lang="pt-BR" dirty="0" smtClean="0"/>
              <a:t> crie uma instância de </a:t>
            </a:r>
            <a:r>
              <a:rPr lang="pt-BR" b="1" dirty="0" err="1" smtClean="0"/>
              <a:t>java</a:t>
            </a:r>
            <a:r>
              <a:rPr lang="pt-BR" b="1" dirty="0" smtClean="0"/>
              <a:t>.</a:t>
            </a:r>
            <a:r>
              <a:rPr lang="pt-BR" b="1" dirty="0" err="1" smtClean="0"/>
              <a:t>awt</a:t>
            </a:r>
            <a:r>
              <a:rPr lang="pt-BR" b="1" dirty="0" smtClean="0"/>
              <a:t>.</a:t>
            </a:r>
            <a:r>
              <a:rPr lang="pt-BR" b="1" dirty="0" err="1" smtClean="0"/>
              <a:t>Dimension</a:t>
            </a:r>
            <a:r>
              <a:rPr lang="pt-BR" dirty="0" smtClean="0"/>
              <a:t> e atribua as propriedades </a:t>
            </a:r>
            <a:r>
              <a:rPr lang="pt-BR" dirty="0" err="1" smtClean="0"/>
              <a:t>width</a:t>
            </a:r>
            <a:r>
              <a:rPr lang="pt-BR" dirty="0" smtClean="0"/>
              <a:t> e </a:t>
            </a:r>
            <a:r>
              <a:rPr lang="pt-BR" dirty="0" err="1" smtClean="0"/>
              <a:t>height</a:t>
            </a:r>
            <a:r>
              <a:rPr lang="pt-BR" dirty="0" smtClean="0"/>
              <a:t> 200, por fim atribua a dimensão ao frame pelo método </a:t>
            </a:r>
            <a:r>
              <a:rPr lang="pt-BR" b="1" dirty="0" err="1" smtClean="0"/>
              <a:t>setSize</a:t>
            </a:r>
            <a:r>
              <a:rPr lang="pt-BR" dirty="0" smtClean="0"/>
              <a:t>. </a:t>
            </a:r>
          </a:p>
        </p:txBody>
      </p:sp>
    </p:spTree>
    <p:extLst>
      <p:ext uri="{BB962C8B-B14F-4D97-AF65-F5344CB8AC3E}">
        <p14:creationId xmlns="" xmlns:p14="http://schemas.microsoft.com/office/powerpoint/2010/main" val="336273905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lnSpcReduction="20000"/>
          </a:bodyPr>
          <a:lstStyle/>
          <a:p>
            <a:pPr marL="0" indent="0" algn="just">
              <a:buNone/>
            </a:pPr>
            <a:r>
              <a:rPr lang="pt-BR" b="1" dirty="0" smtClean="0"/>
              <a:t>Método </a:t>
            </a:r>
            <a:r>
              <a:rPr lang="pt-BR" b="1" dirty="0" err="1"/>
              <a:t>setResizable</a:t>
            </a:r>
            <a:r>
              <a:rPr lang="pt-BR" b="1" dirty="0"/>
              <a:t> </a:t>
            </a:r>
            <a:r>
              <a:rPr lang="pt-BR" b="1" dirty="0" smtClean="0"/>
              <a:t>(</a:t>
            </a:r>
            <a:r>
              <a:rPr lang="pt-BR" b="1" dirty="0" err="1" smtClean="0"/>
              <a:t>boolean</a:t>
            </a:r>
            <a:r>
              <a:rPr lang="pt-BR" b="1" dirty="0" smtClean="0"/>
              <a:t> r);</a:t>
            </a:r>
          </a:p>
          <a:p>
            <a:pPr marL="0" indent="0" algn="just">
              <a:buNone/>
            </a:pPr>
            <a:r>
              <a:rPr lang="pt-BR" dirty="0" smtClean="0"/>
              <a:t>O método </a:t>
            </a:r>
            <a:r>
              <a:rPr lang="pt-BR" b="1" dirty="0" err="1"/>
              <a:t>setResizable</a:t>
            </a:r>
            <a:r>
              <a:rPr lang="pt-BR" b="1" dirty="0"/>
              <a:t> </a:t>
            </a:r>
            <a:r>
              <a:rPr lang="pt-BR" dirty="0" smtClean="0"/>
              <a:t>controla se em nosso </a:t>
            </a:r>
            <a:r>
              <a:rPr lang="pt-BR" b="1" dirty="0" err="1" smtClean="0"/>
              <a:t>JFrame</a:t>
            </a:r>
            <a:r>
              <a:rPr lang="pt-BR" b="1" dirty="0" smtClean="0"/>
              <a:t>,</a:t>
            </a:r>
            <a:r>
              <a:rPr lang="pt-BR" dirty="0" smtClean="0"/>
              <a:t> podemos aumentar e diminuir as suas dimensões  (</a:t>
            </a:r>
            <a:r>
              <a:rPr lang="pt-BR" b="1" dirty="0" err="1" smtClean="0"/>
              <a:t>java</a:t>
            </a:r>
            <a:r>
              <a:rPr lang="pt-BR" b="1" dirty="0" smtClean="0"/>
              <a:t>.</a:t>
            </a:r>
            <a:r>
              <a:rPr lang="pt-BR" b="1" dirty="0" err="1" smtClean="0"/>
              <a:t>awt</a:t>
            </a:r>
            <a:r>
              <a:rPr lang="pt-BR" b="1" dirty="0" smtClean="0"/>
              <a:t>.</a:t>
            </a:r>
            <a:r>
              <a:rPr lang="pt-BR" b="1" dirty="0" err="1" smtClean="0"/>
              <a:t>Dimension</a:t>
            </a:r>
            <a:r>
              <a:rPr lang="pt-BR" dirty="0" smtClean="0"/>
              <a:t>). Por padrão ele recebe </a:t>
            </a:r>
            <a:r>
              <a:rPr lang="pt-BR" dirty="0" err="1" smtClean="0">
                <a:solidFill>
                  <a:srgbClr val="FF0000"/>
                </a:solidFill>
              </a:rPr>
              <a:t>true</a:t>
            </a:r>
            <a:r>
              <a:rPr lang="pt-BR" dirty="0" smtClean="0">
                <a:solidFill>
                  <a:srgbClr val="FF0000"/>
                </a:solidFill>
              </a:rPr>
              <a:t> </a:t>
            </a:r>
            <a:r>
              <a:rPr lang="pt-BR" dirty="0" smtClean="0"/>
              <a:t>por isso até agora podíamos </a:t>
            </a:r>
            <a:r>
              <a:rPr lang="pt-BR" dirty="0" smtClean="0">
                <a:solidFill>
                  <a:srgbClr val="FF0000"/>
                </a:solidFill>
              </a:rPr>
              <a:t>redimensionar</a:t>
            </a:r>
            <a:r>
              <a:rPr lang="pt-BR" dirty="0" smtClean="0"/>
              <a:t> nosso </a:t>
            </a:r>
            <a:r>
              <a:rPr lang="pt-BR" b="1" dirty="0" err="1" smtClean="0"/>
              <a:t>JFrame</a:t>
            </a:r>
            <a:r>
              <a:rPr lang="pt-BR" dirty="0" smtClean="0"/>
              <a:t>. </a:t>
            </a:r>
          </a:p>
          <a:p>
            <a:pPr marL="0" indent="0" algn="just">
              <a:buNone/>
            </a:pPr>
            <a:endParaRPr lang="pt-BR" b="1" dirty="0" smtClean="0"/>
          </a:p>
          <a:p>
            <a:pPr marL="514350" indent="-514350" algn="just">
              <a:buFont typeface="+mj-lt"/>
              <a:buAutoNum type="arabicPeriod" startAt="7"/>
            </a:pPr>
            <a:r>
              <a:rPr lang="pt-BR" dirty="0" smtClean="0"/>
              <a:t>No construtor de </a:t>
            </a:r>
            <a:r>
              <a:rPr lang="pt-BR" dirty="0" err="1" smtClean="0"/>
              <a:t>MyFrameSwing</a:t>
            </a:r>
            <a:r>
              <a:rPr lang="pt-BR" dirty="0" smtClean="0"/>
              <a:t> após a chamada de </a:t>
            </a:r>
            <a:r>
              <a:rPr lang="pt-BR" dirty="0" err="1" smtClean="0"/>
              <a:t>setSize</a:t>
            </a:r>
            <a:r>
              <a:rPr lang="pt-BR" dirty="0" smtClean="0"/>
              <a:t> coloque </a:t>
            </a:r>
            <a:r>
              <a:rPr lang="pt-BR" dirty="0" err="1" smtClean="0"/>
              <a:t>setResizeble</a:t>
            </a:r>
            <a:r>
              <a:rPr lang="pt-BR" dirty="0" smtClean="0"/>
              <a:t>(false) para impedir que seja redimensionado. </a:t>
            </a:r>
          </a:p>
        </p:txBody>
      </p:sp>
    </p:spTree>
    <p:extLst>
      <p:ext uri="{BB962C8B-B14F-4D97-AF65-F5344CB8AC3E}">
        <p14:creationId xmlns="" xmlns:p14="http://schemas.microsoft.com/office/powerpoint/2010/main" val="203358667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Método </a:t>
            </a:r>
            <a:r>
              <a:rPr lang="pt-BR" b="1" dirty="0" err="1"/>
              <a:t>setResizable</a:t>
            </a:r>
            <a:r>
              <a:rPr lang="pt-BR" b="1" dirty="0"/>
              <a:t> </a:t>
            </a:r>
            <a:r>
              <a:rPr lang="pt-BR" b="1" dirty="0" smtClean="0"/>
              <a:t>(</a:t>
            </a:r>
            <a:r>
              <a:rPr lang="pt-BR" b="1" dirty="0" err="1" smtClean="0"/>
              <a:t>boolean</a:t>
            </a:r>
            <a:r>
              <a:rPr lang="pt-BR" b="1" dirty="0" smtClean="0"/>
              <a:t> r);</a:t>
            </a:r>
          </a:p>
          <a:p>
            <a:pPr marL="0" indent="0" algn="just">
              <a:buNone/>
            </a:pPr>
            <a:r>
              <a:rPr lang="pt-BR" dirty="0" smtClean="0"/>
              <a:t>Repare agora que colocamos no nosso construtor a chamada do método </a:t>
            </a:r>
            <a:r>
              <a:rPr lang="pt-BR" b="1" dirty="0" err="1" smtClean="0"/>
              <a:t>setResizable</a:t>
            </a:r>
            <a:r>
              <a:rPr lang="pt-BR" b="1" dirty="0" smtClean="0"/>
              <a:t>(false)</a:t>
            </a:r>
            <a:r>
              <a:rPr lang="pt-BR" dirty="0" smtClean="0"/>
              <a:t> o botão ao lado de </a:t>
            </a:r>
            <a:r>
              <a:rPr lang="pt-BR" dirty="0" smtClean="0">
                <a:solidFill>
                  <a:srgbClr val="FF0000"/>
                </a:solidFill>
              </a:rPr>
              <a:t>“x”</a:t>
            </a:r>
            <a:r>
              <a:rPr lang="pt-BR" dirty="0" smtClean="0"/>
              <a:t> para redimensionar nossa tela se encontra </a:t>
            </a:r>
            <a:r>
              <a:rPr lang="pt-BR" dirty="0" smtClean="0">
                <a:solidFill>
                  <a:srgbClr val="FF0000"/>
                </a:solidFill>
              </a:rPr>
              <a:t>desabilitado</a:t>
            </a:r>
            <a:r>
              <a:rPr lang="pt-BR" dirty="0" smtClean="0"/>
              <a:t>.</a:t>
            </a:r>
          </a:p>
        </p:txBody>
      </p:sp>
    </p:spTree>
    <p:extLst>
      <p:ext uri="{BB962C8B-B14F-4D97-AF65-F5344CB8AC3E}">
        <p14:creationId xmlns="" xmlns:p14="http://schemas.microsoft.com/office/powerpoint/2010/main" val="1558187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java.awt.Frame</a:t>
            </a:r>
            <a:endParaRPr lang="pt-BR" dirty="0"/>
          </a:p>
        </p:txBody>
      </p:sp>
      <p:sp>
        <p:nvSpPr>
          <p:cNvPr id="3" name="Espaço Reservado para Conteúdo 2"/>
          <p:cNvSpPr>
            <a:spLocks noGrp="1"/>
          </p:cNvSpPr>
          <p:nvPr>
            <p:ph idx="1"/>
          </p:nvPr>
        </p:nvSpPr>
        <p:spPr/>
        <p:txBody>
          <a:bodyPr/>
          <a:lstStyle/>
          <a:p>
            <a:pPr marL="0" indent="0" algn="just">
              <a:buNone/>
            </a:pPr>
            <a:r>
              <a:rPr lang="pt-BR" b="1" dirty="0" smtClean="0">
                <a:latin typeface="Arial"/>
                <a:cs typeface="Arial"/>
              </a:rPr>
              <a:t>Frame:</a:t>
            </a:r>
          </a:p>
          <a:p>
            <a:pPr marL="0" indent="0" algn="just">
              <a:buNone/>
            </a:pPr>
            <a:r>
              <a:rPr lang="pt-BR" dirty="0">
                <a:latin typeface="Arial"/>
                <a:cs typeface="Arial"/>
              </a:rPr>
              <a:t>janelas de aplicações convencionais que contém bordas para redimensionamento, botões de maximizar e minimizar, etc.</a:t>
            </a:r>
          </a:p>
        </p:txBody>
      </p:sp>
    </p:spTree>
    <p:extLst>
      <p:ext uri="{BB962C8B-B14F-4D97-AF65-F5344CB8AC3E}">
        <p14:creationId xmlns="" xmlns:p14="http://schemas.microsoft.com/office/powerpoint/2010/main" val="35992107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a:t>Método </a:t>
            </a:r>
            <a:r>
              <a:rPr lang="pt-BR" b="1" dirty="0" err="1"/>
              <a:t>setMinimumSize</a:t>
            </a:r>
            <a:r>
              <a:rPr lang="pt-BR" b="1" dirty="0"/>
              <a:t> </a:t>
            </a:r>
            <a:r>
              <a:rPr lang="pt-BR" b="1" dirty="0" smtClean="0"/>
              <a:t>(Dimension d);</a:t>
            </a:r>
          </a:p>
          <a:p>
            <a:pPr marL="0" indent="0" algn="just">
              <a:buNone/>
            </a:pPr>
            <a:r>
              <a:rPr lang="pt-BR" dirty="0" smtClean="0"/>
              <a:t>O método </a:t>
            </a:r>
            <a:r>
              <a:rPr lang="pt-BR" b="1" dirty="0" err="1"/>
              <a:t>setMinimumSize</a:t>
            </a:r>
            <a:r>
              <a:rPr lang="pt-BR" b="1" dirty="0"/>
              <a:t> </a:t>
            </a:r>
            <a:r>
              <a:rPr lang="pt-BR" dirty="0" smtClean="0"/>
              <a:t>recebe por parâmetro uma instancia de </a:t>
            </a:r>
            <a:r>
              <a:rPr lang="pt-BR" b="1" dirty="0" err="1" smtClean="0"/>
              <a:t>java.awt.Dimension</a:t>
            </a:r>
            <a:r>
              <a:rPr lang="pt-BR" dirty="0" smtClean="0"/>
              <a:t>. Se deixarmos o nosso </a:t>
            </a:r>
            <a:r>
              <a:rPr lang="pt-BR" b="1" dirty="0" err="1" smtClean="0"/>
              <a:t>JFrame</a:t>
            </a:r>
            <a:r>
              <a:rPr lang="pt-BR" dirty="0" smtClean="0"/>
              <a:t> redimensionável </a:t>
            </a:r>
            <a:r>
              <a:rPr lang="pt-BR" b="1" dirty="0" err="1" smtClean="0"/>
              <a:t>setResizable</a:t>
            </a:r>
            <a:r>
              <a:rPr lang="pt-BR" b="1" dirty="0" smtClean="0"/>
              <a:t>(</a:t>
            </a:r>
            <a:r>
              <a:rPr lang="pt-BR" b="1" dirty="0" err="1" smtClean="0">
                <a:solidFill>
                  <a:srgbClr val="FF0000"/>
                </a:solidFill>
              </a:rPr>
              <a:t>true</a:t>
            </a:r>
            <a:r>
              <a:rPr lang="pt-BR" b="1" dirty="0" smtClean="0"/>
              <a:t>)  </a:t>
            </a:r>
            <a:r>
              <a:rPr lang="pt-BR" dirty="0" smtClean="0"/>
              <a:t>podemos definir a dimensão mínima que nossa janela deve ter por este método.</a:t>
            </a:r>
          </a:p>
        </p:txBody>
      </p:sp>
    </p:spTree>
    <p:extLst>
      <p:ext uri="{BB962C8B-B14F-4D97-AF65-F5344CB8AC3E}">
        <p14:creationId xmlns="" xmlns:p14="http://schemas.microsoft.com/office/powerpoint/2010/main" val="4006166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514350" indent="-514350" algn="just">
              <a:buFont typeface="+mj-lt"/>
              <a:buAutoNum type="arabicPeriod" startAt="8"/>
            </a:pPr>
            <a:r>
              <a:rPr lang="pt-BR" dirty="0" smtClean="0"/>
              <a:t>Adicione ao seu </a:t>
            </a:r>
            <a:r>
              <a:rPr lang="pt-BR" dirty="0" err="1" smtClean="0"/>
              <a:t>JFrame</a:t>
            </a:r>
            <a:r>
              <a:rPr lang="pt-BR" dirty="0" smtClean="0"/>
              <a:t> o </a:t>
            </a:r>
            <a:r>
              <a:rPr lang="pt-BR" dirty="0"/>
              <a:t>método </a:t>
            </a:r>
            <a:r>
              <a:rPr lang="pt-BR" dirty="0" err="1" smtClean="0"/>
              <a:t>setMinimumSize</a:t>
            </a:r>
            <a:r>
              <a:rPr lang="pt-BR" dirty="0" smtClean="0"/>
              <a:t> e atribua uma Dimension. Certifique-se que ele seja </a:t>
            </a:r>
            <a:r>
              <a:rPr lang="pt-BR" dirty="0"/>
              <a:t>redimensionável </a:t>
            </a:r>
            <a:r>
              <a:rPr lang="pt-BR" dirty="0" err="1"/>
              <a:t>setResizable</a:t>
            </a:r>
            <a:r>
              <a:rPr lang="pt-BR" dirty="0"/>
              <a:t>(</a:t>
            </a:r>
            <a:r>
              <a:rPr lang="pt-BR" dirty="0" err="1"/>
              <a:t>true</a:t>
            </a:r>
            <a:r>
              <a:rPr lang="pt-BR" dirty="0" smtClean="0"/>
              <a:t>);</a:t>
            </a:r>
          </a:p>
        </p:txBody>
      </p:sp>
    </p:spTree>
    <p:extLst>
      <p:ext uri="{BB962C8B-B14F-4D97-AF65-F5344CB8AC3E}">
        <p14:creationId xmlns="" xmlns:p14="http://schemas.microsoft.com/office/powerpoint/2010/main" val="247321219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Ver exemplo:</a:t>
            </a:r>
            <a:r>
              <a:rPr lang="pt-BR" dirty="0" smtClean="0"/>
              <a:t> MyFrameDimension.java</a:t>
            </a:r>
          </a:p>
          <a:p>
            <a:pPr marL="0" indent="0" algn="just">
              <a:buNone/>
            </a:pPr>
            <a:r>
              <a:rPr lang="pt-BR" dirty="0" smtClean="0"/>
              <a:t>Dica: experimente redimensionar a janela diminuindo e aumentando ela.</a:t>
            </a:r>
          </a:p>
        </p:txBody>
      </p:sp>
    </p:spTree>
    <p:extLst>
      <p:ext uri="{BB962C8B-B14F-4D97-AF65-F5344CB8AC3E}">
        <p14:creationId xmlns="" xmlns:p14="http://schemas.microsoft.com/office/powerpoint/2010/main" val="416856919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lnSpcReduction="10000"/>
          </a:bodyPr>
          <a:lstStyle/>
          <a:p>
            <a:pPr marL="0" indent="0" algn="just">
              <a:buNone/>
            </a:pPr>
            <a:r>
              <a:rPr lang="pt-BR" b="1" dirty="0" smtClean="0"/>
              <a:t>Método </a:t>
            </a:r>
            <a:r>
              <a:rPr lang="pt-BR" b="1" dirty="0" err="1" smtClean="0"/>
              <a:t>setTitle</a:t>
            </a:r>
            <a:r>
              <a:rPr lang="pt-BR" b="1" dirty="0" smtClean="0"/>
              <a:t>(String </a:t>
            </a:r>
            <a:r>
              <a:rPr lang="pt-BR" b="1" dirty="0" err="1" smtClean="0"/>
              <a:t>title</a:t>
            </a:r>
            <a:r>
              <a:rPr lang="pt-BR" b="1" dirty="0" smtClean="0"/>
              <a:t>);</a:t>
            </a:r>
          </a:p>
          <a:p>
            <a:pPr marL="0" indent="0" algn="just">
              <a:buNone/>
            </a:pPr>
            <a:r>
              <a:rPr lang="pt-BR" dirty="0" smtClean="0"/>
              <a:t>Podemos alterar o atributo titulo da nossa janela com o método </a:t>
            </a:r>
            <a:r>
              <a:rPr lang="pt-BR" b="1" dirty="0" err="1" smtClean="0"/>
              <a:t>setTitle</a:t>
            </a:r>
            <a:r>
              <a:rPr lang="pt-BR" b="1" dirty="0" smtClean="0"/>
              <a:t> </a:t>
            </a:r>
            <a:r>
              <a:rPr lang="pt-BR" dirty="0" smtClean="0"/>
              <a:t>se não colocarmos esse método ele coloca o </a:t>
            </a:r>
            <a:r>
              <a:rPr lang="pt-BR" dirty="0" smtClean="0">
                <a:solidFill>
                  <a:srgbClr val="FF0000"/>
                </a:solidFill>
              </a:rPr>
              <a:t>titulo com “” </a:t>
            </a:r>
            <a:r>
              <a:rPr lang="pt-BR" dirty="0" err="1" smtClean="0">
                <a:solidFill>
                  <a:srgbClr val="FF0000"/>
                </a:solidFill>
              </a:rPr>
              <a:t>String</a:t>
            </a:r>
            <a:r>
              <a:rPr lang="pt-BR" dirty="0" smtClean="0">
                <a:solidFill>
                  <a:srgbClr val="FF0000"/>
                </a:solidFill>
              </a:rPr>
              <a:t> vazia</a:t>
            </a:r>
            <a:r>
              <a:rPr lang="pt-BR" dirty="0" smtClean="0"/>
              <a:t> por isso não aparece nada no titulo.</a:t>
            </a:r>
            <a:endParaRPr lang="pt-BR" b="1" dirty="0" smtClean="0"/>
          </a:p>
          <a:p>
            <a:pPr marL="0" indent="0" algn="just">
              <a:buNone/>
            </a:pPr>
            <a:endParaRPr lang="pt-BR" b="1" dirty="0" smtClean="0"/>
          </a:p>
          <a:p>
            <a:pPr marL="514350" indent="-514350" algn="just">
              <a:buFont typeface="+mj-lt"/>
              <a:buAutoNum type="arabicPeriod" startAt="9"/>
            </a:pPr>
            <a:r>
              <a:rPr lang="pt-BR" dirty="0" smtClean="0"/>
              <a:t>No construtor de </a:t>
            </a:r>
            <a:r>
              <a:rPr lang="pt-BR" dirty="0" err="1" smtClean="0"/>
              <a:t>MyFrameSwing</a:t>
            </a:r>
            <a:r>
              <a:rPr lang="pt-BR" dirty="0" smtClean="0"/>
              <a:t> chame o método </a:t>
            </a:r>
            <a:r>
              <a:rPr lang="pt-BR" dirty="0" err="1" smtClean="0"/>
              <a:t>setTitle</a:t>
            </a:r>
            <a:r>
              <a:rPr lang="pt-BR" dirty="0" smtClean="0"/>
              <a:t> e passe uma </a:t>
            </a:r>
            <a:r>
              <a:rPr lang="pt-BR" dirty="0" err="1" smtClean="0"/>
              <a:t>String</a:t>
            </a:r>
            <a:r>
              <a:rPr lang="pt-BR" dirty="0" smtClean="0"/>
              <a:t> por parâmetro para se colocada como titulo da janela.</a:t>
            </a:r>
          </a:p>
        </p:txBody>
      </p:sp>
    </p:spTree>
    <p:extLst>
      <p:ext uri="{BB962C8B-B14F-4D97-AF65-F5344CB8AC3E}">
        <p14:creationId xmlns="" xmlns:p14="http://schemas.microsoft.com/office/powerpoint/2010/main" val="24890638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lnSpcReduction="10000"/>
          </a:bodyPr>
          <a:lstStyle/>
          <a:p>
            <a:pPr marL="0" indent="0" algn="just">
              <a:buNone/>
            </a:pPr>
            <a:r>
              <a:rPr lang="pt-BR" b="1" dirty="0" smtClean="0"/>
              <a:t>Método </a:t>
            </a:r>
            <a:r>
              <a:rPr lang="pt-BR" b="1" dirty="0" err="1" smtClean="0"/>
              <a:t>setLocationRelativeTo</a:t>
            </a:r>
            <a:r>
              <a:rPr lang="pt-BR" b="1" dirty="0" smtClean="0"/>
              <a:t>:</a:t>
            </a:r>
          </a:p>
          <a:p>
            <a:pPr marL="0" indent="0" algn="just">
              <a:buNone/>
            </a:pPr>
            <a:r>
              <a:rPr lang="pt-BR" dirty="0" smtClean="0"/>
              <a:t>O método </a:t>
            </a:r>
            <a:r>
              <a:rPr lang="pt-BR" b="1" dirty="0" err="1" smtClean="0"/>
              <a:t>setLocationRelativeTo</a:t>
            </a:r>
            <a:r>
              <a:rPr lang="pt-BR" dirty="0" smtClean="0"/>
              <a:t> tem haver com onde o </a:t>
            </a:r>
            <a:r>
              <a:rPr lang="pt-BR" b="1" dirty="0" err="1" smtClean="0"/>
              <a:t>JFrame</a:t>
            </a:r>
            <a:r>
              <a:rPr lang="pt-BR" dirty="0" smtClean="0"/>
              <a:t> irá surgir por padrão ele aparece no canto superior esquerdo por isso até agora ele está aparecendo nesse canto.</a:t>
            </a:r>
          </a:p>
          <a:p>
            <a:pPr marL="0" indent="0" algn="just">
              <a:buNone/>
            </a:pPr>
            <a:r>
              <a:rPr lang="pt-BR" dirty="0" smtClean="0"/>
              <a:t>O método recebe um </a:t>
            </a:r>
            <a:r>
              <a:rPr lang="pt-BR" b="1" dirty="0" err="1" smtClean="0"/>
              <a:t>java.awt.Componet</a:t>
            </a:r>
            <a:r>
              <a:rPr lang="pt-BR" dirty="0" smtClean="0"/>
              <a:t> ou seja um outro componente qualquer se passarmos </a:t>
            </a:r>
            <a:r>
              <a:rPr lang="pt-BR" dirty="0" err="1" smtClean="0">
                <a:solidFill>
                  <a:srgbClr val="FF0000"/>
                </a:solidFill>
              </a:rPr>
              <a:t>null</a:t>
            </a:r>
            <a:r>
              <a:rPr lang="pt-BR" dirty="0" smtClean="0">
                <a:solidFill>
                  <a:srgbClr val="FF0000"/>
                </a:solidFill>
              </a:rPr>
              <a:t> </a:t>
            </a:r>
            <a:r>
              <a:rPr lang="pt-BR" dirty="0" smtClean="0"/>
              <a:t>ele irá centralizar o nosso </a:t>
            </a:r>
            <a:r>
              <a:rPr lang="pt-BR" b="1" dirty="0" err="1" smtClean="0"/>
              <a:t>JFrame</a:t>
            </a:r>
            <a:r>
              <a:rPr lang="pt-BR" dirty="0" smtClean="0"/>
              <a:t>. Lembramos que todos os componentes visuais </a:t>
            </a:r>
            <a:r>
              <a:rPr lang="pt-BR" b="1" dirty="0" err="1" smtClean="0"/>
              <a:t>Componet</a:t>
            </a:r>
            <a:r>
              <a:rPr lang="pt-BR" b="1" dirty="0" smtClean="0"/>
              <a:t> </a:t>
            </a:r>
            <a:r>
              <a:rPr lang="pt-BR" dirty="0" smtClean="0"/>
              <a:t>é a classe mais abstrata.</a:t>
            </a:r>
          </a:p>
        </p:txBody>
      </p:sp>
    </p:spTree>
    <p:extLst>
      <p:ext uri="{BB962C8B-B14F-4D97-AF65-F5344CB8AC3E}">
        <p14:creationId xmlns="" xmlns:p14="http://schemas.microsoft.com/office/powerpoint/2010/main" val="341974319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Método </a:t>
            </a:r>
            <a:r>
              <a:rPr lang="pt-BR" b="1" dirty="0" err="1" smtClean="0"/>
              <a:t>setLocationRelativeTo</a:t>
            </a:r>
            <a:r>
              <a:rPr lang="pt-BR" b="1" dirty="0" smtClean="0"/>
              <a:t>:</a:t>
            </a:r>
          </a:p>
          <a:p>
            <a:pPr marL="514350" indent="-514350" algn="just">
              <a:buFont typeface="+mj-lt"/>
              <a:buAutoNum type="arabicPeriod" startAt="10"/>
            </a:pPr>
            <a:r>
              <a:rPr lang="pt-BR" dirty="0" smtClean="0"/>
              <a:t> Adicione ao construtor de </a:t>
            </a:r>
            <a:r>
              <a:rPr lang="pt-BR" dirty="0" err="1" smtClean="0"/>
              <a:t>MyFrameSwing</a:t>
            </a:r>
            <a:r>
              <a:rPr lang="pt-BR" dirty="0" smtClean="0"/>
              <a:t> o método </a:t>
            </a:r>
            <a:r>
              <a:rPr lang="pt-BR" dirty="0" err="1" smtClean="0"/>
              <a:t>setLocationRelativeTo</a:t>
            </a:r>
            <a:r>
              <a:rPr lang="pt-BR" b="1" dirty="0" smtClean="0"/>
              <a:t> </a:t>
            </a:r>
            <a:r>
              <a:rPr lang="pt-BR" dirty="0" smtClean="0"/>
              <a:t>passando </a:t>
            </a:r>
            <a:r>
              <a:rPr lang="pt-BR" dirty="0" err="1" smtClean="0"/>
              <a:t>null</a:t>
            </a:r>
            <a:r>
              <a:rPr lang="pt-BR" dirty="0" smtClean="0"/>
              <a:t> como parâmetro.</a:t>
            </a:r>
          </a:p>
          <a:p>
            <a:pPr marL="514350" indent="-514350" algn="just">
              <a:buFont typeface="+mj-lt"/>
              <a:buAutoNum type="arabicPeriod" startAt="10"/>
            </a:pPr>
            <a:endParaRPr lang="pt-BR" dirty="0"/>
          </a:p>
          <a:p>
            <a:pPr marL="0" indent="0" algn="just">
              <a:buNone/>
            </a:pPr>
            <a:r>
              <a:rPr lang="pt-BR" b="1" dirty="0" err="1" smtClean="0"/>
              <a:t>Obs</a:t>
            </a:r>
            <a:r>
              <a:rPr lang="pt-BR" b="1" dirty="0" smtClean="0"/>
              <a:t>:</a:t>
            </a:r>
            <a:r>
              <a:rPr lang="pt-BR" dirty="0" smtClean="0"/>
              <a:t> veremos logo mais como podemos utilizar o método </a:t>
            </a:r>
            <a:r>
              <a:rPr lang="pt-BR" b="1" dirty="0" err="1"/>
              <a:t>setLocationRelativeTo</a:t>
            </a:r>
            <a:r>
              <a:rPr lang="pt-BR" b="1" dirty="0"/>
              <a:t> </a:t>
            </a:r>
            <a:r>
              <a:rPr lang="pt-BR" b="1" dirty="0" smtClean="0"/>
              <a:t>referenciando um outro </a:t>
            </a:r>
            <a:r>
              <a:rPr lang="pt-BR" b="1" dirty="0" err="1" smtClean="0"/>
              <a:t>Component</a:t>
            </a:r>
            <a:r>
              <a:rPr lang="pt-BR" b="1" dirty="0" smtClean="0"/>
              <a:t>.</a:t>
            </a:r>
            <a:endParaRPr lang="pt-BR" dirty="0" smtClean="0"/>
          </a:p>
        </p:txBody>
      </p:sp>
    </p:spTree>
    <p:extLst>
      <p:ext uri="{BB962C8B-B14F-4D97-AF65-F5344CB8AC3E}">
        <p14:creationId xmlns="" xmlns:p14="http://schemas.microsoft.com/office/powerpoint/2010/main" val="374867960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Ver exemplo até o instante:</a:t>
            </a:r>
          </a:p>
          <a:p>
            <a:pPr marL="0" indent="0" algn="just">
              <a:buNone/>
            </a:pPr>
            <a:r>
              <a:rPr lang="pt-BR" dirty="0" smtClean="0"/>
              <a:t>MyFrameSwing.java</a:t>
            </a:r>
          </a:p>
        </p:txBody>
      </p:sp>
    </p:spTree>
    <p:extLst>
      <p:ext uri="{BB962C8B-B14F-4D97-AF65-F5344CB8AC3E}">
        <p14:creationId xmlns="" xmlns:p14="http://schemas.microsoft.com/office/powerpoint/2010/main" val="219024295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dirty="0" smtClean="0"/>
              <a:t>Iremos voltar a ver mais sobre </a:t>
            </a:r>
            <a:r>
              <a:rPr lang="pt-BR" b="1" dirty="0" err="1" smtClean="0"/>
              <a:t>JFrame</a:t>
            </a:r>
            <a:r>
              <a:rPr lang="pt-BR" dirty="0" smtClean="0"/>
              <a:t>, mas iremos ver como adicionar componentes </a:t>
            </a:r>
            <a:r>
              <a:rPr lang="pt-BR" b="1" dirty="0" smtClean="0"/>
              <a:t>Swing </a:t>
            </a:r>
            <a:r>
              <a:rPr lang="pt-BR" dirty="0" smtClean="0"/>
              <a:t>como botões, caixas texto etc</a:t>
            </a:r>
            <a:r>
              <a:rPr lang="pt-BR" b="1" dirty="0" smtClean="0"/>
              <a:t>.</a:t>
            </a:r>
          </a:p>
          <a:p>
            <a:pPr marL="0" indent="0" algn="just">
              <a:buNone/>
            </a:pPr>
            <a:endParaRPr lang="pt-BR" b="1" dirty="0"/>
          </a:p>
          <a:p>
            <a:pPr marL="0" indent="0" algn="just">
              <a:buNone/>
            </a:pPr>
            <a:r>
              <a:rPr lang="pt-BR" b="1" dirty="0" err="1" smtClean="0"/>
              <a:t>JFrame</a:t>
            </a:r>
            <a:r>
              <a:rPr lang="pt-BR" b="1" dirty="0" smtClean="0"/>
              <a:t> </a:t>
            </a:r>
            <a:r>
              <a:rPr lang="pt-BR" dirty="0" smtClean="0"/>
              <a:t>tem um </a:t>
            </a:r>
            <a:r>
              <a:rPr lang="pt-BR" b="1" dirty="0" err="1" smtClean="0"/>
              <a:t>java</a:t>
            </a:r>
            <a:r>
              <a:rPr lang="pt-BR" b="1" dirty="0" smtClean="0"/>
              <a:t>.</a:t>
            </a:r>
            <a:r>
              <a:rPr lang="pt-BR" b="1" dirty="0" err="1" smtClean="0"/>
              <a:t>awt</a:t>
            </a:r>
            <a:r>
              <a:rPr lang="pt-BR" b="1" dirty="0" smtClean="0"/>
              <a:t>.Container</a:t>
            </a:r>
            <a:r>
              <a:rPr lang="pt-BR" dirty="0" smtClean="0"/>
              <a:t>  encapsulados pelos métodos </a:t>
            </a:r>
            <a:r>
              <a:rPr lang="pt-BR" b="1" dirty="0" err="1" smtClean="0"/>
              <a:t>getContentPane</a:t>
            </a:r>
            <a:r>
              <a:rPr lang="pt-BR" dirty="0"/>
              <a:t> e </a:t>
            </a:r>
            <a:r>
              <a:rPr lang="pt-BR" b="1" dirty="0" err="1" smtClean="0"/>
              <a:t>setContentPane</a:t>
            </a:r>
            <a:r>
              <a:rPr lang="pt-BR" dirty="0" smtClean="0"/>
              <a:t>;</a:t>
            </a:r>
          </a:p>
        </p:txBody>
      </p:sp>
    </p:spTree>
    <p:extLst>
      <p:ext uri="{BB962C8B-B14F-4D97-AF65-F5344CB8AC3E}">
        <p14:creationId xmlns="" xmlns:p14="http://schemas.microsoft.com/office/powerpoint/2010/main" val="57556389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java.awt.Container</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err="1" smtClean="0"/>
              <a:t>java.awt.Container</a:t>
            </a:r>
            <a:r>
              <a:rPr lang="pt-BR" b="1" dirty="0" smtClean="0"/>
              <a:t> </a:t>
            </a:r>
            <a:r>
              <a:rPr lang="pt-BR" dirty="0" smtClean="0"/>
              <a:t>é uma classe que nos permite adicionar nela qualquer coisa que seja um </a:t>
            </a:r>
            <a:r>
              <a:rPr lang="pt-BR" b="1" dirty="0" err="1" smtClean="0"/>
              <a:t>java.awt.Component</a:t>
            </a:r>
            <a:r>
              <a:rPr lang="pt-BR" b="1" dirty="0" smtClean="0"/>
              <a:t>, </a:t>
            </a:r>
            <a:r>
              <a:rPr lang="pt-BR" dirty="0" smtClean="0"/>
              <a:t>já vimos anteriormente numa imagem que todas as classe de interfaces herdam dessa classe então por meio do polimorfismo podemos adicionar qualquer objeto que desejarmos.</a:t>
            </a:r>
          </a:p>
        </p:txBody>
      </p:sp>
    </p:spTree>
    <p:extLst>
      <p:ext uri="{BB962C8B-B14F-4D97-AF65-F5344CB8AC3E}">
        <p14:creationId xmlns="" xmlns:p14="http://schemas.microsoft.com/office/powerpoint/2010/main" val="376440908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java.awt.Container</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Método </a:t>
            </a:r>
            <a:r>
              <a:rPr lang="pt-BR" b="1" dirty="0" err="1" smtClean="0"/>
              <a:t>add</a:t>
            </a:r>
            <a:r>
              <a:rPr lang="pt-BR" b="1" dirty="0" smtClean="0"/>
              <a:t>(</a:t>
            </a:r>
            <a:r>
              <a:rPr lang="pt-BR" b="1" dirty="0" err="1" smtClean="0"/>
              <a:t>Componet</a:t>
            </a:r>
            <a:r>
              <a:rPr lang="pt-BR" b="1" dirty="0" smtClean="0"/>
              <a:t> c)</a:t>
            </a:r>
            <a:r>
              <a:rPr lang="pt-BR" dirty="0" smtClean="0"/>
              <a:t>;</a:t>
            </a:r>
          </a:p>
          <a:p>
            <a:pPr marL="0" indent="0" algn="just">
              <a:buNone/>
            </a:pPr>
            <a:endParaRPr lang="pt-BR" dirty="0"/>
          </a:p>
          <a:p>
            <a:pPr marL="0" indent="0" algn="just">
              <a:buNone/>
            </a:pPr>
            <a:r>
              <a:rPr lang="pt-BR" dirty="0" smtClean="0"/>
              <a:t>Podemos adicionar então componentes por meio do método </a:t>
            </a:r>
            <a:r>
              <a:rPr lang="pt-BR" dirty="0" err="1" smtClean="0"/>
              <a:t>add</a:t>
            </a:r>
            <a:r>
              <a:rPr lang="pt-BR" dirty="0" smtClean="0"/>
              <a:t> de Container.</a:t>
            </a:r>
          </a:p>
        </p:txBody>
      </p:sp>
    </p:spTree>
    <p:extLst>
      <p:ext uri="{BB962C8B-B14F-4D97-AF65-F5344CB8AC3E}">
        <p14:creationId xmlns="" xmlns:p14="http://schemas.microsoft.com/office/powerpoint/2010/main" val="404962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java.awt.ScrollPane</a:t>
            </a:r>
            <a:endParaRPr lang="pt-BR" dirty="0"/>
          </a:p>
        </p:txBody>
      </p:sp>
      <p:sp>
        <p:nvSpPr>
          <p:cNvPr id="3" name="Espaço Reservado para Conteúdo 2"/>
          <p:cNvSpPr>
            <a:spLocks noGrp="1"/>
          </p:cNvSpPr>
          <p:nvPr>
            <p:ph idx="1"/>
          </p:nvPr>
        </p:nvSpPr>
        <p:spPr/>
        <p:txBody>
          <a:bodyPr/>
          <a:lstStyle/>
          <a:p>
            <a:pPr marL="0" indent="0" algn="just">
              <a:buNone/>
            </a:pPr>
            <a:r>
              <a:rPr lang="pt-BR" b="1" dirty="0" err="1" smtClean="0">
                <a:latin typeface="Arial"/>
                <a:cs typeface="Arial"/>
              </a:rPr>
              <a:t>ScrollPane</a:t>
            </a:r>
            <a:r>
              <a:rPr lang="pt-BR" b="1" dirty="0" smtClean="0">
                <a:latin typeface="Arial"/>
                <a:cs typeface="Arial"/>
              </a:rPr>
              <a:t>:</a:t>
            </a:r>
          </a:p>
          <a:p>
            <a:pPr marL="0" indent="0" algn="just">
              <a:buNone/>
            </a:pPr>
            <a:r>
              <a:rPr lang="pt-BR" dirty="0">
                <a:latin typeface="Arial"/>
                <a:cs typeface="Arial"/>
              </a:rPr>
              <a:t>janelas de aplicações que possuem barras para navegação (scroll</a:t>
            </a:r>
            <a:r>
              <a:rPr lang="pt-BR" dirty="0" smtClean="0">
                <a:latin typeface="Arial"/>
                <a:cs typeface="Arial"/>
              </a:rPr>
              <a:t>) horizontais </a:t>
            </a:r>
            <a:r>
              <a:rPr lang="pt-BR" dirty="0">
                <a:latin typeface="Arial"/>
                <a:cs typeface="Arial"/>
              </a:rPr>
              <a:t>ou verticais podendo ser configuradas para aparecer sempre, nunca ou conforme necessário.</a:t>
            </a:r>
          </a:p>
        </p:txBody>
      </p:sp>
    </p:spTree>
    <p:extLst>
      <p:ext uri="{BB962C8B-B14F-4D97-AF65-F5344CB8AC3E}">
        <p14:creationId xmlns="" xmlns:p14="http://schemas.microsoft.com/office/powerpoint/2010/main" val="35116959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java.awt.Container</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514350" indent="-514350" algn="just">
              <a:buFont typeface="+mj-lt"/>
              <a:buAutoNum type="arabicPeriod" startAt="10"/>
            </a:pPr>
            <a:r>
              <a:rPr lang="pt-BR" dirty="0" smtClean="0"/>
              <a:t> No construtor de </a:t>
            </a:r>
            <a:r>
              <a:rPr lang="pt-BR" dirty="0" err="1" smtClean="0"/>
              <a:t>MyFrameSwing</a:t>
            </a:r>
            <a:r>
              <a:rPr lang="pt-BR" dirty="0" smtClean="0"/>
              <a:t> recupere um </a:t>
            </a:r>
            <a:r>
              <a:rPr lang="pt-BR" dirty="0" err="1" smtClean="0"/>
              <a:t>java.awt.Container</a:t>
            </a:r>
            <a:r>
              <a:rPr lang="pt-BR" dirty="0" smtClean="0"/>
              <a:t> por meio do método </a:t>
            </a:r>
            <a:r>
              <a:rPr lang="pt-BR" dirty="0" err="1" smtClean="0"/>
              <a:t>getContentPane</a:t>
            </a:r>
            <a:r>
              <a:rPr lang="pt-BR" b="1" dirty="0" smtClean="0"/>
              <a:t> </a:t>
            </a:r>
            <a:r>
              <a:rPr lang="pt-BR" dirty="0" smtClean="0"/>
              <a:t>de o nome dessa variável o nome de “c”.</a:t>
            </a:r>
          </a:p>
          <a:p>
            <a:pPr marL="0" indent="0" algn="just">
              <a:buNone/>
            </a:pPr>
            <a:r>
              <a:rPr lang="pt-BR" b="1" dirty="0" smtClean="0"/>
              <a:t>Dica:</a:t>
            </a:r>
            <a:r>
              <a:rPr lang="pt-BR" dirty="0" smtClean="0"/>
              <a:t> Container c = </a:t>
            </a:r>
            <a:r>
              <a:rPr lang="pt-BR" dirty="0" err="1" smtClean="0"/>
              <a:t>getContentPane</a:t>
            </a:r>
            <a:r>
              <a:rPr lang="pt-BR" dirty="0" smtClean="0"/>
              <a:t>().</a:t>
            </a:r>
          </a:p>
          <a:p>
            <a:pPr marL="514350" indent="-514350" algn="just">
              <a:buFont typeface="+mj-lt"/>
              <a:buAutoNum type="arabicPeriod" startAt="11"/>
            </a:pPr>
            <a:r>
              <a:rPr lang="pt-BR" dirty="0"/>
              <a:t> </a:t>
            </a:r>
            <a:r>
              <a:rPr lang="pt-BR" dirty="0" smtClean="0"/>
              <a:t>Adicione </a:t>
            </a:r>
            <a:r>
              <a:rPr lang="pt-BR" dirty="0" err="1" smtClean="0"/>
              <a:t>c.add</a:t>
            </a:r>
            <a:r>
              <a:rPr lang="pt-BR" dirty="0" smtClean="0"/>
              <a:t>(new </a:t>
            </a:r>
            <a:r>
              <a:rPr lang="pt-BR" dirty="0" err="1" smtClean="0"/>
              <a:t>JButton</a:t>
            </a:r>
            <a:r>
              <a:rPr lang="pt-BR" dirty="0" smtClean="0"/>
              <a:t>(“</a:t>
            </a:r>
            <a:r>
              <a:rPr lang="pt-BR" dirty="0" err="1" smtClean="0"/>
              <a:t>MyButton</a:t>
            </a:r>
            <a:r>
              <a:rPr lang="pt-BR" dirty="0" smtClean="0"/>
              <a:t>”)  );</a:t>
            </a:r>
          </a:p>
        </p:txBody>
      </p:sp>
    </p:spTree>
    <p:extLst>
      <p:ext uri="{BB962C8B-B14F-4D97-AF65-F5344CB8AC3E}">
        <p14:creationId xmlns="" xmlns:p14="http://schemas.microsoft.com/office/powerpoint/2010/main" val="31660509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java.awt.Container</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Ver exemplo:</a:t>
            </a:r>
          </a:p>
          <a:p>
            <a:pPr marL="0" indent="0" algn="just">
              <a:buNone/>
            </a:pPr>
            <a:r>
              <a:rPr lang="pt-BR" dirty="0" smtClean="0"/>
              <a:t>MyFrameSwing2.java</a:t>
            </a:r>
          </a:p>
        </p:txBody>
      </p:sp>
    </p:spTree>
    <p:extLst>
      <p:ext uri="{BB962C8B-B14F-4D97-AF65-F5344CB8AC3E}">
        <p14:creationId xmlns="" xmlns:p14="http://schemas.microsoft.com/office/powerpoint/2010/main" val="177003727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java.awt.Container</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514350" indent="-514350" algn="just">
              <a:buFont typeface="+mj-lt"/>
              <a:buAutoNum type="arabicPeriod" startAt="12"/>
            </a:pPr>
            <a:r>
              <a:rPr lang="pt-BR" dirty="0" smtClean="0"/>
              <a:t> No construtor de </a:t>
            </a:r>
            <a:r>
              <a:rPr lang="pt-BR" dirty="0" err="1" smtClean="0"/>
              <a:t>MyFrameSwing</a:t>
            </a:r>
            <a:r>
              <a:rPr lang="pt-BR" dirty="0" smtClean="0"/>
              <a:t> em que você adicionou um </a:t>
            </a:r>
            <a:r>
              <a:rPr lang="pt-BR" dirty="0" err="1" smtClean="0"/>
              <a:t>JButton</a:t>
            </a:r>
            <a:r>
              <a:rPr lang="pt-BR" dirty="0" smtClean="0"/>
              <a:t> o método adicione outro </a:t>
            </a:r>
            <a:r>
              <a:rPr lang="pt-BR" dirty="0" err="1"/>
              <a:t>JButton</a:t>
            </a:r>
            <a:r>
              <a:rPr lang="pt-BR" dirty="0"/>
              <a:t> .</a:t>
            </a:r>
            <a:endParaRPr lang="pt-BR" dirty="0" smtClean="0"/>
          </a:p>
          <a:p>
            <a:pPr marL="0" indent="0" algn="just">
              <a:buNone/>
            </a:pPr>
            <a:r>
              <a:rPr lang="pt-BR" b="1" dirty="0" smtClean="0"/>
              <a:t>Dica:  </a:t>
            </a:r>
            <a:r>
              <a:rPr lang="pt-BR" dirty="0" err="1" smtClean="0"/>
              <a:t>c.add</a:t>
            </a:r>
            <a:r>
              <a:rPr lang="pt-BR" dirty="0" smtClean="0"/>
              <a:t>(new </a:t>
            </a:r>
            <a:r>
              <a:rPr lang="pt-BR" dirty="0" err="1"/>
              <a:t>JButton</a:t>
            </a:r>
            <a:r>
              <a:rPr lang="pt-BR" dirty="0"/>
              <a:t> (“</a:t>
            </a:r>
            <a:r>
              <a:rPr lang="pt-BR" dirty="0" smtClean="0"/>
              <a:t>MyButton1”)  );</a:t>
            </a:r>
          </a:p>
          <a:p>
            <a:pPr marL="0" indent="0" algn="just">
              <a:buNone/>
            </a:pPr>
            <a:r>
              <a:rPr lang="pt-BR" dirty="0" smtClean="0"/>
              <a:t>		   </a:t>
            </a:r>
            <a:r>
              <a:rPr lang="pt-BR" dirty="0" err="1" smtClean="0"/>
              <a:t>c.add</a:t>
            </a:r>
            <a:r>
              <a:rPr lang="pt-BR" dirty="0" smtClean="0"/>
              <a:t>(new </a:t>
            </a:r>
            <a:r>
              <a:rPr lang="pt-BR" dirty="0" err="1"/>
              <a:t>JButton</a:t>
            </a:r>
            <a:r>
              <a:rPr lang="pt-BR" dirty="0"/>
              <a:t> (“</a:t>
            </a:r>
            <a:r>
              <a:rPr lang="pt-BR" dirty="0" smtClean="0"/>
              <a:t>MyButton2”)  );</a:t>
            </a:r>
          </a:p>
          <a:p>
            <a:pPr marL="0" indent="0" algn="just">
              <a:buNone/>
            </a:pPr>
            <a:r>
              <a:rPr lang="pt-BR" dirty="0" smtClean="0"/>
              <a:t>Execute a classe e veja o que aconteceu apareceram os dois rótulos </a:t>
            </a:r>
            <a:r>
              <a:rPr lang="pt-BR" dirty="0"/>
              <a:t>(</a:t>
            </a:r>
            <a:r>
              <a:rPr lang="pt-BR" dirty="0" err="1"/>
              <a:t>JButton</a:t>
            </a:r>
            <a:r>
              <a:rPr lang="pt-BR" dirty="0"/>
              <a:t> )?</a:t>
            </a:r>
          </a:p>
          <a:p>
            <a:pPr marL="0" indent="0" algn="just">
              <a:buNone/>
            </a:pPr>
            <a:endParaRPr lang="pt-BR" dirty="0" smtClean="0"/>
          </a:p>
        </p:txBody>
      </p:sp>
    </p:spTree>
    <p:extLst>
      <p:ext uri="{BB962C8B-B14F-4D97-AF65-F5344CB8AC3E}">
        <p14:creationId xmlns="" xmlns:p14="http://schemas.microsoft.com/office/powerpoint/2010/main" val="369746716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java.awt.Container</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dirty="0" smtClean="0"/>
              <a:t>Só apareceu um </a:t>
            </a:r>
            <a:r>
              <a:rPr lang="pt-BR" b="1" dirty="0" err="1" smtClean="0"/>
              <a:t>Componet</a:t>
            </a:r>
            <a:r>
              <a:rPr lang="pt-BR" dirty="0" smtClean="0"/>
              <a:t> o último que adicionamos acabou sobrepondo o primeiro adicionado.</a:t>
            </a:r>
          </a:p>
          <a:p>
            <a:pPr marL="0" indent="0" algn="just">
              <a:buNone/>
            </a:pPr>
            <a:r>
              <a:rPr lang="pt-BR" b="1" dirty="0" smtClean="0"/>
              <a:t>Como podemos colocar mais de uma </a:t>
            </a:r>
            <a:r>
              <a:rPr lang="pt-BR" b="1" dirty="0" err="1" smtClean="0"/>
              <a:t>Component</a:t>
            </a:r>
            <a:r>
              <a:rPr lang="pt-BR" b="1" dirty="0" smtClean="0"/>
              <a:t>?</a:t>
            </a:r>
          </a:p>
          <a:p>
            <a:pPr marL="0" indent="0" algn="just">
              <a:buNone/>
            </a:pPr>
            <a:r>
              <a:rPr lang="pt-BR" dirty="0" smtClean="0"/>
              <a:t>Podemos adicionar alterar o Layout do nosso </a:t>
            </a:r>
            <a:r>
              <a:rPr lang="pt-BR" b="1" dirty="0" smtClean="0"/>
              <a:t>Container</a:t>
            </a:r>
            <a:r>
              <a:rPr lang="pt-BR" dirty="0" smtClean="0"/>
              <a:t> por meio do método </a:t>
            </a:r>
            <a:r>
              <a:rPr lang="pt-BR" b="1" dirty="0" err="1" smtClean="0"/>
              <a:t>setLayout</a:t>
            </a:r>
            <a:r>
              <a:rPr lang="pt-BR" dirty="0" smtClean="0"/>
              <a:t>. Vamos então ver os gerenciadores de Layout.</a:t>
            </a:r>
          </a:p>
        </p:txBody>
      </p:sp>
    </p:spTree>
    <p:extLst>
      <p:ext uri="{BB962C8B-B14F-4D97-AF65-F5344CB8AC3E}">
        <p14:creationId xmlns="" xmlns:p14="http://schemas.microsoft.com/office/powerpoint/2010/main" val="2356999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Gerenciadores de Layout</a:t>
            </a:r>
          </a:p>
        </p:txBody>
      </p:sp>
      <p:sp>
        <p:nvSpPr>
          <p:cNvPr id="3" name="Espaço Reservado para Conteúdo 2"/>
          <p:cNvSpPr>
            <a:spLocks noGrp="1"/>
          </p:cNvSpPr>
          <p:nvPr>
            <p:ph idx="1"/>
          </p:nvPr>
        </p:nvSpPr>
        <p:spPr>
          <a:xfrm>
            <a:off x="286603" y="1583140"/>
            <a:ext cx="8666327" cy="4543023"/>
          </a:xfrm>
        </p:spPr>
        <p:txBody>
          <a:bodyPr>
            <a:normAutofit fontScale="92500" lnSpcReduction="10000"/>
          </a:bodyPr>
          <a:lstStyle/>
          <a:p>
            <a:pPr marL="0" indent="0" algn="just">
              <a:buNone/>
            </a:pPr>
            <a:r>
              <a:rPr lang="pt-BR" dirty="0"/>
              <a:t>Para organização das disposições dos componentes de dentro das Janelas (</a:t>
            </a:r>
            <a:r>
              <a:rPr lang="pt-BR" b="1" dirty="0" err="1" smtClean="0"/>
              <a:t>JFrame</a:t>
            </a:r>
            <a:r>
              <a:rPr lang="pt-BR" dirty="0" smtClean="0"/>
              <a:t>), </a:t>
            </a:r>
            <a:r>
              <a:rPr lang="pt-BR" dirty="0"/>
              <a:t>contamos com o conceito de classes de Gerenciamento de Layouts. Para cada </a:t>
            </a:r>
            <a:r>
              <a:rPr lang="pt-BR" dirty="0" smtClean="0"/>
              <a:t>container (</a:t>
            </a:r>
            <a:r>
              <a:rPr lang="pt-BR" b="1" dirty="0" err="1" smtClean="0"/>
              <a:t>Panel</a:t>
            </a:r>
            <a:r>
              <a:rPr lang="pt-BR" b="1" dirty="0" smtClean="0"/>
              <a:t>/</a:t>
            </a:r>
            <a:r>
              <a:rPr lang="pt-BR" b="1" dirty="0" err="1" smtClean="0"/>
              <a:t>JPanel</a:t>
            </a:r>
            <a:r>
              <a:rPr lang="pt-BR" b="1" dirty="0" smtClean="0"/>
              <a:t> </a:t>
            </a:r>
            <a:r>
              <a:rPr lang="pt-BR" b="1" dirty="0" err="1" smtClean="0"/>
              <a:t>Dialog</a:t>
            </a:r>
            <a:r>
              <a:rPr lang="pt-BR" b="1" dirty="0" smtClean="0"/>
              <a:t>/</a:t>
            </a:r>
            <a:r>
              <a:rPr lang="pt-BR" b="1" dirty="0" err="1" smtClean="0"/>
              <a:t>JDialog</a:t>
            </a:r>
            <a:r>
              <a:rPr lang="pt-BR" dirty="0"/>
              <a:t>, </a:t>
            </a:r>
            <a:r>
              <a:rPr lang="pt-BR" b="1" dirty="0"/>
              <a:t>Frame/</a:t>
            </a:r>
            <a:r>
              <a:rPr lang="pt-BR" b="1" dirty="0" err="1"/>
              <a:t>JFrame</a:t>
            </a:r>
            <a:r>
              <a:rPr lang="pt-BR" dirty="0"/>
              <a:t> etc.) podemos escolher um tipo de organizador de layout diferente, conforme a </a:t>
            </a:r>
            <a:r>
              <a:rPr lang="pt-BR" dirty="0" smtClean="0"/>
              <a:t>necessidade.</a:t>
            </a:r>
          </a:p>
          <a:p>
            <a:pPr marL="0" indent="0" algn="just">
              <a:buNone/>
            </a:pPr>
            <a:r>
              <a:rPr lang="pt-BR" b="1" dirty="0" smtClean="0"/>
              <a:t>Obs</a:t>
            </a:r>
            <a:r>
              <a:rPr lang="pt-BR" dirty="0" smtClean="0"/>
              <a:t>. As classe  sem um “J” pertencem ao pacote java.awt.* e as com “J” pertencem ao pacote </a:t>
            </a:r>
            <a:r>
              <a:rPr lang="pt-BR" dirty="0" err="1" smtClean="0"/>
              <a:t>javax.swing</a:t>
            </a:r>
            <a:r>
              <a:rPr lang="pt-BR" dirty="0" smtClean="0"/>
              <a:t>.*. Veremos as d+ classe em breve.</a:t>
            </a:r>
          </a:p>
        </p:txBody>
      </p:sp>
    </p:spTree>
    <p:extLst>
      <p:ext uri="{BB962C8B-B14F-4D97-AF65-F5344CB8AC3E}">
        <p14:creationId xmlns="" xmlns:p14="http://schemas.microsoft.com/office/powerpoint/2010/main" val="381248624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Gerenciadores de Layout</a:t>
            </a:r>
          </a:p>
        </p:txBody>
      </p:sp>
      <p:sp>
        <p:nvSpPr>
          <p:cNvPr id="3" name="Espaço Reservado para Conteúdo 2"/>
          <p:cNvSpPr>
            <a:spLocks noGrp="1"/>
          </p:cNvSpPr>
          <p:nvPr>
            <p:ph idx="1"/>
          </p:nvPr>
        </p:nvSpPr>
        <p:spPr>
          <a:xfrm>
            <a:off x="286603" y="1583140"/>
            <a:ext cx="8666327" cy="4543023"/>
          </a:xfrm>
        </p:spPr>
        <p:txBody>
          <a:bodyPr>
            <a:normAutofit fontScale="92500" lnSpcReduction="10000"/>
          </a:bodyPr>
          <a:lstStyle/>
          <a:p>
            <a:pPr marL="0" indent="0" algn="just">
              <a:buNone/>
            </a:pPr>
            <a:r>
              <a:rPr lang="pt-BR" dirty="0"/>
              <a:t>Para controláramos o tamanho e a posição dos nossos </a:t>
            </a:r>
            <a:r>
              <a:rPr lang="pt-BR" b="1" dirty="0" err="1" smtClean="0"/>
              <a:t>Component</a:t>
            </a:r>
            <a:r>
              <a:rPr lang="pt-BR" dirty="0" smtClean="0"/>
              <a:t> utilizamos </a:t>
            </a:r>
            <a:r>
              <a:rPr lang="pt-BR" dirty="0"/>
              <a:t>um dos métodos a seguir: </a:t>
            </a:r>
            <a:r>
              <a:rPr lang="pt-BR" b="1" dirty="0" err="1"/>
              <a:t>setLocation</a:t>
            </a:r>
            <a:r>
              <a:rPr lang="pt-BR" b="1" dirty="0"/>
              <a:t>, </a:t>
            </a:r>
            <a:r>
              <a:rPr lang="pt-BR" b="1" dirty="0" err="1"/>
              <a:t>setSize</a:t>
            </a:r>
            <a:r>
              <a:rPr lang="pt-BR" b="1" dirty="0"/>
              <a:t> e </a:t>
            </a:r>
            <a:r>
              <a:rPr lang="pt-BR" b="1" dirty="0" err="1"/>
              <a:t>setBounds</a:t>
            </a:r>
            <a:r>
              <a:rPr lang="pt-BR" dirty="0"/>
              <a:t>.</a:t>
            </a:r>
          </a:p>
          <a:p>
            <a:pPr marL="0" indent="0" algn="just">
              <a:buNone/>
            </a:pPr>
            <a:r>
              <a:rPr lang="pt-BR" dirty="0"/>
              <a:t>Para o uso dos gerenciadores de layouts, estaremos criando um programa dependente de plataforma, pois cada sistema operacional pode trabalhar com servidores gráficos diferentes que terão outras fontes de letras e noções de dimensionamento.</a:t>
            </a:r>
          </a:p>
          <a:p>
            <a:pPr marL="0" indent="0" algn="just">
              <a:buNone/>
            </a:pPr>
            <a:r>
              <a:rPr lang="pt-BR" dirty="0" smtClean="0"/>
              <a:t>.</a:t>
            </a:r>
          </a:p>
        </p:txBody>
      </p:sp>
    </p:spTree>
    <p:extLst>
      <p:ext uri="{BB962C8B-B14F-4D97-AF65-F5344CB8AC3E}">
        <p14:creationId xmlns="" xmlns:p14="http://schemas.microsoft.com/office/powerpoint/2010/main" val="104830645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Gerenciadores de Layout</a:t>
            </a:r>
          </a:p>
        </p:txBody>
      </p:sp>
      <p:sp>
        <p:nvSpPr>
          <p:cNvPr id="3" name="Espaço Reservado para Conteúdo 2"/>
          <p:cNvSpPr>
            <a:spLocks noGrp="1"/>
          </p:cNvSpPr>
          <p:nvPr>
            <p:ph idx="1"/>
          </p:nvPr>
        </p:nvSpPr>
        <p:spPr>
          <a:xfrm>
            <a:off x="286603" y="1583140"/>
            <a:ext cx="8666327" cy="4543023"/>
          </a:xfrm>
        </p:spPr>
        <p:txBody>
          <a:bodyPr>
            <a:normAutofit lnSpcReduction="10000"/>
          </a:bodyPr>
          <a:lstStyle/>
          <a:p>
            <a:pPr marL="0" indent="0" algn="just">
              <a:buNone/>
            </a:pPr>
            <a:r>
              <a:rPr lang="pt-BR" dirty="0"/>
              <a:t>Os organizadores de Layouts ou (</a:t>
            </a:r>
            <a:r>
              <a:rPr lang="pt-BR" b="1" dirty="0" err="1" smtClean="0"/>
              <a:t>LayoutManager</a:t>
            </a:r>
            <a:r>
              <a:rPr lang="pt-BR" dirty="0" smtClean="0"/>
              <a:t>)  </a:t>
            </a:r>
            <a:r>
              <a:rPr lang="pt-BR" dirty="0"/>
              <a:t>ficarão então responsáveis pelo alinhamento e posicionamento na interface gráfica, podemos controlar os componentes manualmente, eliminando-o, por exemplo com o uso de </a:t>
            </a:r>
            <a:r>
              <a:rPr lang="pt-BR" dirty="0" smtClean="0"/>
              <a:t>IDE.</a:t>
            </a:r>
            <a:endParaRPr lang="pt-BR" dirty="0"/>
          </a:p>
          <a:p>
            <a:pPr marL="0" indent="0" algn="just">
              <a:buNone/>
            </a:pPr>
            <a:r>
              <a:rPr lang="pt-BR" b="1" dirty="0"/>
              <a:t>Exemplo no código:  </a:t>
            </a:r>
          </a:p>
          <a:p>
            <a:pPr marL="0" indent="0" algn="just">
              <a:buNone/>
            </a:pPr>
            <a:r>
              <a:rPr lang="pt-BR" dirty="0" err="1"/>
              <a:t>JFrame</a:t>
            </a:r>
            <a:r>
              <a:rPr lang="pt-BR" dirty="0"/>
              <a:t> frame = new </a:t>
            </a:r>
            <a:r>
              <a:rPr lang="pt-BR" dirty="0" err="1"/>
              <a:t>JFrame</a:t>
            </a:r>
            <a:r>
              <a:rPr lang="pt-BR" dirty="0"/>
              <a:t>();</a:t>
            </a:r>
          </a:p>
          <a:p>
            <a:pPr marL="0" indent="0" algn="just">
              <a:buNone/>
            </a:pPr>
            <a:r>
              <a:rPr lang="pt-BR" dirty="0" err="1"/>
              <a:t>frame.setLayout</a:t>
            </a:r>
            <a:r>
              <a:rPr lang="pt-BR" dirty="0"/>
              <a:t>(</a:t>
            </a:r>
            <a:r>
              <a:rPr lang="pt-BR" dirty="0" err="1"/>
              <a:t>null</a:t>
            </a:r>
            <a:r>
              <a:rPr lang="pt-BR" dirty="0" smtClean="0"/>
              <a:t>);</a:t>
            </a:r>
          </a:p>
        </p:txBody>
      </p:sp>
    </p:spTree>
    <p:extLst>
      <p:ext uri="{BB962C8B-B14F-4D97-AF65-F5344CB8AC3E}">
        <p14:creationId xmlns="" xmlns:p14="http://schemas.microsoft.com/office/powerpoint/2010/main" val="411719572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Gerenciadores de Layout</a:t>
            </a:r>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err="1" smtClean="0"/>
              <a:t>LayoutManager</a:t>
            </a:r>
            <a:r>
              <a:rPr lang="pt-BR" b="1" dirty="0" smtClean="0"/>
              <a:t> </a:t>
            </a:r>
            <a:r>
              <a:rPr lang="pt-BR" dirty="0" smtClean="0"/>
              <a:t>é uma interface </a:t>
            </a:r>
            <a:r>
              <a:rPr lang="pt-BR" dirty="0" err="1" smtClean="0"/>
              <a:t>java</a:t>
            </a:r>
            <a:r>
              <a:rPr lang="pt-BR" dirty="0" smtClean="0"/>
              <a:t> do pacote </a:t>
            </a:r>
            <a:r>
              <a:rPr lang="pt-BR" dirty="0" err="1" smtClean="0"/>
              <a:t>java.awt</a:t>
            </a:r>
            <a:r>
              <a:rPr lang="pt-BR" dirty="0" smtClean="0"/>
              <a:t>.</a:t>
            </a:r>
          </a:p>
        </p:txBody>
      </p:sp>
    </p:spTree>
    <p:extLst>
      <p:ext uri="{BB962C8B-B14F-4D97-AF65-F5344CB8AC3E}">
        <p14:creationId xmlns="" xmlns:p14="http://schemas.microsoft.com/office/powerpoint/2010/main" val="2645735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fontScale="90000"/>
          </a:bodyPr>
          <a:lstStyle/>
          <a:p>
            <a:r>
              <a:rPr lang="pt-BR" dirty="0"/>
              <a:t>Implementações de </a:t>
            </a:r>
            <a:r>
              <a:rPr lang="pt-BR" dirty="0" err="1" smtClean="0"/>
              <a:t>LayoutManager</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algn="just">
              <a:buFont typeface="Wingdings" pitchFamily="2" charset="2"/>
              <a:buChar char="ü"/>
            </a:pPr>
            <a:r>
              <a:rPr lang="pt-BR" dirty="0"/>
              <a:t>	</a:t>
            </a:r>
            <a:r>
              <a:rPr lang="pt-BR" dirty="0" err="1"/>
              <a:t>BorderLayout</a:t>
            </a:r>
            <a:r>
              <a:rPr lang="pt-BR" dirty="0" smtClean="0"/>
              <a:t>;</a:t>
            </a:r>
          </a:p>
          <a:p>
            <a:pPr algn="just">
              <a:buFont typeface="Wingdings" pitchFamily="2" charset="2"/>
              <a:buChar char="ü"/>
            </a:pPr>
            <a:r>
              <a:rPr lang="pt-BR" dirty="0"/>
              <a:t>	</a:t>
            </a:r>
            <a:r>
              <a:rPr lang="pt-BR" dirty="0" err="1"/>
              <a:t>FlowLayout</a:t>
            </a:r>
            <a:r>
              <a:rPr lang="pt-BR" dirty="0"/>
              <a:t>;</a:t>
            </a:r>
          </a:p>
          <a:p>
            <a:pPr algn="just">
              <a:buFont typeface="Wingdings" pitchFamily="2" charset="2"/>
              <a:buChar char="ü"/>
            </a:pPr>
            <a:r>
              <a:rPr lang="pt-BR" dirty="0"/>
              <a:t>	</a:t>
            </a:r>
            <a:r>
              <a:rPr lang="pt-BR" dirty="0" err="1"/>
              <a:t>GridLayout</a:t>
            </a:r>
            <a:r>
              <a:rPr lang="pt-BR" dirty="0"/>
              <a:t>;</a:t>
            </a:r>
          </a:p>
          <a:p>
            <a:pPr marL="0" indent="0" algn="just">
              <a:buNone/>
            </a:pPr>
            <a:endParaRPr lang="pt-BR" dirty="0" smtClean="0"/>
          </a:p>
          <a:p>
            <a:pPr marL="0" indent="0" algn="just">
              <a:buNone/>
            </a:pPr>
            <a:r>
              <a:rPr lang="pt-BR" b="1" dirty="0" smtClean="0"/>
              <a:t>Vejamos exemplo de cada um dessas classes;</a:t>
            </a:r>
          </a:p>
        </p:txBody>
      </p:sp>
    </p:spTree>
    <p:extLst>
      <p:ext uri="{BB962C8B-B14F-4D97-AF65-F5344CB8AC3E}">
        <p14:creationId xmlns="" xmlns:p14="http://schemas.microsoft.com/office/powerpoint/2010/main" val="98293644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pt-BR" dirty="0" err="1"/>
              <a:t>BorderLayout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lnSpcReduction="10000"/>
          </a:bodyPr>
          <a:lstStyle/>
          <a:p>
            <a:pPr marL="0" indent="0" algn="just">
              <a:buNone/>
            </a:pPr>
            <a:r>
              <a:rPr lang="pt-BR" b="1" dirty="0" err="1" smtClean="0"/>
              <a:t>BorderLayout</a:t>
            </a:r>
            <a:r>
              <a:rPr lang="pt-BR" dirty="0"/>
              <a:t> </a:t>
            </a:r>
            <a:r>
              <a:rPr lang="pt-BR" dirty="0" smtClean="0"/>
              <a:t>é uma classe do pacote </a:t>
            </a:r>
            <a:r>
              <a:rPr lang="pt-BR" dirty="0" err="1" smtClean="0"/>
              <a:t>java.awt</a:t>
            </a:r>
            <a:r>
              <a:rPr lang="pt-BR" dirty="0" smtClean="0"/>
              <a:t> que implementa a interface </a:t>
            </a:r>
            <a:r>
              <a:rPr lang="pt-BR" b="1" dirty="0" err="1" smtClean="0"/>
              <a:t>LayoutManager</a:t>
            </a:r>
            <a:r>
              <a:rPr lang="pt-BR" b="1" dirty="0" smtClean="0"/>
              <a:t>.</a:t>
            </a:r>
          </a:p>
          <a:p>
            <a:pPr marL="0" indent="0" algn="just">
              <a:buNone/>
            </a:pPr>
            <a:endParaRPr lang="pt-BR" b="1" dirty="0" smtClean="0"/>
          </a:p>
          <a:p>
            <a:pPr marL="0" indent="0" algn="just">
              <a:buNone/>
            </a:pPr>
            <a:r>
              <a:rPr lang="pt-BR" b="1" dirty="0" err="1" smtClean="0"/>
              <a:t>BorderLayout</a:t>
            </a:r>
            <a:r>
              <a:rPr lang="pt-BR" b="1" dirty="0" smtClean="0"/>
              <a:t> </a:t>
            </a:r>
            <a:r>
              <a:rPr lang="pt-BR" dirty="0"/>
              <a:t>estabelece um </a:t>
            </a:r>
            <a:r>
              <a:rPr lang="pt-BR" b="1" dirty="0" smtClean="0"/>
              <a:t>Container</a:t>
            </a:r>
            <a:r>
              <a:rPr lang="pt-BR" dirty="0" smtClean="0"/>
              <a:t> para organizar </a:t>
            </a:r>
            <a:r>
              <a:rPr lang="pt-BR" dirty="0"/>
              <a:t>e redimensionar seus </a:t>
            </a:r>
            <a:r>
              <a:rPr lang="pt-BR" b="1" dirty="0" err="1"/>
              <a:t>C</a:t>
            </a:r>
            <a:r>
              <a:rPr lang="pt-BR" b="1" dirty="0" err="1" smtClean="0"/>
              <a:t>omponent</a:t>
            </a:r>
            <a:r>
              <a:rPr lang="pt-BR" dirty="0" smtClean="0"/>
              <a:t> em </a:t>
            </a:r>
            <a:r>
              <a:rPr lang="pt-BR" dirty="0"/>
              <a:t>cinco regiões: </a:t>
            </a:r>
            <a:r>
              <a:rPr lang="pt-BR" dirty="0" smtClean="0"/>
              <a:t>norte, sul, leste, oeste e centro. </a:t>
            </a:r>
            <a:r>
              <a:rPr lang="pt-BR" dirty="0"/>
              <a:t>Cada região pode conter mais de um componente, e é identificado por uma constante correspondente: </a:t>
            </a:r>
            <a:r>
              <a:rPr lang="en-US" dirty="0"/>
              <a:t>NORTH, SOUTH, EAST, WEST, </a:t>
            </a:r>
            <a:r>
              <a:rPr lang="en-US" dirty="0" smtClean="0"/>
              <a:t>e CENTER.</a:t>
            </a:r>
            <a:endParaRPr lang="pt-BR" dirty="0" smtClean="0"/>
          </a:p>
        </p:txBody>
      </p:sp>
    </p:spTree>
    <p:extLst>
      <p:ext uri="{BB962C8B-B14F-4D97-AF65-F5344CB8AC3E}">
        <p14:creationId xmlns="" xmlns:p14="http://schemas.microsoft.com/office/powerpoint/2010/main" val="227628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Criando uma tela com AWT</a:t>
            </a:r>
            <a:endParaRPr lang="pt-BR" dirty="0"/>
          </a:p>
        </p:txBody>
      </p:sp>
      <p:sp>
        <p:nvSpPr>
          <p:cNvPr id="3" name="Espaço Reservado para Conteúdo 2"/>
          <p:cNvSpPr>
            <a:spLocks noGrp="1"/>
          </p:cNvSpPr>
          <p:nvPr>
            <p:ph idx="1"/>
          </p:nvPr>
        </p:nvSpPr>
        <p:spPr/>
        <p:txBody>
          <a:bodyPr>
            <a:normAutofit/>
          </a:bodyPr>
          <a:lstStyle/>
          <a:p>
            <a:pPr marL="514350" indent="-514350" algn="just">
              <a:buAutoNum type="arabicPeriod"/>
            </a:pPr>
            <a:r>
              <a:rPr lang="pt-BR" dirty="0" smtClean="0"/>
              <a:t>Crie uma classe </a:t>
            </a:r>
            <a:r>
              <a:rPr lang="pt-BR" dirty="0" err="1" smtClean="0"/>
              <a:t>MyFrameAwt</a:t>
            </a:r>
            <a:r>
              <a:rPr lang="pt-BR" dirty="0" smtClean="0"/>
              <a:t> que estenda </a:t>
            </a:r>
            <a:r>
              <a:rPr lang="pt-BR" b="1" dirty="0" smtClean="0"/>
              <a:t>Frame</a:t>
            </a:r>
            <a:r>
              <a:rPr lang="pt-BR" dirty="0" smtClean="0"/>
              <a:t>;</a:t>
            </a:r>
          </a:p>
          <a:p>
            <a:pPr marL="514350" indent="-514350" algn="just">
              <a:buAutoNum type="arabicPeriod"/>
            </a:pPr>
            <a:r>
              <a:rPr lang="pt-BR" dirty="0" smtClean="0"/>
              <a:t>Crie nesta classe um método </a:t>
            </a:r>
            <a:r>
              <a:rPr lang="pt-BR" dirty="0" err="1" smtClean="0"/>
              <a:t>main</a:t>
            </a:r>
            <a:r>
              <a:rPr lang="pt-BR" dirty="0" smtClean="0"/>
              <a:t> que crie uma instância de </a:t>
            </a:r>
            <a:r>
              <a:rPr lang="pt-BR" dirty="0" err="1" smtClean="0"/>
              <a:t>MyFrameAwt</a:t>
            </a:r>
            <a:r>
              <a:rPr lang="pt-BR" dirty="0" smtClean="0"/>
              <a:t> e teste essa classe.</a:t>
            </a:r>
          </a:p>
          <a:p>
            <a:pPr marL="514350" indent="-514350" algn="just">
              <a:buAutoNum type="arabicPeriod"/>
            </a:pPr>
            <a:r>
              <a:rPr lang="pt-BR" dirty="0" smtClean="0"/>
              <a:t>A janela não apareceu, mas por que não apareceu?</a:t>
            </a:r>
          </a:p>
        </p:txBody>
      </p:sp>
    </p:spTree>
    <p:extLst>
      <p:ext uri="{BB962C8B-B14F-4D97-AF65-F5344CB8AC3E}">
        <p14:creationId xmlns="" xmlns:p14="http://schemas.microsoft.com/office/powerpoint/2010/main" val="168897175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pt-BR" dirty="0" err="1"/>
              <a:t>BorderLayout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lnSpcReduction="10000"/>
          </a:bodyPr>
          <a:lstStyle/>
          <a:p>
            <a:pPr marL="0" indent="0" algn="just">
              <a:buNone/>
            </a:pPr>
            <a:r>
              <a:rPr lang="pt-BR" b="1" dirty="0" err="1"/>
              <a:t>BorderLayout</a:t>
            </a:r>
            <a:r>
              <a:rPr lang="pt-BR" dirty="0"/>
              <a:t> é o gerenciador de layout padrão de </a:t>
            </a:r>
            <a:r>
              <a:rPr lang="pt-BR" b="1" dirty="0"/>
              <a:t>Frame</a:t>
            </a:r>
            <a:r>
              <a:rPr lang="pt-BR" dirty="0"/>
              <a:t> e </a:t>
            </a:r>
            <a:r>
              <a:rPr lang="pt-BR" b="1" dirty="0" err="1"/>
              <a:t>JFrame</a:t>
            </a:r>
            <a:r>
              <a:rPr lang="pt-BR" dirty="0"/>
              <a:t> e de um </a:t>
            </a:r>
            <a:r>
              <a:rPr lang="pt-BR" b="1" dirty="0" err="1"/>
              <a:t>Dialog</a:t>
            </a:r>
            <a:r>
              <a:rPr lang="pt-BR" dirty="0"/>
              <a:t> e </a:t>
            </a:r>
            <a:r>
              <a:rPr lang="pt-BR" b="1" dirty="0" err="1"/>
              <a:t>JDialog</a:t>
            </a:r>
            <a:r>
              <a:rPr lang="pt-BR" dirty="0" smtClean="0"/>
              <a:t>.</a:t>
            </a:r>
          </a:p>
          <a:p>
            <a:pPr marL="0" indent="0" algn="just">
              <a:buNone/>
            </a:pPr>
            <a:r>
              <a:rPr lang="pt-BR" dirty="0" smtClean="0"/>
              <a:t> </a:t>
            </a:r>
          </a:p>
          <a:p>
            <a:pPr marL="0" indent="0" algn="just">
              <a:buNone/>
            </a:pPr>
            <a:r>
              <a:rPr lang="pt-BR" dirty="0" smtClean="0"/>
              <a:t>Utilizamos </a:t>
            </a:r>
            <a:r>
              <a:rPr lang="pt-BR" dirty="0"/>
              <a:t>a seguinte sobrecarga do </a:t>
            </a:r>
            <a:r>
              <a:rPr lang="pt-BR" dirty="0" smtClean="0"/>
              <a:t>método </a:t>
            </a:r>
            <a:r>
              <a:rPr lang="pt-BR" dirty="0" err="1"/>
              <a:t>add</a:t>
            </a:r>
            <a:r>
              <a:rPr lang="pt-BR" dirty="0"/>
              <a:t> de </a:t>
            </a:r>
            <a:r>
              <a:rPr lang="pt-BR" dirty="0" smtClean="0"/>
              <a:t>Container.</a:t>
            </a:r>
          </a:p>
          <a:p>
            <a:pPr marL="0" indent="0" algn="just">
              <a:buNone/>
            </a:pPr>
            <a:endParaRPr lang="pt-BR" dirty="0" smtClean="0"/>
          </a:p>
          <a:p>
            <a:pPr marL="0" indent="0" algn="just">
              <a:buNone/>
            </a:pPr>
            <a:r>
              <a:rPr lang="pt-BR" b="1" dirty="0" smtClean="0"/>
              <a:t>Exemplo:</a:t>
            </a:r>
          </a:p>
          <a:p>
            <a:pPr marL="0" indent="0" algn="just">
              <a:buNone/>
            </a:pPr>
            <a:r>
              <a:rPr lang="pt-BR" dirty="0" err="1" smtClean="0"/>
              <a:t>add</a:t>
            </a:r>
            <a:r>
              <a:rPr lang="pt-BR" dirty="0" smtClean="0"/>
              <a:t>(</a:t>
            </a:r>
            <a:r>
              <a:rPr lang="pt-BR" dirty="0" err="1" smtClean="0"/>
              <a:t>java.awt.Component</a:t>
            </a:r>
            <a:r>
              <a:rPr lang="pt-BR" dirty="0" smtClean="0"/>
              <a:t> </a:t>
            </a:r>
            <a:r>
              <a:rPr lang="pt-BR" dirty="0" err="1" smtClean="0"/>
              <a:t>c,java.lang.Object</a:t>
            </a:r>
            <a:r>
              <a:rPr lang="pt-BR" dirty="0" smtClean="0"/>
              <a:t> </a:t>
            </a:r>
            <a:r>
              <a:rPr lang="pt-BR" dirty="0"/>
              <a:t>o); </a:t>
            </a:r>
            <a:endParaRPr lang="pt-BR" dirty="0" smtClean="0"/>
          </a:p>
        </p:txBody>
      </p:sp>
    </p:spTree>
    <p:extLst>
      <p:ext uri="{BB962C8B-B14F-4D97-AF65-F5344CB8AC3E}">
        <p14:creationId xmlns="" xmlns:p14="http://schemas.microsoft.com/office/powerpoint/2010/main" val="7223843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pt-BR" dirty="0" err="1"/>
              <a:t>BorderLayout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lnSpcReduction="10000"/>
          </a:bodyPr>
          <a:lstStyle/>
          <a:p>
            <a:pPr marL="514350" indent="-514350" algn="just">
              <a:buFont typeface="+mj-lt"/>
              <a:buAutoNum type="arabicPeriod"/>
            </a:pPr>
            <a:r>
              <a:rPr lang="pt-BR" dirty="0" smtClean="0"/>
              <a:t>Crie um </a:t>
            </a:r>
            <a:r>
              <a:rPr lang="pt-BR" dirty="0" err="1" smtClean="0"/>
              <a:t>JFrame</a:t>
            </a:r>
            <a:r>
              <a:rPr lang="pt-BR" dirty="0" smtClean="0"/>
              <a:t> como estávamos fazendo até agora.</a:t>
            </a:r>
          </a:p>
          <a:p>
            <a:pPr marL="514350" indent="-514350" algn="just">
              <a:buFont typeface="+mj-lt"/>
              <a:buAutoNum type="arabicPeriod"/>
            </a:pPr>
            <a:r>
              <a:rPr lang="pt-BR" dirty="0" smtClean="0"/>
              <a:t>Adicione ao Container para cada posição </a:t>
            </a:r>
            <a:r>
              <a:rPr lang="en-US" dirty="0"/>
              <a:t>NORTH, SOUTH, EAST, WEST, e </a:t>
            </a:r>
            <a:r>
              <a:rPr lang="en-US" dirty="0" smtClean="0"/>
              <a:t>CENTER um </a:t>
            </a:r>
            <a:r>
              <a:rPr lang="en-US" dirty="0" err="1" smtClean="0"/>
              <a:t>JButton</a:t>
            </a:r>
            <a:r>
              <a:rPr lang="en-US" dirty="0" smtClean="0"/>
              <a:t>. </a:t>
            </a:r>
          </a:p>
          <a:p>
            <a:pPr marL="514350" indent="-514350" algn="just">
              <a:buFont typeface="+mj-lt"/>
              <a:buAutoNum type="arabicPeriod"/>
            </a:pPr>
            <a:r>
              <a:rPr lang="en-US" dirty="0" err="1" smtClean="0"/>
              <a:t>Dica</a:t>
            </a:r>
            <a:r>
              <a:rPr lang="en-US" dirty="0" smtClean="0"/>
              <a:t>: use </a:t>
            </a:r>
            <a:r>
              <a:rPr lang="pt-BR" dirty="0" err="1" smtClean="0"/>
              <a:t>add</a:t>
            </a:r>
            <a:r>
              <a:rPr lang="pt-BR" dirty="0" smtClean="0"/>
              <a:t>(</a:t>
            </a:r>
            <a:r>
              <a:rPr lang="pt-BR" dirty="0" err="1" smtClean="0"/>
              <a:t>BorderLayout.NORTH</a:t>
            </a:r>
            <a:r>
              <a:rPr lang="pt-BR" dirty="0"/>
              <a:t>, new </a:t>
            </a:r>
            <a:r>
              <a:rPr lang="pt-BR" dirty="0" err="1"/>
              <a:t>JButton</a:t>
            </a:r>
            <a:r>
              <a:rPr lang="pt-BR" dirty="0" smtClean="0"/>
              <a:t>(“B"));</a:t>
            </a:r>
          </a:p>
          <a:p>
            <a:pPr marL="514350" indent="-514350" algn="just">
              <a:buFont typeface="+mj-lt"/>
              <a:buAutoNum type="arabicPeriod"/>
            </a:pPr>
            <a:r>
              <a:rPr lang="pt-BR" dirty="0" smtClean="0"/>
              <a:t>Vamos fazer algumas alterações agora remova todos os métodos </a:t>
            </a:r>
            <a:r>
              <a:rPr lang="pt-BR" dirty="0" err="1" smtClean="0"/>
              <a:t>setSize</a:t>
            </a:r>
            <a:r>
              <a:rPr lang="pt-BR" dirty="0" smtClean="0"/>
              <a:t>.</a:t>
            </a:r>
          </a:p>
          <a:p>
            <a:pPr marL="0" indent="0" algn="just">
              <a:buNone/>
            </a:pPr>
            <a:endParaRPr lang="pt-BR" dirty="0" smtClean="0"/>
          </a:p>
        </p:txBody>
      </p:sp>
    </p:spTree>
    <p:extLst>
      <p:ext uri="{BB962C8B-B14F-4D97-AF65-F5344CB8AC3E}">
        <p14:creationId xmlns="" xmlns:p14="http://schemas.microsoft.com/office/powerpoint/2010/main" val="9461512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pt-BR" dirty="0" err="1"/>
              <a:t>BorderLayout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514350" indent="-514350" algn="just">
              <a:buFont typeface="+mj-lt"/>
              <a:buAutoNum type="arabicPeriod" startAt="5"/>
            </a:pPr>
            <a:r>
              <a:rPr lang="pt-BR" dirty="0" smtClean="0"/>
              <a:t>Após adicionar ao container seus componentes chame o método pack() de </a:t>
            </a:r>
            <a:r>
              <a:rPr lang="pt-BR" dirty="0" err="1" smtClean="0"/>
              <a:t>JFrame</a:t>
            </a:r>
            <a:r>
              <a:rPr lang="pt-BR" dirty="0" smtClean="0"/>
              <a:t>.</a:t>
            </a:r>
          </a:p>
          <a:p>
            <a:pPr marL="514350" indent="-514350" algn="just">
              <a:buFont typeface="+mj-lt"/>
              <a:buAutoNum type="arabicPeriod" startAt="5"/>
            </a:pPr>
            <a:r>
              <a:rPr lang="pt-BR" dirty="0" smtClean="0"/>
              <a:t>Agora pegue uma Dimension a partir do método </a:t>
            </a:r>
            <a:r>
              <a:rPr lang="pt-BR" dirty="0" err="1"/>
              <a:t>getPreferredSize</a:t>
            </a:r>
            <a:r>
              <a:rPr lang="pt-BR" dirty="0" smtClean="0"/>
              <a:t>().</a:t>
            </a:r>
          </a:p>
          <a:p>
            <a:pPr marL="514350" indent="-514350" algn="just">
              <a:buFont typeface="+mj-lt"/>
              <a:buAutoNum type="arabicPeriod" startAt="5"/>
            </a:pPr>
            <a:r>
              <a:rPr lang="pt-BR" dirty="0" smtClean="0"/>
              <a:t>Em seguida coloque essa Dimension no método </a:t>
            </a:r>
            <a:r>
              <a:rPr lang="pt-BR" dirty="0" err="1" smtClean="0"/>
              <a:t>setMinimumSize</a:t>
            </a:r>
            <a:r>
              <a:rPr lang="pt-BR" dirty="0" smtClean="0"/>
              <a:t>. </a:t>
            </a:r>
          </a:p>
          <a:p>
            <a:pPr marL="0" indent="0" algn="just">
              <a:buNone/>
            </a:pPr>
            <a:endParaRPr lang="pt-BR" dirty="0" smtClean="0"/>
          </a:p>
        </p:txBody>
      </p:sp>
    </p:spTree>
    <p:extLst>
      <p:ext uri="{BB962C8B-B14F-4D97-AF65-F5344CB8AC3E}">
        <p14:creationId xmlns="" xmlns:p14="http://schemas.microsoft.com/office/powerpoint/2010/main" val="29410737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pt-BR" dirty="0" err="1"/>
              <a:t>BorderLayout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Ver exemplo:</a:t>
            </a:r>
          </a:p>
          <a:p>
            <a:pPr marL="0" indent="0" algn="just">
              <a:buNone/>
            </a:pPr>
            <a:r>
              <a:rPr lang="pt-BR" dirty="0" smtClean="0"/>
              <a:t>BorderLayoutDemo.java</a:t>
            </a:r>
          </a:p>
          <a:p>
            <a:pPr marL="0" indent="0" algn="just">
              <a:buNone/>
            </a:pPr>
            <a:r>
              <a:rPr lang="pt-BR" b="1" dirty="0" smtClean="0"/>
              <a:t>Dica: </a:t>
            </a:r>
            <a:r>
              <a:rPr lang="pt-BR" dirty="0" smtClean="0"/>
              <a:t>Redimensione o </a:t>
            </a:r>
            <a:r>
              <a:rPr lang="pt-BR" b="1" dirty="0" err="1" smtClean="0"/>
              <a:t>JFrame</a:t>
            </a:r>
            <a:r>
              <a:rPr lang="pt-BR" dirty="0" smtClean="0"/>
              <a:t>, repare que os </a:t>
            </a:r>
            <a:r>
              <a:rPr lang="pt-BR" b="1" dirty="0" err="1" smtClean="0"/>
              <a:t>Component</a:t>
            </a:r>
            <a:r>
              <a:rPr lang="pt-BR" dirty="0" err="1" smtClean="0"/>
              <a:t>s</a:t>
            </a:r>
            <a:r>
              <a:rPr lang="pt-BR" dirty="0" smtClean="0"/>
              <a:t> alteram suas </a:t>
            </a:r>
            <a:r>
              <a:rPr lang="pt-BR" b="1" dirty="0" smtClean="0"/>
              <a:t>Dimension</a:t>
            </a:r>
            <a:r>
              <a:rPr lang="pt-BR" dirty="0" smtClean="0"/>
              <a:t> de acordo com a </a:t>
            </a:r>
            <a:r>
              <a:rPr lang="pt-BR" b="1" dirty="0" smtClean="0"/>
              <a:t>Dimension</a:t>
            </a:r>
            <a:r>
              <a:rPr lang="pt-BR" dirty="0" smtClean="0"/>
              <a:t> do </a:t>
            </a:r>
            <a:r>
              <a:rPr lang="pt-BR" b="1" dirty="0" err="1" smtClean="0"/>
              <a:t>JFrame</a:t>
            </a:r>
            <a:r>
              <a:rPr lang="pt-BR" b="1" dirty="0" smtClean="0"/>
              <a:t>.</a:t>
            </a:r>
            <a:endParaRPr lang="pt-BR" dirty="0" smtClean="0"/>
          </a:p>
        </p:txBody>
      </p:sp>
    </p:spTree>
    <p:extLst>
      <p:ext uri="{BB962C8B-B14F-4D97-AF65-F5344CB8AC3E}">
        <p14:creationId xmlns="" xmlns:p14="http://schemas.microsoft.com/office/powerpoint/2010/main" val="397282394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pt-BR" dirty="0" smtClean="0"/>
              <a:t>Método pack de </a:t>
            </a:r>
            <a:r>
              <a:rPr lang="pt-BR" dirty="0" err="1" smtClean="0"/>
              <a:t>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a:bodyPr>
          <a:lstStyle/>
          <a:p>
            <a:pPr marL="0" indent="0" algn="just">
              <a:buNone/>
            </a:pPr>
            <a:r>
              <a:rPr lang="pt-BR" b="1" dirty="0" smtClean="0"/>
              <a:t>Método pack();</a:t>
            </a:r>
          </a:p>
          <a:p>
            <a:pPr marL="0" indent="0" algn="just">
              <a:buNone/>
            </a:pPr>
            <a:r>
              <a:rPr lang="pt-BR" dirty="0" smtClean="0"/>
              <a:t>O método </a:t>
            </a:r>
            <a:r>
              <a:rPr lang="pt-BR" b="1" dirty="0" smtClean="0"/>
              <a:t>pack</a:t>
            </a:r>
            <a:r>
              <a:rPr lang="pt-BR" dirty="0" smtClean="0"/>
              <a:t> na verdade é da classe </a:t>
            </a:r>
            <a:r>
              <a:rPr lang="pt-BR" b="1" dirty="0" err="1" smtClean="0"/>
              <a:t>java.awt.Window</a:t>
            </a:r>
            <a:r>
              <a:rPr lang="pt-BR" dirty="0" smtClean="0"/>
              <a:t>. Ele é herdado por todas classes de janelas tanto de </a:t>
            </a:r>
            <a:r>
              <a:rPr lang="pt-BR" dirty="0" err="1" smtClean="0"/>
              <a:t>java.awt</a:t>
            </a:r>
            <a:r>
              <a:rPr lang="pt-BR" dirty="0" smtClean="0"/>
              <a:t> e </a:t>
            </a:r>
            <a:r>
              <a:rPr lang="pt-BR" dirty="0" err="1" smtClean="0"/>
              <a:t>javax.swing</a:t>
            </a:r>
            <a:r>
              <a:rPr lang="pt-BR" dirty="0" smtClean="0"/>
              <a:t>.</a:t>
            </a:r>
          </a:p>
          <a:p>
            <a:pPr marL="0" indent="0" algn="just">
              <a:buNone/>
            </a:pPr>
            <a:r>
              <a:rPr lang="pt-BR" dirty="0" smtClean="0"/>
              <a:t>O método faz com que os </a:t>
            </a:r>
            <a:r>
              <a:rPr lang="pt-BR" b="1" dirty="0" err="1" smtClean="0"/>
              <a:t>Componet</a:t>
            </a:r>
            <a:r>
              <a:rPr lang="pt-BR" dirty="0" smtClean="0"/>
              <a:t> possam adquirir o seu tamanho preferencial ou seja altura, comprimento para que o texto do componente possa aparecer bem no </a:t>
            </a:r>
            <a:r>
              <a:rPr lang="pt-BR" b="1" dirty="0" err="1" smtClean="0"/>
              <a:t>Componet</a:t>
            </a:r>
            <a:r>
              <a:rPr lang="pt-BR" dirty="0" smtClean="0"/>
              <a:t>.  </a:t>
            </a:r>
          </a:p>
        </p:txBody>
      </p:sp>
    </p:spTree>
    <p:extLst>
      <p:ext uri="{BB962C8B-B14F-4D97-AF65-F5344CB8AC3E}">
        <p14:creationId xmlns="" xmlns:p14="http://schemas.microsoft.com/office/powerpoint/2010/main" val="46910167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pt-BR" dirty="0" smtClean="0"/>
              <a:t>Método </a:t>
            </a:r>
            <a:r>
              <a:rPr lang="pt-BR" dirty="0" err="1" smtClean="0"/>
              <a:t>getPreferredSize</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lnSpcReduction="20000"/>
          </a:bodyPr>
          <a:lstStyle/>
          <a:p>
            <a:pPr marL="0" indent="0" algn="just">
              <a:buNone/>
            </a:pPr>
            <a:r>
              <a:rPr lang="pt-BR" b="1" dirty="0" smtClean="0"/>
              <a:t>Método </a:t>
            </a:r>
            <a:r>
              <a:rPr lang="pt-BR" b="1" dirty="0" err="1"/>
              <a:t>getPreferredSize</a:t>
            </a:r>
            <a:r>
              <a:rPr lang="pt-BR" b="1" dirty="0" smtClean="0"/>
              <a:t>();</a:t>
            </a:r>
          </a:p>
          <a:p>
            <a:pPr marL="0" indent="0" algn="just">
              <a:buNone/>
            </a:pPr>
            <a:r>
              <a:rPr lang="pt-BR" dirty="0" smtClean="0"/>
              <a:t>O método </a:t>
            </a:r>
            <a:r>
              <a:rPr lang="pt-BR" b="1" dirty="0" err="1" smtClean="0"/>
              <a:t>getPreferredSize</a:t>
            </a:r>
            <a:r>
              <a:rPr lang="pt-BR" dirty="0" smtClean="0"/>
              <a:t> pega a </a:t>
            </a:r>
            <a:r>
              <a:rPr lang="pt-BR" b="1" dirty="0" smtClean="0"/>
              <a:t>Dimension</a:t>
            </a:r>
            <a:r>
              <a:rPr lang="pt-BR" dirty="0" smtClean="0"/>
              <a:t> preferencial do </a:t>
            </a:r>
            <a:r>
              <a:rPr lang="pt-BR" b="1" dirty="0" err="1" smtClean="0"/>
              <a:t>JFrame</a:t>
            </a:r>
            <a:r>
              <a:rPr lang="pt-BR" dirty="0" smtClean="0"/>
              <a:t>.  Vamos pensar se usamos o método </a:t>
            </a:r>
            <a:r>
              <a:rPr lang="pt-BR" b="1" dirty="0" smtClean="0"/>
              <a:t>pack</a:t>
            </a:r>
            <a:r>
              <a:rPr lang="pt-BR" dirty="0" smtClean="0"/>
              <a:t> para deixar todos </a:t>
            </a:r>
            <a:r>
              <a:rPr lang="pt-BR" b="1" dirty="0" err="1" smtClean="0"/>
              <a:t>Component</a:t>
            </a:r>
            <a:r>
              <a:rPr lang="pt-BR" dirty="0" smtClean="0"/>
              <a:t> em seus tamanho adequados podemos deixar o </a:t>
            </a:r>
            <a:r>
              <a:rPr lang="pt-BR" b="1" dirty="0" err="1" smtClean="0"/>
              <a:t>JFrame</a:t>
            </a:r>
            <a:r>
              <a:rPr lang="pt-BR" dirty="0" smtClean="0"/>
              <a:t> em um tamanho adequado com esse método e definir um tamanho </a:t>
            </a:r>
            <a:r>
              <a:rPr lang="pt-BR" dirty="0" smtClean="0">
                <a:solidFill>
                  <a:srgbClr val="FF0000"/>
                </a:solidFill>
              </a:rPr>
              <a:t>mínimo</a:t>
            </a:r>
            <a:r>
              <a:rPr lang="pt-BR" dirty="0" smtClean="0"/>
              <a:t> do nosso </a:t>
            </a:r>
            <a:r>
              <a:rPr lang="pt-BR" b="1" dirty="0" err="1" smtClean="0"/>
              <a:t>JFrame</a:t>
            </a:r>
            <a:r>
              <a:rPr lang="pt-BR" dirty="0" smtClean="0"/>
              <a:t> com a Dimension pegada pelo método </a:t>
            </a:r>
            <a:r>
              <a:rPr lang="pt-BR" b="1" dirty="0" err="1"/>
              <a:t>getPreferredSize</a:t>
            </a:r>
            <a:r>
              <a:rPr lang="pt-BR" dirty="0"/>
              <a:t> </a:t>
            </a:r>
            <a:r>
              <a:rPr lang="pt-BR" dirty="0" smtClean="0"/>
              <a:t>passando para o </a:t>
            </a:r>
            <a:r>
              <a:rPr lang="pt-BR" dirty="0"/>
              <a:t>método </a:t>
            </a:r>
            <a:r>
              <a:rPr lang="pt-BR" b="1" dirty="0" err="1" smtClean="0"/>
              <a:t>setMinimumSize</a:t>
            </a:r>
            <a:r>
              <a:rPr lang="pt-BR" dirty="0" smtClean="0"/>
              <a:t> que já vimos anteriormente.</a:t>
            </a:r>
          </a:p>
        </p:txBody>
      </p:sp>
    </p:spTree>
    <p:extLst>
      <p:ext uri="{BB962C8B-B14F-4D97-AF65-F5344CB8AC3E}">
        <p14:creationId xmlns="" xmlns:p14="http://schemas.microsoft.com/office/powerpoint/2010/main" val="33143936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pt-BR" dirty="0" err="1" smtClean="0"/>
              <a:t>FlowLayout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lnSpcReduction="20000"/>
          </a:bodyPr>
          <a:lstStyle/>
          <a:p>
            <a:pPr marL="0" indent="0" algn="just">
              <a:buNone/>
            </a:pPr>
            <a:r>
              <a:rPr lang="pt-BR" b="1" dirty="0" err="1" smtClean="0"/>
              <a:t>FlowLayout</a:t>
            </a:r>
            <a:r>
              <a:rPr lang="pt-BR" dirty="0" smtClean="0"/>
              <a:t> é uma outra classe do pacote </a:t>
            </a:r>
            <a:r>
              <a:rPr lang="pt-BR" dirty="0" err="1" smtClean="0"/>
              <a:t>java.awt</a:t>
            </a:r>
            <a:r>
              <a:rPr lang="pt-BR" dirty="0" smtClean="0"/>
              <a:t> que implementa a interface </a:t>
            </a:r>
            <a:r>
              <a:rPr lang="pt-BR" b="1" dirty="0" err="1" smtClean="0"/>
              <a:t>LayoutManager</a:t>
            </a:r>
            <a:r>
              <a:rPr lang="pt-BR" b="1" dirty="0" smtClean="0"/>
              <a:t>.</a:t>
            </a:r>
          </a:p>
          <a:p>
            <a:pPr marL="0" indent="0" algn="just">
              <a:buNone/>
            </a:pPr>
            <a:endParaRPr lang="pt-BR" b="1" dirty="0" smtClean="0"/>
          </a:p>
          <a:p>
            <a:pPr marL="0" indent="0" algn="just">
              <a:buNone/>
            </a:pPr>
            <a:r>
              <a:rPr lang="pt-BR" b="1" dirty="0" err="1" smtClean="0"/>
              <a:t>FlowLayout</a:t>
            </a:r>
            <a:r>
              <a:rPr lang="pt-BR" dirty="0" smtClean="0"/>
              <a:t> </a:t>
            </a:r>
            <a:r>
              <a:rPr lang="pt-PT" dirty="0" smtClean="0"/>
              <a:t>organiza </a:t>
            </a:r>
            <a:r>
              <a:rPr lang="pt-PT" dirty="0"/>
              <a:t>os </a:t>
            </a:r>
            <a:r>
              <a:rPr lang="pt-PT" b="1" dirty="0" err="1" smtClean="0"/>
              <a:t>Componet</a:t>
            </a:r>
            <a:r>
              <a:rPr lang="pt-PT" dirty="0" smtClean="0"/>
              <a:t> em </a:t>
            </a:r>
            <a:r>
              <a:rPr lang="pt-PT" dirty="0"/>
              <a:t>um fluxo direcional, bem como linhas de texto em um parágrafo. A </a:t>
            </a:r>
            <a:r>
              <a:rPr lang="pt-PT" dirty="0" smtClean="0"/>
              <a:t>direção </a:t>
            </a:r>
            <a:r>
              <a:rPr lang="pt-PT" dirty="0"/>
              <a:t>do fluxo é determinada pela propriedade do recipiente </a:t>
            </a:r>
            <a:r>
              <a:rPr lang="pt-PT" dirty="0" err="1"/>
              <a:t>componentOrientation</a:t>
            </a:r>
            <a:r>
              <a:rPr lang="pt-PT" dirty="0"/>
              <a:t> e pode ser um dos dois valores</a:t>
            </a:r>
            <a:r>
              <a:rPr lang="pt-PT" dirty="0" smtClean="0"/>
              <a:t>:</a:t>
            </a:r>
          </a:p>
          <a:p>
            <a:pPr>
              <a:buFont typeface="Wingdings" charset="2"/>
              <a:buChar char="ü"/>
            </a:pPr>
            <a:r>
              <a:rPr lang="da-DK" dirty="0" err="1" smtClean="0"/>
              <a:t>ComponentOrientation.LEFT_TO_RIGHT</a:t>
            </a:r>
            <a:r>
              <a:rPr lang="da-DK" dirty="0" smtClean="0"/>
              <a:t>; </a:t>
            </a:r>
            <a:endParaRPr lang="da-DK" dirty="0"/>
          </a:p>
          <a:p>
            <a:pPr>
              <a:buFont typeface="Wingdings" charset="2"/>
              <a:buChar char="ü"/>
            </a:pPr>
            <a:r>
              <a:rPr lang="da-DK" dirty="0" err="1" smtClean="0"/>
              <a:t>ComponentOrientation.RIGHT_TO_LEFT</a:t>
            </a:r>
            <a:r>
              <a:rPr lang="da-DK" dirty="0" smtClean="0"/>
              <a:t>; </a:t>
            </a:r>
            <a:endParaRPr lang="da-DK" dirty="0"/>
          </a:p>
        </p:txBody>
      </p:sp>
    </p:spTree>
    <p:extLst>
      <p:ext uri="{BB962C8B-B14F-4D97-AF65-F5344CB8AC3E}">
        <p14:creationId xmlns="" xmlns:p14="http://schemas.microsoft.com/office/powerpoint/2010/main" val="134206541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en-US" dirty="0"/>
              <a:t>j</a:t>
            </a:r>
            <a:r>
              <a:rPr lang="pt-BR" dirty="0" err="1" smtClean="0"/>
              <a:t>ava.awt.FlowLayout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85000" lnSpcReduction="10000"/>
          </a:bodyPr>
          <a:lstStyle/>
          <a:p>
            <a:pPr marL="0" indent="0" algn="just">
              <a:buNone/>
            </a:pPr>
            <a:r>
              <a:rPr lang="pt-BR" b="1" dirty="0" err="1" smtClean="0"/>
              <a:t>FlowLayout</a:t>
            </a:r>
            <a:r>
              <a:rPr lang="pt-BR" b="1" dirty="0" smtClean="0"/>
              <a:t> </a:t>
            </a:r>
            <a:r>
              <a:rPr lang="pt-PT" dirty="0" smtClean="0"/>
              <a:t>é</a:t>
            </a:r>
            <a:r>
              <a:rPr lang="pt-PT" b="1" dirty="0" smtClean="0"/>
              <a:t> </a:t>
            </a:r>
            <a:r>
              <a:rPr lang="pt-PT" dirty="0" smtClean="0"/>
              <a:t>normalmente </a:t>
            </a:r>
            <a:r>
              <a:rPr lang="pt-PT" dirty="0"/>
              <a:t>utilizados para colocar os botões em um painel. Dispõe botões horizontalmente até não caber mais botões na mesma linha. O alinhamento de linha é determinada pela propriedade alinhar. Os valores possíveis são</a:t>
            </a:r>
            <a:r>
              <a:rPr lang="pt-PT" dirty="0" smtClean="0"/>
              <a:t>:</a:t>
            </a:r>
          </a:p>
          <a:p>
            <a:pPr algn="just">
              <a:buFont typeface="Wingdings" charset="2"/>
              <a:buChar char="ü"/>
            </a:pPr>
            <a:r>
              <a:rPr lang="en-US" dirty="0"/>
              <a:t> LEFT</a:t>
            </a:r>
          </a:p>
          <a:p>
            <a:pPr algn="just">
              <a:buFont typeface="Wingdings" charset="2"/>
              <a:buChar char="ü"/>
            </a:pPr>
            <a:r>
              <a:rPr lang="en-US" dirty="0"/>
              <a:t> </a:t>
            </a:r>
            <a:r>
              <a:rPr lang="en-US" dirty="0" smtClean="0"/>
              <a:t>RIGHT</a:t>
            </a:r>
            <a:endParaRPr lang="en-US" dirty="0"/>
          </a:p>
          <a:p>
            <a:pPr algn="just">
              <a:buFont typeface="Wingdings" charset="2"/>
              <a:buChar char="ü"/>
            </a:pPr>
            <a:r>
              <a:rPr lang="en-US" dirty="0"/>
              <a:t> </a:t>
            </a:r>
            <a:r>
              <a:rPr lang="en-US" dirty="0" smtClean="0"/>
              <a:t>CENTER</a:t>
            </a:r>
            <a:endParaRPr lang="en-US" dirty="0"/>
          </a:p>
          <a:p>
            <a:pPr algn="just">
              <a:buFont typeface="Wingdings" charset="2"/>
              <a:buChar char="ü"/>
            </a:pPr>
            <a:r>
              <a:rPr lang="en-US" dirty="0"/>
              <a:t> </a:t>
            </a:r>
            <a:r>
              <a:rPr lang="en-US" dirty="0" smtClean="0"/>
              <a:t>LEADING</a:t>
            </a:r>
            <a:endParaRPr lang="en-US" dirty="0"/>
          </a:p>
          <a:p>
            <a:pPr algn="just">
              <a:buFont typeface="Wingdings" charset="2"/>
              <a:buChar char="ü"/>
            </a:pPr>
            <a:r>
              <a:rPr lang="en-US" dirty="0"/>
              <a:t> </a:t>
            </a:r>
            <a:r>
              <a:rPr lang="en-US" dirty="0" smtClean="0"/>
              <a:t>TRAILING </a:t>
            </a:r>
            <a:endParaRPr lang="pt-BR" dirty="0" smtClean="0"/>
          </a:p>
        </p:txBody>
      </p:sp>
    </p:spTree>
    <p:extLst>
      <p:ext uri="{BB962C8B-B14F-4D97-AF65-F5344CB8AC3E}">
        <p14:creationId xmlns="" xmlns:p14="http://schemas.microsoft.com/office/powerpoint/2010/main" val="241343827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en-US" dirty="0"/>
              <a:t>j</a:t>
            </a:r>
            <a:r>
              <a:rPr lang="pt-BR" dirty="0" err="1" smtClean="0"/>
              <a:t>ava.awt.FlowLayout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85000" lnSpcReduction="10000"/>
          </a:bodyPr>
          <a:lstStyle/>
          <a:p>
            <a:pPr marL="514350" indent="-514350" algn="just">
              <a:buFont typeface="+mj-lt"/>
              <a:buAutoNum type="arabicPeriod"/>
            </a:pPr>
            <a:r>
              <a:rPr lang="x-none" dirty="0" smtClean="0"/>
              <a:t>Crie uma Classe que estenda J</a:t>
            </a:r>
            <a:r>
              <a:rPr lang="en-US" dirty="0"/>
              <a:t>F</a:t>
            </a:r>
            <a:r>
              <a:rPr lang="x-none" dirty="0" smtClean="0"/>
              <a:t>rame atribua uma instacia de FlowLayout no método setLayout do J</a:t>
            </a:r>
            <a:r>
              <a:rPr lang="en-US" dirty="0"/>
              <a:t>F</a:t>
            </a:r>
            <a:r>
              <a:rPr lang="x-none" dirty="0" smtClean="0"/>
              <a:t>rame</a:t>
            </a:r>
            <a:r>
              <a:rPr lang="pt-PT" dirty="0" smtClean="0"/>
              <a:t>.</a:t>
            </a:r>
          </a:p>
          <a:p>
            <a:pPr marL="514350" indent="-514350" algn="just">
              <a:buFont typeface="+mj-lt"/>
              <a:buAutoNum type="arabicPeriod"/>
            </a:pPr>
            <a:r>
              <a:rPr lang="pt-PT" dirty="0" smtClean="0"/>
              <a:t>Adicione dois J</a:t>
            </a:r>
            <a:r>
              <a:rPr lang="en-US" dirty="0"/>
              <a:t>B</a:t>
            </a:r>
            <a:r>
              <a:rPr lang="pt-PT" dirty="0" err="1" smtClean="0"/>
              <a:t>utton</a:t>
            </a:r>
            <a:r>
              <a:rPr lang="pt-PT" dirty="0" smtClean="0"/>
              <a:t> (</a:t>
            </a:r>
            <a:r>
              <a:rPr lang="pt-PT" dirty="0" err="1" smtClean="0"/>
              <a:t>Componet</a:t>
            </a:r>
            <a:r>
              <a:rPr lang="pt-PT" dirty="0" smtClean="0"/>
              <a:t>) ao </a:t>
            </a:r>
            <a:r>
              <a:rPr lang="pt-PT" dirty="0" err="1" smtClean="0"/>
              <a:t>Container</a:t>
            </a:r>
            <a:r>
              <a:rPr lang="pt-PT" dirty="0" smtClean="0"/>
              <a:t> com o método </a:t>
            </a:r>
            <a:r>
              <a:rPr lang="pt-PT" dirty="0" err="1" smtClean="0"/>
              <a:t>add</a:t>
            </a:r>
            <a:r>
              <a:rPr lang="pt-PT" dirty="0" smtClean="0"/>
              <a:t>(</a:t>
            </a:r>
            <a:r>
              <a:rPr lang="pt-PT" dirty="0" err="1" smtClean="0"/>
              <a:t>Componet</a:t>
            </a:r>
            <a:r>
              <a:rPr lang="pt-PT" dirty="0" smtClean="0"/>
              <a:t> c) de </a:t>
            </a:r>
            <a:r>
              <a:rPr lang="pt-PT" dirty="0" err="1" smtClean="0"/>
              <a:t>Container</a:t>
            </a:r>
            <a:r>
              <a:rPr lang="pt-PT" dirty="0" smtClean="0"/>
              <a:t>. Use </a:t>
            </a:r>
            <a:r>
              <a:rPr lang="pt-PT" dirty="0" err="1" smtClean="0"/>
              <a:t>new</a:t>
            </a:r>
            <a:r>
              <a:rPr lang="pt-PT" dirty="0" smtClean="0"/>
              <a:t> J</a:t>
            </a:r>
            <a:r>
              <a:rPr lang="en-US" dirty="0"/>
              <a:t>B</a:t>
            </a:r>
            <a:r>
              <a:rPr lang="pt-PT" dirty="0" err="1" smtClean="0"/>
              <a:t>utton</a:t>
            </a:r>
            <a:r>
              <a:rPr lang="pt-PT" dirty="0" smtClean="0"/>
              <a:t>(“1”) e </a:t>
            </a:r>
            <a:r>
              <a:rPr lang="pt-PT" dirty="0" err="1"/>
              <a:t>new</a:t>
            </a:r>
            <a:r>
              <a:rPr lang="pt-PT" dirty="0"/>
              <a:t> J</a:t>
            </a:r>
            <a:r>
              <a:rPr lang="en-US" dirty="0"/>
              <a:t>B</a:t>
            </a:r>
            <a:r>
              <a:rPr lang="pt-PT" dirty="0" err="1"/>
              <a:t>utton</a:t>
            </a:r>
            <a:r>
              <a:rPr lang="pt-PT" dirty="0"/>
              <a:t>(“</a:t>
            </a:r>
            <a:r>
              <a:rPr lang="pt-PT" dirty="0" smtClean="0"/>
              <a:t>123456789”</a:t>
            </a:r>
            <a:r>
              <a:rPr lang="pt-PT" dirty="0"/>
              <a:t>) </a:t>
            </a:r>
            <a:r>
              <a:rPr lang="pt-PT" dirty="0" smtClean="0"/>
              <a:t>.</a:t>
            </a:r>
          </a:p>
          <a:p>
            <a:pPr marL="514350" indent="-514350" algn="just">
              <a:buFont typeface="+mj-lt"/>
              <a:buAutoNum type="arabicPeriod"/>
            </a:pPr>
            <a:r>
              <a:rPr lang="pt-PT" dirty="0" smtClean="0"/>
              <a:t>Chame o método </a:t>
            </a:r>
            <a:r>
              <a:rPr lang="pt-PT" dirty="0" err="1" smtClean="0"/>
              <a:t>pack</a:t>
            </a:r>
            <a:r>
              <a:rPr lang="pt-PT" dirty="0" smtClean="0"/>
              <a:t> após colocar os </a:t>
            </a:r>
            <a:r>
              <a:rPr lang="pt-PT" dirty="0" err="1" smtClean="0"/>
              <a:t>Component</a:t>
            </a:r>
            <a:r>
              <a:rPr lang="pt-PT" dirty="0" smtClean="0"/>
              <a:t> no </a:t>
            </a:r>
            <a:r>
              <a:rPr lang="pt-PT" dirty="0" err="1" smtClean="0"/>
              <a:t>Container</a:t>
            </a:r>
            <a:endParaRPr lang="pt-PT" dirty="0" smtClean="0"/>
          </a:p>
          <a:p>
            <a:pPr marL="514350" indent="-514350" algn="just">
              <a:buFont typeface="+mj-lt"/>
              <a:buAutoNum type="arabicPeriod"/>
            </a:pPr>
            <a:r>
              <a:rPr lang="pt-PT" dirty="0" smtClean="0"/>
              <a:t>Não faça nenhuma atribuição de </a:t>
            </a:r>
            <a:r>
              <a:rPr lang="pt-PT" dirty="0" err="1" smtClean="0"/>
              <a:t>Dimension</a:t>
            </a:r>
            <a:r>
              <a:rPr lang="pt-PT" dirty="0" smtClean="0"/>
              <a:t> nesse instante para compreendermos o comportamento do </a:t>
            </a:r>
            <a:r>
              <a:rPr lang="pt-PT" dirty="0" err="1" smtClean="0"/>
              <a:t>FlowLayout</a:t>
            </a:r>
            <a:r>
              <a:rPr lang="pt-PT" dirty="0" smtClean="0"/>
              <a:t>. </a:t>
            </a:r>
          </a:p>
          <a:p>
            <a:pPr marL="514350" indent="-514350" algn="just">
              <a:buFont typeface="+mj-lt"/>
              <a:buAutoNum type="arabicPeriod"/>
            </a:pPr>
            <a:endParaRPr lang="pt-PT" dirty="0" smtClean="0"/>
          </a:p>
          <a:p>
            <a:pPr marL="0" indent="0" algn="just">
              <a:buNone/>
            </a:pPr>
            <a:endParaRPr lang="pt-PT" dirty="0" smtClean="0"/>
          </a:p>
        </p:txBody>
      </p:sp>
    </p:spTree>
    <p:extLst>
      <p:ext uri="{BB962C8B-B14F-4D97-AF65-F5344CB8AC3E}">
        <p14:creationId xmlns="" xmlns:p14="http://schemas.microsoft.com/office/powerpoint/2010/main" val="116416334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en-US" dirty="0"/>
              <a:t>j</a:t>
            </a:r>
            <a:r>
              <a:rPr lang="pt-BR" dirty="0" err="1" smtClean="0"/>
              <a:t>ava.awt.FlowLayout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lnSpcReduction="10000"/>
          </a:bodyPr>
          <a:lstStyle/>
          <a:p>
            <a:pPr marL="0" indent="0" algn="just">
              <a:buNone/>
            </a:pPr>
            <a:r>
              <a:rPr lang="pt-PT" b="1" dirty="0" smtClean="0"/>
              <a:t>Ver exemplo: </a:t>
            </a:r>
            <a:r>
              <a:rPr lang="en-US" dirty="0" err="1" smtClean="0"/>
              <a:t>FlowLayoutDemo.java</a:t>
            </a:r>
            <a:endParaRPr lang="en-US" dirty="0" smtClean="0"/>
          </a:p>
          <a:p>
            <a:pPr marL="0" indent="0" algn="just">
              <a:buNone/>
            </a:pPr>
            <a:r>
              <a:rPr lang="pt-PT" dirty="0" smtClean="0"/>
              <a:t>Dica: </a:t>
            </a:r>
            <a:r>
              <a:rPr lang="x-none" dirty="0" smtClean="0"/>
              <a:t>Perceba que que os botões adicionados tem tamanho diferentes eles tem as </a:t>
            </a:r>
            <a:r>
              <a:rPr lang="x-none" b="1" dirty="0" smtClean="0"/>
              <a:t>Dimension</a:t>
            </a:r>
            <a:r>
              <a:rPr lang="x-none" dirty="0" smtClean="0"/>
              <a:t>  que seriam definidas com o método </a:t>
            </a:r>
            <a:r>
              <a:rPr lang="da-DK" b="1" dirty="0" err="1" smtClean="0"/>
              <a:t>getPreferredSize</a:t>
            </a:r>
            <a:r>
              <a:rPr lang="da-DK" dirty="0" smtClean="0"/>
              <a:t> </a:t>
            </a:r>
            <a:r>
              <a:rPr lang="x-none" dirty="0" smtClean="0"/>
              <a:t>por isso o </a:t>
            </a:r>
            <a:r>
              <a:rPr lang="en-US" dirty="0" smtClean="0"/>
              <a:t>width  </a:t>
            </a:r>
            <a:r>
              <a:rPr lang="en-US" dirty="0" err="1"/>
              <a:t>segundo</a:t>
            </a:r>
            <a:r>
              <a:rPr lang="en-US" dirty="0"/>
              <a:t> </a:t>
            </a:r>
            <a:r>
              <a:rPr lang="en-US" dirty="0" err="1"/>
              <a:t>botão</a:t>
            </a:r>
            <a:r>
              <a:rPr lang="en-US" dirty="0"/>
              <a:t> </a:t>
            </a:r>
            <a:r>
              <a:rPr lang="en-US" dirty="0" err="1"/>
              <a:t>é</a:t>
            </a:r>
            <a:r>
              <a:rPr lang="en-US" dirty="0"/>
              <a:t> </a:t>
            </a:r>
            <a:r>
              <a:rPr lang="en-US" dirty="0" err="1"/>
              <a:t>maior</a:t>
            </a:r>
            <a:r>
              <a:rPr lang="en-US" dirty="0"/>
              <a:t> do </a:t>
            </a:r>
            <a:r>
              <a:rPr lang="en-US" dirty="0" err="1"/>
              <a:t>que</a:t>
            </a:r>
            <a:r>
              <a:rPr lang="en-US" dirty="0"/>
              <a:t> o </a:t>
            </a:r>
            <a:r>
              <a:rPr lang="en-US" dirty="0" err="1"/>
              <a:t>primeiro</a:t>
            </a:r>
            <a:r>
              <a:rPr lang="en-US" dirty="0" smtClean="0"/>
              <a:t>.</a:t>
            </a:r>
          </a:p>
          <a:p>
            <a:pPr marL="0" indent="0" algn="just">
              <a:buNone/>
            </a:pPr>
            <a:r>
              <a:rPr lang="pt-PT" dirty="0"/>
              <a:t>Dica: </a:t>
            </a:r>
            <a:r>
              <a:rPr lang="x-none" dirty="0"/>
              <a:t>Perceba </a:t>
            </a:r>
            <a:r>
              <a:rPr lang="x-none" dirty="0" smtClean="0"/>
              <a:t>quando aumentamos ou diminuimos o tamanho do nosso J</a:t>
            </a:r>
            <a:r>
              <a:rPr lang="en-US" dirty="0"/>
              <a:t>F</a:t>
            </a:r>
            <a:r>
              <a:rPr lang="x-none" b="1" dirty="0" smtClean="0"/>
              <a:t>rame</a:t>
            </a:r>
            <a:r>
              <a:rPr lang="x-none" dirty="0" smtClean="0"/>
              <a:t> a </a:t>
            </a:r>
            <a:r>
              <a:rPr lang="x-none" b="1" dirty="0" smtClean="0"/>
              <a:t>Dimension</a:t>
            </a:r>
            <a:r>
              <a:rPr lang="x-none" dirty="0" smtClean="0"/>
              <a:t> dos </a:t>
            </a:r>
            <a:r>
              <a:rPr lang="x-none" b="1" dirty="0" smtClean="0"/>
              <a:t>J</a:t>
            </a:r>
            <a:r>
              <a:rPr lang="en-US" b="1" dirty="0"/>
              <a:t>B</a:t>
            </a:r>
            <a:r>
              <a:rPr lang="x-none" b="1" dirty="0" smtClean="0"/>
              <a:t>utton</a:t>
            </a:r>
            <a:r>
              <a:rPr lang="x-none" dirty="0" smtClean="0"/>
              <a:t> não são alteradas.</a:t>
            </a:r>
            <a:endParaRPr lang="pt-PT" dirty="0"/>
          </a:p>
          <a:p>
            <a:pPr marL="0" indent="0" algn="just">
              <a:buNone/>
            </a:pPr>
            <a:endParaRPr lang="pt-PT" dirty="0"/>
          </a:p>
        </p:txBody>
      </p:sp>
    </p:spTree>
    <p:extLst>
      <p:ext uri="{BB962C8B-B14F-4D97-AF65-F5344CB8AC3E}">
        <p14:creationId xmlns="" xmlns:p14="http://schemas.microsoft.com/office/powerpoint/2010/main" val="4130998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Criando uma tela com AWT</a:t>
            </a:r>
            <a:endParaRPr lang="pt-BR" dirty="0"/>
          </a:p>
        </p:txBody>
      </p:sp>
      <p:sp>
        <p:nvSpPr>
          <p:cNvPr id="3" name="Espaço Reservado para Conteúdo 2"/>
          <p:cNvSpPr>
            <a:spLocks noGrp="1"/>
          </p:cNvSpPr>
          <p:nvPr>
            <p:ph idx="1"/>
          </p:nvPr>
        </p:nvSpPr>
        <p:spPr/>
        <p:txBody>
          <a:bodyPr>
            <a:normAutofit fontScale="92500" lnSpcReduction="10000"/>
          </a:bodyPr>
          <a:lstStyle/>
          <a:p>
            <a:pPr marL="514350" indent="-514350" algn="just">
              <a:buFont typeface="+mj-lt"/>
              <a:buAutoNum type="arabicPeriod" startAt="4"/>
            </a:pPr>
            <a:r>
              <a:rPr lang="pt-BR" dirty="0"/>
              <a:t>Adicione a </a:t>
            </a:r>
            <a:r>
              <a:rPr lang="pt-BR" dirty="0" smtClean="0"/>
              <a:t>chamada </a:t>
            </a:r>
            <a:r>
              <a:rPr lang="pt-BR" dirty="0"/>
              <a:t>do </a:t>
            </a:r>
            <a:r>
              <a:rPr lang="pt-BR" dirty="0" smtClean="0"/>
              <a:t>método </a:t>
            </a:r>
            <a:r>
              <a:rPr lang="pt-BR" dirty="0" err="1" smtClean="0"/>
              <a:t>main</a:t>
            </a:r>
            <a:r>
              <a:rPr lang="pt-BR" dirty="0" smtClean="0"/>
              <a:t> </a:t>
            </a:r>
            <a:r>
              <a:rPr lang="pt-BR" b="1" dirty="0" err="1"/>
              <a:t>setVisable</a:t>
            </a:r>
            <a:r>
              <a:rPr lang="pt-BR" b="1" dirty="0"/>
              <a:t>(</a:t>
            </a:r>
            <a:r>
              <a:rPr lang="pt-BR" b="1" dirty="0" err="1"/>
              <a:t>true</a:t>
            </a:r>
            <a:r>
              <a:rPr lang="pt-BR" b="1" dirty="0"/>
              <a:t>)</a:t>
            </a:r>
            <a:r>
              <a:rPr lang="pt-BR" dirty="0"/>
              <a:t> a instância de Frame</a:t>
            </a:r>
            <a:r>
              <a:rPr lang="pt-BR" dirty="0" smtClean="0"/>
              <a:t>;</a:t>
            </a:r>
          </a:p>
          <a:p>
            <a:pPr marL="514350" indent="-514350" algn="just">
              <a:buFont typeface="+mj-lt"/>
              <a:buAutoNum type="arabicPeriod" startAt="4"/>
            </a:pPr>
            <a:r>
              <a:rPr lang="pt-BR" dirty="0" smtClean="0"/>
              <a:t>Clique no botão “x” a janela fecha?</a:t>
            </a:r>
            <a:r>
              <a:rPr lang="pt-BR" dirty="0"/>
              <a:t> </a:t>
            </a:r>
            <a:r>
              <a:rPr lang="pt-BR" dirty="0" smtClean="0"/>
              <a:t>Se repararmos, estas </a:t>
            </a:r>
            <a:r>
              <a:rPr lang="pt-BR" dirty="0"/>
              <a:t>janelas não tem comportamento padrão quando o usuário clica no botão x localizado no canto superior direito (SO Windows). A janela simplesmente não fecha porque é necessário um evento que será chamado quando o usuário clicar no botão</a:t>
            </a:r>
            <a:r>
              <a:rPr lang="pt-BR" dirty="0" smtClean="0"/>
              <a:t>.</a:t>
            </a:r>
          </a:p>
        </p:txBody>
      </p:sp>
    </p:spTree>
    <p:extLst>
      <p:ext uri="{BB962C8B-B14F-4D97-AF65-F5344CB8AC3E}">
        <p14:creationId xmlns="" xmlns:p14="http://schemas.microsoft.com/office/powerpoint/2010/main" val="306417242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en-US" dirty="0"/>
              <a:t>j</a:t>
            </a:r>
            <a:r>
              <a:rPr lang="pt-BR" dirty="0" err="1" smtClean="0"/>
              <a:t>ava.awt.FlowLayout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lnSpcReduction="10000"/>
          </a:bodyPr>
          <a:lstStyle/>
          <a:p>
            <a:pPr marL="0" indent="0" algn="just">
              <a:buNone/>
            </a:pPr>
            <a:r>
              <a:rPr lang="pt-PT" b="1" dirty="0" smtClean="0"/>
              <a:t>Dica</a:t>
            </a:r>
            <a:r>
              <a:rPr lang="pt-PT" dirty="0" smtClean="0"/>
              <a:t>: </a:t>
            </a:r>
            <a:r>
              <a:rPr lang="x-none" dirty="0" smtClean="0"/>
              <a:t>Perceba que que os botões adicionados tem no centro, ou seja, por padrão FlowLayout assume o seu alinhamento como CENTER, uma das contantes de FlowLayout.</a:t>
            </a:r>
          </a:p>
          <a:p>
            <a:pPr marL="0" indent="0" algn="just">
              <a:buNone/>
            </a:pPr>
            <a:r>
              <a:rPr lang="x-none" dirty="0" smtClean="0"/>
              <a:t>O </a:t>
            </a:r>
            <a:r>
              <a:rPr lang="en-US" dirty="0"/>
              <a:t>a</a:t>
            </a:r>
            <a:r>
              <a:rPr lang="x-none" dirty="0" smtClean="0"/>
              <a:t>tributo </a:t>
            </a:r>
            <a:r>
              <a:rPr lang="en-US" dirty="0" err="1" smtClean="0"/>
              <a:t>componentOrientation</a:t>
            </a:r>
            <a:r>
              <a:rPr lang="en-US" dirty="0" smtClean="0"/>
              <a:t> </a:t>
            </a:r>
            <a:r>
              <a:rPr lang="en-US" dirty="0"/>
              <a:t> </a:t>
            </a:r>
            <a:r>
              <a:rPr lang="en-US" dirty="0" err="1" smtClean="0"/>
              <a:t>fica</a:t>
            </a:r>
            <a:r>
              <a:rPr lang="en-US" dirty="0" smtClean="0"/>
              <a:t> no </a:t>
            </a:r>
            <a:r>
              <a:rPr lang="en-US" dirty="0" err="1" smtClean="0"/>
              <a:t>meio</a:t>
            </a:r>
            <a:r>
              <a:rPr lang="en-US" dirty="0" smtClean="0"/>
              <a:t> </a:t>
            </a:r>
            <a:r>
              <a:rPr lang="en-US" dirty="0" err="1" smtClean="0"/>
              <a:t>termo</a:t>
            </a:r>
            <a:r>
              <a:rPr lang="en-US" dirty="0" smtClean="0"/>
              <a:t>.</a:t>
            </a:r>
            <a:endParaRPr lang="pt-PT" dirty="0"/>
          </a:p>
          <a:p>
            <a:pPr marL="0" indent="0" algn="just">
              <a:buNone/>
            </a:pPr>
            <a:r>
              <a:rPr lang="x-none" smtClean="0"/>
              <a:t>Se desej</a:t>
            </a:r>
            <a:r>
              <a:rPr lang="pt-BR" dirty="0" smtClean="0"/>
              <a:t>a</a:t>
            </a:r>
            <a:r>
              <a:rPr lang="x-none" smtClean="0"/>
              <a:t>rmos </a:t>
            </a:r>
            <a:r>
              <a:rPr lang="x-none" dirty="0" smtClean="0"/>
              <a:t>colocar o alinhamento todo a direita poderiamos construir o FlowLayout utiliza uma sobrecarga do seu Construtor passando um int.</a:t>
            </a:r>
            <a:endParaRPr lang="pt-PT" dirty="0"/>
          </a:p>
        </p:txBody>
      </p:sp>
    </p:spTree>
    <p:extLst>
      <p:ext uri="{BB962C8B-B14F-4D97-AF65-F5344CB8AC3E}">
        <p14:creationId xmlns="" xmlns:p14="http://schemas.microsoft.com/office/powerpoint/2010/main" val="255291174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en-US" dirty="0"/>
              <a:t>j</a:t>
            </a:r>
            <a:r>
              <a:rPr lang="pt-BR" dirty="0" err="1" smtClean="0"/>
              <a:t>ava.awt.FlowLayout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92500" lnSpcReduction="20000"/>
          </a:bodyPr>
          <a:lstStyle/>
          <a:p>
            <a:pPr marL="0" indent="0" algn="just">
              <a:buNone/>
            </a:pPr>
            <a:r>
              <a:rPr lang="x-none" dirty="0" smtClean="0"/>
              <a:t>Perceba que que os botões adicionados tem no centro, ou seja, por padrão FlowLayout assume o seu alinhamento como CENTER, uma das contantes de FlowLayout.</a:t>
            </a:r>
          </a:p>
          <a:p>
            <a:pPr marL="0" indent="0" algn="just">
              <a:buNone/>
            </a:pPr>
            <a:r>
              <a:rPr lang="x-none" dirty="0" smtClean="0"/>
              <a:t>Poderiamos </a:t>
            </a:r>
            <a:r>
              <a:rPr lang="x-none" smtClean="0"/>
              <a:t>então alinh</a:t>
            </a:r>
            <a:r>
              <a:rPr lang="pt-BR" dirty="0" smtClean="0"/>
              <a:t>á</a:t>
            </a:r>
            <a:r>
              <a:rPr lang="x-none" smtClean="0"/>
              <a:t>-los </a:t>
            </a:r>
            <a:r>
              <a:rPr lang="x-none" dirty="0" smtClean="0"/>
              <a:t>com aquelas constantes que vimos anteriormente: </a:t>
            </a:r>
            <a:r>
              <a:rPr lang="en-US" dirty="0" smtClean="0"/>
              <a:t>LEFT, RIGHT, CENTER, LEADING, TRAILING. </a:t>
            </a:r>
            <a:endParaRPr lang="pt-BR" dirty="0"/>
          </a:p>
          <a:p>
            <a:pPr marL="0" indent="0" algn="just">
              <a:buNone/>
            </a:pPr>
            <a:endParaRPr lang="x-none" dirty="0" smtClean="0"/>
          </a:p>
          <a:p>
            <a:pPr marL="0" indent="0" algn="just">
              <a:buNone/>
            </a:pPr>
            <a:r>
              <a:rPr lang="pt-PT" b="1" dirty="0"/>
              <a:t>Ver exemplo</a:t>
            </a:r>
            <a:r>
              <a:rPr lang="pt-PT" dirty="0"/>
              <a:t>:</a:t>
            </a:r>
          </a:p>
          <a:p>
            <a:pPr marL="0" indent="0" algn="just">
              <a:buNone/>
            </a:pPr>
            <a:r>
              <a:rPr lang="en-US" dirty="0" err="1"/>
              <a:t>FlowLayoutDemoAlignmentRight.java</a:t>
            </a:r>
            <a:endParaRPr lang="en-US" dirty="0"/>
          </a:p>
          <a:p>
            <a:pPr marL="0" indent="0" algn="just">
              <a:buNone/>
            </a:pPr>
            <a:endParaRPr lang="x-none" dirty="0" smtClean="0"/>
          </a:p>
          <a:p>
            <a:pPr marL="0" indent="0" algn="just">
              <a:buNone/>
            </a:pPr>
            <a:endParaRPr lang="pt-PT" dirty="0"/>
          </a:p>
        </p:txBody>
      </p:sp>
    </p:spTree>
    <p:extLst>
      <p:ext uri="{BB962C8B-B14F-4D97-AF65-F5344CB8AC3E}">
        <p14:creationId xmlns="" xmlns:p14="http://schemas.microsoft.com/office/powerpoint/2010/main" val="137859356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pt-BR" dirty="0" err="1" smtClean="0"/>
              <a:t>java.awt.GridLayout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lnSpcReduction="10000"/>
          </a:bodyPr>
          <a:lstStyle/>
          <a:p>
            <a:pPr marL="0" indent="0" algn="just">
              <a:buNone/>
            </a:pPr>
            <a:r>
              <a:rPr lang="pt-BR" b="1" dirty="0" err="1" smtClean="0"/>
              <a:t>GridLayout</a:t>
            </a:r>
            <a:r>
              <a:rPr lang="pt-BR" dirty="0" smtClean="0"/>
              <a:t> é uma outra classe do pacote </a:t>
            </a:r>
            <a:r>
              <a:rPr lang="pt-BR" dirty="0" err="1" smtClean="0"/>
              <a:t>java</a:t>
            </a:r>
            <a:r>
              <a:rPr lang="pt-BR" dirty="0" smtClean="0"/>
              <a:t>.</a:t>
            </a:r>
            <a:r>
              <a:rPr lang="pt-BR" dirty="0" err="1" smtClean="0"/>
              <a:t>awt</a:t>
            </a:r>
            <a:r>
              <a:rPr lang="pt-BR" dirty="0" smtClean="0"/>
              <a:t> que implementa a interface </a:t>
            </a:r>
            <a:r>
              <a:rPr lang="pt-BR" b="1" dirty="0" err="1" smtClean="0"/>
              <a:t>LayoutManager</a:t>
            </a:r>
            <a:r>
              <a:rPr lang="pt-BR" b="1" dirty="0" smtClean="0"/>
              <a:t>.</a:t>
            </a:r>
          </a:p>
          <a:p>
            <a:pPr marL="0" indent="0" algn="just">
              <a:buNone/>
            </a:pPr>
            <a:endParaRPr lang="pt-BR" b="1" dirty="0" smtClean="0"/>
          </a:p>
          <a:p>
            <a:pPr marL="0" indent="0" algn="just">
              <a:buNone/>
            </a:pPr>
            <a:r>
              <a:rPr lang="pt-BR" b="1" dirty="0" err="1"/>
              <a:t>GridLayout</a:t>
            </a:r>
            <a:r>
              <a:rPr lang="pt-BR" dirty="0"/>
              <a:t> </a:t>
            </a:r>
            <a:r>
              <a:rPr lang="pt-PT" dirty="0" smtClean="0"/>
              <a:t>define </a:t>
            </a:r>
            <a:r>
              <a:rPr lang="pt-PT" dirty="0"/>
              <a:t>os componentes de um </a:t>
            </a:r>
            <a:r>
              <a:rPr lang="pt-PT" b="1" dirty="0" err="1" smtClean="0"/>
              <a:t>Container</a:t>
            </a:r>
            <a:r>
              <a:rPr lang="pt-PT" dirty="0" smtClean="0"/>
              <a:t> </a:t>
            </a:r>
            <a:r>
              <a:rPr lang="pt-PT" dirty="0"/>
              <a:t>em uma grade retangular. O recipiente é dividido em </a:t>
            </a:r>
            <a:r>
              <a:rPr lang="pt-PT" dirty="0" smtClean="0"/>
              <a:t>retângulos </a:t>
            </a:r>
            <a:r>
              <a:rPr lang="pt-PT" dirty="0"/>
              <a:t>de tamanho </a:t>
            </a:r>
            <a:r>
              <a:rPr lang="pt-PT" dirty="0" smtClean="0"/>
              <a:t>iguais, </a:t>
            </a:r>
            <a:r>
              <a:rPr lang="pt-PT" dirty="0"/>
              <a:t>e um componente é colocado em cada </a:t>
            </a:r>
            <a:r>
              <a:rPr lang="pt-PT" dirty="0" smtClean="0"/>
              <a:t>um desses retângulos</a:t>
            </a:r>
            <a:r>
              <a:rPr lang="da-DK" dirty="0"/>
              <a:t>.</a:t>
            </a:r>
            <a:r>
              <a:rPr lang="da-DK" dirty="0" smtClean="0"/>
              <a:t> </a:t>
            </a:r>
            <a:endParaRPr lang="da-DK" dirty="0"/>
          </a:p>
        </p:txBody>
      </p:sp>
    </p:spTree>
    <p:extLst>
      <p:ext uri="{BB962C8B-B14F-4D97-AF65-F5344CB8AC3E}">
        <p14:creationId xmlns="" xmlns:p14="http://schemas.microsoft.com/office/powerpoint/2010/main" val="404864492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en-US" dirty="0"/>
              <a:t>j</a:t>
            </a:r>
            <a:r>
              <a:rPr lang="pt-BR" dirty="0" err="1" smtClean="0"/>
              <a:t>ava.awt.GridLayout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lnSpcReduction="10000"/>
          </a:bodyPr>
          <a:lstStyle/>
          <a:p>
            <a:pPr marL="514350" indent="-514350" algn="just">
              <a:buFont typeface="+mj-lt"/>
              <a:buAutoNum type="arabicPeriod"/>
            </a:pPr>
            <a:r>
              <a:rPr lang="x-none" dirty="0" smtClean="0"/>
              <a:t>Crie uma Classe que estenda J</a:t>
            </a:r>
            <a:r>
              <a:rPr lang="en-US" dirty="0"/>
              <a:t>F</a:t>
            </a:r>
            <a:r>
              <a:rPr lang="x-none" dirty="0" smtClean="0"/>
              <a:t>rame atribua </a:t>
            </a:r>
            <a:r>
              <a:rPr lang="x-none" smtClean="0"/>
              <a:t>uma insta</a:t>
            </a:r>
            <a:r>
              <a:rPr lang="pt-BR" dirty="0" smtClean="0"/>
              <a:t>n</a:t>
            </a:r>
            <a:r>
              <a:rPr lang="x-none" smtClean="0"/>
              <a:t>cia de </a:t>
            </a:r>
            <a:r>
              <a:rPr lang="pt-BR" dirty="0" smtClean="0"/>
              <a:t>Grid</a:t>
            </a:r>
            <a:r>
              <a:rPr lang="x-none" smtClean="0"/>
              <a:t>Layout</a:t>
            </a:r>
            <a:r>
              <a:rPr lang="pt-BR" dirty="0" smtClean="0"/>
              <a:t> com 3 linhas e 3 colunas</a:t>
            </a:r>
            <a:r>
              <a:rPr lang="x-none" smtClean="0"/>
              <a:t> </a:t>
            </a:r>
            <a:r>
              <a:rPr lang="x-none" dirty="0" smtClean="0"/>
              <a:t>no método setLayout do J</a:t>
            </a:r>
            <a:r>
              <a:rPr lang="en-US" dirty="0"/>
              <a:t>F</a:t>
            </a:r>
            <a:r>
              <a:rPr lang="x-none" dirty="0" smtClean="0"/>
              <a:t>rame</a:t>
            </a:r>
            <a:r>
              <a:rPr lang="pt-PT" dirty="0" smtClean="0"/>
              <a:t>.</a:t>
            </a:r>
          </a:p>
          <a:p>
            <a:pPr marL="514350" indent="-514350" algn="just">
              <a:buFont typeface="+mj-lt"/>
              <a:buAutoNum type="arabicPeriod"/>
            </a:pPr>
            <a:r>
              <a:rPr lang="pt-PT" dirty="0" smtClean="0"/>
              <a:t>Adicione 9 J</a:t>
            </a:r>
            <a:r>
              <a:rPr lang="en-US" dirty="0"/>
              <a:t>B</a:t>
            </a:r>
            <a:r>
              <a:rPr lang="pt-PT" dirty="0" smtClean="0"/>
              <a:t>utton (Componet) ao Container com o método add(Componet c) de Container.</a:t>
            </a:r>
          </a:p>
          <a:p>
            <a:pPr marL="514350" indent="-514350" algn="just">
              <a:buFont typeface="+mj-lt"/>
              <a:buAutoNum type="arabicPeriod"/>
            </a:pPr>
            <a:r>
              <a:rPr lang="pt-PT" dirty="0" smtClean="0"/>
              <a:t>Chame o método pack após colocar os Component no Container.</a:t>
            </a:r>
          </a:p>
          <a:p>
            <a:pPr marL="514350" indent="-514350" algn="just">
              <a:buFont typeface="+mj-lt"/>
              <a:buAutoNum type="arabicPeriod"/>
            </a:pPr>
            <a:endParaRPr lang="pt-PT" dirty="0" smtClean="0"/>
          </a:p>
          <a:p>
            <a:pPr marL="0" indent="0" algn="just">
              <a:buNone/>
            </a:pPr>
            <a:endParaRPr lang="pt-PT" dirty="0" smtClean="0"/>
          </a:p>
        </p:txBody>
      </p:sp>
    </p:spTree>
    <p:extLst>
      <p:ext uri="{BB962C8B-B14F-4D97-AF65-F5344CB8AC3E}">
        <p14:creationId xmlns="" xmlns:p14="http://schemas.microsoft.com/office/powerpoint/2010/main" val="12235504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359254" cy="1143000"/>
          </a:xfrm>
        </p:spPr>
        <p:txBody>
          <a:bodyPr>
            <a:normAutofit/>
          </a:bodyPr>
          <a:lstStyle/>
          <a:p>
            <a:r>
              <a:rPr lang="en-US" dirty="0"/>
              <a:t>j</a:t>
            </a:r>
            <a:r>
              <a:rPr lang="pt-BR" dirty="0" err="1" smtClean="0"/>
              <a:t>ava.awt.GridLayout</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PT" b="1" dirty="0" smtClean="0"/>
              <a:t>Ver exemplo:</a:t>
            </a:r>
          </a:p>
          <a:p>
            <a:pPr marL="0" indent="0" algn="just">
              <a:buNone/>
            </a:pPr>
            <a:r>
              <a:rPr lang="pt-BR" dirty="0" smtClean="0"/>
              <a:t>GridLayoutDemo.java</a:t>
            </a:r>
            <a:endParaRPr lang="pt-PT" dirty="0" smtClean="0"/>
          </a:p>
          <a:p>
            <a:pPr marL="514350" indent="-514350" algn="just">
              <a:buFont typeface="+mj-lt"/>
              <a:buAutoNum type="arabicPeriod"/>
            </a:pPr>
            <a:endParaRPr lang="pt-PT" dirty="0" smtClean="0"/>
          </a:p>
          <a:p>
            <a:pPr marL="0" indent="0" algn="just">
              <a:buNone/>
            </a:pPr>
            <a:r>
              <a:rPr lang="pt-PT" dirty="0" smtClean="0"/>
              <a:t>Dica experimente redimenssionar a tela, veja que </a:t>
            </a:r>
            <a:r>
              <a:rPr lang="pt-PT" b="1" dirty="0" smtClean="0"/>
              <a:t>GridLayout</a:t>
            </a:r>
            <a:r>
              <a:rPr lang="pt-PT" dirty="0" smtClean="0"/>
              <a:t> é diferente de </a:t>
            </a:r>
            <a:r>
              <a:rPr lang="pt-PT" b="1" dirty="0" smtClean="0"/>
              <a:t>FlowLayout</a:t>
            </a:r>
            <a:r>
              <a:rPr lang="pt-PT" dirty="0" smtClean="0"/>
              <a:t> e semelhante a </a:t>
            </a:r>
            <a:r>
              <a:rPr lang="pt-PT" b="1" dirty="0" smtClean="0"/>
              <a:t>BorderLayout</a:t>
            </a:r>
            <a:r>
              <a:rPr lang="pt-PT" dirty="0" smtClean="0"/>
              <a:t> pois o </a:t>
            </a:r>
            <a:r>
              <a:rPr lang="pt-PT" b="1" dirty="0" smtClean="0"/>
              <a:t>Componet</a:t>
            </a:r>
            <a:r>
              <a:rPr lang="pt-PT" dirty="0" smtClean="0"/>
              <a:t> vai se ajustar ao tamanho do retangulo da </a:t>
            </a:r>
            <a:r>
              <a:rPr lang="pt-PT" b="1" dirty="0" smtClean="0"/>
              <a:t>GridLayout</a:t>
            </a:r>
            <a:r>
              <a:rPr lang="pt-PT" dirty="0" smtClean="0"/>
              <a:t>.</a:t>
            </a:r>
          </a:p>
        </p:txBody>
      </p:sp>
    </p:spTree>
    <p:extLst>
      <p:ext uri="{BB962C8B-B14F-4D97-AF65-F5344CB8AC3E}">
        <p14:creationId xmlns="" xmlns:p14="http://schemas.microsoft.com/office/powerpoint/2010/main" val="1188548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Quando os evento ocorrem?</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buNone/>
            </a:pPr>
            <a:r>
              <a:rPr lang="pt-BR" dirty="0" smtClean="0"/>
              <a:t>Com AWT, para criarmos eventos </a:t>
            </a:r>
            <a:r>
              <a:rPr lang="pt-BR" dirty="0"/>
              <a:t>precisaríamos conhecer um pouco mais sobre o Sistema operacional que estamos </a:t>
            </a:r>
            <a:r>
              <a:rPr lang="pt-BR" dirty="0" smtClean="0"/>
              <a:t>utilizando, pois o AWT executa um código mais próximo ao SO. </a:t>
            </a:r>
          </a:p>
          <a:p>
            <a:pPr marL="0" indent="0">
              <a:buNone/>
            </a:pPr>
            <a:r>
              <a:rPr lang="pt-BR" dirty="0" smtClean="0"/>
              <a:t>Isso seria um problema se migrássemos um sistema feito em Java para Linux ou Mac OS X, por isso foi desenvolvido uma 2ª API de interfaces gráficas chamada Swing que trabalhar isso de forma </a:t>
            </a:r>
            <a:r>
              <a:rPr lang="pt-BR" dirty="0" err="1" smtClean="0"/>
              <a:t>cross-plataforma</a:t>
            </a:r>
            <a:r>
              <a:rPr lang="pt-BR" dirty="0" smtClean="0"/>
              <a:t>.</a:t>
            </a:r>
            <a:endParaRPr lang="pt-BR" dirty="0"/>
          </a:p>
        </p:txBody>
      </p:sp>
    </p:spTree>
    <p:extLst>
      <p:ext uri="{BB962C8B-B14F-4D97-AF65-F5344CB8AC3E}">
        <p14:creationId xmlns="" xmlns:p14="http://schemas.microsoft.com/office/powerpoint/2010/main" val="1522408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Mas como eu fecho o Frame?</a:t>
            </a:r>
            <a:endParaRPr lang="pt-BR" dirty="0"/>
          </a:p>
        </p:txBody>
      </p:sp>
      <p:sp>
        <p:nvSpPr>
          <p:cNvPr id="3" name="Espaço Reservado para Conteúdo 2"/>
          <p:cNvSpPr>
            <a:spLocks noGrp="1"/>
          </p:cNvSpPr>
          <p:nvPr>
            <p:ph idx="1"/>
          </p:nvPr>
        </p:nvSpPr>
        <p:spPr/>
        <p:txBody>
          <a:bodyPr>
            <a:normAutofit fontScale="62500" lnSpcReduction="20000"/>
          </a:bodyPr>
          <a:lstStyle/>
          <a:p>
            <a:pPr marL="0" indent="0" algn="just">
              <a:buNone/>
            </a:pPr>
            <a:r>
              <a:rPr lang="pt-BR" dirty="0" smtClean="0">
                <a:solidFill>
                  <a:srgbClr val="00B050"/>
                </a:solidFill>
              </a:rPr>
              <a:t>//Adicione o código no construtor de Frame ....veremos</a:t>
            </a:r>
          </a:p>
          <a:p>
            <a:pPr marL="0" indent="0" algn="just">
              <a:buNone/>
            </a:pPr>
            <a:r>
              <a:rPr lang="pt-BR" dirty="0" smtClean="0">
                <a:solidFill>
                  <a:srgbClr val="00B050"/>
                </a:solidFill>
              </a:rPr>
              <a:t>//eventos após abordarmos Swing</a:t>
            </a:r>
          </a:p>
          <a:p>
            <a:pPr marL="0" indent="0">
              <a:buNone/>
            </a:pPr>
            <a:r>
              <a:rPr lang="pt-BR" dirty="0" err="1"/>
              <a:t>this.addWindowListener</a:t>
            </a:r>
            <a:r>
              <a:rPr lang="pt-BR" dirty="0"/>
              <a:t>( new </a:t>
            </a:r>
            <a:r>
              <a:rPr lang="pt-BR" dirty="0" err="1"/>
              <a:t>WindowAdapter</a:t>
            </a:r>
            <a:r>
              <a:rPr lang="pt-BR" dirty="0"/>
              <a:t>() {</a:t>
            </a:r>
          </a:p>
          <a:p>
            <a:pPr marL="0" indent="0">
              <a:buNone/>
            </a:pPr>
            <a:r>
              <a:rPr lang="pt-BR" dirty="0" smtClean="0"/>
              <a:t>	@</a:t>
            </a:r>
            <a:r>
              <a:rPr lang="pt-BR" dirty="0" err="1"/>
              <a:t>Override</a:t>
            </a:r>
            <a:endParaRPr lang="pt-BR" dirty="0"/>
          </a:p>
          <a:p>
            <a:pPr marL="0" indent="0">
              <a:buNone/>
            </a:pPr>
            <a:r>
              <a:rPr lang="pt-BR" dirty="0" smtClean="0"/>
              <a:t>	</a:t>
            </a:r>
            <a:r>
              <a:rPr lang="pt-BR" dirty="0" err="1" smtClean="0"/>
              <a:t>public</a:t>
            </a:r>
            <a:r>
              <a:rPr lang="pt-BR" dirty="0" smtClean="0"/>
              <a:t> </a:t>
            </a:r>
            <a:r>
              <a:rPr lang="pt-BR" dirty="0" err="1"/>
              <a:t>void</a:t>
            </a:r>
            <a:r>
              <a:rPr lang="pt-BR" dirty="0"/>
              <a:t> </a:t>
            </a:r>
            <a:r>
              <a:rPr lang="pt-BR" dirty="0" err="1"/>
              <a:t>windowClosing</a:t>
            </a:r>
            <a:r>
              <a:rPr lang="pt-BR" dirty="0"/>
              <a:t>(</a:t>
            </a:r>
            <a:r>
              <a:rPr lang="pt-BR" dirty="0" err="1"/>
              <a:t>WindowEvent</a:t>
            </a:r>
            <a:r>
              <a:rPr lang="pt-BR" dirty="0"/>
              <a:t> e) {</a:t>
            </a:r>
          </a:p>
          <a:p>
            <a:pPr marL="0" indent="0">
              <a:buNone/>
            </a:pPr>
            <a:r>
              <a:rPr lang="pt-BR" dirty="0" smtClean="0"/>
              <a:t>		</a:t>
            </a:r>
            <a:r>
              <a:rPr lang="pt-BR" dirty="0" err="1" smtClean="0"/>
              <a:t>dispose</a:t>
            </a:r>
            <a:r>
              <a:rPr lang="pt-BR" dirty="0"/>
              <a:t>();</a:t>
            </a:r>
          </a:p>
          <a:p>
            <a:pPr marL="0" indent="0">
              <a:buNone/>
            </a:pPr>
            <a:r>
              <a:rPr lang="pt-BR" dirty="0" smtClean="0"/>
              <a:t>	}</a:t>
            </a:r>
            <a:endParaRPr lang="pt-BR" dirty="0"/>
          </a:p>
          <a:p>
            <a:endParaRPr lang="pt-BR" dirty="0"/>
          </a:p>
          <a:p>
            <a:pPr marL="0" indent="0">
              <a:buNone/>
            </a:pPr>
            <a:r>
              <a:rPr lang="pt-BR" dirty="0" smtClean="0"/>
              <a:t>	@</a:t>
            </a:r>
            <a:r>
              <a:rPr lang="pt-BR" dirty="0" err="1"/>
              <a:t>Override</a:t>
            </a:r>
            <a:endParaRPr lang="pt-BR" dirty="0"/>
          </a:p>
          <a:p>
            <a:pPr marL="0" indent="0">
              <a:buNone/>
            </a:pPr>
            <a:r>
              <a:rPr lang="pt-BR" dirty="0" smtClean="0"/>
              <a:t>	</a:t>
            </a:r>
            <a:r>
              <a:rPr lang="pt-BR" dirty="0" err="1" smtClean="0"/>
              <a:t>public</a:t>
            </a:r>
            <a:r>
              <a:rPr lang="pt-BR" dirty="0" smtClean="0"/>
              <a:t> </a:t>
            </a:r>
            <a:r>
              <a:rPr lang="pt-BR" dirty="0" err="1"/>
              <a:t>void</a:t>
            </a:r>
            <a:r>
              <a:rPr lang="pt-BR" dirty="0"/>
              <a:t> </a:t>
            </a:r>
            <a:r>
              <a:rPr lang="pt-BR" dirty="0" err="1"/>
              <a:t>windowClosed</a:t>
            </a:r>
            <a:r>
              <a:rPr lang="pt-BR" dirty="0"/>
              <a:t>(</a:t>
            </a:r>
            <a:r>
              <a:rPr lang="pt-BR" dirty="0" err="1"/>
              <a:t>WindowEvent</a:t>
            </a:r>
            <a:r>
              <a:rPr lang="pt-BR" dirty="0"/>
              <a:t> e) {</a:t>
            </a:r>
          </a:p>
          <a:p>
            <a:pPr marL="0" indent="0">
              <a:buNone/>
            </a:pPr>
            <a:r>
              <a:rPr lang="pt-BR" dirty="0" smtClean="0"/>
              <a:t>		</a:t>
            </a:r>
            <a:r>
              <a:rPr lang="pt-BR" dirty="0" err="1" smtClean="0"/>
              <a:t>System.</a:t>
            </a:r>
            <a:r>
              <a:rPr lang="pt-BR" i="1" dirty="0" err="1" smtClean="0"/>
              <a:t>out.println</a:t>
            </a:r>
            <a:r>
              <a:rPr lang="pt-BR" i="1" dirty="0" smtClean="0"/>
              <a:t>("</a:t>
            </a:r>
            <a:r>
              <a:rPr lang="pt-BR" i="1" dirty="0" err="1" smtClean="0"/>
              <a:t>Ta</a:t>
            </a:r>
            <a:r>
              <a:rPr lang="pt-BR" i="1" dirty="0" smtClean="0"/>
              <a:t> bom eu é assim que se faz!");</a:t>
            </a:r>
          </a:p>
          <a:p>
            <a:pPr marL="0" indent="0">
              <a:buNone/>
            </a:pPr>
            <a:r>
              <a:rPr lang="pt-BR" dirty="0" smtClean="0"/>
              <a:t>		</a:t>
            </a:r>
            <a:r>
              <a:rPr lang="pt-BR" dirty="0" err="1" smtClean="0"/>
              <a:t>System.</a:t>
            </a:r>
            <a:r>
              <a:rPr lang="pt-BR" i="1" dirty="0" err="1" smtClean="0"/>
              <a:t>exit</a:t>
            </a:r>
            <a:r>
              <a:rPr lang="pt-BR" i="1" dirty="0" smtClean="0"/>
              <a:t>(0);</a:t>
            </a:r>
          </a:p>
          <a:p>
            <a:pPr marL="0" indent="0">
              <a:buNone/>
            </a:pPr>
            <a:r>
              <a:rPr lang="pt-BR" dirty="0" smtClean="0"/>
              <a:t>	}</a:t>
            </a:r>
            <a:endParaRPr lang="pt-BR" dirty="0"/>
          </a:p>
          <a:p>
            <a:pPr marL="0" indent="0">
              <a:buNone/>
            </a:pPr>
            <a:r>
              <a:rPr lang="pt-BR" dirty="0" smtClean="0"/>
              <a:t>});</a:t>
            </a:r>
            <a:endParaRPr lang="pt-BR" dirty="0"/>
          </a:p>
        </p:txBody>
      </p:sp>
    </p:spTree>
    <p:extLst>
      <p:ext uri="{BB962C8B-B14F-4D97-AF65-F5344CB8AC3E}">
        <p14:creationId xmlns="" xmlns:p14="http://schemas.microsoft.com/office/powerpoint/2010/main" val="3685209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Criando uma tela com AWT</a:t>
            </a:r>
          </a:p>
        </p:txBody>
      </p:sp>
      <p:sp>
        <p:nvSpPr>
          <p:cNvPr id="3" name="Espaço Reservado para Conteúdo 2"/>
          <p:cNvSpPr>
            <a:spLocks noGrp="1"/>
          </p:cNvSpPr>
          <p:nvPr>
            <p:ph idx="1"/>
          </p:nvPr>
        </p:nvSpPr>
        <p:spPr/>
        <p:txBody>
          <a:bodyPr>
            <a:normAutofit/>
          </a:bodyPr>
          <a:lstStyle/>
          <a:p>
            <a:pPr marL="0" indent="0" algn="just">
              <a:buNone/>
            </a:pPr>
            <a:r>
              <a:rPr lang="pt-BR" b="1" dirty="0" smtClean="0"/>
              <a:t>Ver exemplo:</a:t>
            </a:r>
          </a:p>
          <a:p>
            <a:pPr marL="0" indent="0" algn="just">
              <a:buNone/>
            </a:pPr>
            <a:r>
              <a:rPr lang="pt-BR" dirty="0" smtClean="0"/>
              <a:t>MyFrameAwt.java</a:t>
            </a:r>
            <a:endParaRPr lang="pt-BR" dirty="0"/>
          </a:p>
        </p:txBody>
      </p:sp>
    </p:spTree>
    <p:extLst>
      <p:ext uri="{BB962C8B-B14F-4D97-AF65-F5344CB8AC3E}">
        <p14:creationId xmlns="" xmlns:p14="http://schemas.microsoft.com/office/powerpoint/2010/main" val="839695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Relação entre AWT e Swing</a:t>
            </a:r>
          </a:p>
        </p:txBody>
      </p:sp>
      <p:sp>
        <p:nvSpPr>
          <p:cNvPr id="3" name="Espaço Reservado para Conteúdo 2"/>
          <p:cNvSpPr>
            <a:spLocks noGrp="1"/>
          </p:cNvSpPr>
          <p:nvPr>
            <p:ph idx="1"/>
          </p:nvPr>
        </p:nvSpPr>
        <p:spPr>
          <a:xfrm>
            <a:off x="457200" y="1417638"/>
            <a:ext cx="8359254" cy="4969514"/>
          </a:xfrm>
        </p:spPr>
        <p:txBody>
          <a:bodyPr>
            <a:normAutofit fontScale="70000" lnSpcReduction="20000"/>
          </a:bodyPr>
          <a:lstStyle/>
          <a:p>
            <a:pPr marL="0" indent="0">
              <a:buNone/>
            </a:pPr>
            <a:r>
              <a:rPr lang="pt-BR" sz="4600" dirty="0" smtClean="0"/>
              <a:t>Desde </a:t>
            </a:r>
            <a:r>
              <a:rPr lang="pt-BR" sz="4600" dirty="0"/>
              <a:t>as primeiras versões do Java, uma parte do </a:t>
            </a:r>
            <a:r>
              <a:rPr lang="pt-BR" sz="4600" dirty="0" smtClean="0"/>
              <a:t>AWT tem sido fornecida </a:t>
            </a:r>
            <a:r>
              <a:rPr lang="pt-BR" sz="4600" dirty="0"/>
              <a:t>independente de plataforma </a:t>
            </a:r>
            <a:r>
              <a:rPr lang="pt-BR" sz="4600" dirty="0" smtClean="0"/>
              <a:t>API </a:t>
            </a:r>
            <a:r>
              <a:rPr lang="pt-BR" sz="4600" dirty="0"/>
              <a:t>para componentes de interface do usuário</a:t>
            </a:r>
            <a:r>
              <a:rPr lang="pt-BR" sz="4600" dirty="0" smtClean="0"/>
              <a:t>.</a:t>
            </a:r>
          </a:p>
          <a:p>
            <a:pPr marL="0" indent="0" algn="just">
              <a:buNone/>
            </a:pPr>
            <a:endParaRPr lang="pt-BR" sz="4600" dirty="0" smtClean="0"/>
          </a:p>
          <a:p>
            <a:pPr marL="0" indent="0">
              <a:buNone/>
            </a:pPr>
            <a:r>
              <a:rPr lang="pt-BR" sz="4600" dirty="0" smtClean="0"/>
              <a:t>Com </a:t>
            </a:r>
            <a:r>
              <a:rPr lang="pt-BR" sz="4600" dirty="0"/>
              <a:t>AWT, cada componente é processado e controlado por um </a:t>
            </a:r>
            <a:r>
              <a:rPr lang="pt-BR" sz="4600" dirty="0" smtClean="0"/>
              <a:t>componente nativo </a:t>
            </a:r>
            <a:r>
              <a:rPr lang="pt-BR" sz="4600" dirty="0"/>
              <a:t>específico para </a:t>
            </a:r>
            <a:r>
              <a:rPr lang="pt-BR" sz="4600" dirty="0" smtClean="0"/>
              <a:t>cada  sistema </a:t>
            </a:r>
            <a:r>
              <a:rPr lang="pt-BR" sz="4600" dirty="0"/>
              <a:t>de </a:t>
            </a:r>
            <a:r>
              <a:rPr lang="pt-BR" sz="4600" dirty="0" smtClean="0"/>
              <a:t>janela (exemplo Windows, Solaris, </a:t>
            </a:r>
            <a:r>
              <a:rPr lang="pt-BR" sz="4600" dirty="0" err="1" smtClean="0"/>
              <a:t>Gtk</a:t>
            </a:r>
            <a:r>
              <a:rPr lang="pt-BR" sz="4600" dirty="0" smtClean="0"/>
              <a:t>, Mac OS X outros).</a:t>
            </a:r>
            <a:r>
              <a:rPr lang="pt-BR" dirty="0"/>
              <a:t/>
            </a:r>
            <a:br>
              <a:rPr lang="pt-BR" dirty="0"/>
            </a:br>
            <a:r>
              <a:rPr lang="pt-BR" dirty="0"/>
              <a:t/>
            </a:r>
            <a:br>
              <a:rPr lang="pt-BR" dirty="0"/>
            </a:br>
            <a:endParaRPr lang="pt-BR" dirty="0">
              <a:effectLst/>
            </a:endParaRPr>
          </a:p>
        </p:txBody>
      </p:sp>
    </p:spTree>
    <p:extLst>
      <p:ext uri="{BB962C8B-B14F-4D97-AF65-F5344CB8AC3E}">
        <p14:creationId xmlns="" xmlns:p14="http://schemas.microsoft.com/office/powerpoint/2010/main" val="3633402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Interfaces gráficas com AWT/Swing</a:t>
            </a:r>
            <a:endParaRPr lang="pt-BR" dirty="0"/>
          </a:p>
        </p:txBody>
      </p:sp>
      <p:sp>
        <p:nvSpPr>
          <p:cNvPr id="5" name="Subtítulo 4"/>
          <p:cNvSpPr>
            <a:spLocks noGrp="1"/>
          </p:cNvSpPr>
          <p:nvPr>
            <p:ph type="subTitle" idx="1"/>
          </p:nvPr>
        </p:nvSpPr>
        <p:spPr/>
        <p:txBody>
          <a:bodyPr/>
          <a:lstStyle/>
          <a:p>
            <a:r>
              <a:rPr lang="pt-BR" dirty="0" smtClean="0"/>
              <a:t>Prof. Artur </a:t>
            </a:r>
            <a:r>
              <a:rPr lang="pt-BR" dirty="0" err="1" smtClean="0"/>
              <a:t>Todeschini</a:t>
            </a:r>
            <a:r>
              <a:rPr lang="pt-BR" dirty="0" smtClean="0"/>
              <a:t> </a:t>
            </a:r>
            <a:r>
              <a:rPr lang="pt-BR" dirty="0" err="1" smtClean="0"/>
              <a:t>Crestani</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Relação entre AWT e Swing</a:t>
            </a:r>
            <a:endParaRPr lang="pt-BR"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20321" y="1717889"/>
            <a:ext cx="4480730" cy="49491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92762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Relação entre AWT e Swing</a:t>
            </a:r>
          </a:p>
        </p:txBody>
      </p:sp>
      <p:sp>
        <p:nvSpPr>
          <p:cNvPr id="3" name="Espaço Reservado para Conteúdo 2"/>
          <p:cNvSpPr>
            <a:spLocks noGrp="1"/>
          </p:cNvSpPr>
          <p:nvPr>
            <p:ph idx="1"/>
          </p:nvPr>
        </p:nvSpPr>
        <p:spPr>
          <a:xfrm>
            <a:off x="457200" y="1417638"/>
            <a:ext cx="8359254" cy="4969514"/>
          </a:xfrm>
        </p:spPr>
        <p:txBody>
          <a:bodyPr>
            <a:normAutofit fontScale="92500" lnSpcReduction="10000"/>
          </a:bodyPr>
          <a:lstStyle/>
          <a:p>
            <a:pPr marL="0" indent="0" algn="just">
              <a:buNone/>
            </a:pPr>
            <a:r>
              <a:rPr lang="pt-BR" dirty="0" smtClean="0"/>
              <a:t>Os </a:t>
            </a:r>
            <a:r>
              <a:rPr lang="pt-BR" dirty="0"/>
              <a:t>componentes AWT são referidos como </a:t>
            </a:r>
            <a:r>
              <a:rPr lang="pt-BR" dirty="0" smtClean="0"/>
              <a:t>componentes pesados</a:t>
            </a:r>
            <a:r>
              <a:rPr lang="pt-BR" dirty="0"/>
              <a:t>​​</a:t>
            </a:r>
            <a:r>
              <a:rPr lang="pt-BR" dirty="0" smtClean="0"/>
              <a:t>.</a:t>
            </a:r>
          </a:p>
          <a:p>
            <a:pPr marL="0" indent="0" algn="just">
              <a:buNone/>
            </a:pPr>
            <a:r>
              <a:rPr lang="pt-BR" dirty="0"/>
              <a:t/>
            </a:r>
            <a:br>
              <a:rPr lang="pt-BR" dirty="0"/>
            </a:br>
            <a:r>
              <a:rPr lang="pt-BR" dirty="0"/>
              <a:t>Grande parte da API Swing é geralmente uma extensão complementar do AWT em vez de uma substituição </a:t>
            </a:r>
            <a:r>
              <a:rPr lang="pt-BR" dirty="0" smtClean="0"/>
              <a:t>direta. </a:t>
            </a:r>
            <a:r>
              <a:rPr lang="pt-BR" dirty="0"/>
              <a:t>Na verdade, cada interface swing leve, em última análise existe dentro de um componente AWT pesado porque todos os componentes de nível superior em Swing (</a:t>
            </a:r>
            <a:r>
              <a:rPr lang="pt-BR" b="1" dirty="0" err="1"/>
              <a:t>JApplet</a:t>
            </a:r>
            <a:r>
              <a:rPr lang="pt-BR" dirty="0"/>
              <a:t>, </a:t>
            </a:r>
            <a:r>
              <a:rPr lang="pt-BR" b="1" dirty="0" err="1"/>
              <a:t>JDialog</a:t>
            </a:r>
            <a:r>
              <a:rPr lang="pt-BR" dirty="0"/>
              <a:t>, </a:t>
            </a:r>
            <a:r>
              <a:rPr lang="pt-BR" b="1" dirty="0" err="1"/>
              <a:t>JFrame</a:t>
            </a:r>
            <a:r>
              <a:rPr lang="pt-BR" dirty="0"/>
              <a:t>, e </a:t>
            </a:r>
            <a:r>
              <a:rPr lang="pt-BR" b="1" dirty="0" err="1"/>
              <a:t>JWindow</a:t>
            </a:r>
            <a:r>
              <a:rPr lang="pt-BR" dirty="0"/>
              <a:t>) </a:t>
            </a:r>
            <a:r>
              <a:rPr lang="pt-BR" dirty="0" smtClean="0"/>
              <a:t>estendem </a:t>
            </a:r>
            <a:r>
              <a:rPr lang="pt-BR" dirty="0"/>
              <a:t>um contêiner de nível superior AWT</a:t>
            </a:r>
            <a:r>
              <a:rPr lang="pt-BR" dirty="0" smtClean="0"/>
              <a:t>.</a:t>
            </a:r>
          </a:p>
        </p:txBody>
      </p:sp>
    </p:spTree>
    <p:extLst>
      <p:ext uri="{BB962C8B-B14F-4D97-AF65-F5344CB8AC3E}">
        <p14:creationId xmlns="" xmlns:p14="http://schemas.microsoft.com/office/powerpoint/2010/main" val="3813204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Package</a:t>
            </a:r>
            <a:r>
              <a:rPr lang="pt-BR" dirty="0" smtClean="0"/>
              <a:t> </a:t>
            </a:r>
            <a:r>
              <a:rPr lang="pt-BR" dirty="0" err="1" smtClean="0"/>
              <a:t>javax.swing</a:t>
            </a:r>
            <a:endParaRPr lang="pt-BR" dirty="0"/>
          </a:p>
        </p:txBody>
      </p:sp>
      <p:sp>
        <p:nvSpPr>
          <p:cNvPr id="3" name="Espaço Reservado para Conteúdo 2"/>
          <p:cNvSpPr>
            <a:spLocks noGrp="1"/>
          </p:cNvSpPr>
          <p:nvPr>
            <p:ph idx="1"/>
          </p:nvPr>
        </p:nvSpPr>
        <p:spPr/>
        <p:txBody>
          <a:bodyPr>
            <a:normAutofit fontScale="85000" lnSpcReduction="10000"/>
          </a:bodyPr>
          <a:lstStyle/>
          <a:p>
            <a:pPr marL="0" indent="0" algn="just">
              <a:buNone/>
            </a:pPr>
            <a:r>
              <a:rPr lang="pt-BR" dirty="0"/>
              <a:t>Swing é a API mais recente para desenvolvimento de interfaces gráficas baseadas em AWT, mas muito mais rica em componentes. Swing não depende de plataforma e desenha seus próprios </a:t>
            </a:r>
            <a:r>
              <a:rPr lang="pt-BR" dirty="0" smtClean="0"/>
              <a:t>componentes diferente de AWT.</a:t>
            </a:r>
            <a:endParaRPr lang="pt-BR" dirty="0"/>
          </a:p>
          <a:p>
            <a:pPr marL="0" indent="0" algn="just">
              <a:buNone/>
            </a:pPr>
            <a:endParaRPr lang="pt-BR" dirty="0" smtClean="0"/>
          </a:p>
          <a:p>
            <a:pPr marL="0" indent="0" algn="just">
              <a:buNone/>
            </a:pPr>
            <a:r>
              <a:rPr lang="pt-BR" dirty="0" smtClean="0"/>
              <a:t>A </a:t>
            </a:r>
            <a:r>
              <a:rPr lang="pt-BR" dirty="0"/>
              <a:t>classe </a:t>
            </a:r>
            <a:r>
              <a:rPr lang="pt-BR" b="1" dirty="0" err="1"/>
              <a:t>JComponent</a:t>
            </a:r>
            <a:r>
              <a:rPr lang="pt-BR" dirty="0"/>
              <a:t> é a superclasse de todos os componentes que não são </a:t>
            </a:r>
            <a:r>
              <a:rPr lang="pt-BR" b="1" dirty="0" err="1" smtClean="0"/>
              <a:t>Containerer</a:t>
            </a:r>
            <a:r>
              <a:rPr lang="pt-BR" dirty="0" smtClean="0"/>
              <a:t> </a:t>
            </a:r>
            <a:r>
              <a:rPr lang="pt-BR" dirty="0"/>
              <a:t>de outros, sendo derivada de </a:t>
            </a:r>
            <a:r>
              <a:rPr lang="pt-BR" b="1" dirty="0" err="1"/>
              <a:t>Component</a:t>
            </a:r>
            <a:r>
              <a:rPr lang="pt-BR" dirty="0"/>
              <a:t>, como podemos observar no </a:t>
            </a:r>
            <a:r>
              <a:rPr lang="pt-BR" dirty="0" smtClean="0"/>
              <a:t>diagrama a seguir.</a:t>
            </a:r>
            <a:endParaRPr lang="pt-BR" dirty="0"/>
          </a:p>
        </p:txBody>
      </p:sp>
    </p:spTree>
    <p:extLst>
      <p:ext uri="{BB962C8B-B14F-4D97-AF65-F5344CB8AC3E}">
        <p14:creationId xmlns="" xmlns:p14="http://schemas.microsoft.com/office/powerpoint/2010/main" val="97639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1508"/>
            <a:ext cx="8229600" cy="1143000"/>
          </a:xfrm>
        </p:spPr>
        <p:txBody>
          <a:bodyPr/>
          <a:lstStyle/>
          <a:p>
            <a:r>
              <a:rPr lang="pt-BR" dirty="0" smtClean="0"/>
              <a:t>Package </a:t>
            </a:r>
            <a:r>
              <a:rPr lang="pt-BR" dirty="0" err="1" smtClean="0"/>
              <a:t>javax</a:t>
            </a:r>
            <a:r>
              <a:rPr lang="pt-BR" dirty="0" smtClean="0"/>
              <a:t>.swing</a:t>
            </a:r>
            <a:endParaRPr lang="pt-BR" dirty="0"/>
          </a:p>
        </p:txBody>
      </p:sp>
      <p:pic>
        <p:nvPicPr>
          <p:cNvPr id="2050" name="Picture 2"/>
          <p:cNvPicPr>
            <a:picLocks noChangeAspect="1" noChangeArrowheads="1"/>
          </p:cNvPicPr>
          <p:nvPr/>
        </p:nvPicPr>
        <p:blipFill>
          <a:blip r:embed="rId2"/>
          <a:srcRect/>
          <a:stretch>
            <a:fillRect/>
          </a:stretch>
        </p:blipFill>
        <p:spPr bwMode="auto">
          <a:xfrm>
            <a:off x="0" y="1362225"/>
            <a:ext cx="9144000" cy="5140990"/>
          </a:xfrm>
          <a:prstGeom prst="rect">
            <a:avLst/>
          </a:prstGeom>
          <a:noFill/>
          <a:ln w="9525">
            <a:noFill/>
            <a:miter lim="800000"/>
            <a:headEnd/>
            <a:tailEnd/>
          </a:ln>
        </p:spPr>
      </p:pic>
      <p:cxnSp>
        <p:nvCxnSpPr>
          <p:cNvPr id="6" name="Conector de seta reta 5"/>
          <p:cNvCxnSpPr/>
          <p:nvPr/>
        </p:nvCxnSpPr>
        <p:spPr>
          <a:xfrm flipH="1">
            <a:off x="3837710" y="2036618"/>
            <a:ext cx="149629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Conector de seta reta 7"/>
          <p:cNvCxnSpPr/>
          <p:nvPr/>
        </p:nvCxnSpPr>
        <p:spPr>
          <a:xfrm flipH="1">
            <a:off x="955964" y="2341418"/>
            <a:ext cx="36021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Conector de seta reta 10"/>
          <p:cNvCxnSpPr/>
          <p:nvPr/>
        </p:nvCxnSpPr>
        <p:spPr>
          <a:xfrm flipH="1">
            <a:off x="955964" y="6109855"/>
            <a:ext cx="36021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de seta reta 11"/>
          <p:cNvCxnSpPr/>
          <p:nvPr/>
        </p:nvCxnSpPr>
        <p:spPr>
          <a:xfrm flipH="1">
            <a:off x="955964" y="4350327"/>
            <a:ext cx="36021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Package</a:t>
            </a:r>
            <a:r>
              <a:rPr lang="pt-BR" dirty="0" smtClean="0"/>
              <a:t> </a:t>
            </a:r>
            <a:r>
              <a:rPr lang="pt-BR" dirty="0" err="1" smtClean="0"/>
              <a:t>javax.swing</a:t>
            </a:r>
            <a:endParaRPr lang="pt-BR" dirty="0"/>
          </a:p>
        </p:txBody>
      </p:sp>
      <p:pic>
        <p:nvPicPr>
          <p:cNvPr id="5" name="Imagem 4"/>
          <p:cNvPicPr/>
          <p:nvPr/>
        </p:nvPicPr>
        <p:blipFill>
          <a:blip r:embed="rId2"/>
          <a:srcRect/>
          <a:stretch>
            <a:fillRect/>
          </a:stretch>
        </p:blipFill>
        <p:spPr bwMode="auto">
          <a:xfrm>
            <a:off x="1821976" y="1400175"/>
            <a:ext cx="5238750" cy="5457825"/>
          </a:xfrm>
          <a:prstGeom prst="rect">
            <a:avLst/>
          </a:prstGeom>
          <a:noFill/>
          <a:ln w="9525">
            <a:noFill/>
            <a:miter lim="800000"/>
            <a:headEnd/>
            <a:tailEnd/>
          </a:ln>
        </p:spPr>
      </p:pic>
    </p:spTree>
    <p:extLst>
      <p:ext uri="{BB962C8B-B14F-4D97-AF65-F5344CB8AC3E}">
        <p14:creationId xmlns="" xmlns:p14="http://schemas.microsoft.com/office/powerpoint/2010/main" val="2547589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a:t>O </a:t>
            </a:r>
            <a:r>
              <a:rPr lang="pt-BR" b="1" dirty="0" err="1"/>
              <a:t>JFrame</a:t>
            </a:r>
            <a:r>
              <a:rPr lang="pt-BR" dirty="0"/>
              <a:t> é </a:t>
            </a:r>
            <a:r>
              <a:rPr lang="pt-BR" dirty="0" smtClean="0"/>
              <a:t>uma </a:t>
            </a:r>
            <a:r>
              <a:rPr lang="pt-BR" dirty="0"/>
              <a:t>classe do pacote  </a:t>
            </a:r>
            <a:r>
              <a:rPr lang="pt-BR" dirty="0" err="1"/>
              <a:t>javax.swing</a:t>
            </a:r>
            <a:r>
              <a:rPr lang="pt-BR" dirty="0"/>
              <a:t> que representa uma janela. Vamos </a:t>
            </a:r>
            <a:r>
              <a:rPr lang="pt-BR" dirty="0" smtClean="0"/>
              <a:t>ver como ela funciona: o </a:t>
            </a:r>
            <a:r>
              <a:rPr lang="pt-BR" dirty="0"/>
              <a:t>processo de </a:t>
            </a:r>
            <a:r>
              <a:rPr lang="pt-BR" dirty="0" smtClean="0"/>
              <a:t>adicionar elementos, pintura e eventos, já que são duas das principais coisas em uma aplicação;</a:t>
            </a:r>
            <a:endParaRPr lang="pt-BR" dirty="0"/>
          </a:p>
        </p:txBody>
      </p:sp>
    </p:spTree>
    <p:extLst>
      <p:ext uri="{BB962C8B-B14F-4D97-AF65-F5344CB8AC3E}">
        <p14:creationId xmlns="" xmlns:p14="http://schemas.microsoft.com/office/powerpoint/2010/main" val="2825097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63798"/>
            <a:ext cx="8229600" cy="1143000"/>
          </a:xfrm>
        </p:spPr>
        <p:txBody>
          <a:bodyPr>
            <a:normAutofit/>
          </a:bodyPr>
          <a:lstStyle/>
          <a:p>
            <a:r>
              <a:rPr lang="pt-BR" dirty="0" err="1" smtClean="0"/>
              <a:t>javax.swing.JFrame</a:t>
            </a:r>
            <a:endParaRPr lang="pt-BR" dirty="0"/>
          </a:p>
        </p:txBody>
      </p:sp>
      <p:pic>
        <p:nvPicPr>
          <p:cNvPr id="3074" name="Picture 2"/>
          <p:cNvPicPr>
            <a:picLocks noChangeAspect="1" noChangeArrowheads="1"/>
          </p:cNvPicPr>
          <p:nvPr/>
        </p:nvPicPr>
        <p:blipFill>
          <a:blip r:embed="rId3"/>
          <a:srcRect/>
          <a:stretch>
            <a:fillRect/>
          </a:stretch>
        </p:blipFill>
        <p:spPr bwMode="auto">
          <a:xfrm>
            <a:off x="0" y="1417638"/>
            <a:ext cx="9144000" cy="5140990"/>
          </a:xfrm>
          <a:prstGeom prst="rect">
            <a:avLst/>
          </a:prstGeom>
          <a:noFill/>
          <a:ln w="9525">
            <a:noFill/>
            <a:miter lim="800000"/>
            <a:headEnd/>
            <a:tailEnd/>
          </a:ln>
        </p:spPr>
      </p:pic>
      <p:cxnSp>
        <p:nvCxnSpPr>
          <p:cNvPr id="7" name="Conector de seta reta 6"/>
          <p:cNvCxnSpPr/>
          <p:nvPr/>
        </p:nvCxnSpPr>
        <p:spPr>
          <a:xfrm flipH="1">
            <a:off x="637309" y="2549236"/>
            <a:ext cx="720436"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Conector de seta reta 8"/>
          <p:cNvCxnSpPr/>
          <p:nvPr/>
        </p:nvCxnSpPr>
        <p:spPr>
          <a:xfrm flipH="1">
            <a:off x="457200" y="5334000"/>
            <a:ext cx="720436"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de seta reta 9"/>
          <p:cNvCxnSpPr/>
          <p:nvPr/>
        </p:nvCxnSpPr>
        <p:spPr>
          <a:xfrm flipH="1">
            <a:off x="3338946" y="2844923"/>
            <a:ext cx="720436"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CaixaDeTexto 10"/>
          <p:cNvSpPr txBox="1"/>
          <p:nvPr/>
        </p:nvSpPr>
        <p:spPr>
          <a:xfrm>
            <a:off x="886688" y="2050473"/>
            <a:ext cx="816506" cy="369332"/>
          </a:xfrm>
          <a:prstGeom prst="rect">
            <a:avLst/>
          </a:prstGeom>
          <a:noFill/>
        </p:spPr>
        <p:txBody>
          <a:bodyPr wrap="none" rtlCol="0">
            <a:spAutoFit/>
          </a:bodyPr>
          <a:lstStyle/>
          <a:p>
            <a:r>
              <a:rPr lang="pt-BR" dirty="0" smtClean="0"/>
              <a:t>Pacote</a:t>
            </a:r>
            <a:endParaRPr lang="pt-BR" dirty="0"/>
          </a:p>
        </p:txBody>
      </p:sp>
      <p:sp>
        <p:nvSpPr>
          <p:cNvPr id="12" name="CaixaDeTexto 11"/>
          <p:cNvSpPr txBox="1"/>
          <p:nvPr/>
        </p:nvSpPr>
        <p:spPr>
          <a:xfrm>
            <a:off x="886688" y="4668982"/>
            <a:ext cx="766557" cy="369332"/>
          </a:xfrm>
          <a:prstGeom prst="rect">
            <a:avLst/>
          </a:prstGeom>
          <a:noFill/>
        </p:spPr>
        <p:txBody>
          <a:bodyPr wrap="none" rtlCol="0">
            <a:spAutoFit/>
          </a:bodyPr>
          <a:lstStyle/>
          <a:p>
            <a:r>
              <a:rPr lang="pt-BR" dirty="0" smtClean="0"/>
              <a:t>Classe</a:t>
            </a:r>
            <a:endParaRPr lang="pt-BR" dirty="0"/>
          </a:p>
        </p:txBody>
      </p:sp>
      <p:sp>
        <p:nvSpPr>
          <p:cNvPr id="13" name="CaixaDeTexto 12"/>
          <p:cNvSpPr txBox="1"/>
          <p:nvPr/>
        </p:nvSpPr>
        <p:spPr>
          <a:xfrm>
            <a:off x="4267185" y="2650953"/>
            <a:ext cx="2142061" cy="369332"/>
          </a:xfrm>
          <a:prstGeom prst="rect">
            <a:avLst/>
          </a:prstGeom>
          <a:noFill/>
        </p:spPr>
        <p:txBody>
          <a:bodyPr wrap="none" rtlCol="0">
            <a:spAutoFit/>
          </a:bodyPr>
          <a:lstStyle/>
          <a:p>
            <a:r>
              <a:rPr lang="pt-BR" dirty="0" smtClean="0"/>
              <a:t>Hierarquia da classe</a:t>
            </a:r>
            <a:endParaRPr lang="pt-BR" dirty="0"/>
          </a:p>
        </p:txBody>
      </p:sp>
      <p:cxnSp>
        <p:nvCxnSpPr>
          <p:cNvPr id="15" name="Conector de seta reta 14"/>
          <p:cNvCxnSpPr/>
          <p:nvPr/>
        </p:nvCxnSpPr>
        <p:spPr>
          <a:xfrm flipH="1">
            <a:off x="3338946" y="3906982"/>
            <a:ext cx="1925781" cy="44334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CaixaDeTexto 15"/>
          <p:cNvSpPr txBox="1"/>
          <p:nvPr/>
        </p:nvSpPr>
        <p:spPr>
          <a:xfrm>
            <a:off x="5375558" y="3685302"/>
            <a:ext cx="2025619" cy="369332"/>
          </a:xfrm>
          <a:prstGeom prst="rect">
            <a:avLst/>
          </a:prstGeom>
          <a:noFill/>
        </p:spPr>
        <p:txBody>
          <a:bodyPr wrap="none" rtlCol="0">
            <a:spAutoFit/>
          </a:bodyPr>
          <a:lstStyle/>
          <a:p>
            <a:r>
              <a:rPr lang="pt-BR" dirty="0" smtClean="0"/>
              <a:t>Não deixe de visitar</a:t>
            </a:r>
            <a:endParaRPr lang="pt-BR" dirty="0"/>
          </a:p>
        </p:txBody>
      </p:sp>
    </p:spTree>
    <p:extLst>
      <p:ext uri="{BB962C8B-B14F-4D97-AF65-F5344CB8AC3E}">
        <p14:creationId xmlns="" xmlns:p14="http://schemas.microsoft.com/office/powerpoint/2010/main" val="2825097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Criando uma janela Swing</a:t>
            </a:r>
            <a:endParaRPr lang="pt-BR" dirty="0"/>
          </a:p>
        </p:txBody>
      </p:sp>
      <p:sp>
        <p:nvSpPr>
          <p:cNvPr id="3" name="Espaço Reservado para Conteúdo 2"/>
          <p:cNvSpPr>
            <a:spLocks noGrp="1"/>
          </p:cNvSpPr>
          <p:nvPr>
            <p:ph idx="1"/>
          </p:nvPr>
        </p:nvSpPr>
        <p:spPr/>
        <p:txBody>
          <a:bodyPr>
            <a:normAutofit/>
          </a:bodyPr>
          <a:lstStyle/>
          <a:p>
            <a:pPr marL="514350" indent="-514350" algn="just">
              <a:buFont typeface="+mj-lt"/>
              <a:buAutoNum type="arabicPeriod"/>
            </a:pPr>
            <a:r>
              <a:rPr lang="pt-BR" dirty="0" smtClean="0"/>
              <a:t>Crie uma classe </a:t>
            </a:r>
            <a:r>
              <a:rPr lang="pt-BR" dirty="0" err="1" smtClean="0"/>
              <a:t>MyJFrameSwing</a:t>
            </a:r>
            <a:r>
              <a:rPr lang="pt-BR" dirty="0" smtClean="0"/>
              <a:t> que estenda </a:t>
            </a:r>
            <a:r>
              <a:rPr lang="pt-BR" dirty="0" err="1" smtClean="0"/>
              <a:t>JFrame</a:t>
            </a:r>
            <a:r>
              <a:rPr lang="pt-BR" dirty="0" smtClean="0"/>
              <a:t>.</a:t>
            </a:r>
          </a:p>
          <a:p>
            <a:pPr marL="514350" indent="-514350" algn="just">
              <a:buFont typeface="+mj-lt"/>
              <a:buAutoNum type="arabicPeriod"/>
            </a:pPr>
            <a:r>
              <a:rPr lang="pt-BR" dirty="0" smtClean="0"/>
              <a:t>Crie um método </a:t>
            </a:r>
            <a:r>
              <a:rPr lang="pt-BR" dirty="0" err="1" smtClean="0"/>
              <a:t>main</a:t>
            </a:r>
            <a:r>
              <a:rPr lang="pt-BR" dirty="0" smtClean="0"/>
              <a:t> que chame uma instancia dessa classe, execute a classe.</a:t>
            </a:r>
          </a:p>
          <a:p>
            <a:pPr marL="514350" indent="-514350" algn="just">
              <a:buFont typeface="+mj-lt"/>
              <a:buAutoNum type="arabicPeriod"/>
            </a:pPr>
            <a:r>
              <a:rPr lang="pt-BR" dirty="0" smtClean="0"/>
              <a:t>A janela também não aparece, bem tente colocar na instância do frame o método </a:t>
            </a:r>
            <a:r>
              <a:rPr lang="pt-BR" dirty="0" err="1" smtClean="0"/>
              <a:t>setVisible</a:t>
            </a:r>
            <a:r>
              <a:rPr lang="pt-BR" dirty="0" smtClean="0"/>
              <a:t>(</a:t>
            </a:r>
            <a:r>
              <a:rPr lang="pt-BR" dirty="0" err="1" smtClean="0"/>
              <a:t>true</a:t>
            </a:r>
            <a:r>
              <a:rPr lang="pt-BR" dirty="0" smtClean="0"/>
              <a:t>);</a:t>
            </a:r>
            <a:endParaRPr lang="pt-BR" dirty="0"/>
          </a:p>
        </p:txBody>
      </p:sp>
    </p:spTree>
    <p:extLst>
      <p:ext uri="{BB962C8B-B14F-4D97-AF65-F5344CB8AC3E}">
        <p14:creationId xmlns="" xmlns:p14="http://schemas.microsoft.com/office/powerpoint/2010/main" val="211883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p:txBody>
          <a:bodyPr>
            <a:normAutofit/>
          </a:bodyPr>
          <a:lstStyle/>
          <a:p>
            <a:pPr marL="514350" indent="-514350" algn="just">
              <a:buFont typeface="+mj-lt"/>
              <a:buAutoNum type="arabicPeriod" startAt="4"/>
            </a:pPr>
            <a:r>
              <a:rPr lang="pt-BR" dirty="0" smtClean="0"/>
              <a:t>Vejamos agora, clique no botão “x” dessa janela. Essa janela fecha? Verifique se o processo ainda está executando?</a:t>
            </a:r>
          </a:p>
          <a:p>
            <a:pPr marL="0" indent="0" algn="just">
              <a:buNone/>
            </a:pPr>
            <a:endParaRPr lang="pt-BR" dirty="0"/>
          </a:p>
          <a:p>
            <a:pPr marL="0" indent="0" algn="just">
              <a:buNone/>
            </a:pPr>
            <a:endParaRPr lang="pt-BR" dirty="0"/>
          </a:p>
        </p:txBody>
      </p:sp>
    </p:spTree>
    <p:extLst>
      <p:ext uri="{BB962C8B-B14F-4D97-AF65-F5344CB8AC3E}">
        <p14:creationId xmlns="" xmlns:p14="http://schemas.microsoft.com/office/powerpoint/2010/main" val="555712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457200" y="1583140"/>
            <a:ext cx="8495730" cy="4543023"/>
          </a:xfrm>
        </p:spPr>
        <p:txBody>
          <a:bodyPr>
            <a:normAutofit lnSpcReduction="10000"/>
          </a:bodyPr>
          <a:lstStyle/>
          <a:p>
            <a:pPr marL="0" indent="0">
              <a:buNone/>
            </a:pPr>
            <a:r>
              <a:rPr lang="pt-BR" dirty="0" smtClean="0"/>
              <a:t>A classe </a:t>
            </a:r>
            <a:r>
              <a:rPr lang="pt-BR" b="1" dirty="0" err="1" smtClean="0"/>
              <a:t>JFrame</a:t>
            </a:r>
            <a:r>
              <a:rPr lang="pt-BR" dirty="0" smtClean="0"/>
              <a:t> já </a:t>
            </a:r>
            <a:r>
              <a:rPr lang="pt-BR" dirty="0"/>
              <a:t>possui um comportamento padrão </a:t>
            </a:r>
            <a:r>
              <a:rPr lang="pt-BR" b="1" dirty="0"/>
              <a:t>HIDE_ON_CLOSE</a:t>
            </a:r>
            <a:r>
              <a:rPr lang="pt-BR" dirty="0"/>
              <a:t>, no botão fechar. Quando clicamos no botão x a janela é escondida, mas o processo continua sendo executado. Recomenda-se utilizar o método de fechamento padrão </a:t>
            </a:r>
            <a:r>
              <a:rPr lang="pt-BR" b="1" dirty="0" err="1" smtClean="0"/>
              <a:t>setDefaultCloseOperation</a:t>
            </a:r>
            <a:r>
              <a:rPr lang="pt-BR" b="1" dirty="0" smtClean="0"/>
              <a:t>(</a:t>
            </a:r>
          </a:p>
          <a:p>
            <a:pPr marL="0" indent="0" algn="just">
              <a:buNone/>
            </a:pPr>
            <a:r>
              <a:rPr lang="pt-BR" b="1" dirty="0" err="1" smtClean="0"/>
              <a:t>JFrame.EXIT_ON_CLOSE</a:t>
            </a:r>
            <a:r>
              <a:rPr lang="pt-BR" b="1" dirty="0"/>
              <a:t>) </a:t>
            </a:r>
            <a:r>
              <a:rPr lang="pt-BR" dirty="0"/>
              <a:t>que irá resultar no término da execução.</a:t>
            </a:r>
          </a:p>
          <a:p>
            <a:pPr marL="0" indent="0" algn="just">
              <a:buNone/>
            </a:pPr>
            <a:endParaRPr lang="pt-BR" dirty="0" smtClean="0"/>
          </a:p>
        </p:txBody>
      </p:sp>
    </p:spTree>
    <p:extLst>
      <p:ext uri="{BB962C8B-B14F-4D97-AF65-F5344CB8AC3E}">
        <p14:creationId xmlns="" xmlns:p14="http://schemas.microsoft.com/office/powerpoint/2010/main" val="222589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AWT (Abstract </a:t>
            </a:r>
            <a:r>
              <a:rPr lang="pt-BR" dirty="0" err="1"/>
              <a:t>Window</a:t>
            </a:r>
            <a:r>
              <a:rPr lang="pt-BR" dirty="0"/>
              <a:t> Toolkit)</a:t>
            </a:r>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a:latin typeface="Arial"/>
                <a:cs typeface="Arial"/>
              </a:rPr>
              <a:t>AWT é uma das </a:t>
            </a:r>
            <a:r>
              <a:rPr lang="pt-BR" dirty="0" err="1">
                <a:latin typeface="Arial"/>
                <a:cs typeface="Arial"/>
              </a:rPr>
              <a:t>API’s</a:t>
            </a:r>
            <a:r>
              <a:rPr lang="pt-BR" dirty="0">
                <a:latin typeface="Arial"/>
                <a:cs typeface="Arial"/>
              </a:rPr>
              <a:t> utilizadas para criação de interfaces gráficas juntamente com </a:t>
            </a:r>
            <a:r>
              <a:rPr lang="pt-BR" dirty="0" smtClean="0">
                <a:latin typeface="Arial"/>
                <a:cs typeface="Arial"/>
              </a:rPr>
              <a:t>Swing.</a:t>
            </a:r>
          </a:p>
          <a:p>
            <a:pPr marL="0" indent="0" algn="just">
              <a:spcBef>
                <a:spcPts val="0"/>
              </a:spcBef>
              <a:spcAft>
                <a:spcPts val="1800"/>
              </a:spcAft>
              <a:buNone/>
            </a:pPr>
            <a:r>
              <a:rPr lang="pt-BR" dirty="0" smtClean="0">
                <a:latin typeface="Arial"/>
                <a:cs typeface="Arial"/>
              </a:rPr>
              <a:t>Swing na realidade implementa as classe de AWT de uma forma mais transparente para o programador. Faremos um overview pelas principais classes de AWT e um pequeno exemplo depois abordaremos </a:t>
            </a:r>
            <a:r>
              <a:rPr lang="pt-BR" b="1" dirty="0" smtClean="0">
                <a:latin typeface="Arial"/>
                <a:cs typeface="Arial"/>
              </a:rPr>
              <a:t>Swing</a:t>
            </a:r>
            <a:r>
              <a:rPr lang="pt-BR" dirty="0" smtClean="0">
                <a:latin typeface="Arial"/>
                <a:cs typeface="Arial"/>
              </a:rPr>
              <a:t>.</a:t>
            </a:r>
            <a:endParaRPr lang="pt-BR" dirty="0">
              <a:latin typeface="Arial"/>
              <a:cs typeface="Arial"/>
            </a:endParaRPr>
          </a:p>
        </p:txBody>
      </p:sp>
    </p:spTree>
    <p:extLst>
      <p:ext uri="{BB962C8B-B14F-4D97-AF65-F5344CB8AC3E}">
        <p14:creationId xmlns="" xmlns:p14="http://schemas.microsoft.com/office/powerpoint/2010/main" val="1514255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HIDE_ON_CLOSE </a:t>
            </a:r>
            <a:r>
              <a:rPr lang="pt-BR" dirty="0" smtClean="0"/>
              <a:t>e</a:t>
            </a:r>
            <a:r>
              <a:rPr lang="pt-BR" b="1" dirty="0" smtClean="0"/>
              <a:t> EXIT_ON_CLOSE </a:t>
            </a:r>
            <a:r>
              <a:rPr lang="pt-BR" dirty="0" smtClean="0"/>
              <a:t>são constantes da classe </a:t>
            </a:r>
            <a:r>
              <a:rPr lang="pt-BR" b="1" dirty="0" err="1" smtClean="0"/>
              <a:t>JFrame</a:t>
            </a:r>
            <a:r>
              <a:rPr lang="pt-BR" dirty="0" smtClean="0"/>
              <a:t>.</a:t>
            </a:r>
          </a:p>
          <a:p>
            <a:pPr marL="514350" indent="-514350">
              <a:buFont typeface="+mj-lt"/>
              <a:buAutoNum type="arabicPeriod" startAt="5"/>
            </a:pPr>
            <a:r>
              <a:rPr lang="pt-BR" dirty="0" smtClean="0"/>
              <a:t>Vamos adicionar um Construtor em </a:t>
            </a:r>
            <a:r>
              <a:rPr lang="pt-BR" dirty="0" err="1" smtClean="0"/>
              <a:t>MyFrameSwing</a:t>
            </a:r>
            <a:r>
              <a:rPr lang="pt-BR" dirty="0" smtClean="0"/>
              <a:t> e chamar o método </a:t>
            </a:r>
            <a:r>
              <a:rPr lang="pt-BR" dirty="0" err="1" smtClean="0"/>
              <a:t>setDefaultCloseOperation</a:t>
            </a:r>
            <a:r>
              <a:rPr lang="pt-BR" dirty="0"/>
              <a:t> </a:t>
            </a:r>
            <a:r>
              <a:rPr lang="pt-BR" dirty="0" smtClean="0"/>
              <a:t>passando como parâmetro EXIT_ON_CLOSE. Teste agora se a janela fecha e mata o processo.</a:t>
            </a:r>
            <a:endParaRPr lang="pt-BR" dirty="0"/>
          </a:p>
          <a:p>
            <a:pPr marL="0" indent="0" algn="just">
              <a:buNone/>
            </a:pPr>
            <a:endParaRPr lang="pt-BR" dirty="0" smtClean="0"/>
          </a:p>
        </p:txBody>
      </p:sp>
    </p:spTree>
    <p:extLst>
      <p:ext uri="{BB962C8B-B14F-4D97-AF65-F5344CB8AC3E}">
        <p14:creationId xmlns="" xmlns:p14="http://schemas.microsoft.com/office/powerpoint/2010/main" val="2439170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a:bodyPr>
          <a:lstStyle/>
          <a:p>
            <a:pPr marL="0" indent="0" algn="just">
              <a:buNone/>
            </a:pPr>
            <a:r>
              <a:rPr lang="pt-BR" b="1" dirty="0" smtClean="0"/>
              <a:t>Método </a:t>
            </a:r>
            <a:r>
              <a:rPr lang="pt-BR" b="1" dirty="0" err="1"/>
              <a:t>setVisible</a:t>
            </a:r>
            <a:r>
              <a:rPr lang="pt-BR" b="1" dirty="0" smtClean="0"/>
              <a:t>(</a:t>
            </a:r>
            <a:r>
              <a:rPr lang="pt-BR" b="1" dirty="0" err="1" smtClean="0"/>
              <a:t>boolean</a:t>
            </a:r>
            <a:r>
              <a:rPr lang="pt-BR" b="1" dirty="0" smtClean="0"/>
              <a:t> v);</a:t>
            </a:r>
          </a:p>
          <a:p>
            <a:pPr marL="0" indent="0" algn="just">
              <a:buNone/>
            </a:pPr>
            <a:r>
              <a:rPr lang="pt-BR" b="1" dirty="0" err="1" smtClean="0"/>
              <a:t>JFrame</a:t>
            </a:r>
            <a:r>
              <a:rPr lang="pt-BR" dirty="0" smtClean="0"/>
              <a:t> </a:t>
            </a:r>
            <a:r>
              <a:rPr lang="pt-BR" dirty="0"/>
              <a:t>possui uma série de atributos que podem ser modificados. Um deles já vimos no exemplo anterior, a propriedade </a:t>
            </a:r>
            <a:r>
              <a:rPr lang="pt-BR" b="1" dirty="0" err="1" smtClean="0"/>
              <a:t>boolean</a:t>
            </a:r>
            <a:r>
              <a:rPr lang="pt-BR" dirty="0" smtClean="0"/>
              <a:t> </a:t>
            </a:r>
            <a:r>
              <a:rPr lang="pt-BR" b="1" dirty="0" err="1" smtClean="0"/>
              <a:t>visible</a:t>
            </a:r>
            <a:r>
              <a:rPr lang="pt-BR" dirty="0"/>
              <a:t>, alterada </a:t>
            </a:r>
            <a:r>
              <a:rPr lang="pt-BR" dirty="0" smtClean="0"/>
              <a:t>por meio </a:t>
            </a:r>
            <a:r>
              <a:rPr lang="pt-BR" dirty="0"/>
              <a:t>do método </a:t>
            </a:r>
            <a:r>
              <a:rPr lang="pt-BR" b="1" dirty="0" err="1" smtClean="0"/>
              <a:t>setVisible</a:t>
            </a:r>
            <a:r>
              <a:rPr lang="pt-BR" dirty="0" smtClean="0"/>
              <a:t>. Se </a:t>
            </a:r>
            <a:r>
              <a:rPr lang="pt-BR" dirty="0"/>
              <a:t>não colocarmos que seja em </a:t>
            </a:r>
            <a:r>
              <a:rPr lang="pt-BR" b="1" dirty="0" err="1" smtClean="0"/>
              <a:t>setVisible</a:t>
            </a:r>
            <a:r>
              <a:rPr lang="pt-BR" b="1" dirty="0" smtClean="0"/>
              <a:t>(</a:t>
            </a:r>
            <a:r>
              <a:rPr lang="pt-BR" b="1" dirty="0" err="1" smtClean="0">
                <a:solidFill>
                  <a:srgbClr val="FF0000"/>
                </a:solidFill>
              </a:rPr>
              <a:t>true</a:t>
            </a:r>
            <a:r>
              <a:rPr lang="pt-BR" b="1" dirty="0" smtClean="0"/>
              <a:t>)</a:t>
            </a:r>
            <a:r>
              <a:rPr lang="pt-BR" dirty="0" smtClean="0"/>
              <a:t> </a:t>
            </a:r>
            <a:r>
              <a:rPr lang="pt-BR" dirty="0"/>
              <a:t>nossa “janela” simplesmente </a:t>
            </a:r>
            <a:r>
              <a:rPr lang="pt-BR" dirty="0">
                <a:solidFill>
                  <a:srgbClr val="FF0000"/>
                </a:solidFill>
              </a:rPr>
              <a:t>não irá </a:t>
            </a:r>
            <a:r>
              <a:rPr lang="pt-BR" dirty="0" smtClean="0">
                <a:solidFill>
                  <a:srgbClr val="FF0000"/>
                </a:solidFill>
              </a:rPr>
              <a:t>abrir</a:t>
            </a:r>
            <a:r>
              <a:rPr lang="pt-BR" dirty="0" smtClean="0"/>
              <a:t>.</a:t>
            </a:r>
            <a:endParaRPr lang="pt-BR" dirty="0"/>
          </a:p>
          <a:p>
            <a:pPr marL="0" indent="0" algn="just">
              <a:buNone/>
            </a:pPr>
            <a:endParaRPr lang="pt-BR" dirty="0" smtClean="0"/>
          </a:p>
        </p:txBody>
      </p:sp>
    </p:spTree>
    <p:extLst>
      <p:ext uri="{BB962C8B-B14F-4D97-AF65-F5344CB8AC3E}">
        <p14:creationId xmlns="" xmlns:p14="http://schemas.microsoft.com/office/powerpoint/2010/main" val="19244574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javax.swing.JFrame</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85000" lnSpcReduction="10000"/>
          </a:bodyPr>
          <a:lstStyle/>
          <a:p>
            <a:pPr marL="0" indent="0" algn="just">
              <a:buNone/>
            </a:pPr>
            <a:r>
              <a:rPr lang="pt-BR" b="1" dirty="0" smtClean="0"/>
              <a:t>Método </a:t>
            </a:r>
            <a:r>
              <a:rPr lang="pt-BR" b="1" dirty="0" err="1"/>
              <a:t>setVisible</a:t>
            </a:r>
            <a:r>
              <a:rPr lang="pt-BR" b="1" dirty="0" smtClean="0"/>
              <a:t>(</a:t>
            </a:r>
            <a:r>
              <a:rPr lang="pt-BR" b="1" dirty="0" err="1" smtClean="0"/>
              <a:t>boolean</a:t>
            </a:r>
            <a:r>
              <a:rPr lang="pt-BR" b="1" dirty="0" smtClean="0"/>
              <a:t> v);</a:t>
            </a:r>
          </a:p>
          <a:p>
            <a:pPr marL="0" indent="0" algn="just">
              <a:buNone/>
            </a:pPr>
            <a:r>
              <a:rPr lang="pt-BR" dirty="0"/>
              <a:t>O método </a:t>
            </a:r>
            <a:r>
              <a:rPr lang="pt-BR" b="1" dirty="0" err="1"/>
              <a:t>setVisible</a:t>
            </a:r>
            <a:r>
              <a:rPr lang="pt-BR" b="1" dirty="0"/>
              <a:t>(</a:t>
            </a:r>
            <a:r>
              <a:rPr lang="pt-BR" b="1" dirty="0" err="1"/>
              <a:t>true</a:t>
            </a:r>
            <a:r>
              <a:rPr lang="pt-BR" b="1" dirty="0"/>
              <a:t>)</a:t>
            </a:r>
            <a:r>
              <a:rPr lang="pt-BR" dirty="0"/>
              <a:t> mostra o </a:t>
            </a:r>
            <a:r>
              <a:rPr lang="pt-BR" b="1" dirty="0" err="1"/>
              <a:t>JFrame</a:t>
            </a:r>
            <a:r>
              <a:rPr lang="pt-BR" dirty="0"/>
              <a:t>, mas não bloqueia a aplicação naquele ponto. </a:t>
            </a:r>
            <a:r>
              <a:rPr lang="pt-BR" dirty="0" smtClean="0"/>
              <a:t>Outros </a:t>
            </a:r>
            <a:r>
              <a:rPr lang="pt-BR" dirty="0"/>
              <a:t>comandos, após o </a:t>
            </a:r>
            <a:r>
              <a:rPr lang="pt-BR" b="1" dirty="0" err="1"/>
              <a:t>setVisible</a:t>
            </a:r>
            <a:r>
              <a:rPr lang="pt-BR" b="1" dirty="0"/>
              <a:t>(</a:t>
            </a:r>
            <a:r>
              <a:rPr lang="pt-BR" b="1" dirty="0" err="1"/>
              <a:t>true</a:t>
            </a:r>
            <a:r>
              <a:rPr lang="pt-BR" b="1" dirty="0"/>
              <a:t>)</a:t>
            </a:r>
            <a:r>
              <a:rPr lang="pt-BR" dirty="0"/>
              <a:t> continuarão a ser executados. O que acontece é que assim que a primeira janela é aberta, o Swing dispara uma thread, para as ações de pintura e é ela que mantém o programa vivo. É importante saber que essa é a única thread que realizará a pintura, em todo Swing. Cada comando de pintura é enfileirado, e essa thread executará uma ação dessa fila por </a:t>
            </a:r>
            <a:r>
              <a:rPr lang="pt-BR" dirty="0" smtClean="0"/>
              <a:t>vez.</a:t>
            </a:r>
          </a:p>
        </p:txBody>
      </p:sp>
    </p:spTree>
    <p:extLst>
      <p:ext uri="{BB962C8B-B14F-4D97-AF65-F5344CB8AC3E}">
        <p14:creationId xmlns="" xmlns:p14="http://schemas.microsoft.com/office/powerpoint/2010/main" val="1982411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Tutoriais sobre </a:t>
            </a:r>
            <a:r>
              <a:rPr lang="pt-BR" dirty="0" err="1" smtClean="0"/>
              <a:t>javax</a:t>
            </a:r>
            <a:r>
              <a:rPr lang="pt-BR" dirty="0" smtClean="0"/>
              <a:t>.swing.*</a:t>
            </a:r>
            <a:endParaRPr lang="pt-BR" dirty="0"/>
          </a:p>
        </p:txBody>
      </p:sp>
      <p:sp>
        <p:nvSpPr>
          <p:cNvPr id="3" name="Espaço Reservado para Conteúdo 2"/>
          <p:cNvSpPr>
            <a:spLocks noGrp="1"/>
          </p:cNvSpPr>
          <p:nvPr>
            <p:ph idx="1"/>
          </p:nvPr>
        </p:nvSpPr>
        <p:spPr/>
        <p:txBody>
          <a:bodyPr>
            <a:normAutofit lnSpcReduction="10000"/>
          </a:bodyPr>
          <a:lstStyle/>
          <a:p>
            <a:pPr algn="just">
              <a:buNone/>
            </a:pPr>
            <a:r>
              <a:rPr lang="pt-BR" dirty="0" smtClean="0"/>
              <a:t>Este material irá apresentar um overview  básico sobre os principais componentes do pacote </a:t>
            </a:r>
            <a:r>
              <a:rPr lang="pt-BR" dirty="0" err="1" smtClean="0"/>
              <a:t>javax</a:t>
            </a:r>
            <a:r>
              <a:rPr lang="pt-BR" dirty="0" smtClean="0"/>
              <a:t>.swing.* e suas classes.</a:t>
            </a:r>
          </a:p>
          <a:p>
            <a:pPr algn="just">
              <a:buNone/>
            </a:pPr>
            <a:endParaRPr lang="pt-BR" dirty="0" smtClean="0"/>
          </a:p>
          <a:p>
            <a:pPr algn="just">
              <a:buNone/>
            </a:pPr>
            <a:r>
              <a:rPr lang="pt-BR" dirty="0" smtClean="0"/>
              <a:t>Como sugestão segue o link para quem desejar conhecer mais sobre interfaces gráficas com Java.</a:t>
            </a:r>
            <a:endParaRPr lang="pt-BR" dirty="0" smtClean="0">
              <a:hlinkClick r:id="rId2"/>
            </a:endParaRPr>
          </a:p>
          <a:p>
            <a:pPr>
              <a:buNone/>
            </a:pPr>
            <a:r>
              <a:rPr lang="pt-BR" dirty="0" smtClean="0">
                <a:hlinkClick r:id="rId2"/>
              </a:rPr>
              <a:t>http://docs.oracle.com/javase/tutorial/uiswing/components/index.html</a:t>
            </a:r>
            <a:endParaRPr lang="pt-BR" dirty="0" smtClean="0"/>
          </a:p>
          <a:p>
            <a:pPr>
              <a:buNone/>
            </a:pPr>
            <a:endParaRPr lang="pt-B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WindowBuilder</a:t>
            </a:r>
            <a:endParaRPr lang="pt-BR" dirty="0"/>
          </a:p>
        </p:txBody>
      </p:sp>
      <p:sp>
        <p:nvSpPr>
          <p:cNvPr id="3" name="Espaço Reservado para Conteúdo 2"/>
          <p:cNvSpPr>
            <a:spLocks noGrp="1"/>
          </p:cNvSpPr>
          <p:nvPr>
            <p:ph idx="1"/>
          </p:nvPr>
        </p:nvSpPr>
        <p:spPr>
          <a:xfrm>
            <a:off x="249374" y="1527720"/>
            <a:ext cx="8700655" cy="4873080"/>
          </a:xfrm>
        </p:spPr>
        <p:txBody>
          <a:bodyPr>
            <a:normAutofit fontScale="77500" lnSpcReduction="20000"/>
          </a:bodyPr>
          <a:lstStyle/>
          <a:p>
            <a:pPr marL="0" indent="0" algn="just">
              <a:buNone/>
            </a:pPr>
            <a:r>
              <a:rPr lang="pt-PT" dirty="0" smtClean="0"/>
              <a:t>WindowBuilder é uma ferramenta de designer gráficos para a linguagem Java. Trata-se de um projeto quem tem como função criar interfaces graficas SWT / Swing Designer de uma  forma fácil para criar aplicações Java GUI.</a:t>
            </a:r>
          </a:p>
          <a:p>
            <a:pPr marL="0" indent="0" algn="just">
              <a:buNone/>
            </a:pPr>
            <a:r>
              <a:rPr lang="pt-PT" dirty="0" smtClean="0"/>
              <a:t>Usando a técnica WYSIWYG visuais de design e layout de ferramentas para criar formas simples de janelas complexas, o código Java será gerado para você. </a:t>
            </a:r>
          </a:p>
          <a:p>
            <a:pPr marL="0" indent="0" algn="just">
              <a:buNone/>
            </a:pPr>
            <a:r>
              <a:rPr lang="pt-PT" dirty="0" smtClean="0"/>
              <a:t>É  possível facilmente adicionar novos componentes e controles usando drag-and-drop, adicionar manipuladores de eventos para os controles, bem como alterar várias propriedades de controles usando um editor de propriedade, internacionalizar sua aplicação e muito mais.</a:t>
            </a:r>
            <a:br>
              <a:rPr lang="pt-PT" dirty="0" smtClean="0"/>
            </a:br>
            <a:endParaRPr lang="pt-BR" dirty="0" smtClean="0"/>
          </a:p>
        </p:txBody>
      </p:sp>
    </p:spTree>
    <p:extLst>
      <p:ext uri="{BB962C8B-B14F-4D97-AF65-F5344CB8AC3E}">
        <p14:creationId xmlns="" xmlns:p14="http://schemas.microsoft.com/office/powerpoint/2010/main" val="1982411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WindowBuilder</a:t>
            </a:r>
            <a:endParaRPr lang="pt-BR" dirty="0"/>
          </a:p>
        </p:txBody>
      </p:sp>
      <p:sp>
        <p:nvSpPr>
          <p:cNvPr id="3" name="Espaço Reservado para Conteúdo 2"/>
          <p:cNvSpPr>
            <a:spLocks noGrp="1"/>
          </p:cNvSpPr>
          <p:nvPr>
            <p:ph idx="1"/>
          </p:nvPr>
        </p:nvSpPr>
        <p:spPr>
          <a:xfrm>
            <a:off x="286603" y="1583140"/>
            <a:ext cx="8666327" cy="4543023"/>
          </a:xfrm>
        </p:spPr>
        <p:txBody>
          <a:bodyPr>
            <a:normAutofit fontScale="70000" lnSpcReduction="20000"/>
          </a:bodyPr>
          <a:lstStyle/>
          <a:p>
            <a:pPr marL="0" indent="0" algn="just">
              <a:buNone/>
            </a:pPr>
            <a:r>
              <a:rPr lang="pt-PT" dirty="0" smtClean="0"/>
              <a:t>WindowBuilder é construído como um plug-in para o Eclipse e os vários Eclipse baseado em IDEs (RAD, RSA, MyEclipse, JBuilder, etc.) O plug-in cria uma árvore de sintaxe abstrata (AST) para navegar no código fonte e usa GEF para mostrar e administrar a apresentação.</a:t>
            </a:r>
          </a:p>
          <a:p>
            <a:pPr marL="0" indent="0" algn="just">
              <a:buNone/>
            </a:pPr>
            <a:r>
              <a:rPr lang="pt-PT" dirty="0" smtClean="0"/>
              <a:t> </a:t>
            </a:r>
            <a:br>
              <a:rPr lang="pt-PT" dirty="0" smtClean="0"/>
            </a:br>
            <a:r>
              <a:rPr lang="pt-PT" dirty="0" smtClean="0"/>
              <a:t>O código gerado não necessita de bibliotecas personalizadas adicionais para compilar e executar: todo o código gerado pode ser usado sem ter WindowBuilder instalado (só a JVM).</a:t>
            </a:r>
          </a:p>
          <a:p>
            <a:pPr marL="0" indent="0" algn="just">
              <a:buNone/>
            </a:pPr>
            <a:r>
              <a:rPr lang="pt-PT" dirty="0" smtClean="0"/>
              <a:t>WindowBuilder ainda permite ler e gravar quase qualquer formato e engenharia reversa escritos à mão GUI Java. Pode realizar a edição de código de forma livre (fazer mudanças em qualquer lugar não apenas em áreas especiais) e torna possivel as técnicas de refactorins (você pode mover, renomear e subdividir métodos sem nenhum problema).</a:t>
            </a:r>
            <a:endParaRPr lang="pt-BR" dirty="0" smtClean="0"/>
          </a:p>
        </p:txBody>
      </p:sp>
    </p:spTree>
    <p:extLst>
      <p:ext uri="{BB962C8B-B14F-4D97-AF65-F5344CB8AC3E}">
        <p14:creationId xmlns="" xmlns:p14="http://schemas.microsoft.com/office/powerpoint/2010/main" val="1982411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WindowBuilder</a:t>
            </a:r>
            <a:endParaRPr lang="pt-BR" dirty="0"/>
          </a:p>
        </p:txBody>
      </p:sp>
      <p:pic>
        <p:nvPicPr>
          <p:cNvPr id="4098" name="Picture 2" descr="http://www.eclipse.org/windowbuilder/images/wb_summary_shot.gif"/>
          <p:cNvPicPr>
            <a:picLocks noChangeAspect="1" noChangeArrowheads="1"/>
          </p:cNvPicPr>
          <p:nvPr/>
        </p:nvPicPr>
        <p:blipFill>
          <a:blip r:embed="rId2"/>
          <a:srcRect/>
          <a:stretch>
            <a:fillRect/>
          </a:stretch>
        </p:blipFill>
        <p:spPr bwMode="auto">
          <a:xfrm>
            <a:off x="789712" y="1350389"/>
            <a:ext cx="7744691" cy="5094556"/>
          </a:xfrm>
          <a:prstGeom prst="rect">
            <a:avLst/>
          </a:prstGeom>
          <a:noFill/>
        </p:spPr>
      </p:pic>
    </p:spTree>
    <p:extLst>
      <p:ext uri="{BB962C8B-B14F-4D97-AF65-F5344CB8AC3E}">
        <p14:creationId xmlns="" xmlns:p14="http://schemas.microsoft.com/office/powerpoint/2010/main" val="1982411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WindowBuilder</a:t>
            </a:r>
            <a:endParaRPr lang="pt-BR" dirty="0"/>
          </a:p>
        </p:txBody>
      </p:sp>
      <p:sp>
        <p:nvSpPr>
          <p:cNvPr id="3" name="Espaço Reservado para Conteúdo 2"/>
          <p:cNvSpPr>
            <a:spLocks noGrp="1"/>
          </p:cNvSpPr>
          <p:nvPr>
            <p:ph idx="1"/>
          </p:nvPr>
        </p:nvSpPr>
        <p:spPr>
          <a:xfrm>
            <a:off x="286603" y="1416880"/>
            <a:ext cx="8666327" cy="4831515"/>
          </a:xfrm>
        </p:spPr>
        <p:txBody>
          <a:bodyPr>
            <a:normAutofit lnSpcReduction="10000"/>
          </a:bodyPr>
          <a:lstStyle/>
          <a:p>
            <a:pPr marL="0" indent="0" algn="just">
              <a:buNone/>
            </a:pPr>
            <a:r>
              <a:rPr lang="pt-BR" dirty="0" smtClean="0"/>
              <a:t>Mais informações (documentação / download / exemplos) sobre a ferramenta podem ser obtidas diretamente no site.</a:t>
            </a:r>
          </a:p>
          <a:p>
            <a:pPr marL="0" indent="0" algn="just">
              <a:buNone/>
            </a:pPr>
            <a:r>
              <a:rPr lang="pt-BR" dirty="0" smtClean="0">
                <a:hlinkClick r:id="rId2"/>
              </a:rPr>
              <a:t>http://www.eclipse.org/windowbuilder/</a:t>
            </a:r>
            <a:endParaRPr lang="pt-BR" dirty="0" smtClean="0"/>
          </a:p>
          <a:p>
            <a:pPr marL="0" indent="0" algn="just">
              <a:buNone/>
            </a:pPr>
            <a:endParaRPr lang="pt-BR" dirty="0" smtClean="0"/>
          </a:p>
          <a:p>
            <a:pPr marL="0" indent="0" algn="just">
              <a:buNone/>
            </a:pPr>
            <a:r>
              <a:rPr lang="pt-BR" dirty="0" smtClean="0"/>
              <a:t>Porém para utiliza-lo basta baixar o </a:t>
            </a:r>
            <a:r>
              <a:rPr lang="en-US" dirty="0" smtClean="0"/>
              <a:t>Eclipse IDE for Java Developers, </a:t>
            </a:r>
            <a:r>
              <a:rPr lang="pt-BR" dirty="0" smtClean="0"/>
              <a:t>que já traz o </a:t>
            </a:r>
            <a:r>
              <a:rPr lang="pt-BR" dirty="0" err="1" smtClean="0"/>
              <a:t>plugin</a:t>
            </a:r>
            <a:r>
              <a:rPr lang="pt-BR" dirty="0" smtClean="0"/>
              <a:t> instalado que pode ser baixado do site.</a:t>
            </a:r>
          </a:p>
          <a:p>
            <a:pPr marL="0" indent="0" algn="just">
              <a:buNone/>
            </a:pPr>
            <a:r>
              <a:rPr lang="pt-BR" dirty="0" smtClean="0">
                <a:hlinkClick r:id="rId3"/>
              </a:rPr>
              <a:t>http://www.eclipse.org/downloads/</a:t>
            </a:r>
            <a:endParaRPr lang="pt-BR" dirty="0" smtClean="0"/>
          </a:p>
          <a:p>
            <a:pPr marL="0" indent="0" algn="just">
              <a:buNone/>
            </a:pPr>
            <a:endParaRPr lang="pt-BR" dirty="0" smtClean="0"/>
          </a:p>
          <a:p>
            <a:pPr marL="0" indent="0" algn="just">
              <a:buNone/>
            </a:pPr>
            <a:endParaRPr lang="pt-BR" dirty="0" smtClean="0"/>
          </a:p>
        </p:txBody>
      </p:sp>
    </p:spTree>
    <p:extLst>
      <p:ext uri="{BB962C8B-B14F-4D97-AF65-F5344CB8AC3E}">
        <p14:creationId xmlns="" xmlns:p14="http://schemas.microsoft.com/office/powerpoint/2010/main" val="1982411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WindowBuilder</a:t>
            </a:r>
            <a:endParaRPr lang="pt-BR" dirty="0"/>
          </a:p>
        </p:txBody>
      </p:sp>
      <p:pic>
        <p:nvPicPr>
          <p:cNvPr id="151554" name="Picture 2"/>
          <p:cNvPicPr>
            <a:picLocks noChangeAspect="1" noChangeArrowheads="1"/>
          </p:cNvPicPr>
          <p:nvPr/>
        </p:nvPicPr>
        <p:blipFill>
          <a:blip r:embed="rId2"/>
          <a:srcRect/>
          <a:stretch>
            <a:fillRect/>
          </a:stretch>
        </p:blipFill>
        <p:spPr bwMode="auto">
          <a:xfrm>
            <a:off x="0" y="1362218"/>
            <a:ext cx="9144000" cy="5140990"/>
          </a:xfrm>
          <a:prstGeom prst="rect">
            <a:avLst/>
          </a:prstGeom>
          <a:noFill/>
          <a:ln w="9525">
            <a:solidFill>
              <a:srgbClr val="FF0000"/>
            </a:solidFill>
            <a:miter lim="800000"/>
            <a:headEnd/>
            <a:tailEnd/>
          </a:ln>
        </p:spPr>
      </p:pic>
      <p:sp>
        <p:nvSpPr>
          <p:cNvPr id="5" name="Retângulo 4"/>
          <p:cNvSpPr/>
          <p:nvPr/>
        </p:nvSpPr>
        <p:spPr>
          <a:xfrm>
            <a:off x="1219200" y="4738275"/>
            <a:ext cx="4946073" cy="67887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 xmlns:p14="http://schemas.microsoft.com/office/powerpoint/2010/main" val="1982411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WindowBuilder</a:t>
            </a:r>
            <a:endParaRPr lang="pt-BR" dirty="0"/>
          </a:p>
        </p:txBody>
      </p:sp>
      <p:sp>
        <p:nvSpPr>
          <p:cNvPr id="3" name="Espaço Reservado para Conteúdo 2"/>
          <p:cNvSpPr>
            <a:spLocks noGrp="1"/>
          </p:cNvSpPr>
          <p:nvPr>
            <p:ph idx="1"/>
          </p:nvPr>
        </p:nvSpPr>
        <p:spPr>
          <a:xfrm>
            <a:off x="286603" y="1583141"/>
            <a:ext cx="8666327" cy="4360460"/>
          </a:xfrm>
        </p:spPr>
        <p:txBody>
          <a:bodyPr>
            <a:normAutofit/>
          </a:bodyPr>
          <a:lstStyle/>
          <a:p>
            <a:pPr marL="0" indent="0" algn="just">
              <a:buNone/>
            </a:pPr>
            <a:r>
              <a:rPr lang="pt-BR" dirty="0" smtClean="0"/>
              <a:t>Embora </a:t>
            </a:r>
            <a:r>
              <a:rPr lang="pt-BR" dirty="0" err="1" smtClean="0"/>
              <a:t>WindowBuilder</a:t>
            </a:r>
            <a:r>
              <a:rPr lang="pt-BR" dirty="0" smtClean="0"/>
              <a:t> (WB) pode simplificar a complexidade de produzir janelas com a linguagem Java se faz necessário conhecer um pouco as principais componentes gráficos do pacote Swing.</a:t>
            </a:r>
          </a:p>
        </p:txBody>
      </p:sp>
    </p:spTree>
    <p:extLst>
      <p:ext uri="{BB962C8B-B14F-4D97-AF65-F5344CB8AC3E}">
        <p14:creationId xmlns="" xmlns:p14="http://schemas.microsoft.com/office/powerpoint/2010/main" val="1982411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6291" y="1348363"/>
            <a:ext cx="9134346" cy="5135562"/>
          </a:xfrm>
          <a:prstGeom prst="rect">
            <a:avLst/>
          </a:prstGeom>
          <a:noFill/>
          <a:ln w="9525">
            <a:noFill/>
            <a:miter lim="800000"/>
            <a:headEnd/>
            <a:tailEnd/>
          </a:ln>
        </p:spPr>
      </p:pic>
      <p:sp>
        <p:nvSpPr>
          <p:cNvPr id="2" name="Título 1"/>
          <p:cNvSpPr>
            <a:spLocks noGrp="1"/>
          </p:cNvSpPr>
          <p:nvPr>
            <p:ph type="title"/>
          </p:nvPr>
        </p:nvSpPr>
        <p:spPr>
          <a:xfrm>
            <a:off x="457200" y="219218"/>
            <a:ext cx="8229600" cy="1143000"/>
          </a:xfrm>
        </p:spPr>
        <p:txBody>
          <a:bodyPr/>
          <a:lstStyle/>
          <a:p>
            <a:r>
              <a:rPr lang="pt-BR" dirty="0" err="1"/>
              <a:t>P</a:t>
            </a:r>
            <a:r>
              <a:rPr lang="pt-BR" dirty="0" err="1" smtClean="0"/>
              <a:t>ackage</a:t>
            </a:r>
            <a:r>
              <a:rPr lang="pt-BR" dirty="0" smtClean="0"/>
              <a:t> java.awt.*</a:t>
            </a:r>
            <a:endParaRPr lang="pt-BR" dirty="0"/>
          </a:p>
        </p:txBody>
      </p:sp>
      <p:cxnSp>
        <p:nvCxnSpPr>
          <p:cNvPr id="5" name="Conector de seta reta 4"/>
          <p:cNvCxnSpPr/>
          <p:nvPr/>
        </p:nvCxnSpPr>
        <p:spPr>
          <a:xfrm flipH="1">
            <a:off x="775650" y="2258291"/>
            <a:ext cx="64144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Conector de seta reta 7"/>
          <p:cNvCxnSpPr/>
          <p:nvPr/>
        </p:nvCxnSpPr>
        <p:spPr>
          <a:xfrm flipH="1">
            <a:off x="3407393" y="2022764"/>
            <a:ext cx="64144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Conector de seta reta 8"/>
          <p:cNvCxnSpPr/>
          <p:nvPr/>
        </p:nvCxnSpPr>
        <p:spPr>
          <a:xfrm flipH="1">
            <a:off x="784748" y="4197927"/>
            <a:ext cx="64144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Conector de seta reta 9"/>
          <p:cNvCxnSpPr/>
          <p:nvPr/>
        </p:nvCxnSpPr>
        <p:spPr>
          <a:xfrm flipH="1">
            <a:off x="784748" y="6020937"/>
            <a:ext cx="64144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889057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Principais componentes Swing</a:t>
            </a:r>
            <a:endParaRPr lang="pt-BR" dirty="0"/>
          </a:p>
        </p:txBody>
      </p:sp>
      <p:sp>
        <p:nvSpPr>
          <p:cNvPr id="5" name="Subtítulo 4"/>
          <p:cNvSpPr>
            <a:spLocks noGrp="1"/>
          </p:cNvSpPr>
          <p:nvPr>
            <p:ph type="subTitle" idx="1"/>
          </p:nvPr>
        </p:nvSpPr>
        <p:spPr/>
        <p:txBody>
          <a:bodyPr/>
          <a:lstStyle/>
          <a:p>
            <a:r>
              <a:rPr lang="pt-BR" dirty="0" smtClean="0"/>
              <a:t>Prof. Artur </a:t>
            </a:r>
            <a:r>
              <a:rPr lang="pt-BR" dirty="0" err="1" smtClean="0"/>
              <a:t>Todeschini</a:t>
            </a:r>
            <a:r>
              <a:rPr lang="pt-BR" dirty="0" smtClean="0"/>
              <a:t> </a:t>
            </a:r>
            <a:r>
              <a:rPr lang="pt-BR" dirty="0" err="1" smtClean="0"/>
              <a:t>Crestani</a:t>
            </a:r>
            <a:endParaRPr lang="pt-B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javax.swing.JLabel</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spcBef>
                <a:spcPts val="0"/>
              </a:spcBef>
              <a:spcAft>
                <a:spcPts val="1800"/>
              </a:spcAft>
              <a:buNone/>
            </a:pPr>
            <a:r>
              <a:rPr lang="pt-BR" b="1" dirty="0" err="1"/>
              <a:t>JLabel</a:t>
            </a:r>
            <a:r>
              <a:rPr lang="pt-BR" dirty="0" smtClean="0">
                <a:latin typeface="Courier"/>
                <a:cs typeface="Courier"/>
              </a:rPr>
              <a:t> </a:t>
            </a:r>
            <a:r>
              <a:rPr lang="pt-BR" dirty="0" smtClean="0"/>
              <a:t>é o </a:t>
            </a:r>
            <a:r>
              <a:rPr lang="pt-BR" dirty="0"/>
              <a:t>componente </a:t>
            </a:r>
            <a:r>
              <a:rPr lang="pt-BR" dirty="0" smtClean="0"/>
              <a:t>é um dos componentes mais simples. Ele representa uma área </a:t>
            </a:r>
            <a:r>
              <a:rPr lang="pt-BR" dirty="0"/>
              <a:t>de exibição de uma cadeia de texto curto ou uma imagem, ou ambos. Um rótulo </a:t>
            </a:r>
            <a:r>
              <a:rPr lang="pt-BR" dirty="0" smtClean="0"/>
              <a:t>geralmente não </a:t>
            </a:r>
            <a:r>
              <a:rPr lang="pt-BR" dirty="0"/>
              <a:t>reage a eventos de </a:t>
            </a:r>
            <a:r>
              <a:rPr lang="pt-BR" dirty="0" smtClean="0"/>
              <a:t>entrada. </a:t>
            </a:r>
            <a:r>
              <a:rPr lang="pt-BR" dirty="0"/>
              <a:t>Como resultado, não se pode obter o foco do teclado. Uma etiqueta pode, no entanto, apresentar uma alternativa de teclado como uma conveniência para um componente próximo que tem um teclado alternativo, mas não pode exibi-lo</a:t>
            </a:r>
            <a:r>
              <a:rPr lang="pt-BR" dirty="0" smtClean="0"/>
              <a:t>.</a:t>
            </a:r>
            <a:endParaRPr lang="pt-BR" dirty="0"/>
          </a:p>
        </p:txBody>
      </p:sp>
    </p:spTree>
    <p:extLst>
      <p:ext uri="{BB962C8B-B14F-4D97-AF65-F5344CB8AC3E}">
        <p14:creationId xmlns="" xmlns:p14="http://schemas.microsoft.com/office/powerpoint/2010/main" val="2703208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javax.swing.JLabel</a:t>
            </a:r>
            <a:endParaRPr lang="pt-BR" dirty="0"/>
          </a:p>
        </p:txBody>
      </p:sp>
      <p:sp>
        <p:nvSpPr>
          <p:cNvPr id="3" name="Espaço Reservado para Conteúdo 2"/>
          <p:cNvSpPr>
            <a:spLocks noGrp="1"/>
          </p:cNvSpPr>
          <p:nvPr>
            <p:ph idx="1"/>
          </p:nvPr>
        </p:nvSpPr>
        <p:spPr/>
        <p:txBody>
          <a:bodyPr>
            <a:normAutofit lnSpcReduction="10000"/>
          </a:bodyPr>
          <a:lstStyle/>
          <a:p>
            <a:pPr marL="0" indent="0" algn="just">
              <a:spcBef>
                <a:spcPts val="0"/>
              </a:spcBef>
              <a:spcAft>
                <a:spcPts val="1800"/>
              </a:spcAft>
              <a:buNone/>
            </a:pPr>
            <a:r>
              <a:rPr lang="pt-BR" b="1" dirty="0"/>
              <a:t>Construtores de </a:t>
            </a:r>
            <a:r>
              <a:rPr lang="pt-BR" b="1" dirty="0" err="1"/>
              <a:t>JLabel</a:t>
            </a:r>
            <a:endParaRPr lang="pt-BR" b="1" dirty="0"/>
          </a:p>
          <a:p>
            <a:pPr marL="0" indent="0" algn="just">
              <a:spcBef>
                <a:spcPts val="0"/>
              </a:spcBef>
              <a:spcAft>
                <a:spcPts val="1800"/>
              </a:spcAft>
              <a:buNone/>
            </a:pPr>
            <a:r>
              <a:rPr lang="pt-BR" b="1" dirty="0" err="1"/>
              <a:t>JLabel</a:t>
            </a:r>
            <a:r>
              <a:rPr lang="pt-BR" b="1" dirty="0" smtClean="0"/>
              <a:t>( );  </a:t>
            </a:r>
            <a:r>
              <a:rPr lang="pt-BR" dirty="0" smtClean="0"/>
              <a:t>Cria </a:t>
            </a:r>
            <a:r>
              <a:rPr lang="pt-BR" dirty="0"/>
              <a:t>uma instância </a:t>
            </a:r>
            <a:r>
              <a:rPr lang="pt-BR" dirty="0" err="1"/>
              <a:t>JLabel</a:t>
            </a:r>
            <a:r>
              <a:rPr lang="pt-BR" dirty="0"/>
              <a:t> sem imagem e com uma </a:t>
            </a:r>
            <a:r>
              <a:rPr lang="pt-BR" dirty="0" smtClean="0"/>
              <a:t>String </a:t>
            </a:r>
            <a:r>
              <a:rPr lang="pt-BR" dirty="0"/>
              <a:t>vazia para o título</a:t>
            </a:r>
            <a:r>
              <a:rPr lang="pt-BR" dirty="0" smtClean="0"/>
              <a:t>.</a:t>
            </a:r>
          </a:p>
          <a:p>
            <a:pPr marL="0" indent="0" algn="just">
              <a:spcBef>
                <a:spcPts val="0"/>
              </a:spcBef>
              <a:spcAft>
                <a:spcPts val="1800"/>
              </a:spcAft>
              <a:buNone/>
            </a:pPr>
            <a:r>
              <a:rPr lang="pt-BR" b="1" dirty="0" err="1"/>
              <a:t>JLabel</a:t>
            </a:r>
            <a:r>
              <a:rPr lang="pt-BR" b="1" dirty="0"/>
              <a:t>(</a:t>
            </a:r>
            <a:r>
              <a:rPr lang="pt-BR" b="1" dirty="0" err="1"/>
              <a:t>String</a:t>
            </a:r>
            <a:r>
              <a:rPr lang="pt-BR" b="1" dirty="0"/>
              <a:t> </a:t>
            </a:r>
            <a:r>
              <a:rPr lang="pt-BR" b="1" dirty="0" smtClean="0"/>
              <a:t>s); </a:t>
            </a:r>
            <a:r>
              <a:rPr lang="pt-PT" dirty="0"/>
              <a:t>Cria uma instância JLabel com o texto especificado</a:t>
            </a:r>
            <a:r>
              <a:rPr lang="pt-PT" dirty="0" smtClean="0"/>
              <a:t>.</a:t>
            </a:r>
          </a:p>
          <a:p>
            <a:pPr marL="0" indent="0">
              <a:buNone/>
            </a:pPr>
            <a:r>
              <a:rPr lang="pt-BR" b="1" dirty="0" err="1"/>
              <a:t>JLabel</a:t>
            </a:r>
            <a:r>
              <a:rPr lang="pt-BR" b="1" dirty="0"/>
              <a:t>(</a:t>
            </a:r>
            <a:r>
              <a:rPr lang="pt-BR" b="1" dirty="0" err="1"/>
              <a:t>Icon</a:t>
            </a:r>
            <a:r>
              <a:rPr lang="pt-BR" b="1" dirty="0"/>
              <a:t> </a:t>
            </a:r>
            <a:r>
              <a:rPr lang="pt-BR" b="1" dirty="0" err="1" smtClean="0"/>
              <a:t>ico</a:t>
            </a:r>
            <a:r>
              <a:rPr lang="pt-BR" b="1" dirty="0" smtClean="0"/>
              <a:t>); </a:t>
            </a:r>
            <a:r>
              <a:rPr lang="pt-BR" dirty="0" smtClean="0"/>
              <a:t>Cria </a:t>
            </a:r>
            <a:r>
              <a:rPr lang="pt-BR" dirty="0"/>
              <a:t>uma instância </a:t>
            </a:r>
            <a:r>
              <a:rPr lang="pt-BR" dirty="0" err="1"/>
              <a:t>JLabel</a:t>
            </a:r>
            <a:r>
              <a:rPr lang="pt-BR" dirty="0"/>
              <a:t> com a imagem especificada.</a:t>
            </a:r>
          </a:p>
          <a:p>
            <a:pPr marL="0" indent="0" algn="just">
              <a:spcBef>
                <a:spcPts val="0"/>
              </a:spcBef>
              <a:spcAft>
                <a:spcPts val="1800"/>
              </a:spcAft>
              <a:buNone/>
            </a:pPr>
            <a:endParaRPr lang="pt-BR" dirty="0" smtClean="0"/>
          </a:p>
          <a:p>
            <a:pPr marL="0" indent="0" algn="just">
              <a:buNone/>
            </a:pPr>
            <a:endParaRPr lang="pt-BR" dirty="0"/>
          </a:p>
          <a:p>
            <a:pPr marL="0" indent="0" algn="just">
              <a:spcBef>
                <a:spcPts val="0"/>
              </a:spcBef>
              <a:spcAft>
                <a:spcPts val="1800"/>
              </a:spcAft>
              <a:buNone/>
            </a:pPr>
            <a:endParaRPr lang="pt-BR" b="1" dirty="0" smtClean="0">
              <a:latin typeface="Courier"/>
              <a:cs typeface="Courier"/>
            </a:endParaRPr>
          </a:p>
          <a:p>
            <a:pPr marL="0" indent="0" algn="just">
              <a:spcBef>
                <a:spcPts val="0"/>
              </a:spcBef>
              <a:spcAft>
                <a:spcPts val="1800"/>
              </a:spcAft>
              <a:buNone/>
            </a:pPr>
            <a:endParaRPr lang="pt-BR" dirty="0"/>
          </a:p>
          <a:p>
            <a:pPr marL="0" indent="0" algn="just">
              <a:spcBef>
                <a:spcPts val="0"/>
              </a:spcBef>
              <a:spcAft>
                <a:spcPts val="1800"/>
              </a:spcAft>
              <a:buNone/>
            </a:pPr>
            <a:endParaRPr lang="pt-BR" dirty="0">
              <a:latin typeface="Courier"/>
              <a:cs typeface="Courier"/>
            </a:endParaRPr>
          </a:p>
        </p:txBody>
      </p:sp>
    </p:spTree>
    <p:extLst>
      <p:ext uri="{BB962C8B-B14F-4D97-AF65-F5344CB8AC3E}">
        <p14:creationId xmlns="" xmlns:p14="http://schemas.microsoft.com/office/powerpoint/2010/main" val="5144161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javax.swing.JLabel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a:t>Construtores de </a:t>
            </a:r>
            <a:r>
              <a:rPr lang="pt-BR" b="1" dirty="0" err="1"/>
              <a:t>JLabel</a:t>
            </a:r>
            <a:endParaRPr lang="pt-BR" b="1" dirty="0"/>
          </a:p>
          <a:p>
            <a:pPr marL="0" indent="0" algn="just">
              <a:spcBef>
                <a:spcPts val="0"/>
              </a:spcBef>
              <a:spcAft>
                <a:spcPts val="1800"/>
              </a:spcAft>
              <a:buNone/>
            </a:pPr>
            <a:r>
              <a:rPr lang="pt-BR" b="1" dirty="0" err="1" smtClean="0"/>
              <a:t>JLabel</a:t>
            </a:r>
            <a:r>
              <a:rPr lang="pt-BR" b="1" dirty="0" smtClean="0"/>
              <a:t>(</a:t>
            </a:r>
            <a:r>
              <a:rPr lang="pt-BR" b="1" dirty="0" err="1" smtClean="0"/>
              <a:t>String</a:t>
            </a:r>
            <a:r>
              <a:rPr lang="pt-BR" b="1" dirty="0" smtClean="0"/>
              <a:t> s, </a:t>
            </a:r>
            <a:r>
              <a:rPr lang="pt-BR" b="1" dirty="0" err="1" smtClean="0"/>
              <a:t>int</a:t>
            </a:r>
            <a:r>
              <a:rPr lang="pt-BR" b="1" dirty="0" smtClean="0"/>
              <a:t> alinhamento); </a:t>
            </a:r>
            <a:r>
              <a:rPr lang="pt-PT" dirty="0"/>
              <a:t>Cria uma instância JLabel com o texto especificado</a:t>
            </a:r>
            <a:r>
              <a:rPr lang="pt-PT" dirty="0" smtClean="0"/>
              <a:t>.</a:t>
            </a:r>
          </a:p>
          <a:p>
            <a:pPr marL="0" indent="0">
              <a:buNone/>
            </a:pPr>
            <a:r>
              <a:rPr lang="pt-BR" b="1" dirty="0" err="1"/>
              <a:t>JLabel</a:t>
            </a:r>
            <a:r>
              <a:rPr lang="pt-BR" b="1" dirty="0"/>
              <a:t>(</a:t>
            </a:r>
            <a:r>
              <a:rPr lang="pt-BR" b="1" dirty="0" err="1"/>
              <a:t>Icon</a:t>
            </a:r>
            <a:r>
              <a:rPr lang="pt-BR" b="1" dirty="0"/>
              <a:t> </a:t>
            </a:r>
            <a:r>
              <a:rPr lang="pt-BR" b="1" dirty="0" err="1" smtClean="0"/>
              <a:t>ico</a:t>
            </a:r>
            <a:r>
              <a:rPr lang="pt-BR" b="1" dirty="0" smtClean="0"/>
              <a:t>, </a:t>
            </a:r>
            <a:r>
              <a:rPr lang="pt-BR" b="1" dirty="0" err="1" smtClean="0"/>
              <a:t>int</a:t>
            </a:r>
            <a:r>
              <a:rPr lang="pt-BR" b="1" dirty="0" smtClean="0"/>
              <a:t> alinhamento ); </a:t>
            </a:r>
            <a:r>
              <a:rPr lang="pt-BR" dirty="0" smtClean="0"/>
              <a:t>Cria </a:t>
            </a:r>
            <a:r>
              <a:rPr lang="pt-BR" dirty="0"/>
              <a:t>uma instância </a:t>
            </a:r>
            <a:r>
              <a:rPr lang="pt-BR" dirty="0" err="1"/>
              <a:t>JLabel</a:t>
            </a:r>
            <a:r>
              <a:rPr lang="pt-BR" dirty="0"/>
              <a:t> com a imagem especificada.</a:t>
            </a:r>
          </a:p>
          <a:p>
            <a:pPr marL="0" indent="0" algn="just">
              <a:spcBef>
                <a:spcPts val="0"/>
              </a:spcBef>
              <a:spcAft>
                <a:spcPts val="1800"/>
              </a:spcAft>
              <a:buNone/>
            </a:pPr>
            <a:endParaRPr lang="pt-BR" dirty="0" smtClean="0"/>
          </a:p>
          <a:p>
            <a:pPr marL="0" indent="0" algn="just">
              <a:buNone/>
            </a:pPr>
            <a:endParaRPr lang="pt-BR" dirty="0"/>
          </a:p>
          <a:p>
            <a:pPr marL="0" indent="0" algn="just">
              <a:spcBef>
                <a:spcPts val="0"/>
              </a:spcBef>
              <a:spcAft>
                <a:spcPts val="1800"/>
              </a:spcAft>
              <a:buNone/>
            </a:pPr>
            <a:endParaRPr lang="pt-BR" b="1" dirty="0" smtClean="0">
              <a:latin typeface="Courier"/>
              <a:cs typeface="Courier"/>
            </a:endParaRPr>
          </a:p>
          <a:p>
            <a:pPr marL="0" indent="0" algn="just">
              <a:spcBef>
                <a:spcPts val="0"/>
              </a:spcBef>
              <a:spcAft>
                <a:spcPts val="1800"/>
              </a:spcAft>
              <a:buNone/>
            </a:pPr>
            <a:endParaRPr lang="pt-BR" dirty="0"/>
          </a:p>
          <a:p>
            <a:pPr marL="0" indent="0" algn="just">
              <a:spcBef>
                <a:spcPts val="0"/>
              </a:spcBef>
              <a:spcAft>
                <a:spcPts val="1800"/>
              </a:spcAft>
              <a:buNone/>
            </a:pPr>
            <a:endParaRPr lang="pt-BR" dirty="0">
              <a:latin typeface="Courier"/>
              <a:cs typeface="Courier"/>
            </a:endParaRPr>
          </a:p>
        </p:txBody>
      </p:sp>
    </p:spTree>
    <p:extLst>
      <p:ext uri="{BB962C8B-B14F-4D97-AF65-F5344CB8AC3E}">
        <p14:creationId xmlns="" xmlns:p14="http://schemas.microsoft.com/office/powerpoint/2010/main" val="41179991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javax.swing.JLabel</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lgn="just">
              <a:spcBef>
                <a:spcPts val="0"/>
              </a:spcBef>
              <a:spcAft>
                <a:spcPts val="1800"/>
              </a:spcAft>
              <a:buNone/>
            </a:pPr>
            <a:r>
              <a:rPr lang="pt-BR" dirty="0" smtClean="0"/>
              <a:t>A forma mais fácil de alinhar um </a:t>
            </a:r>
            <a:r>
              <a:rPr lang="pt-BR" b="1" dirty="0" err="1" smtClean="0"/>
              <a:t>JLabel</a:t>
            </a:r>
            <a:r>
              <a:rPr lang="pt-BR" dirty="0" smtClean="0"/>
              <a:t> ou qualquer outro </a:t>
            </a:r>
            <a:r>
              <a:rPr lang="pt-BR" b="1" dirty="0" err="1" smtClean="0"/>
              <a:t>Componet</a:t>
            </a:r>
            <a:r>
              <a:rPr lang="pt-BR" dirty="0" smtClean="0"/>
              <a:t> é utilizando uma constantes da interface:</a:t>
            </a:r>
          </a:p>
          <a:p>
            <a:pPr marL="0" indent="0" algn="just">
              <a:spcBef>
                <a:spcPts val="0"/>
              </a:spcBef>
              <a:spcAft>
                <a:spcPts val="1800"/>
              </a:spcAft>
              <a:buNone/>
            </a:pPr>
            <a:r>
              <a:rPr lang="pt-BR" b="1" dirty="0" err="1" smtClean="0"/>
              <a:t>javax.swing</a:t>
            </a:r>
            <a:r>
              <a:rPr lang="pt-BR" b="1" dirty="0" smtClean="0"/>
              <a:t>.</a:t>
            </a:r>
            <a:r>
              <a:rPr lang="pt-BR" b="1" dirty="0"/>
              <a:t> </a:t>
            </a:r>
            <a:r>
              <a:rPr lang="pt-BR" b="1" dirty="0" err="1" smtClean="0"/>
              <a:t>SwingConstants</a:t>
            </a:r>
            <a:r>
              <a:rPr lang="pt-BR" b="1" dirty="0" smtClean="0"/>
              <a:t> </a:t>
            </a:r>
            <a:r>
              <a:rPr lang="pt-BR" dirty="0" smtClean="0"/>
              <a:t>está interface contem constantes do tipo int.</a:t>
            </a:r>
          </a:p>
          <a:p>
            <a:pPr marL="0" indent="0" algn="just">
              <a:spcBef>
                <a:spcPts val="0"/>
              </a:spcBef>
              <a:spcAft>
                <a:spcPts val="1800"/>
              </a:spcAft>
              <a:buNone/>
            </a:pPr>
            <a:r>
              <a:rPr lang="pt-BR" b="1" dirty="0" smtClean="0"/>
              <a:t>BOTTOM </a:t>
            </a:r>
            <a:r>
              <a:rPr lang="pt-BR" dirty="0" smtClean="0"/>
              <a:t>alinha abaixo.</a:t>
            </a:r>
          </a:p>
          <a:p>
            <a:pPr marL="0" indent="0" algn="just">
              <a:spcBef>
                <a:spcPts val="0"/>
              </a:spcBef>
              <a:spcAft>
                <a:spcPts val="1800"/>
              </a:spcAft>
              <a:buNone/>
            </a:pPr>
            <a:r>
              <a:rPr lang="pt-BR" b="1" dirty="0"/>
              <a:t>CENTER</a:t>
            </a:r>
            <a:r>
              <a:rPr lang="pt-BR" dirty="0"/>
              <a:t> </a:t>
            </a:r>
            <a:r>
              <a:rPr lang="pt-BR" dirty="0" smtClean="0"/>
              <a:t>alinha ao centro.</a:t>
            </a:r>
            <a:endParaRPr lang="pt-BR" dirty="0"/>
          </a:p>
          <a:p>
            <a:pPr marL="0" indent="0" algn="just">
              <a:spcBef>
                <a:spcPts val="0"/>
              </a:spcBef>
              <a:spcAft>
                <a:spcPts val="1800"/>
              </a:spcAft>
              <a:buNone/>
            </a:pPr>
            <a:r>
              <a:rPr lang="pt-BR" b="1" dirty="0" smtClean="0"/>
              <a:t>EAST</a:t>
            </a:r>
            <a:r>
              <a:rPr lang="pt-BR" dirty="0" smtClean="0"/>
              <a:t> alinha ao leste</a:t>
            </a:r>
          </a:p>
          <a:p>
            <a:pPr marL="0" indent="0" algn="just">
              <a:spcBef>
                <a:spcPts val="0"/>
              </a:spcBef>
              <a:spcAft>
                <a:spcPts val="1800"/>
              </a:spcAft>
              <a:buNone/>
            </a:pPr>
            <a:r>
              <a:rPr lang="pt-BR" b="1" dirty="0" smtClean="0"/>
              <a:t>WEST</a:t>
            </a:r>
            <a:r>
              <a:rPr lang="pt-BR" dirty="0" smtClean="0"/>
              <a:t> alinha ao oeste </a:t>
            </a:r>
          </a:p>
          <a:p>
            <a:pPr marL="0" indent="0" algn="just">
              <a:buNone/>
            </a:pPr>
            <a:endParaRPr lang="pt-BR" dirty="0"/>
          </a:p>
          <a:p>
            <a:pPr marL="0" indent="0" algn="just">
              <a:spcBef>
                <a:spcPts val="0"/>
              </a:spcBef>
              <a:spcAft>
                <a:spcPts val="1800"/>
              </a:spcAft>
              <a:buNone/>
            </a:pPr>
            <a:endParaRPr lang="pt-BR" b="1" dirty="0" smtClean="0">
              <a:latin typeface="Courier"/>
              <a:cs typeface="Courier"/>
            </a:endParaRPr>
          </a:p>
          <a:p>
            <a:pPr marL="0" indent="0" algn="just">
              <a:spcBef>
                <a:spcPts val="0"/>
              </a:spcBef>
              <a:spcAft>
                <a:spcPts val="1800"/>
              </a:spcAft>
              <a:buNone/>
            </a:pPr>
            <a:endParaRPr lang="pt-BR" dirty="0"/>
          </a:p>
          <a:p>
            <a:pPr marL="0" indent="0" algn="just">
              <a:spcBef>
                <a:spcPts val="0"/>
              </a:spcBef>
              <a:spcAft>
                <a:spcPts val="1800"/>
              </a:spcAft>
              <a:buNone/>
            </a:pPr>
            <a:endParaRPr lang="pt-BR" dirty="0">
              <a:latin typeface="Courier"/>
              <a:cs typeface="Courier"/>
            </a:endParaRPr>
          </a:p>
        </p:txBody>
      </p:sp>
    </p:spTree>
    <p:extLst>
      <p:ext uri="{BB962C8B-B14F-4D97-AF65-F5344CB8AC3E}">
        <p14:creationId xmlns="" xmlns:p14="http://schemas.microsoft.com/office/powerpoint/2010/main" val="3815415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javax.swing.JLabel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dirty="0" smtClean="0"/>
              <a:t>Para colocarmos uma imagem devemos entender o que é um </a:t>
            </a:r>
            <a:r>
              <a:rPr lang="pt-BR" dirty="0" err="1" smtClean="0"/>
              <a:t>ico</a:t>
            </a:r>
            <a:r>
              <a:rPr lang="pt-BR" dirty="0" smtClean="0"/>
              <a:t> em </a:t>
            </a:r>
            <a:r>
              <a:rPr lang="pt-BR" dirty="0" err="1" smtClean="0"/>
              <a:t>java</a:t>
            </a:r>
            <a:r>
              <a:rPr lang="pt-BR" dirty="0" smtClean="0"/>
              <a:t>. Temos uma interface </a:t>
            </a:r>
            <a:r>
              <a:rPr lang="pt-BR" b="1" dirty="0" err="1" smtClean="0"/>
              <a:t>javax.swing.Ico</a:t>
            </a:r>
            <a:r>
              <a:rPr lang="pt-BR" dirty="0" smtClean="0"/>
              <a:t> e temos uma classe que implementa essa interface a classe </a:t>
            </a:r>
            <a:r>
              <a:rPr lang="pt-BR" b="1" dirty="0" err="1" smtClean="0"/>
              <a:t>javax.swing.ImageIco</a:t>
            </a:r>
            <a:r>
              <a:rPr lang="pt-BR" b="1" dirty="0" smtClean="0"/>
              <a:t>, </a:t>
            </a:r>
            <a:r>
              <a:rPr lang="pt-BR" dirty="0" smtClean="0"/>
              <a:t>está classe </a:t>
            </a:r>
            <a:r>
              <a:rPr lang="pt-PT" dirty="0" smtClean="0"/>
              <a:t>que </a:t>
            </a:r>
            <a:r>
              <a:rPr lang="pt-PT" dirty="0"/>
              <a:t>pinta ícones de imagens. As imagens que são criadas a partir de uma matriz de URL, nome ou byte são </a:t>
            </a:r>
            <a:r>
              <a:rPr lang="pt-PT" dirty="0" smtClean="0"/>
              <a:t>pré-carregados.</a:t>
            </a:r>
            <a:endParaRPr lang="pt-BR" dirty="0"/>
          </a:p>
          <a:p>
            <a:pPr marL="0" indent="0" algn="just">
              <a:spcBef>
                <a:spcPts val="0"/>
              </a:spcBef>
              <a:spcAft>
                <a:spcPts val="1800"/>
              </a:spcAft>
              <a:buNone/>
            </a:pPr>
            <a:endParaRPr lang="pt-BR" b="1" dirty="0" smtClean="0">
              <a:latin typeface="Courier"/>
              <a:cs typeface="Courier"/>
            </a:endParaRPr>
          </a:p>
          <a:p>
            <a:pPr marL="0" indent="0" algn="just">
              <a:spcBef>
                <a:spcPts val="0"/>
              </a:spcBef>
              <a:spcAft>
                <a:spcPts val="1800"/>
              </a:spcAft>
              <a:buNone/>
            </a:pPr>
            <a:endParaRPr lang="pt-BR" dirty="0"/>
          </a:p>
          <a:p>
            <a:pPr marL="0" indent="0" algn="just">
              <a:spcBef>
                <a:spcPts val="0"/>
              </a:spcBef>
              <a:spcAft>
                <a:spcPts val="1800"/>
              </a:spcAft>
              <a:buNone/>
            </a:pPr>
            <a:endParaRPr lang="pt-BR" dirty="0">
              <a:latin typeface="Courier"/>
              <a:cs typeface="Courier"/>
            </a:endParaRPr>
          </a:p>
        </p:txBody>
      </p:sp>
    </p:spTree>
    <p:extLst>
      <p:ext uri="{BB962C8B-B14F-4D97-AF65-F5344CB8AC3E}">
        <p14:creationId xmlns="" xmlns:p14="http://schemas.microsoft.com/office/powerpoint/2010/main" val="33017138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javax.swing.JLabel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a:t>Pegamos um </a:t>
            </a:r>
            <a:r>
              <a:rPr lang="pt-BR" b="1" dirty="0" err="1"/>
              <a:t>icon</a:t>
            </a:r>
            <a:r>
              <a:rPr lang="pt-BR" b="1" dirty="0"/>
              <a:t> da seguinte forma:</a:t>
            </a:r>
          </a:p>
          <a:p>
            <a:pPr marL="0" indent="0" algn="just">
              <a:spcBef>
                <a:spcPts val="0"/>
              </a:spcBef>
              <a:spcAft>
                <a:spcPts val="1800"/>
              </a:spcAft>
              <a:buNone/>
            </a:pPr>
            <a:r>
              <a:rPr lang="pt-BR" dirty="0" err="1"/>
              <a:t>Icon</a:t>
            </a:r>
            <a:r>
              <a:rPr lang="pt-BR" dirty="0"/>
              <a:t> </a:t>
            </a:r>
            <a:r>
              <a:rPr lang="pt-BR" dirty="0" err="1"/>
              <a:t>ico</a:t>
            </a:r>
            <a:r>
              <a:rPr lang="pt-BR" dirty="0"/>
              <a:t> = new </a:t>
            </a:r>
            <a:r>
              <a:rPr lang="pt-BR" dirty="0" err="1"/>
              <a:t>ImageIcon</a:t>
            </a:r>
            <a:r>
              <a:rPr lang="pt-BR" dirty="0"/>
              <a:t>(“exemplo.gif”);</a:t>
            </a:r>
          </a:p>
          <a:p>
            <a:pPr marL="0" indent="0" algn="just">
              <a:spcBef>
                <a:spcPts val="0"/>
              </a:spcBef>
              <a:spcAft>
                <a:spcPts val="1800"/>
              </a:spcAft>
              <a:buNone/>
            </a:pPr>
            <a:endParaRPr lang="pt-BR" dirty="0"/>
          </a:p>
          <a:p>
            <a:pPr marL="0" indent="0" algn="just">
              <a:spcBef>
                <a:spcPts val="0"/>
              </a:spcBef>
              <a:spcAft>
                <a:spcPts val="1800"/>
              </a:spcAft>
              <a:buNone/>
            </a:pPr>
            <a:endParaRPr lang="pt-BR" dirty="0">
              <a:latin typeface="Courier"/>
              <a:cs typeface="Courier"/>
            </a:endParaRPr>
          </a:p>
        </p:txBody>
      </p:sp>
    </p:spTree>
    <p:extLst>
      <p:ext uri="{BB962C8B-B14F-4D97-AF65-F5344CB8AC3E}">
        <p14:creationId xmlns="" xmlns:p14="http://schemas.microsoft.com/office/powerpoint/2010/main" val="2243979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javax.swing.JLabel</a:t>
            </a:r>
            <a:endParaRPr lang="pt-BR" dirty="0"/>
          </a:p>
        </p:txBody>
      </p:sp>
      <p:sp>
        <p:nvSpPr>
          <p:cNvPr id="3" name="Espaço Reservado para Conteúdo 2"/>
          <p:cNvSpPr>
            <a:spLocks noGrp="1"/>
          </p:cNvSpPr>
          <p:nvPr>
            <p:ph idx="1"/>
          </p:nvPr>
        </p:nvSpPr>
        <p:spPr>
          <a:xfrm>
            <a:off x="2673921" y="1600200"/>
            <a:ext cx="6317673" cy="4525963"/>
          </a:xfrm>
        </p:spPr>
        <p:txBody>
          <a:bodyPr>
            <a:normAutofit fontScale="85000" lnSpcReduction="10000"/>
          </a:bodyPr>
          <a:lstStyle/>
          <a:p>
            <a:pPr marL="0" indent="0" algn="just">
              <a:spcBef>
                <a:spcPts val="0"/>
              </a:spcBef>
              <a:spcAft>
                <a:spcPts val="1800"/>
              </a:spcAft>
              <a:buNone/>
            </a:pPr>
            <a:r>
              <a:rPr lang="pt-BR" dirty="0" smtClean="0"/>
              <a:t>No </a:t>
            </a:r>
            <a:r>
              <a:rPr lang="pt-BR" dirty="0" err="1" smtClean="0"/>
              <a:t>WindowBuilder</a:t>
            </a:r>
            <a:r>
              <a:rPr lang="pt-BR" dirty="0" smtClean="0"/>
              <a:t> podemos criar um </a:t>
            </a:r>
            <a:r>
              <a:rPr lang="pt-BR" dirty="0" err="1" smtClean="0"/>
              <a:t>JLabel</a:t>
            </a:r>
            <a:r>
              <a:rPr lang="pt-BR" dirty="0" smtClean="0"/>
              <a:t> em uma janela (</a:t>
            </a:r>
            <a:r>
              <a:rPr lang="pt-BR" dirty="0" err="1" smtClean="0"/>
              <a:t>JFrame</a:t>
            </a:r>
            <a:r>
              <a:rPr lang="pt-BR" dirty="0" smtClean="0"/>
              <a:t> outros) clicando nele e arrastando para a janela.</a:t>
            </a:r>
            <a:endParaRPr lang="pt-BR" dirty="0">
              <a:latin typeface="Courier"/>
            </a:endParaRPr>
          </a:p>
          <a:p>
            <a:pPr marL="0" indent="0" algn="just">
              <a:spcBef>
                <a:spcPts val="0"/>
              </a:spcBef>
              <a:spcAft>
                <a:spcPts val="1800"/>
              </a:spcAft>
              <a:buNone/>
            </a:pPr>
            <a:r>
              <a:rPr lang="pt-BR" dirty="0" smtClean="0"/>
              <a:t>O resultado será algo parecido com o código abaixo. Ou seja uma instancia de um “Objeto” do tipo </a:t>
            </a:r>
            <a:r>
              <a:rPr lang="pt-BR" dirty="0" err="1" smtClean="0"/>
              <a:t>JLabel</a:t>
            </a:r>
            <a:r>
              <a:rPr lang="pt-BR" dirty="0" smtClean="0"/>
              <a:t>.</a:t>
            </a:r>
          </a:p>
          <a:p>
            <a:pPr>
              <a:buNone/>
            </a:pPr>
            <a:r>
              <a:rPr lang="en-US" dirty="0" err="1" smtClean="0"/>
              <a:t>JLabel</a:t>
            </a:r>
            <a:r>
              <a:rPr lang="en-US" dirty="0" smtClean="0"/>
              <a:t> </a:t>
            </a:r>
            <a:r>
              <a:rPr lang="en-US" dirty="0" err="1" smtClean="0"/>
              <a:t>lbNovo</a:t>
            </a:r>
            <a:r>
              <a:rPr lang="en-US" dirty="0" smtClean="0"/>
              <a:t>  = new </a:t>
            </a:r>
            <a:r>
              <a:rPr lang="en-US" dirty="0" err="1" smtClean="0"/>
              <a:t>JLabel</a:t>
            </a:r>
            <a:r>
              <a:rPr lang="en-US" dirty="0" smtClean="0"/>
              <a:t>(“Novo");</a:t>
            </a:r>
          </a:p>
          <a:p>
            <a:pPr>
              <a:buNone/>
            </a:pPr>
            <a:r>
              <a:rPr lang="en-US" dirty="0" err="1" smtClean="0"/>
              <a:t>lbNovo</a:t>
            </a:r>
            <a:r>
              <a:rPr lang="pt-BR" dirty="0" smtClean="0"/>
              <a:t>.</a:t>
            </a:r>
            <a:r>
              <a:rPr lang="pt-BR" dirty="0" err="1" smtClean="0"/>
              <a:t>setBounds</a:t>
            </a:r>
            <a:r>
              <a:rPr lang="pt-BR" dirty="0" smtClean="0"/>
              <a:t>(1, 1, 1, 1);</a:t>
            </a:r>
          </a:p>
          <a:p>
            <a:pPr>
              <a:buNone/>
            </a:pPr>
            <a:r>
              <a:rPr lang="pt-BR" dirty="0" err="1" smtClean="0"/>
              <a:t>contentPane</a:t>
            </a:r>
            <a:r>
              <a:rPr lang="pt-BR" dirty="0" smtClean="0"/>
              <a:t>.</a:t>
            </a:r>
            <a:r>
              <a:rPr lang="pt-BR" dirty="0" err="1" smtClean="0"/>
              <a:t>add</a:t>
            </a:r>
            <a:r>
              <a:rPr lang="pt-BR" dirty="0" smtClean="0"/>
              <a:t>(</a:t>
            </a:r>
            <a:r>
              <a:rPr lang="pt-BR" dirty="0" err="1" smtClean="0"/>
              <a:t>lblNovo</a:t>
            </a:r>
            <a:r>
              <a:rPr lang="pt-BR" dirty="0" smtClean="0"/>
              <a:t>);</a:t>
            </a:r>
            <a:endParaRPr lang="pt-BR" dirty="0"/>
          </a:p>
        </p:txBody>
      </p:sp>
      <p:pic>
        <p:nvPicPr>
          <p:cNvPr id="152579" name="Picture 3"/>
          <p:cNvPicPr>
            <a:picLocks noChangeAspect="1" noChangeArrowheads="1"/>
          </p:cNvPicPr>
          <p:nvPr/>
        </p:nvPicPr>
        <p:blipFill>
          <a:blip r:embed="rId2"/>
          <a:srcRect/>
          <a:stretch>
            <a:fillRect/>
          </a:stretch>
        </p:blipFill>
        <p:spPr bwMode="auto">
          <a:xfrm>
            <a:off x="193955" y="1600200"/>
            <a:ext cx="2238375" cy="4438650"/>
          </a:xfrm>
          <a:prstGeom prst="rect">
            <a:avLst/>
          </a:prstGeom>
          <a:noFill/>
          <a:ln w="9525">
            <a:noFill/>
            <a:miter lim="800000"/>
            <a:headEnd/>
            <a:tailEnd/>
          </a:ln>
        </p:spPr>
      </p:pic>
      <p:cxnSp>
        <p:nvCxnSpPr>
          <p:cNvPr id="7" name="Conector de seta reta 6"/>
          <p:cNvCxnSpPr/>
          <p:nvPr/>
        </p:nvCxnSpPr>
        <p:spPr>
          <a:xfrm flipH="1">
            <a:off x="997521" y="3075709"/>
            <a:ext cx="1080653"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243979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javax.swing.JPanel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PT" b="1" dirty="0"/>
              <a:t>JPanel</a:t>
            </a:r>
            <a:r>
              <a:rPr lang="pt-PT" dirty="0"/>
              <a:t> é um container genérico leve</a:t>
            </a:r>
            <a:r>
              <a:rPr lang="pt-PT" dirty="0" smtClean="0"/>
              <a:t>. </a:t>
            </a:r>
            <a:r>
              <a:rPr lang="pt-PT" b="1" dirty="0" smtClean="0"/>
              <a:t>JPanel</a:t>
            </a:r>
            <a:r>
              <a:rPr lang="pt-PT" dirty="0" smtClean="0"/>
              <a:t> pode receber layouts da mesma forma que um </a:t>
            </a:r>
            <a:r>
              <a:rPr lang="pt-PT" b="1" dirty="0" smtClean="0"/>
              <a:t>JFrame</a:t>
            </a:r>
            <a:r>
              <a:rPr lang="pt-PT" dirty="0" smtClean="0"/>
              <a:t> assim podemos fazer composições de Layout </a:t>
            </a:r>
            <a:endParaRPr lang="pt-BR" dirty="0">
              <a:latin typeface="Courier"/>
              <a:cs typeface="Courier"/>
            </a:endParaRPr>
          </a:p>
        </p:txBody>
      </p:sp>
    </p:spTree>
    <p:extLst>
      <p:ext uri="{BB962C8B-B14F-4D97-AF65-F5344CB8AC3E}">
        <p14:creationId xmlns="" xmlns:p14="http://schemas.microsoft.com/office/powerpoint/2010/main" val="1591075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javax.swing.JPanel</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PT" b="1" dirty="0" smtClean="0"/>
              <a:t>Construtores de JPanel:</a:t>
            </a:r>
          </a:p>
          <a:p>
            <a:pPr marL="0" indent="0" algn="just">
              <a:buNone/>
            </a:pPr>
            <a:r>
              <a:rPr lang="pt-BR" b="1" dirty="0" err="1"/>
              <a:t>JPanel</a:t>
            </a:r>
            <a:r>
              <a:rPr lang="pt-BR" b="1" dirty="0"/>
              <a:t>();  </a:t>
            </a:r>
            <a:r>
              <a:rPr lang="pt-BR" dirty="0" smtClean="0"/>
              <a:t>Criar </a:t>
            </a:r>
            <a:r>
              <a:rPr lang="pt-BR" dirty="0"/>
              <a:t>um </a:t>
            </a:r>
            <a:r>
              <a:rPr lang="pt-BR" dirty="0" err="1"/>
              <a:t>JPanel</a:t>
            </a:r>
            <a:r>
              <a:rPr lang="pt-BR" dirty="0"/>
              <a:t> novo com um </a:t>
            </a:r>
            <a:r>
              <a:rPr lang="pt-BR" dirty="0" err="1" smtClean="0"/>
              <a:t>FlowLayout</a:t>
            </a:r>
            <a:r>
              <a:rPr lang="pt-BR" dirty="0" smtClean="0"/>
              <a:t>;</a:t>
            </a:r>
          </a:p>
          <a:p>
            <a:pPr marL="0" indent="0" algn="just">
              <a:buNone/>
            </a:pPr>
            <a:r>
              <a:rPr lang="pt-BR" b="1" dirty="0" err="1"/>
              <a:t>JPanel</a:t>
            </a:r>
            <a:r>
              <a:rPr lang="pt-BR" b="1" dirty="0"/>
              <a:t>(</a:t>
            </a:r>
            <a:r>
              <a:rPr lang="pt-BR" b="1" dirty="0" err="1"/>
              <a:t>LayoutManager</a:t>
            </a:r>
            <a:r>
              <a:rPr lang="pt-BR" b="1" dirty="0"/>
              <a:t> layout); </a:t>
            </a:r>
            <a:r>
              <a:rPr lang="pt-BR" dirty="0" smtClean="0"/>
              <a:t>Criar </a:t>
            </a:r>
            <a:r>
              <a:rPr lang="pt-BR" dirty="0"/>
              <a:t>um novo </a:t>
            </a:r>
            <a:r>
              <a:rPr lang="pt-BR" dirty="0" err="1"/>
              <a:t>JPanel</a:t>
            </a:r>
            <a:r>
              <a:rPr lang="pt-BR" dirty="0"/>
              <a:t> </a:t>
            </a:r>
            <a:r>
              <a:rPr lang="pt-BR" dirty="0" smtClean="0"/>
              <a:t>com </a:t>
            </a:r>
            <a:r>
              <a:rPr lang="pt-BR" dirty="0"/>
              <a:t>o gerenciador de layout especificado</a:t>
            </a:r>
          </a:p>
          <a:p>
            <a:pPr marL="0" indent="0">
              <a:buNone/>
            </a:pPr>
            <a:r>
              <a:rPr lang="pt-BR" dirty="0" smtClean="0">
                <a:latin typeface="Courier"/>
                <a:cs typeface="Courier"/>
              </a:rPr>
              <a:t> </a:t>
            </a:r>
            <a:endParaRPr lang="pt-BR" dirty="0">
              <a:latin typeface="Courier"/>
              <a:cs typeface="Courier"/>
            </a:endParaRPr>
          </a:p>
        </p:txBody>
      </p:sp>
    </p:spTree>
    <p:extLst>
      <p:ext uri="{BB962C8B-B14F-4D97-AF65-F5344CB8AC3E}">
        <p14:creationId xmlns="" xmlns:p14="http://schemas.microsoft.com/office/powerpoint/2010/main" val="555024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Package</a:t>
            </a:r>
            <a:r>
              <a:rPr lang="pt-BR" dirty="0" smtClean="0"/>
              <a:t> java.awt.*</a:t>
            </a:r>
            <a:endParaRPr lang="pt-BR" dirty="0"/>
          </a:p>
        </p:txBody>
      </p:sp>
      <p:sp>
        <p:nvSpPr>
          <p:cNvPr id="3" name="Espaço Reservado para Conteúdo 2"/>
          <p:cNvSpPr>
            <a:spLocks noGrp="1"/>
          </p:cNvSpPr>
          <p:nvPr>
            <p:ph idx="1"/>
          </p:nvPr>
        </p:nvSpPr>
        <p:spPr/>
        <p:txBody>
          <a:bodyPr/>
          <a:lstStyle/>
          <a:p>
            <a:pPr marL="0" indent="0" algn="just">
              <a:buNone/>
            </a:pPr>
            <a:r>
              <a:rPr lang="pt-BR" dirty="0">
                <a:latin typeface="Arial"/>
                <a:cs typeface="Arial"/>
              </a:rPr>
              <a:t>Todos os componentes de uma interface gráfica (botões, caixa de combinação </a:t>
            </a:r>
            <a:r>
              <a:rPr lang="pt-BR" dirty="0" err="1" smtClean="0">
                <a:latin typeface="Arial"/>
                <a:cs typeface="Arial"/>
              </a:rPr>
              <a:t>etc</a:t>
            </a:r>
            <a:r>
              <a:rPr lang="pt-BR" dirty="0">
                <a:latin typeface="Arial"/>
                <a:cs typeface="Arial"/>
              </a:rPr>
              <a:t>)</a:t>
            </a:r>
            <a:r>
              <a:rPr lang="pt-BR" dirty="0" smtClean="0">
                <a:latin typeface="Arial"/>
                <a:cs typeface="Arial"/>
              </a:rPr>
              <a:t> </a:t>
            </a:r>
            <a:r>
              <a:rPr lang="pt-BR" dirty="0">
                <a:latin typeface="Arial"/>
                <a:cs typeface="Arial"/>
              </a:rPr>
              <a:t>são subclasses de </a:t>
            </a:r>
            <a:r>
              <a:rPr lang="pt-BR" b="1" dirty="0" err="1">
                <a:latin typeface="Arial"/>
                <a:cs typeface="Arial"/>
              </a:rPr>
              <a:t>Component</a:t>
            </a:r>
            <a:r>
              <a:rPr lang="pt-BR" dirty="0">
                <a:latin typeface="Arial"/>
                <a:cs typeface="Arial"/>
              </a:rPr>
              <a:t> ou </a:t>
            </a:r>
            <a:r>
              <a:rPr lang="pt-BR" b="1" dirty="0" err="1">
                <a:latin typeface="Arial"/>
                <a:cs typeface="Arial"/>
              </a:rPr>
              <a:t>MenuComponent</a:t>
            </a:r>
            <a:r>
              <a:rPr lang="pt-BR" dirty="0">
                <a:latin typeface="Arial"/>
                <a:cs typeface="Arial"/>
              </a:rPr>
              <a:t>. Veja na imagem </a:t>
            </a:r>
            <a:r>
              <a:rPr lang="pt-BR" dirty="0" smtClean="0">
                <a:latin typeface="Arial"/>
                <a:cs typeface="Arial"/>
              </a:rPr>
              <a:t>a seguir</a:t>
            </a:r>
            <a:r>
              <a:rPr lang="pt-BR" dirty="0">
                <a:latin typeface="Arial"/>
                <a:cs typeface="Arial"/>
              </a:rPr>
              <a:t>:</a:t>
            </a:r>
            <a:endParaRPr lang="fi-FI" dirty="0">
              <a:latin typeface="Arial"/>
              <a:cs typeface="Arial"/>
            </a:endParaRPr>
          </a:p>
          <a:p>
            <a:pPr marL="0" indent="0">
              <a:buNone/>
            </a:pPr>
            <a:endParaRPr lang="pt-BR" dirty="0"/>
          </a:p>
        </p:txBody>
      </p:sp>
    </p:spTree>
    <p:extLst>
      <p:ext uri="{BB962C8B-B14F-4D97-AF65-F5344CB8AC3E}">
        <p14:creationId xmlns="" xmlns:p14="http://schemas.microsoft.com/office/powerpoint/2010/main" val="28636515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javax.swing.JPanel</a:t>
            </a:r>
            <a:endParaRPr lang="pt-BR" dirty="0"/>
          </a:p>
        </p:txBody>
      </p:sp>
      <p:sp>
        <p:nvSpPr>
          <p:cNvPr id="3" name="Espaço Reservado para Conteúdo 2"/>
          <p:cNvSpPr>
            <a:spLocks noGrp="1"/>
          </p:cNvSpPr>
          <p:nvPr>
            <p:ph idx="1"/>
          </p:nvPr>
        </p:nvSpPr>
        <p:spPr>
          <a:xfrm>
            <a:off x="2923309" y="1600200"/>
            <a:ext cx="5763491" cy="4525963"/>
          </a:xfrm>
        </p:spPr>
        <p:txBody>
          <a:bodyPr>
            <a:normAutofit fontScale="92500" lnSpcReduction="10000"/>
          </a:bodyPr>
          <a:lstStyle/>
          <a:p>
            <a:pPr marL="0" indent="0" algn="just">
              <a:spcBef>
                <a:spcPts val="0"/>
              </a:spcBef>
              <a:spcAft>
                <a:spcPts val="1800"/>
              </a:spcAft>
              <a:buNone/>
            </a:pPr>
            <a:r>
              <a:rPr lang="pt-BR" dirty="0" smtClean="0"/>
              <a:t>Para criar </a:t>
            </a:r>
            <a:r>
              <a:rPr lang="pt-BR" dirty="0"/>
              <a:t>um </a:t>
            </a:r>
            <a:r>
              <a:rPr lang="pt-BR" dirty="0" err="1"/>
              <a:t>JPanel</a:t>
            </a:r>
            <a:r>
              <a:rPr lang="pt-BR" dirty="0"/>
              <a:t> </a:t>
            </a:r>
            <a:r>
              <a:rPr lang="pt-BR" dirty="0" smtClean="0"/>
              <a:t>no </a:t>
            </a:r>
            <a:r>
              <a:rPr lang="pt-BR" dirty="0" err="1" smtClean="0"/>
              <a:t>Windowbuilder</a:t>
            </a:r>
            <a:r>
              <a:rPr lang="pt-BR" dirty="0" smtClean="0"/>
              <a:t> basta ir em Containers e clicar e arrastar para nossa janela o </a:t>
            </a:r>
            <a:r>
              <a:rPr lang="pt-BR" dirty="0" err="1" smtClean="0"/>
              <a:t>JPanel</a:t>
            </a:r>
            <a:r>
              <a:rPr lang="pt-BR" dirty="0" smtClean="0"/>
              <a:t>, o código gerado será como o a seguir:</a:t>
            </a:r>
          </a:p>
          <a:p>
            <a:pPr>
              <a:buNone/>
            </a:pPr>
            <a:r>
              <a:rPr lang="pt-BR" dirty="0" err="1" smtClean="0"/>
              <a:t>JPanel</a:t>
            </a:r>
            <a:r>
              <a:rPr lang="pt-BR" dirty="0" smtClean="0"/>
              <a:t> </a:t>
            </a:r>
            <a:r>
              <a:rPr lang="pt-BR" dirty="0" err="1" smtClean="0"/>
              <a:t>panel</a:t>
            </a:r>
            <a:r>
              <a:rPr lang="pt-BR" dirty="0" smtClean="0"/>
              <a:t> = </a:t>
            </a:r>
            <a:r>
              <a:rPr lang="pt-BR" dirty="0" err="1" smtClean="0"/>
              <a:t>new</a:t>
            </a:r>
            <a:r>
              <a:rPr lang="pt-BR" dirty="0" smtClean="0"/>
              <a:t> </a:t>
            </a:r>
            <a:r>
              <a:rPr lang="pt-BR" dirty="0" err="1" smtClean="0"/>
              <a:t>JPanel</a:t>
            </a:r>
            <a:r>
              <a:rPr lang="pt-BR" dirty="0" smtClean="0"/>
              <a:t>();</a:t>
            </a:r>
          </a:p>
          <a:p>
            <a:pPr>
              <a:buNone/>
            </a:pPr>
            <a:r>
              <a:rPr lang="pt-BR" dirty="0" err="1" smtClean="0"/>
              <a:t>panel</a:t>
            </a:r>
            <a:r>
              <a:rPr lang="pt-BR" dirty="0" smtClean="0"/>
              <a:t>.</a:t>
            </a:r>
            <a:r>
              <a:rPr lang="pt-BR" dirty="0" err="1" smtClean="0"/>
              <a:t>setBounds</a:t>
            </a:r>
            <a:r>
              <a:rPr lang="pt-BR" dirty="0" smtClean="0"/>
              <a:t>(1, 1, 1, 1);</a:t>
            </a:r>
          </a:p>
          <a:p>
            <a:pPr>
              <a:buNone/>
            </a:pPr>
            <a:r>
              <a:rPr lang="pt-BR" dirty="0" err="1" smtClean="0"/>
              <a:t>contentPane</a:t>
            </a:r>
            <a:r>
              <a:rPr lang="pt-BR" dirty="0" smtClean="0"/>
              <a:t>.</a:t>
            </a:r>
            <a:r>
              <a:rPr lang="pt-BR" dirty="0" err="1" smtClean="0"/>
              <a:t>add</a:t>
            </a:r>
            <a:r>
              <a:rPr lang="pt-BR" dirty="0" smtClean="0"/>
              <a:t>(</a:t>
            </a:r>
            <a:r>
              <a:rPr lang="pt-BR" dirty="0" err="1" smtClean="0"/>
              <a:t>panel</a:t>
            </a:r>
            <a:r>
              <a:rPr lang="pt-BR" dirty="0" smtClean="0"/>
              <a:t>);</a:t>
            </a:r>
            <a:r>
              <a:rPr lang="pt-BR" dirty="0" smtClean="0">
                <a:latin typeface="Courier"/>
                <a:cs typeface="Courier"/>
              </a:rPr>
              <a:t> </a:t>
            </a:r>
            <a:endParaRPr lang="pt-BR" dirty="0">
              <a:latin typeface="Courier"/>
              <a:cs typeface="Courier"/>
            </a:endParaRPr>
          </a:p>
        </p:txBody>
      </p:sp>
      <p:pic>
        <p:nvPicPr>
          <p:cNvPr id="153603" name="Picture 3"/>
          <p:cNvPicPr>
            <a:picLocks noChangeAspect="1" noChangeArrowheads="1"/>
          </p:cNvPicPr>
          <p:nvPr/>
        </p:nvPicPr>
        <p:blipFill>
          <a:blip r:embed="rId2"/>
          <a:srcRect/>
          <a:stretch>
            <a:fillRect/>
          </a:stretch>
        </p:blipFill>
        <p:spPr bwMode="auto">
          <a:xfrm>
            <a:off x="275360" y="1600200"/>
            <a:ext cx="2247900" cy="3076575"/>
          </a:xfrm>
          <a:prstGeom prst="rect">
            <a:avLst/>
          </a:prstGeom>
          <a:noFill/>
          <a:ln w="9525">
            <a:noFill/>
            <a:miter lim="800000"/>
            <a:headEnd/>
            <a:tailEnd/>
          </a:ln>
        </p:spPr>
      </p:pic>
      <p:cxnSp>
        <p:nvCxnSpPr>
          <p:cNvPr id="7" name="Conector de seta reta 6"/>
          <p:cNvCxnSpPr/>
          <p:nvPr/>
        </p:nvCxnSpPr>
        <p:spPr>
          <a:xfrm flipH="1">
            <a:off x="1052949" y="2549237"/>
            <a:ext cx="58189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555024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javax.swing.JButton</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err="1"/>
              <a:t>JButton</a:t>
            </a:r>
            <a:r>
              <a:rPr lang="pt-BR" dirty="0" smtClean="0">
                <a:latin typeface="Courier"/>
                <a:cs typeface="Courier"/>
              </a:rPr>
              <a:t> </a:t>
            </a:r>
            <a:r>
              <a:rPr lang="pt-BR" dirty="0" smtClean="0"/>
              <a:t>é o </a:t>
            </a:r>
            <a:r>
              <a:rPr lang="pt-BR" dirty="0"/>
              <a:t>componente representa um botão com um rótulo.</a:t>
            </a:r>
          </a:p>
          <a:p>
            <a:pPr marL="0" indent="0" algn="just">
              <a:spcBef>
                <a:spcPts val="0"/>
              </a:spcBef>
              <a:spcAft>
                <a:spcPts val="1800"/>
              </a:spcAft>
              <a:buNone/>
            </a:pPr>
            <a:endParaRPr lang="pt-BR" dirty="0">
              <a:latin typeface="Courier"/>
              <a:cs typeface="Courier"/>
            </a:endParaRPr>
          </a:p>
        </p:txBody>
      </p:sp>
    </p:spTree>
    <p:extLst>
      <p:ext uri="{BB962C8B-B14F-4D97-AF65-F5344CB8AC3E}">
        <p14:creationId xmlns="" xmlns:p14="http://schemas.microsoft.com/office/powerpoint/2010/main" val="28499326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javax.swing.JButton</a:t>
            </a:r>
            <a:endParaRPr lang="pt-BR" dirty="0"/>
          </a:p>
        </p:txBody>
      </p:sp>
      <p:sp>
        <p:nvSpPr>
          <p:cNvPr id="3" name="Espaço Reservado para Conteúdo 2"/>
          <p:cNvSpPr>
            <a:spLocks noGrp="1"/>
          </p:cNvSpPr>
          <p:nvPr>
            <p:ph idx="1"/>
          </p:nvPr>
        </p:nvSpPr>
        <p:spPr/>
        <p:txBody>
          <a:bodyPr>
            <a:normAutofit/>
          </a:bodyPr>
          <a:lstStyle/>
          <a:p>
            <a:pPr marL="0" indent="0">
              <a:buNone/>
            </a:pPr>
            <a:r>
              <a:rPr lang="pt-BR" b="1" dirty="0"/>
              <a:t>Construtores de </a:t>
            </a:r>
            <a:r>
              <a:rPr lang="pt-BR" b="1" dirty="0" err="1" smtClean="0"/>
              <a:t>JButton</a:t>
            </a:r>
            <a:endParaRPr lang="pt-BR" b="1" dirty="0" smtClean="0"/>
          </a:p>
          <a:p>
            <a:pPr marL="0" indent="0" algn="just">
              <a:buNone/>
            </a:pPr>
            <a:r>
              <a:rPr lang="pt-BR" b="1" dirty="0" err="1" smtClean="0"/>
              <a:t>JButton</a:t>
            </a:r>
            <a:r>
              <a:rPr lang="pt-BR" b="1" dirty="0" smtClean="0"/>
              <a:t>();</a:t>
            </a:r>
          </a:p>
          <a:p>
            <a:pPr marL="0" indent="0" algn="just">
              <a:buNone/>
            </a:pPr>
            <a:r>
              <a:rPr lang="pt-BR" b="1" dirty="0" err="1" smtClean="0"/>
              <a:t>JButton</a:t>
            </a:r>
            <a:r>
              <a:rPr lang="pt-BR" b="1" dirty="0" smtClean="0"/>
              <a:t>(</a:t>
            </a:r>
            <a:r>
              <a:rPr lang="pt-BR" b="1" dirty="0" err="1" smtClean="0"/>
              <a:t>String</a:t>
            </a:r>
            <a:r>
              <a:rPr lang="pt-BR" b="1" dirty="0" smtClean="0"/>
              <a:t> </a:t>
            </a:r>
            <a:r>
              <a:rPr lang="pt-BR" b="1" dirty="0" err="1" smtClean="0"/>
              <a:t>label</a:t>
            </a:r>
            <a:r>
              <a:rPr lang="pt-BR" b="1" dirty="0" smtClean="0"/>
              <a:t>);</a:t>
            </a:r>
          </a:p>
          <a:p>
            <a:pPr marL="0" indent="0" algn="just">
              <a:buNone/>
            </a:pPr>
            <a:r>
              <a:rPr lang="pt-BR" dirty="0" smtClean="0"/>
              <a:t>O </a:t>
            </a:r>
            <a:r>
              <a:rPr lang="pt-BR" dirty="0"/>
              <a:t>valor da variável  </a:t>
            </a:r>
            <a:r>
              <a:rPr lang="pt-BR" dirty="0" err="1"/>
              <a:t>String</a:t>
            </a:r>
            <a:r>
              <a:rPr lang="pt-BR" dirty="0"/>
              <a:t> representará o texto apresento no rótulo do botão</a:t>
            </a:r>
            <a:r>
              <a:rPr lang="pt-BR" dirty="0" smtClean="0"/>
              <a:t>.</a:t>
            </a:r>
            <a:endParaRPr lang="pt-BR" b="1" dirty="0"/>
          </a:p>
          <a:p>
            <a:pPr marL="0" indent="0" algn="just">
              <a:spcBef>
                <a:spcPts val="0"/>
              </a:spcBef>
              <a:spcAft>
                <a:spcPts val="1800"/>
              </a:spcAft>
              <a:buNone/>
            </a:pPr>
            <a:r>
              <a:rPr lang="pt-BR" b="1" dirty="0" err="1"/>
              <a:t>JButton</a:t>
            </a:r>
            <a:r>
              <a:rPr lang="pt-BR" b="1" dirty="0" smtClean="0">
                <a:latin typeface="Courier"/>
                <a:cs typeface="Courier"/>
              </a:rPr>
              <a:t>(</a:t>
            </a:r>
            <a:r>
              <a:rPr lang="pt-BR" b="1" dirty="0" err="1" smtClean="0"/>
              <a:t>Icon</a:t>
            </a:r>
            <a:r>
              <a:rPr lang="pt-BR" b="1" dirty="0" smtClean="0"/>
              <a:t> </a:t>
            </a:r>
            <a:r>
              <a:rPr lang="pt-BR" b="1" dirty="0" err="1" smtClean="0"/>
              <a:t>ico</a:t>
            </a:r>
            <a:r>
              <a:rPr lang="pt-BR" b="1" dirty="0" smtClean="0"/>
              <a:t>);</a:t>
            </a:r>
          </a:p>
          <a:p>
            <a:pPr marL="0" indent="0" algn="just">
              <a:spcBef>
                <a:spcPts val="0"/>
              </a:spcBef>
              <a:spcAft>
                <a:spcPts val="1800"/>
              </a:spcAft>
              <a:buNone/>
            </a:pPr>
            <a:r>
              <a:rPr lang="pt-BR" dirty="0" smtClean="0"/>
              <a:t>O </a:t>
            </a:r>
            <a:r>
              <a:rPr lang="pt-BR" dirty="0"/>
              <a:t>ícone será apresentado no </a:t>
            </a:r>
            <a:r>
              <a:rPr lang="pt-BR" dirty="0" smtClean="0"/>
              <a:t>botão.</a:t>
            </a:r>
            <a:endParaRPr lang="pt-BR" b="1" dirty="0" smtClean="0">
              <a:latin typeface="Courier"/>
              <a:cs typeface="Courier"/>
            </a:endParaRPr>
          </a:p>
        </p:txBody>
      </p:sp>
    </p:spTree>
    <p:extLst>
      <p:ext uri="{BB962C8B-B14F-4D97-AF65-F5344CB8AC3E}">
        <p14:creationId xmlns="" xmlns:p14="http://schemas.microsoft.com/office/powerpoint/2010/main" val="30174012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javax.swing.JButton</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smtClean="0"/>
              <a:t>A inúmeras formas </a:t>
            </a:r>
            <a:r>
              <a:rPr lang="pt-BR" dirty="0"/>
              <a:t>de criarmos um </a:t>
            </a:r>
            <a:r>
              <a:rPr lang="pt-BR" b="1" dirty="0" err="1" smtClean="0"/>
              <a:t>Icon</a:t>
            </a:r>
            <a:r>
              <a:rPr lang="pt-BR" dirty="0" smtClean="0"/>
              <a:t>. A mais simples é </a:t>
            </a:r>
            <a:r>
              <a:rPr lang="pt-BR" dirty="0"/>
              <a:t>utilizando </a:t>
            </a:r>
            <a:r>
              <a:rPr lang="pt-BR" dirty="0" smtClean="0"/>
              <a:t>novamente a </a:t>
            </a:r>
            <a:r>
              <a:rPr lang="pt-BR" dirty="0"/>
              <a:t>classe </a:t>
            </a:r>
            <a:r>
              <a:rPr lang="pt-BR" b="1" dirty="0" err="1" smtClean="0"/>
              <a:t>ImageIcon</a:t>
            </a:r>
            <a:r>
              <a:rPr lang="pt-BR" b="1" dirty="0" smtClean="0"/>
              <a:t> </a:t>
            </a:r>
            <a:r>
              <a:rPr lang="pt-BR" dirty="0" smtClean="0"/>
              <a:t>assim como vimos em </a:t>
            </a:r>
            <a:r>
              <a:rPr lang="pt-BR" b="1" dirty="0" err="1" smtClean="0"/>
              <a:t>JLabel</a:t>
            </a:r>
            <a:r>
              <a:rPr lang="pt-BR" b="1" dirty="0" smtClean="0"/>
              <a:t>.</a:t>
            </a:r>
            <a:endParaRPr lang="pt-BR" dirty="0" smtClean="0">
              <a:latin typeface="Courier"/>
              <a:cs typeface="Courier"/>
            </a:endParaRPr>
          </a:p>
        </p:txBody>
      </p:sp>
    </p:spTree>
    <p:extLst>
      <p:ext uri="{BB962C8B-B14F-4D97-AF65-F5344CB8AC3E}">
        <p14:creationId xmlns="" xmlns:p14="http://schemas.microsoft.com/office/powerpoint/2010/main" val="10939647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javax.swing.JButton</a:t>
            </a:r>
            <a:endParaRPr lang="pt-BR" dirty="0"/>
          </a:p>
        </p:txBody>
      </p:sp>
      <p:sp>
        <p:nvSpPr>
          <p:cNvPr id="3" name="Espaço Reservado para Conteúdo 2"/>
          <p:cNvSpPr>
            <a:spLocks noGrp="1"/>
          </p:cNvSpPr>
          <p:nvPr>
            <p:ph idx="1"/>
          </p:nvPr>
        </p:nvSpPr>
        <p:spPr/>
        <p:txBody>
          <a:bodyPr>
            <a:normAutofit lnSpcReduction="10000"/>
          </a:bodyPr>
          <a:lstStyle/>
          <a:p>
            <a:pPr marL="0" indent="0">
              <a:buNone/>
            </a:pPr>
            <a:r>
              <a:rPr lang="pt-BR" b="1" dirty="0"/>
              <a:t>Principais </a:t>
            </a:r>
            <a:r>
              <a:rPr lang="pt-BR" b="1" dirty="0" smtClean="0"/>
              <a:t>métodos de </a:t>
            </a:r>
            <a:r>
              <a:rPr lang="pt-BR" b="1" dirty="0" err="1" smtClean="0"/>
              <a:t>JButton</a:t>
            </a:r>
            <a:endParaRPr lang="pt-BR" b="1" dirty="0" smtClean="0"/>
          </a:p>
          <a:p>
            <a:pPr marL="0" indent="0" algn="just">
              <a:buNone/>
            </a:pPr>
            <a:r>
              <a:rPr lang="pt-BR" b="1" dirty="0" err="1"/>
              <a:t>setMnenominic</a:t>
            </a:r>
            <a:r>
              <a:rPr lang="pt-BR" b="1" dirty="0"/>
              <a:t>(</a:t>
            </a:r>
            <a:r>
              <a:rPr lang="pt-BR" b="1" dirty="0" err="1"/>
              <a:t>int</a:t>
            </a:r>
            <a:r>
              <a:rPr lang="pt-BR" b="1" dirty="0"/>
              <a:t> </a:t>
            </a:r>
            <a:r>
              <a:rPr lang="pt-BR" b="1" dirty="0" err="1"/>
              <a:t>mnemonic</a:t>
            </a:r>
            <a:r>
              <a:rPr lang="pt-BR" b="1" dirty="0"/>
              <a:t>): </a:t>
            </a:r>
            <a:r>
              <a:rPr lang="pt-BR" dirty="0"/>
              <a:t>Podemos associar atalhos de teclado aos botões utilizando esses método que recebe um </a:t>
            </a:r>
            <a:r>
              <a:rPr lang="pt-BR" dirty="0" err="1"/>
              <a:t>int</a:t>
            </a:r>
            <a:r>
              <a:rPr lang="pt-BR" dirty="0"/>
              <a:t> como parâmetro, representando cada tecla do nosso teclado. N</a:t>
            </a:r>
            <a:r>
              <a:rPr lang="pt-BR" dirty="0" smtClean="0"/>
              <a:t>enhum </a:t>
            </a:r>
            <a:r>
              <a:rPr lang="pt-BR" dirty="0"/>
              <a:t>programador precisa decorar cada valor de uma  tecla, utilizamos as constantes definidas na classe </a:t>
            </a:r>
            <a:r>
              <a:rPr lang="pt-BR" dirty="0" err="1" smtClean="0"/>
              <a:t>java.awt.event.KeyEvent</a:t>
            </a:r>
            <a:r>
              <a:rPr lang="pt-BR" dirty="0" smtClean="0"/>
              <a:t>.</a:t>
            </a:r>
            <a:endParaRPr lang="pt-BR" dirty="0"/>
          </a:p>
        </p:txBody>
      </p:sp>
    </p:spTree>
    <p:extLst>
      <p:ext uri="{BB962C8B-B14F-4D97-AF65-F5344CB8AC3E}">
        <p14:creationId xmlns="" xmlns:p14="http://schemas.microsoft.com/office/powerpoint/2010/main" val="3519030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javax.swing.JButton</a:t>
            </a:r>
            <a:endParaRPr lang="pt-BR" dirty="0"/>
          </a:p>
        </p:txBody>
      </p:sp>
      <p:sp>
        <p:nvSpPr>
          <p:cNvPr id="3" name="Espaço Reservado para Conteúdo 2"/>
          <p:cNvSpPr>
            <a:spLocks noGrp="1"/>
          </p:cNvSpPr>
          <p:nvPr>
            <p:ph idx="1"/>
          </p:nvPr>
        </p:nvSpPr>
        <p:spPr/>
        <p:txBody>
          <a:bodyPr>
            <a:normAutofit/>
          </a:bodyPr>
          <a:lstStyle/>
          <a:p>
            <a:pPr marL="0" indent="0">
              <a:buNone/>
            </a:pPr>
            <a:r>
              <a:rPr lang="pt-BR" b="1" dirty="0" err="1" smtClean="0"/>
              <a:t>java.awt.event.KeyEvent</a:t>
            </a:r>
            <a:endParaRPr lang="pt-BR" b="1" dirty="0"/>
          </a:p>
          <a:p>
            <a:pPr marL="0" indent="0">
              <a:buNone/>
            </a:pPr>
            <a:r>
              <a:rPr lang="pt-BR" dirty="0" smtClean="0"/>
              <a:t>Exemplos de constantes de </a:t>
            </a:r>
            <a:r>
              <a:rPr lang="pt-BR" dirty="0" err="1" smtClean="0"/>
              <a:t>KeyEvent</a:t>
            </a:r>
            <a:endParaRPr lang="pt-BR" dirty="0"/>
          </a:p>
          <a:p>
            <a:pPr marL="0" indent="0">
              <a:buNone/>
            </a:pPr>
            <a:r>
              <a:rPr lang="pt-BR" dirty="0" err="1"/>
              <a:t>KeyEvent.VK_A</a:t>
            </a:r>
            <a:r>
              <a:rPr lang="pt-BR" dirty="0"/>
              <a:t> para a tecla A</a:t>
            </a:r>
          </a:p>
          <a:p>
            <a:pPr marL="0" indent="0">
              <a:buNone/>
            </a:pPr>
            <a:r>
              <a:rPr lang="pt-BR" dirty="0" err="1"/>
              <a:t>KeyEvent.VK_B</a:t>
            </a:r>
            <a:r>
              <a:rPr lang="pt-BR" dirty="0"/>
              <a:t> para a tecla B</a:t>
            </a:r>
          </a:p>
          <a:p>
            <a:pPr marL="0" indent="0">
              <a:buNone/>
            </a:pPr>
            <a:r>
              <a:rPr lang="pt-BR" dirty="0" err="1"/>
              <a:t>KeyEvent.VK_C</a:t>
            </a:r>
            <a:r>
              <a:rPr lang="pt-BR" dirty="0"/>
              <a:t> para a tecla C</a:t>
            </a:r>
          </a:p>
          <a:p>
            <a:pPr marL="0" indent="0">
              <a:buNone/>
            </a:pPr>
            <a:endParaRPr lang="pt-BR" b="1" dirty="0"/>
          </a:p>
        </p:txBody>
      </p:sp>
    </p:spTree>
    <p:extLst>
      <p:ext uri="{BB962C8B-B14F-4D97-AF65-F5344CB8AC3E}">
        <p14:creationId xmlns="" xmlns:p14="http://schemas.microsoft.com/office/powerpoint/2010/main" val="3680713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javax.swing.JButton</a:t>
            </a:r>
            <a:endParaRPr lang="pt-BR" dirty="0"/>
          </a:p>
        </p:txBody>
      </p:sp>
      <p:sp>
        <p:nvSpPr>
          <p:cNvPr id="3" name="Espaço Reservado para Conteúdo 2"/>
          <p:cNvSpPr>
            <a:spLocks noGrp="1"/>
          </p:cNvSpPr>
          <p:nvPr>
            <p:ph idx="1"/>
          </p:nvPr>
        </p:nvSpPr>
        <p:spPr>
          <a:xfrm>
            <a:off x="3089565" y="1600200"/>
            <a:ext cx="5597236" cy="4525963"/>
          </a:xfrm>
        </p:spPr>
        <p:txBody>
          <a:bodyPr>
            <a:normAutofit fontScale="92500"/>
          </a:bodyPr>
          <a:lstStyle/>
          <a:p>
            <a:pPr marL="0" indent="0" algn="just">
              <a:buNone/>
            </a:pPr>
            <a:r>
              <a:rPr lang="pt-BR" dirty="0" smtClean="0"/>
              <a:t>No </a:t>
            </a:r>
            <a:r>
              <a:rPr lang="pt-BR" dirty="0" err="1" smtClean="0"/>
              <a:t>Windowbuilder</a:t>
            </a:r>
            <a:r>
              <a:rPr lang="pt-BR" dirty="0" smtClean="0"/>
              <a:t>  para criar um botão basta arrastar e soltar um </a:t>
            </a:r>
            <a:r>
              <a:rPr lang="pt-BR" dirty="0" err="1" smtClean="0"/>
              <a:t>JButton</a:t>
            </a:r>
            <a:r>
              <a:rPr lang="pt-BR" dirty="0" smtClean="0"/>
              <a:t>.</a:t>
            </a:r>
            <a:r>
              <a:rPr lang="pt-BR" dirty="0"/>
              <a:t> </a:t>
            </a:r>
            <a:r>
              <a:rPr lang="pt-BR" dirty="0" smtClean="0"/>
              <a:t>O resultado será algo como o código abaixo:</a:t>
            </a:r>
          </a:p>
          <a:p>
            <a:pPr>
              <a:buNone/>
            </a:pPr>
            <a:r>
              <a:rPr lang="en-US" dirty="0" err="1" smtClean="0"/>
              <a:t>JButton</a:t>
            </a:r>
            <a:r>
              <a:rPr lang="en-US" dirty="0" smtClean="0"/>
              <a:t> </a:t>
            </a:r>
            <a:r>
              <a:rPr lang="en-US" dirty="0" err="1" smtClean="0"/>
              <a:t>btnBotao</a:t>
            </a:r>
            <a:r>
              <a:rPr lang="en-US" dirty="0" smtClean="0"/>
              <a:t> = new </a:t>
            </a:r>
            <a:r>
              <a:rPr lang="en-US" dirty="0" err="1" smtClean="0"/>
              <a:t>JButton</a:t>
            </a:r>
            <a:r>
              <a:rPr lang="en-US" dirty="0" smtClean="0"/>
              <a:t>("</a:t>
            </a:r>
            <a:r>
              <a:rPr lang="en-US" dirty="0" err="1" smtClean="0"/>
              <a:t>botao</a:t>
            </a:r>
            <a:r>
              <a:rPr lang="en-US" dirty="0" smtClean="0"/>
              <a:t>");</a:t>
            </a:r>
          </a:p>
          <a:p>
            <a:pPr>
              <a:buNone/>
            </a:pPr>
            <a:r>
              <a:rPr lang="pt-BR" dirty="0" err="1" smtClean="0"/>
              <a:t>btnBotao</a:t>
            </a:r>
            <a:r>
              <a:rPr lang="pt-BR" dirty="0" smtClean="0"/>
              <a:t>.</a:t>
            </a:r>
            <a:r>
              <a:rPr lang="pt-BR" dirty="0" err="1" smtClean="0"/>
              <a:t>setBounds</a:t>
            </a:r>
            <a:r>
              <a:rPr lang="pt-BR" dirty="0" smtClean="0"/>
              <a:t>(1, 1, 1,1);</a:t>
            </a:r>
          </a:p>
          <a:p>
            <a:pPr>
              <a:buNone/>
            </a:pPr>
            <a:r>
              <a:rPr lang="pt-BR" dirty="0" err="1" smtClean="0"/>
              <a:t>contentPane</a:t>
            </a:r>
            <a:r>
              <a:rPr lang="pt-BR" dirty="0" smtClean="0"/>
              <a:t>.</a:t>
            </a:r>
            <a:r>
              <a:rPr lang="pt-BR" dirty="0" err="1" smtClean="0"/>
              <a:t>add</a:t>
            </a:r>
            <a:r>
              <a:rPr lang="pt-BR" dirty="0" smtClean="0"/>
              <a:t>(</a:t>
            </a:r>
            <a:r>
              <a:rPr lang="pt-BR" dirty="0" err="1" smtClean="0"/>
              <a:t>btnBotao</a:t>
            </a:r>
            <a:r>
              <a:rPr lang="pt-BR" dirty="0" smtClean="0"/>
              <a:t>);</a:t>
            </a:r>
          </a:p>
        </p:txBody>
      </p:sp>
      <p:pic>
        <p:nvPicPr>
          <p:cNvPr id="154627" name="Picture 3"/>
          <p:cNvPicPr>
            <a:picLocks noChangeAspect="1" noChangeArrowheads="1"/>
          </p:cNvPicPr>
          <p:nvPr/>
        </p:nvPicPr>
        <p:blipFill>
          <a:blip r:embed="rId2"/>
          <a:srcRect/>
          <a:stretch>
            <a:fillRect/>
          </a:stretch>
        </p:blipFill>
        <p:spPr bwMode="auto">
          <a:xfrm>
            <a:off x="457200" y="1600200"/>
            <a:ext cx="2238375" cy="3686175"/>
          </a:xfrm>
          <a:prstGeom prst="rect">
            <a:avLst/>
          </a:prstGeom>
          <a:noFill/>
          <a:ln w="9525">
            <a:noFill/>
            <a:miter lim="800000"/>
            <a:headEnd/>
            <a:tailEnd/>
          </a:ln>
        </p:spPr>
      </p:pic>
      <p:cxnSp>
        <p:nvCxnSpPr>
          <p:cNvPr id="7" name="Conector de seta reta 6"/>
          <p:cNvCxnSpPr/>
          <p:nvPr/>
        </p:nvCxnSpPr>
        <p:spPr>
          <a:xfrm>
            <a:off x="360220" y="3311237"/>
            <a:ext cx="1136073"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680713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javax</a:t>
            </a:r>
            <a:r>
              <a:rPr lang="pt-BR" dirty="0" smtClean="0"/>
              <a:t>.swing.</a:t>
            </a:r>
            <a:r>
              <a:rPr lang="pt-BR" dirty="0" err="1" smtClean="0"/>
              <a:t>JToggleButton</a:t>
            </a:r>
            <a:endParaRPr lang="pt-BR" dirty="0"/>
          </a:p>
        </p:txBody>
      </p:sp>
      <p:sp>
        <p:nvSpPr>
          <p:cNvPr id="3" name="Espaço Reservado para Conteúdo 2"/>
          <p:cNvSpPr>
            <a:spLocks noGrp="1"/>
          </p:cNvSpPr>
          <p:nvPr>
            <p:ph idx="1"/>
          </p:nvPr>
        </p:nvSpPr>
        <p:spPr/>
        <p:txBody>
          <a:bodyPr>
            <a:normAutofit/>
          </a:bodyPr>
          <a:lstStyle/>
          <a:p>
            <a:pPr marL="0" indent="0" algn="just">
              <a:spcBef>
                <a:spcPts val="0"/>
              </a:spcBef>
              <a:spcAft>
                <a:spcPts val="1800"/>
              </a:spcAft>
              <a:buNone/>
            </a:pPr>
            <a:r>
              <a:rPr lang="pt-BR" b="1" dirty="0" err="1" smtClean="0"/>
              <a:t>JToggleButton</a:t>
            </a:r>
            <a:r>
              <a:rPr lang="pt-BR" dirty="0" smtClean="0">
                <a:latin typeface="Courier"/>
                <a:cs typeface="Courier"/>
              </a:rPr>
              <a:t> </a:t>
            </a:r>
            <a:r>
              <a:rPr lang="pt-BR" dirty="0" smtClean="0"/>
              <a:t>é o </a:t>
            </a:r>
            <a:r>
              <a:rPr lang="pt-BR" dirty="0"/>
              <a:t>componente </a:t>
            </a:r>
            <a:r>
              <a:rPr lang="pt-BR" dirty="0" smtClean="0"/>
              <a:t>muito semelhante ao </a:t>
            </a:r>
            <a:r>
              <a:rPr lang="pt-BR" dirty="0" err="1" smtClean="0"/>
              <a:t>JButton</a:t>
            </a:r>
            <a:r>
              <a:rPr lang="pt-BR" dirty="0" smtClean="0"/>
              <a:t>, ele cria também  um </a:t>
            </a:r>
            <a:r>
              <a:rPr lang="pt-BR" dirty="0"/>
              <a:t>botão com um </a:t>
            </a:r>
            <a:r>
              <a:rPr lang="pt-BR" dirty="0" smtClean="0"/>
              <a:t>rótulo, porém ao clicar no botão o mesmo irá permanecer acionado.</a:t>
            </a:r>
            <a:endParaRPr lang="pt-BR" dirty="0"/>
          </a:p>
          <a:p>
            <a:pPr marL="0" indent="0" algn="just">
              <a:spcBef>
                <a:spcPts val="0"/>
              </a:spcBef>
              <a:spcAft>
                <a:spcPts val="1800"/>
              </a:spcAft>
              <a:buNone/>
            </a:pPr>
            <a:endParaRPr lang="pt-BR" dirty="0">
              <a:latin typeface="Courier"/>
              <a:cs typeface="Courier"/>
            </a:endParaRPr>
          </a:p>
        </p:txBody>
      </p:sp>
    </p:spTree>
    <p:extLst>
      <p:ext uri="{BB962C8B-B14F-4D97-AF65-F5344CB8AC3E}">
        <p14:creationId xmlns="" xmlns:p14="http://schemas.microsoft.com/office/powerpoint/2010/main" val="2849932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089565" y="1600200"/>
            <a:ext cx="5597236" cy="4525963"/>
          </a:xfrm>
        </p:spPr>
        <p:txBody>
          <a:bodyPr>
            <a:normAutofit fontScale="92500" lnSpcReduction="10000"/>
          </a:bodyPr>
          <a:lstStyle/>
          <a:p>
            <a:pPr marL="0" indent="0" algn="just">
              <a:buNone/>
            </a:pPr>
            <a:r>
              <a:rPr lang="pt-BR" dirty="0" smtClean="0"/>
              <a:t>No </a:t>
            </a:r>
            <a:r>
              <a:rPr lang="pt-BR" dirty="0" err="1" smtClean="0"/>
              <a:t>Windowbuilder</a:t>
            </a:r>
            <a:r>
              <a:rPr lang="pt-BR" dirty="0" smtClean="0"/>
              <a:t>  para criar um botão deste tipo basta arrastar e soltar um </a:t>
            </a:r>
            <a:r>
              <a:rPr lang="pt-BR" dirty="0" err="1" smtClean="0"/>
              <a:t>JToggleButton</a:t>
            </a:r>
            <a:r>
              <a:rPr lang="pt-BR" dirty="0" smtClean="0"/>
              <a:t>.</a:t>
            </a:r>
            <a:r>
              <a:rPr lang="pt-BR" dirty="0"/>
              <a:t> </a:t>
            </a:r>
            <a:r>
              <a:rPr lang="pt-BR" dirty="0" smtClean="0"/>
              <a:t>O resultado será algo como o código abaixo:</a:t>
            </a:r>
          </a:p>
          <a:p>
            <a:pPr>
              <a:buNone/>
            </a:pPr>
            <a:r>
              <a:rPr lang="pt-BR" dirty="0" err="1" smtClean="0"/>
              <a:t>JToggleButton</a:t>
            </a:r>
            <a:r>
              <a:rPr lang="pt-BR" dirty="0" smtClean="0"/>
              <a:t> </a:t>
            </a:r>
            <a:r>
              <a:rPr lang="en-US" dirty="0" err="1" smtClean="0"/>
              <a:t>btnToggle</a:t>
            </a:r>
            <a:r>
              <a:rPr lang="en-US" dirty="0" smtClean="0"/>
              <a:t> = new </a:t>
            </a:r>
            <a:r>
              <a:rPr lang="pt-BR" dirty="0" err="1" smtClean="0"/>
              <a:t>JToggleButton</a:t>
            </a:r>
            <a:r>
              <a:rPr lang="en-US" dirty="0" smtClean="0"/>
              <a:t>("</a:t>
            </a:r>
            <a:r>
              <a:rPr lang="en-US" dirty="0" err="1" smtClean="0"/>
              <a:t>botao</a:t>
            </a:r>
            <a:r>
              <a:rPr lang="en-US" dirty="0" smtClean="0"/>
              <a:t>");</a:t>
            </a:r>
          </a:p>
          <a:p>
            <a:pPr>
              <a:buNone/>
            </a:pPr>
            <a:r>
              <a:rPr lang="en-US" dirty="0" err="1" smtClean="0"/>
              <a:t>btnToggle</a:t>
            </a:r>
            <a:r>
              <a:rPr lang="pt-BR" dirty="0" smtClean="0"/>
              <a:t>.</a:t>
            </a:r>
            <a:r>
              <a:rPr lang="pt-BR" dirty="0" err="1" smtClean="0"/>
              <a:t>setBounds</a:t>
            </a:r>
            <a:r>
              <a:rPr lang="pt-BR" dirty="0" smtClean="0"/>
              <a:t>(1, 1, 1,1);</a:t>
            </a:r>
          </a:p>
          <a:p>
            <a:pPr>
              <a:buNone/>
            </a:pPr>
            <a:r>
              <a:rPr lang="pt-BR" dirty="0" err="1" smtClean="0"/>
              <a:t>contentPane</a:t>
            </a:r>
            <a:r>
              <a:rPr lang="pt-BR" dirty="0" smtClean="0"/>
              <a:t>.</a:t>
            </a:r>
            <a:r>
              <a:rPr lang="pt-BR" dirty="0" err="1" smtClean="0"/>
              <a:t>add</a:t>
            </a:r>
            <a:r>
              <a:rPr lang="pt-BR" dirty="0" smtClean="0"/>
              <a:t>(</a:t>
            </a:r>
            <a:r>
              <a:rPr lang="en-US" dirty="0" err="1" smtClean="0"/>
              <a:t>btnToggle</a:t>
            </a:r>
            <a:r>
              <a:rPr lang="en-US" dirty="0" smtClean="0"/>
              <a:t>)</a:t>
            </a:r>
            <a:r>
              <a:rPr lang="pt-BR" dirty="0" smtClean="0"/>
              <a:t>;</a:t>
            </a:r>
          </a:p>
        </p:txBody>
      </p:sp>
      <p:pic>
        <p:nvPicPr>
          <p:cNvPr id="154627" name="Picture 3"/>
          <p:cNvPicPr>
            <a:picLocks noChangeAspect="1" noChangeArrowheads="1"/>
          </p:cNvPicPr>
          <p:nvPr/>
        </p:nvPicPr>
        <p:blipFill>
          <a:blip r:embed="rId2"/>
          <a:srcRect/>
          <a:stretch>
            <a:fillRect/>
          </a:stretch>
        </p:blipFill>
        <p:spPr bwMode="auto">
          <a:xfrm>
            <a:off x="457200" y="1600200"/>
            <a:ext cx="2238375" cy="3686175"/>
          </a:xfrm>
          <a:prstGeom prst="rect">
            <a:avLst/>
          </a:prstGeom>
          <a:noFill/>
          <a:ln w="9525">
            <a:noFill/>
            <a:miter lim="800000"/>
            <a:headEnd/>
            <a:tailEnd/>
          </a:ln>
        </p:spPr>
      </p:pic>
      <p:cxnSp>
        <p:nvCxnSpPr>
          <p:cNvPr id="7" name="Conector de seta reta 6"/>
          <p:cNvCxnSpPr/>
          <p:nvPr/>
        </p:nvCxnSpPr>
        <p:spPr>
          <a:xfrm flipH="1">
            <a:off x="1614918" y="3713017"/>
            <a:ext cx="56024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ítulo 1"/>
          <p:cNvSpPr>
            <a:spLocks noGrp="1"/>
          </p:cNvSpPr>
          <p:nvPr>
            <p:ph type="title"/>
          </p:nvPr>
        </p:nvSpPr>
        <p:spPr>
          <a:xfrm>
            <a:off x="457200" y="274638"/>
            <a:ext cx="8229600" cy="1143000"/>
          </a:xfrm>
        </p:spPr>
        <p:txBody>
          <a:bodyPr>
            <a:normAutofit/>
          </a:bodyPr>
          <a:lstStyle/>
          <a:p>
            <a:r>
              <a:rPr lang="pt-BR" dirty="0" err="1" smtClean="0"/>
              <a:t>javax</a:t>
            </a:r>
            <a:r>
              <a:rPr lang="pt-BR" dirty="0" smtClean="0"/>
              <a:t>.swing.</a:t>
            </a:r>
            <a:r>
              <a:rPr lang="pt-BR" dirty="0" err="1" smtClean="0"/>
              <a:t>JToggleButton</a:t>
            </a:r>
            <a:endParaRPr lang="pt-BR" dirty="0"/>
          </a:p>
        </p:txBody>
      </p:sp>
    </p:spTree>
    <p:extLst>
      <p:ext uri="{BB962C8B-B14F-4D97-AF65-F5344CB8AC3E}">
        <p14:creationId xmlns="" xmlns:p14="http://schemas.microsoft.com/office/powerpoint/2010/main" val="3680713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javax.swing.JTextField</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a:t>Está classe representa um capo de texto </a:t>
            </a:r>
            <a:r>
              <a:rPr lang="pt-BR" dirty="0" smtClean="0"/>
              <a:t>para ser digitado, </a:t>
            </a:r>
            <a:r>
              <a:rPr lang="pt-BR" dirty="0"/>
              <a:t>usado para campos de cadastros de uma única linha</a:t>
            </a:r>
            <a:r>
              <a:rPr lang="pt-BR" dirty="0" smtClean="0"/>
              <a:t>.</a:t>
            </a:r>
            <a:endParaRPr lang="pt-BR" dirty="0"/>
          </a:p>
        </p:txBody>
      </p:sp>
    </p:spTree>
    <p:extLst>
      <p:ext uri="{BB962C8B-B14F-4D97-AF65-F5344CB8AC3E}">
        <p14:creationId xmlns="" xmlns:p14="http://schemas.microsoft.com/office/powerpoint/2010/main" val="309034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Package</a:t>
            </a:r>
            <a:r>
              <a:rPr lang="pt-BR" dirty="0" smtClean="0"/>
              <a:t> java.awt.*</a:t>
            </a:r>
            <a:endParaRPr lang="pt-BR"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417638"/>
            <a:ext cx="9144000" cy="5440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18205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javax.swing.JTextField</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buNone/>
            </a:pPr>
            <a:r>
              <a:rPr lang="pt-BR" b="1" dirty="0" smtClean="0"/>
              <a:t>Construtores de </a:t>
            </a:r>
            <a:r>
              <a:rPr lang="pt-BR" b="1" dirty="0" err="1" smtClean="0"/>
              <a:t>JTextField</a:t>
            </a:r>
            <a:r>
              <a:rPr lang="pt-BR" b="1" dirty="0" smtClean="0"/>
              <a:t>:</a:t>
            </a:r>
          </a:p>
          <a:p>
            <a:pPr marL="0" indent="0">
              <a:buNone/>
            </a:pPr>
            <a:r>
              <a:rPr lang="pt-BR" b="1" dirty="0" err="1" smtClean="0"/>
              <a:t>JTextField</a:t>
            </a:r>
            <a:r>
              <a:rPr lang="pt-BR" b="1" dirty="0" smtClean="0"/>
              <a:t>() </a:t>
            </a:r>
            <a:r>
              <a:rPr lang="pt-BR" dirty="0" smtClean="0"/>
              <a:t>//Constrói </a:t>
            </a:r>
            <a:r>
              <a:rPr lang="pt-BR" dirty="0"/>
              <a:t>um novo </a:t>
            </a:r>
            <a:r>
              <a:rPr lang="pt-BR" dirty="0" err="1"/>
              <a:t>TextField</a:t>
            </a:r>
            <a:r>
              <a:rPr lang="pt-BR" dirty="0"/>
              <a:t>.</a:t>
            </a:r>
            <a:br>
              <a:rPr lang="pt-BR" dirty="0"/>
            </a:br>
            <a:r>
              <a:rPr lang="pt-BR" b="1" dirty="0" err="1" smtClean="0"/>
              <a:t>JTextField</a:t>
            </a:r>
            <a:r>
              <a:rPr lang="pt-BR" b="1" dirty="0" smtClean="0"/>
              <a:t>(</a:t>
            </a:r>
            <a:r>
              <a:rPr lang="pt-BR" b="1" dirty="0" err="1" smtClean="0"/>
              <a:t>int</a:t>
            </a:r>
            <a:r>
              <a:rPr lang="pt-BR" b="1" dirty="0" smtClean="0"/>
              <a:t> </a:t>
            </a:r>
            <a:r>
              <a:rPr lang="pt-BR" b="1" dirty="0"/>
              <a:t>colunas</a:t>
            </a:r>
            <a:r>
              <a:rPr lang="pt-BR" b="1" dirty="0" smtClean="0"/>
              <a:t>) </a:t>
            </a:r>
            <a:r>
              <a:rPr lang="pt-BR" dirty="0" smtClean="0"/>
              <a:t>Constrói </a:t>
            </a:r>
            <a:r>
              <a:rPr lang="pt-BR" dirty="0"/>
              <a:t>um novo </a:t>
            </a:r>
            <a:r>
              <a:rPr lang="pt-BR" dirty="0" err="1"/>
              <a:t>TextField</a:t>
            </a:r>
            <a:r>
              <a:rPr lang="pt-BR" dirty="0"/>
              <a:t> vazio com o número especificado de </a:t>
            </a:r>
            <a:r>
              <a:rPr lang="pt-BR" dirty="0" smtClean="0"/>
              <a:t>colunas*.</a:t>
            </a:r>
            <a:r>
              <a:rPr lang="pt-BR" dirty="0"/>
              <a:t/>
            </a:r>
            <a:br>
              <a:rPr lang="pt-BR" dirty="0"/>
            </a:br>
            <a:r>
              <a:rPr lang="pt-BR" b="1" dirty="0" err="1"/>
              <a:t>JTextField</a:t>
            </a:r>
            <a:r>
              <a:rPr lang="pt-BR" b="1" dirty="0"/>
              <a:t> (</a:t>
            </a:r>
            <a:r>
              <a:rPr lang="pt-BR" b="1" dirty="0" err="1"/>
              <a:t>String</a:t>
            </a:r>
            <a:r>
              <a:rPr lang="pt-BR" b="1" dirty="0"/>
              <a:t> </a:t>
            </a:r>
            <a:r>
              <a:rPr lang="pt-BR" b="1" dirty="0" err="1"/>
              <a:t>text</a:t>
            </a:r>
            <a:r>
              <a:rPr lang="pt-BR" b="1" dirty="0" smtClean="0"/>
              <a:t>) </a:t>
            </a:r>
            <a:r>
              <a:rPr lang="pt-BR" dirty="0" smtClean="0"/>
              <a:t>Constrói </a:t>
            </a:r>
            <a:r>
              <a:rPr lang="pt-BR" dirty="0"/>
              <a:t>um novo </a:t>
            </a:r>
            <a:r>
              <a:rPr lang="pt-BR" dirty="0" err="1"/>
              <a:t>TextField</a:t>
            </a:r>
            <a:r>
              <a:rPr lang="pt-BR" dirty="0"/>
              <a:t> inicializado com o texto especificado.</a:t>
            </a:r>
            <a:br>
              <a:rPr lang="pt-BR" dirty="0"/>
            </a:br>
            <a:r>
              <a:rPr lang="pt-BR" b="1" dirty="0" err="1"/>
              <a:t>JTextField</a:t>
            </a:r>
            <a:r>
              <a:rPr lang="pt-BR" b="1" dirty="0"/>
              <a:t> (</a:t>
            </a:r>
            <a:r>
              <a:rPr lang="pt-BR" b="1" dirty="0" err="1"/>
              <a:t>String</a:t>
            </a:r>
            <a:r>
              <a:rPr lang="pt-BR" b="1" dirty="0"/>
              <a:t> </a:t>
            </a:r>
            <a:r>
              <a:rPr lang="pt-BR" b="1" dirty="0" err="1"/>
              <a:t>text</a:t>
            </a:r>
            <a:r>
              <a:rPr lang="pt-BR" b="1" dirty="0"/>
              <a:t>, </a:t>
            </a:r>
            <a:r>
              <a:rPr lang="pt-BR" b="1" dirty="0" err="1"/>
              <a:t>int</a:t>
            </a:r>
            <a:r>
              <a:rPr lang="pt-BR" b="1" dirty="0"/>
              <a:t> colunas</a:t>
            </a:r>
            <a:r>
              <a:rPr lang="pt-BR" b="1" dirty="0" smtClean="0"/>
              <a:t>) </a:t>
            </a:r>
            <a:r>
              <a:rPr lang="pt-BR" dirty="0" smtClean="0"/>
              <a:t>Constrói </a:t>
            </a:r>
            <a:r>
              <a:rPr lang="pt-BR" dirty="0"/>
              <a:t>um novo </a:t>
            </a:r>
            <a:r>
              <a:rPr lang="pt-BR" dirty="0" err="1"/>
              <a:t>TextField</a:t>
            </a:r>
            <a:r>
              <a:rPr lang="pt-BR" dirty="0"/>
              <a:t> inicializado com o texto especificado e colunas</a:t>
            </a:r>
          </a:p>
          <a:p>
            <a:pPr marL="0" indent="0" algn="just">
              <a:buNone/>
            </a:pPr>
            <a:endParaRPr lang="pt-BR" dirty="0"/>
          </a:p>
        </p:txBody>
      </p:sp>
      <p:sp>
        <p:nvSpPr>
          <p:cNvPr id="4" name="CaixaDeTexto 3"/>
          <p:cNvSpPr txBox="1"/>
          <p:nvPr/>
        </p:nvSpPr>
        <p:spPr>
          <a:xfrm>
            <a:off x="151100" y="5926131"/>
            <a:ext cx="8141972" cy="646331"/>
          </a:xfrm>
          <a:prstGeom prst="rect">
            <a:avLst/>
          </a:prstGeom>
          <a:noFill/>
        </p:spPr>
        <p:txBody>
          <a:bodyPr wrap="none" rtlCol="0">
            <a:spAutoFit/>
          </a:bodyPr>
          <a:lstStyle/>
          <a:p>
            <a:r>
              <a:rPr lang="pt-BR" dirty="0" smtClean="0"/>
              <a:t>*Cuidado isso não garante que serão colocados só o número especifico de caracteres</a:t>
            </a:r>
          </a:p>
          <a:p>
            <a:r>
              <a:rPr lang="pt-BR" dirty="0" smtClean="0"/>
              <a:t> veremos mais adiante quando falarmos de eventos como controlar isso!</a:t>
            </a:r>
            <a:endParaRPr lang="pt-BR" dirty="0"/>
          </a:p>
        </p:txBody>
      </p:sp>
    </p:spTree>
    <p:extLst>
      <p:ext uri="{BB962C8B-B14F-4D97-AF65-F5344CB8AC3E}">
        <p14:creationId xmlns="" xmlns:p14="http://schemas.microsoft.com/office/powerpoint/2010/main" val="22021231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javax.swing.JTextField</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buNone/>
            </a:pPr>
            <a:r>
              <a:rPr lang="pt-BR" b="1" dirty="0"/>
              <a:t>Métodos para manipulação do conteúdo de um </a:t>
            </a:r>
            <a:r>
              <a:rPr lang="pt-BR" b="1" dirty="0" err="1" smtClean="0"/>
              <a:t>JTextField</a:t>
            </a:r>
            <a:r>
              <a:rPr lang="pt-BR" b="1" dirty="0" smtClean="0"/>
              <a:t>.</a:t>
            </a:r>
          </a:p>
          <a:p>
            <a:pPr marL="0" indent="0" algn="just">
              <a:buNone/>
            </a:pPr>
            <a:r>
              <a:rPr lang="pt-BR" b="1" dirty="0" err="1" smtClean="0"/>
              <a:t>String</a:t>
            </a:r>
            <a:r>
              <a:rPr lang="pt-BR" b="1" dirty="0" smtClean="0"/>
              <a:t> </a:t>
            </a:r>
            <a:r>
              <a:rPr lang="pt-BR" b="1" dirty="0" err="1"/>
              <a:t>getText</a:t>
            </a:r>
            <a:r>
              <a:rPr lang="pt-BR" b="1" dirty="0" smtClean="0"/>
              <a:t>(): </a:t>
            </a:r>
            <a:r>
              <a:rPr lang="pt-BR" dirty="0"/>
              <a:t>retorna o valor do texto contido no </a:t>
            </a:r>
            <a:r>
              <a:rPr lang="pt-BR" b="1" dirty="0" err="1" smtClean="0"/>
              <a:t>JTextField</a:t>
            </a:r>
            <a:r>
              <a:rPr lang="pt-BR" b="1" dirty="0" smtClean="0"/>
              <a:t>.</a:t>
            </a:r>
            <a:endParaRPr lang="pt-BR" b="1" dirty="0"/>
          </a:p>
          <a:p>
            <a:pPr marL="0" indent="0" algn="just">
              <a:buNone/>
            </a:pPr>
            <a:r>
              <a:rPr lang="pt-BR" b="1" dirty="0" err="1"/>
              <a:t>void</a:t>
            </a:r>
            <a:r>
              <a:rPr lang="pt-BR" b="1" dirty="0"/>
              <a:t>  </a:t>
            </a:r>
            <a:r>
              <a:rPr lang="pt-BR" b="1" dirty="0" err="1"/>
              <a:t>setText</a:t>
            </a:r>
            <a:r>
              <a:rPr lang="pt-BR" b="1" dirty="0"/>
              <a:t>(</a:t>
            </a:r>
            <a:r>
              <a:rPr lang="pt-BR" b="1" dirty="0" err="1"/>
              <a:t>String</a:t>
            </a:r>
            <a:r>
              <a:rPr lang="pt-BR" b="1" dirty="0"/>
              <a:t> </a:t>
            </a:r>
            <a:r>
              <a:rPr lang="pt-BR" b="1" dirty="0" err="1"/>
              <a:t>txt</a:t>
            </a:r>
            <a:r>
              <a:rPr lang="pt-BR" b="1" dirty="0"/>
              <a:t>): </a:t>
            </a:r>
            <a:r>
              <a:rPr lang="pt-BR" dirty="0"/>
              <a:t>atribui o valor da variável passada como parâmetro para o </a:t>
            </a:r>
            <a:r>
              <a:rPr lang="pt-BR" b="1" dirty="0" err="1" smtClean="0"/>
              <a:t>JTextField</a:t>
            </a:r>
            <a:r>
              <a:rPr lang="pt-BR" b="1" dirty="0" smtClean="0"/>
              <a:t>.</a:t>
            </a:r>
            <a:endParaRPr lang="pt-BR" b="1" dirty="0"/>
          </a:p>
          <a:p>
            <a:pPr marL="0" indent="0" algn="just">
              <a:buNone/>
            </a:pPr>
            <a:r>
              <a:rPr lang="pt-BR" b="1" dirty="0" err="1"/>
              <a:t>void</a:t>
            </a:r>
            <a:r>
              <a:rPr lang="pt-BR" b="1" dirty="0"/>
              <a:t> </a:t>
            </a:r>
            <a:r>
              <a:rPr lang="pt-BR" b="1" dirty="0" err="1"/>
              <a:t>setEditable</a:t>
            </a:r>
            <a:r>
              <a:rPr lang="pt-BR" b="1" dirty="0"/>
              <a:t>(</a:t>
            </a:r>
            <a:r>
              <a:rPr lang="pt-BR" b="1" dirty="0" err="1"/>
              <a:t>boolean</a:t>
            </a:r>
            <a:r>
              <a:rPr lang="pt-BR" b="1" dirty="0"/>
              <a:t> </a:t>
            </a:r>
            <a:r>
              <a:rPr lang="pt-BR" b="1" dirty="0" err="1"/>
              <a:t>editable</a:t>
            </a:r>
            <a:r>
              <a:rPr lang="pt-BR" b="1" dirty="0"/>
              <a:t>): </a:t>
            </a:r>
            <a:r>
              <a:rPr lang="pt-BR" dirty="0"/>
              <a:t>Habilita ou desabilita o componente de texto. Esse </a:t>
            </a:r>
            <a:r>
              <a:rPr lang="pt-BR" dirty="0" smtClean="0"/>
              <a:t>método é </a:t>
            </a:r>
            <a:r>
              <a:rPr lang="pt-BR" dirty="0"/>
              <a:t>herdado da classe </a:t>
            </a:r>
            <a:r>
              <a:rPr lang="pt-BR" b="1" dirty="0" err="1" smtClean="0"/>
              <a:t>JTextComponent</a:t>
            </a:r>
            <a:endParaRPr lang="pt-BR" dirty="0"/>
          </a:p>
          <a:p>
            <a:pPr marL="0" indent="0" algn="just">
              <a:buNone/>
            </a:pPr>
            <a:endParaRPr lang="pt-BR" dirty="0"/>
          </a:p>
        </p:txBody>
      </p:sp>
    </p:spTree>
    <p:extLst>
      <p:ext uri="{BB962C8B-B14F-4D97-AF65-F5344CB8AC3E}">
        <p14:creationId xmlns="" xmlns:p14="http://schemas.microsoft.com/office/powerpoint/2010/main" val="7250038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javax.swing.JTextField</a:t>
            </a:r>
            <a:endParaRPr lang="pt-BR" dirty="0"/>
          </a:p>
        </p:txBody>
      </p:sp>
      <p:sp>
        <p:nvSpPr>
          <p:cNvPr id="3" name="Espaço Reservado para Conteúdo 2"/>
          <p:cNvSpPr>
            <a:spLocks noGrp="1"/>
          </p:cNvSpPr>
          <p:nvPr>
            <p:ph idx="1"/>
          </p:nvPr>
        </p:nvSpPr>
        <p:spPr>
          <a:xfrm>
            <a:off x="3048000" y="1600200"/>
            <a:ext cx="5832764" cy="4525963"/>
          </a:xfrm>
        </p:spPr>
        <p:txBody>
          <a:bodyPr>
            <a:normAutofit/>
          </a:bodyPr>
          <a:lstStyle/>
          <a:p>
            <a:pPr marL="514350" indent="-514350" algn="just">
              <a:buNone/>
            </a:pPr>
            <a:r>
              <a:rPr lang="pt-BR" dirty="0" smtClean="0"/>
              <a:t>No </a:t>
            </a:r>
            <a:r>
              <a:rPr lang="pt-BR" dirty="0" err="1" smtClean="0"/>
              <a:t>Windowbuilder</a:t>
            </a:r>
            <a:r>
              <a:rPr lang="pt-BR" dirty="0" smtClean="0"/>
              <a:t> selecione arraste e solte na janela o </a:t>
            </a:r>
            <a:r>
              <a:rPr lang="pt-BR" dirty="0" err="1" smtClean="0"/>
              <a:t>JTextField</a:t>
            </a:r>
            <a:r>
              <a:rPr lang="pt-BR" dirty="0" smtClean="0"/>
              <a:t> para ter campos de texto.</a:t>
            </a:r>
          </a:p>
          <a:p>
            <a:pPr marL="514350" indent="-514350" algn="just">
              <a:buNone/>
            </a:pPr>
            <a:r>
              <a:rPr lang="pt-BR" dirty="0" err="1" smtClean="0"/>
              <a:t>JTextField</a:t>
            </a:r>
            <a:r>
              <a:rPr lang="pt-BR" dirty="0" smtClean="0"/>
              <a:t> </a:t>
            </a:r>
            <a:r>
              <a:rPr lang="pt-BR" dirty="0" err="1" smtClean="0"/>
              <a:t>textField</a:t>
            </a:r>
            <a:r>
              <a:rPr lang="pt-BR" dirty="0" smtClean="0"/>
              <a:t> = </a:t>
            </a:r>
            <a:r>
              <a:rPr lang="pt-BR" dirty="0" err="1" smtClean="0"/>
              <a:t>new</a:t>
            </a:r>
            <a:r>
              <a:rPr lang="pt-BR" dirty="0" smtClean="0"/>
              <a:t> </a:t>
            </a:r>
            <a:r>
              <a:rPr lang="pt-BR" dirty="0" err="1" smtClean="0"/>
              <a:t>JTextField</a:t>
            </a:r>
            <a:r>
              <a:rPr lang="pt-BR" dirty="0" smtClean="0"/>
              <a:t>();</a:t>
            </a:r>
          </a:p>
          <a:p>
            <a:pPr>
              <a:buNone/>
            </a:pPr>
            <a:r>
              <a:rPr lang="pt-BR" dirty="0" err="1" smtClean="0"/>
              <a:t>textField</a:t>
            </a:r>
            <a:r>
              <a:rPr lang="pt-BR" dirty="0" smtClean="0"/>
              <a:t>.</a:t>
            </a:r>
            <a:r>
              <a:rPr lang="pt-BR" dirty="0" err="1" smtClean="0"/>
              <a:t>setBounds</a:t>
            </a:r>
            <a:r>
              <a:rPr lang="pt-BR" dirty="0" smtClean="0"/>
              <a:t>(1, 1, 1, 1);</a:t>
            </a:r>
          </a:p>
          <a:p>
            <a:pPr>
              <a:buNone/>
            </a:pPr>
            <a:r>
              <a:rPr lang="pt-BR" dirty="0" err="1" smtClean="0"/>
              <a:t>contentPane</a:t>
            </a:r>
            <a:r>
              <a:rPr lang="pt-BR" dirty="0" smtClean="0"/>
              <a:t>.</a:t>
            </a:r>
            <a:r>
              <a:rPr lang="pt-BR" dirty="0" err="1" smtClean="0"/>
              <a:t>add</a:t>
            </a:r>
            <a:r>
              <a:rPr lang="pt-BR" dirty="0" smtClean="0"/>
              <a:t>(</a:t>
            </a:r>
            <a:r>
              <a:rPr lang="pt-BR" dirty="0" err="1" smtClean="0"/>
              <a:t>textField</a:t>
            </a:r>
            <a:r>
              <a:rPr lang="pt-BR" dirty="0" smtClean="0"/>
              <a:t>);</a:t>
            </a:r>
            <a:endParaRPr lang="pt-BR" dirty="0"/>
          </a:p>
        </p:txBody>
      </p:sp>
      <p:pic>
        <p:nvPicPr>
          <p:cNvPr id="4" name="Picture 3"/>
          <p:cNvPicPr>
            <a:picLocks noChangeAspect="1" noChangeArrowheads="1"/>
          </p:cNvPicPr>
          <p:nvPr/>
        </p:nvPicPr>
        <p:blipFill>
          <a:blip r:embed="rId2"/>
          <a:srcRect/>
          <a:stretch>
            <a:fillRect/>
          </a:stretch>
        </p:blipFill>
        <p:spPr bwMode="auto">
          <a:xfrm>
            <a:off x="457200" y="1614055"/>
            <a:ext cx="2238375" cy="3686175"/>
          </a:xfrm>
          <a:prstGeom prst="rect">
            <a:avLst/>
          </a:prstGeom>
          <a:noFill/>
          <a:ln w="9525">
            <a:noFill/>
            <a:miter lim="800000"/>
            <a:headEnd/>
            <a:tailEnd/>
          </a:ln>
        </p:spPr>
      </p:pic>
      <p:cxnSp>
        <p:nvCxnSpPr>
          <p:cNvPr id="5" name="Conector de seta reta 4"/>
          <p:cNvCxnSpPr/>
          <p:nvPr/>
        </p:nvCxnSpPr>
        <p:spPr>
          <a:xfrm>
            <a:off x="457200" y="3117273"/>
            <a:ext cx="1136073"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5419935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javax.swing.JPasswordField</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err="1" smtClean="0"/>
              <a:t>JPasswordField</a:t>
            </a:r>
            <a:r>
              <a:rPr lang="pt-BR" dirty="0" smtClean="0"/>
              <a:t> </a:t>
            </a:r>
            <a:r>
              <a:rPr lang="pt-BR" dirty="0"/>
              <a:t>é um componente </a:t>
            </a:r>
            <a:r>
              <a:rPr lang="pt-BR" dirty="0" smtClean="0"/>
              <a:t>que </a:t>
            </a:r>
            <a:r>
              <a:rPr lang="pt-BR" dirty="0"/>
              <a:t>permite a edição de uma única linha de texto onde a vista indica que algo foi digitado, mas não mostra os </a:t>
            </a:r>
            <a:r>
              <a:rPr lang="pt-BR" dirty="0" smtClean="0"/>
              <a:t>caracteres </a:t>
            </a:r>
            <a:r>
              <a:rPr lang="pt-BR" dirty="0"/>
              <a:t>originais</a:t>
            </a:r>
            <a:r>
              <a:rPr lang="pt-BR" dirty="0" smtClean="0"/>
              <a:t>. Utilizados para senhas;</a:t>
            </a:r>
          </a:p>
          <a:p>
            <a:pPr marL="0" indent="0" algn="just">
              <a:buNone/>
            </a:pPr>
            <a:r>
              <a:rPr lang="pt-BR" dirty="0" smtClean="0">
                <a:effectLst/>
              </a:rPr>
              <a:t>Os métodos construtores são muito compatíveis com os de </a:t>
            </a:r>
            <a:r>
              <a:rPr lang="pt-BR" b="1" dirty="0" err="1" smtClean="0">
                <a:effectLst/>
              </a:rPr>
              <a:t>JTextField</a:t>
            </a:r>
            <a:r>
              <a:rPr lang="pt-BR" dirty="0" smtClean="0">
                <a:effectLst/>
              </a:rPr>
              <a:t>;</a:t>
            </a:r>
            <a:endParaRPr lang="pt-BR" dirty="0">
              <a:effectLst/>
            </a:endParaRPr>
          </a:p>
        </p:txBody>
      </p:sp>
    </p:spTree>
    <p:extLst>
      <p:ext uri="{BB962C8B-B14F-4D97-AF65-F5344CB8AC3E}">
        <p14:creationId xmlns="" xmlns:p14="http://schemas.microsoft.com/office/powerpoint/2010/main" val="15861317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881745" y="1600200"/>
            <a:ext cx="5999019" cy="4525963"/>
          </a:xfrm>
        </p:spPr>
        <p:txBody>
          <a:bodyPr>
            <a:normAutofit/>
          </a:bodyPr>
          <a:lstStyle/>
          <a:p>
            <a:pPr marL="514350" indent="-514350" algn="just">
              <a:buNone/>
            </a:pPr>
            <a:r>
              <a:rPr lang="pt-BR" dirty="0" smtClean="0"/>
              <a:t>No </a:t>
            </a:r>
            <a:r>
              <a:rPr lang="pt-BR" dirty="0" err="1" smtClean="0"/>
              <a:t>Windowbuilder</a:t>
            </a:r>
            <a:r>
              <a:rPr lang="pt-BR" dirty="0" smtClean="0"/>
              <a:t> selecione arraste e solte na janela o </a:t>
            </a:r>
            <a:r>
              <a:rPr lang="pt-BR" dirty="0" err="1" smtClean="0"/>
              <a:t>JPasswordField</a:t>
            </a:r>
            <a:r>
              <a:rPr lang="pt-BR" dirty="0" smtClean="0"/>
              <a:t> para ter um campo de senha.</a:t>
            </a:r>
          </a:p>
          <a:p>
            <a:pPr marL="514350" indent="-514350" algn="just">
              <a:buNone/>
            </a:pPr>
            <a:r>
              <a:rPr lang="pt-BR" dirty="0" err="1" smtClean="0"/>
              <a:t>JPasswordField</a:t>
            </a:r>
            <a:r>
              <a:rPr lang="pt-BR" dirty="0" smtClean="0"/>
              <a:t> password =</a:t>
            </a:r>
          </a:p>
          <a:p>
            <a:pPr>
              <a:buNone/>
            </a:pPr>
            <a:r>
              <a:rPr lang="pt-BR" dirty="0" err="1" smtClean="0"/>
              <a:t>new</a:t>
            </a:r>
            <a:r>
              <a:rPr lang="pt-BR" dirty="0" smtClean="0"/>
              <a:t> </a:t>
            </a:r>
            <a:r>
              <a:rPr lang="pt-BR" dirty="0" err="1" smtClean="0"/>
              <a:t>JPasswordField</a:t>
            </a:r>
            <a:r>
              <a:rPr lang="pt-BR" dirty="0" smtClean="0"/>
              <a:t>();</a:t>
            </a:r>
          </a:p>
          <a:p>
            <a:pPr>
              <a:buNone/>
            </a:pPr>
            <a:r>
              <a:rPr lang="pt-BR" dirty="0" smtClean="0"/>
              <a:t>password.</a:t>
            </a:r>
            <a:r>
              <a:rPr lang="pt-BR" dirty="0" err="1" smtClean="0"/>
              <a:t>setBounds</a:t>
            </a:r>
            <a:r>
              <a:rPr lang="pt-BR" dirty="0" smtClean="0"/>
              <a:t>(1, 1, 1, 1);</a:t>
            </a:r>
          </a:p>
          <a:p>
            <a:pPr>
              <a:buNone/>
            </a:pPr>
            <a:r>
              <a:rPr lang="pt-BR" dirty="0" err="1" smtClean="0"/>
              <a:t>contentPane</a:t>
            </a:r>
            <a:r>
              <a:rPr lang="pt-BR" dirty="0" smtClean="0"/>
              <a:t>.</a:t>
            </a:r>
            <a:r>
              <a:rPr lang="pt-BR" dirty="0" err="1" smtClean="0"/>
              <a:t>add</a:t>
            </a:r>
            <a:r>
              <a:rPr lang="pt-BR" dirty="0" smtClean="0"/>
              <a:t>(password);</a:t>
            </a:r>
            <a:endParaRPr lang="pt-BR" dirty="0"/>
          </a:p>
        </p:txBody>
      </p:sp>
      <p:pic>
        <p:nvPicPr>
          <p:cNvPr id="4" name="Picture 3"/>
          <p:cNvPicPr>
            <a:picLocks noChangeAspect="1" noChangeArrowheads="1"/>
          </p:cNvPicPr>
          <p:nvPr/>
        </p:nvPicPr>
        <p:blipFill>
          <a:blip r:embed="rId2"/>
          <a:srcRect/>
          <a:stretch>
            <a:fillRect/>
          </a:stretch>
        </p:blipFill>
        <p:spPr bwMode="auto">
          <a:xfrm>
            <a:off x="457200" y="1627910"/>
            <a:ext cx="2238375" cy="3686175"/>
          </a:xfrm>
          <a:prstGeom prst="rect">
            <a:avLst/>
          </a:prstGeom>
          <a:noFill/>
          <a:ln w="9525">
            <a:noFill/>
            <a:miter lim="800000"/>
            <a:headEnd/>
            <a:tailEnd/>
          </a:ln>
        </p:spPr>
      </p:pic>
      <p:cxnSp>
        <p:nvCxnSpPr>
          <p:cNvPr id="5" name="Conector de seta reta 4"/>
          <p:cNvCxnSpPr/>
          <p:nvPr/>
        </p:nvCxnSpPr>
        <p:spPr>
          <a:xfrm>
            <a:off x="457200" y="3962401"/>
            <a:ext cx="1136073"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Título 1"/>
          <p:cNvSpPr>
            <a:spLocks noGrp="1"/>
          </p:cNvSpPr>
          <p:nvPr>
            <p:ph type="title"/>
          </p:nvPr>
        </p:nvSpPr>
        <p:spPr>
          <a:xfrm>
            <a:off x="457200" y="274638"/>
            <a:ext cx="8229600" cy="1143000"/>
          </a:xfrm>
        </p:spPr>
        <p:txBody>
          <a:bodyPr/>
          <a:lstStyle/>
          <a:p>
            <a:r>
              <a:rPr lang="pt-BR" dirty="0" err="1" smtClean="0"/>
              <a:t>javax.swing.JPasswordField</a:t>
            </a:r>
            <a:endParaRPr lang="pt-BR" dirty="0"/>
          </a:p>
        </p:txBody>
      </p:sp>
    </p:spTree>
    <p:extLst>
      <p:ext uri="{BB962C8B-B14F-4D97-AF65-F5344CB8AC3E}">
        <p14:creationId xmlns="" xmlns:p14="http://schemas.microsoft.com/office/powerpoint/2010/main" val="25419935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a:t>
            </a:r>
            <a:r>
              <a:rPr lang="pt-BR" dirty="0" smtClean="0"/>
              <a:t>.swing.</a:t>
            </a:r>
            <a:r>
              <a:rPr lang="pt-BR" dirty="0" err="1" smtClean="0"/>
              <a:t>JTextArea</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a:t>Está classe representa um capo de texto </a:t>
            </a:r>
            <a:r>
              <a:rPr lang="pt-BR" dirty="0" smtClean="0"/>
              <a:t>para ser digitado, </a:t>
            </a:r>
            <a:r>
              <a:rPr lang="pt-BR" dirty="0"/>
              <a:t>usado para campos de cadastros de </a:t>
            </a:r>
            <a:r>
              <a:rPr lang="pt-BR" dirty="0" smtClean="0"/>
              <a:t>muitas </a:t>
            </a:r>
            <a:r>
              <a:rPr lang="pt-BR" dirty="0" smtClean="0"/>
              <a:t>linhas.</a:t>
            </a:r>
            <a:endParaRPr lang="pt-BR" dirty="0"/>
          </a:p>
        </p:txBody>
      </p:sp>
    </p:spTree>
    <p:extLst>
      <p:ext uri="{BB962C8B-B14F-4D97-AF65-F5344CB8AC3E}">
        <p14:creationId xmlns="" xmlns:p14="http://schemas.microsoft.com/office/powerpoint/2010/main" val="3090345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881745" y="1600200"/>
            <a:ext cx="5999019" cy="4525963"/>
          </a:xfrm>
        </p:spPr>
        <p:txBody>
          <a:bodyPr>
            <a:normAutofit lnSpcReduction="10000"/>
          </a:bodyPr>
          <a:lstStyle/>
          <a:p>
            <a:pPr marL="514350" indent="-514350" algn="just">
              <a:buNone/>
            </a:pPr>
            <a:r>
              <a:rPr lang="pt-BR" dirty="0" smtClean="0"/>
              <a:t>No </a:t>
            </a:r>
            <a:r>
              <a:rPr lang="pt-BR" dirty="0" err="1" smtClean="0"/>
              <a:t>Windowbuilder</a:t>
            </a:r>
            <a:r>
              <a:rPr lang="pt-BR" dirty="0" smtClean="0"/>
              <a:t> selecione arraste e solte na janela o </a:t>
            </a:r>
            <a:r>
              <a:rPr lang="pt-BR" dirty="0" err="1" smtClean="0"/>
              <a:t>JTextArea</a:t>
            </a:r>
            <a:r>
              <a:rPr lang="pt-BR" dirty="0" smtClean="0"/>
              <a:t> </a:t>
            </a:r>
            <a:r>
              <a:rPr lang="pt-BR" dirty="0" smtClean="0"/>
              <a:t>para ter um campo de </a:t>
            </a:r>
            <a:r>
              <a:rPr lang="pt-BR" dirty="0" smtClean="0"/>
              <a:t>texto com muitas </a:t>
            </a:r>
            <a:r>
              <a:rPr lang="pt-BR" dirty="0" err="1" smtClean="0"/>
              <a:t>linas</a:t>
            </a:r>
            <a:r>
              <a:rPr lang="pt-BR" dirty="0" smtClean="0"/>
              <a:t>.</a:t>
            </a:r>
            <a:endParaRPr lang="pt-BR" dirty="0" smtClean="0"/>
          </a:p>
          <a:p>
            <a:pPr marL="514350" indent="-514350" algn="just">
              <a:buNone/>
            </a:pPr>
            <a:r>
              <a:rPr lang="pt-BR" dirty="0" err="1" smtClean="0"/>
              <a:t>JTextArea</a:t>
            </a:r>
            <a:r>
              <a:rPr lang="pt-BR" dirty="0" smtClean="0"/>
              <a:t> </a:t>
            </a:r>
            <a:r>
              <a:rPr lang="pt-BR" dirty="0" err="1" smtClean="0"/>
              <a:t>text</a:t>
            </a:r>
            <a:r>
              <a:rPr lang="pt-BR" dirty="0" smtClean="0"/>
              <a:t> = </a:t>
            </a:r>
          </a:p>
          <a:p>
            <a:pPr>
              <a:buNone/>
            </a:pPr>
            <a:r>
              <a:rPr lang="pt-BR" dirty="0" err="1" smtClean="0"/>
              <a:t>new</a:t>
            </a:r>
            <a:r>
              <a:rPr lang="pt-BR" dirty="0" smtClean="0"/>
              <a:t> </a:t>
            </a:r>
            <a:r>
              <a:rPr lang="pt-BR" dirty="0" err="1" smtClean="0"/>
              <a:t>JTextArea</a:t>
            </a:r>
            <a:r>
              <a:rPr lang="pt-BR" dirty="0" smtClean="0"/>
              <a:t>();</a:t>
            </a:r>
          </a:p>
          <a:p>
            <a:pPr>
              <a:buNone/>
            </a:pPr>
            <a:r>
              <a:rPr lang="pt-BR" dirty="0" err="1" smtClean="0"/>
              <a:t>text</a:t>
            </a:r>
            <a:r>
              <a:rPr lang="pt-BR" dirty="0" smtClean="0"/>
              <a:t>.</a:t>
            </a:r>
            <a:r>
              <a:rPr lang="pt-BR" dirty="0" err="1" smtClean="0"/>
              <a:t>setBounds</a:t>
            </a:r>
            <a:r>
              <a:rPr lang="pt-BR" dirty="0" smtClean="0"/>
              <a:t>(1</a:t>
            </a:r>
            <a:r>
              <a:rPr lang="pt-BR" dirty="0" smtClean="0"/>
              <a:t>, 1, 1, 1);</a:t>
            </a:r>
          </a:p>
          <a:p>
            <a:pPr>
              <a:buNone/>
            </a:pPr>
            <a:r>
              <a:rPr lang="pt-BR" dirty="0" err="1" smtClean="0"/>
              <a:t>contentPane</a:t>
            </a:r>
            <a:r>
              <a:rPr lang="pt-BR" dirty="0" smtClean="0"/>
              <a:t>.</a:t>
            </a:r>
            <a:r>
              <a:rPr lang="pt-BR" dirty="0" err="1" smtClean="0"/>
              <a:t>add</a:t>
            </a:r>
            <a:r>
              <a:rPr lang="pt-BR" dirty="0" smtClean="0"/>
              <a:t>(</a:t>
            </a:r>
            <a:r>
              <a:rPr lang="pt-BR" dirty="0" err="1" smtClean="0"/>
              <a:t>text</a:t>
            </a:r>
            <a:r>
              <a:rPr lang="pt-BR" dirty="0" smtClean="0"/>
              <a:t>);</a:t>
            </a:r>
            <a:endParaRPr lang="pt-BR" dirty="0"/>
          </a:p>
        </p:txBody>
      </p:sp>
      <p:pic>
        <p:nvPicPr>
          <p:cNvPr id="4" name="Picture 3"/>
          <p:cNvPicPr>
            <a:picLocks noChangeAspect="1" noChangeArrowheads="1"/>
          </p:cNvPicPr>
          <p:nvPr/>
        </p:nvPicPr>
        <p:blipFill>
          <a:blip r:embed="rId2"/>
          <a:srcRect/>
          <a:stretch>
            <a:fillRect/>
          </a:stretch>
        </p:blipFill>
        <p:spPr bwMode="auto">
          <a:xfrm>
            <a:off x="457200" y="1627910"/>
            <a:ext cx="2238375" cy="3686175"/>
          </a:xfrm>
          <a:prstGeom prst="rect">
            <a:avLst/>
          </a:prstGeom>
          <a:noFill/>
          <a:ln w="9525">
            <a:noFill/>
            <a:miter lim="800000"/>
            <a:headEnd/>
            <a:tailEnd/>
          </a:ln>
        </p:spPr>
      </p:pic>
      <p:cxnSp>
        <p:nvCxnSpPr>
          <p:cNvPr id="5" name="Conector de seta reta 4"/>
          <p:cNvCxnSpPr/>
          <p:nvPr/>
        </p:nvCxnSpPr>
        <p:spPr>
          <a:xfrm>
            <a:off x="429490" y="3768431"/>
            <a:ext cx="1136073"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Título 1"/>
          <p:cNvSpPr>
            <a:spLocks noGrp="1"/>
          </p:cNvSpPr>
          <p:nvPr>
            <p:ph type="title"/>
          </p:nvPr>
        </p:nvSpPr>
        <p:spPr>
          <a:xfrm>
            <a:off x="457200" y="274638"/>
            <a:ext cx="8229600" cy="1143000"/>
          </a:xfrm>
        </p:spPr>
        <p:txBody>
          <a:bodyPr/>
          <a:lstStyle/>
          <a:p>
            <a:r>
              <a:rPr lang="pt-BR" dirty="0" err="1" smtClean="0"/>
              <a:t>javax</a:t>
            </a:r>
            <a:r>
              <a:rPr lang="pt-BR" dirty="0" smtClean="0"/>
              <a:t>.swing.</a:t>
            </a:r>
            <a:r>
              <a:rPr lang="pt-BR" dirty="0" err="1" smtClean="0"/>
              <a:t>JTextArea</a:t>
            </a:r>
            <a:endParaRPr lang="pt-BR" dirty="0"/>
          </a:p>
        </p:txBody>
      </p:sp>
    </p:spTree>
    <p:extLst>
      <p:ext uri="{BB962C8B-B14F-4D97-AF65-F5344CB8AC3E}">
        <p14:creationId xmlns="" xmlns:p14="http://schemas.microsoft.com/office/powerpoint/2010/main" val="25419935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javax.swing.JComboBox</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a:t>O componente </a:t>
            </a:r>
            <a:r>
              <a:rPr lang="pt-BR" b="1" dirty="0" err="1"/>
              <a:t>JComboBox</a:t>
            </a:r>
            <a:r>
              <a:rPr lang="pt-BR" dirty="0"/>
              <a:t> apresenta uma lista com scroll de </a:t>
            </a:r>
            <a:r>
              <a:rPr lang="pt-BR" dirty="0" smtClean="0"/>
              <a:t>itens.</a:t>
            </a:r>
          </a:p>
          <a:p>
            <a:pPr marL="0" indent="0" algn="just">
              <a:buNone/>
            </a:pPr>
            <a:r>
              <a:rPr lang="pt-BR" dirty="0" smtClean="0"/>
              <a:t>O </a:t>
            </a:r>
            <a:r>
              <a:rPr lang="pt-BR" dirty="0" err="1" smtClean="0"/>
              <a:t>JComboBox</a:t>
            </a:r>
            <a:r>
              <a:rPr lang="pt-BR" dirty="0" smtClean="0"/>
              <a:t> só permite que seja pego um elemento da lista contida dentro dele.</a:t>
            </a:r>
            <a:endParaRPr lang="pt-BR" dirty="0"/>
          </a:p>
        </p:txBody>
      </p:sp>
    </p:spTree>
    <p:extLst>
      <p:ext uri="{BB962C8B-B14F-4D97-AF65-F5344CB8AC3E}">
        <p14:creationId xmlns="" xmlns:p14="http://schemas.microsoft.com/office/powerpoint/2010/main" val="6629604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javax.swing.JComboBox</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smtClean="0"/>
              <a:t>É </a:t>
            </a:r>
            <a:r>
              <a:rPr lang="pt-BR" dirty="0"/>
              <a:t>possível construirmos um </a:t>
            </a:r>
            <a:r>
              <a:rPr lang="pt-BR" b="1" dirty="0" err="1"/>
              <a:t>JComboBox</a:t>
            </a:r>
            <a:r>
              <a:rPr lang="pt-BR" dirty="0"/>
              <a:t> passando como parâmetro um </a:t>
            </a:r>
            <a:r>
              <a:rPr lang="pt-BR" b="1" dirty="0" smtClean="0"/>
              <a:t>Vector</a:t>
            </a:r>
            <a:r>
              <a:rPr lang="pt-BR" dirty="0" smtClean="0"/>
              <a:t> ou um </a:t>
            </a:r>
            <a:r>
              <a:rPr lang="pt-BR" dirty="0" err="1" smtClean="0">
                <a:solidFill>
                  <a:srgbClr val="FF0000"/>
                </a:solidFill>
              </a:rPr>
              <a:t>array</a:t>
            </a:r>
            <a:r>
              <a:rPr lang="pt-BR" dirty="0" smtClean="0">
                <a:solidFill>
                  <a:srgbClr val="FF0000"/>
                </a:solidFill>
              </a:rPr>
              <a:t> </a:t>
            </a:r>
            <a:r>
              <a:rPr lang="pt-BR" dirty="0" smtClean="0"/>
              <a:t>de </a:t>
            </a:r>
            <a:r>
              <a:rPr lang="pt-BR" b="1" dirty="0" err="1" smtClean="0"/>
              <a:t>Object</a:t>
            </a:r>
            <a:r>
              <a:rPr lang="pt-BR" dirty="0" smtClean="0"/>
              <a:t>, </a:t>
            </a:r>
            <a:r>
              <a:rPr lang="pt-BR" dirty="0"/>
              <a:t>contendo os elementos que queremos exibir no </a:t>
            </a:r>
            <a:r>
              <a:rPr lang="pt-BR" b="1" dirty="0" err="1"/>
              <a:t>JComboBox</a:t>
            </a:r>
            <a:r>
              <a:rPr lang="pt-BR" dirty="0"/>
              <a:t>; o texto exibido será o resultado da chamada do método </a:t>
            </a:r>
            <a:r>
              <a:rPr lang="pt-BR" dirty="0" err="1">
                <a:solidFill>
                  <a:srgbClr val="FF0000"/>
                </a:solidFill>
              </a:rPr>
              <a:t>toString</a:t>
            </a:r>
            <a:r>
              <a:rPr lang="pt-BR" dirty="0">
                <a:solidFill>
                  <a:srgbClr val="FF0000"/>
                </a:solidFill>
              </a:rPr>
              <a:t> </a:t>
            </a:r>
            <a:r>
              <a:rPr lang="pt-BR" dirty="0"/>
              <a:t>de cada objeto colocado no </a:t>
            </a:r>
            <a:r>
              <a:rPr lang="pt-BR" b="1" dirty="0" err="1"/>
              <a:t>JComboBox</a:t>
            </a:r>
            <a:r>
              <a:rPr lang="pt-BR" dirty="0"/>
              <a:t>.</a:t>
            </a:r>
          </a:p>
          <a:p>
            <a:pPr marL="0" indent="0" algn="just">
              <a:buNone/>
            </a:pPr>
            <a:endParaRPr lang="pt-BR" dirty="0"/>
          </a:p>
        </p:txBody>
      </p:sp>
    </p:spTree>
    <p:extLst>
      <p:ext uri="{BB962C8B-B14F-4D97-AF65-F5344CB8AC3E}">
        <p14:creationId xmlns="" xmlns:p14="http://schemas.microsoft.com/office/powerpoint/2010/main" val="22075290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javax.swing.JComboBox</a:t>
            </a:r>
            <a:endParaRPr lang="pt-BR" dirty="0"/>
          </a:p>
        </p:txBody>
      </p:sp>
      <p:sp>
        <p:nvSpPr>
          <p:cNvPr id="3" name="Espaço Reservado para Conteúdo 2"/>
          <p:cNvSpPr>
            <a:spLocks noGrp="1"/>
          </p:cNvSpPr>
          <p:nvPr>
            <p:ph idx="1"/>
          </p:nvPr>
        </p:nvSpPr>
        <p:spPr/>
        <p:txBody>
          <a:bodyPr>
            <a:normAutofit/>
          </a:bodyPr>
          <a:lstStyle/>
          <a:p>
            <a:pPr marL="0" indent="0">
              <a:buNone/>
            </a:pPr>
            <a:r>
              <a:rPr lang="pt-BR" b="1" dirty="0" smtClean="0"/>
              <a:t>Construtores de </a:t>
            </a:r>
            <a:r>
              <a:rPr lang="pt-BR" b="1" dirty="0" err="1" smtClean="0"/>
              <a:t>JComboBox</a:t>
            </a:r>
            <a:r>
              <a:rPr lang="pt-BR" b="1" dirty="0" smtClean="0"/>
              <a:t>.</a:t>
            </a:r>
          </a:p>
          <a:p>
            <a:pPr marL="0" indent="0">
              <a:buNone/>
            </a:pPr>
            <a:r>
              <a:rPr lang="pt-BR" dirty="0" err="1"/>
              <a:t>JComboBox</a:t>
            </a:r>
            <a:r>
              <a:rPr lang="pt-BR" dirty="0" smtClean="0"/>
              <a:t>();</a:t>
            </a:r>
            <a:endParaRPr lang="pt-BR" dirty="0"/>
          </a:p>
          <a:p>
            <a:pPr marL="0" indent="0">
              <a:buNone/>
            </a:pPr>
            <a:r>
              <a:rPr lang="pt-BR" dirty="0" err="1" smtClean="0"/>
              <a:t>JComboBox</a:t>
            </a:r>
            <a:r>
              <a:rPr lang="pt-BR" dirty="0" smtClean="0"/>
              <a:t>(</a:t>
            </a:r>
            <a:r>
              <a:rPr lang="pt-BR" dirty="0" err="1" smtClean="0"/>
              <a:t>Object</a:t>
            </a:r>
            <a:r>
              <a:rPr lang="pt-BR" dirty="0" smtClean="0"/>
              <a:t>[ ] objetos);</a:t>
            </a:r>
            <a:endParaRPr lang="pt-BR" dirty="0"/>
          </a:p>
          <a:p>
            <a:pPr marL="0" indent="0">
              <a:buNone/>
            </a:pPr>
            <a:r>
              <a:rPr lang="pt-BR" dirty="0" err="1" smtClean="0"/>
              <a:t>JComboBox</a:t>
            </a:r>
            <a:r>
              <a:rPr lang="pt-BR" dirty="0" smtClean="0"/>
              <a:t>(Vector&lt;E&gt; vector);</a:t>
            </a:r>
            <a:endParaRPr lang="pt-BR" dirty="0"/>
          </a:p>
          <a:p>
            <a:pPr marL="0" indent="0">
              <a:buNone/>
            </a:pPr>
            <a:endParaRPr lang="pt-BR" dirty="0"/>
          </a:p>
        </p:txBody>
      </p:sp>
    </p:spTree>
    <p:extLst>
      <p:ext uri="{BB962C8B-B14F-4D97-AF65-F5344CB8AC3E}">
        <p14:creationId xmlns="" xmlns:p14="http://schemas.microsoft.com/office/powerpoint/2010/main" val="858638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Package</a:t>
            </a:r>
            <a:r>
              <a:rPr lang="pt-BR" dirty="0" smtClean="0"/>
              <a:t> java.awt.*</a:t>
            </a:r>
            <a:endParaRPr lang="pt-BR" dirty="0"/>
          </a:p>
        </p:txBody>
      </p:sp>
      <p:sp>
        <p:nvSpPr>
          <p:cNvPr id="3" name="Espaço Reservado para Conteúdo 2"/>
          <p:cNvSpPr>
            <a:spLocks noGrp="1"/>
          </p:cNvSpPr>
          <p:nvPr>
            <p:ph idx="1"/>
          </p:nvPr>
        </p:nvSpPr>
        <p:spPr/>
        <p:txBody>
          <a:bodyPr/>
          <a:lstStyle/>
          <a:p>
            <a:pPr marL="0" indent="0" algn="just">
              <a:buNone/>
            </a:pPr>
            <a:r>
              <a:rPr lang="pt-BR" dirty="0">
                <a:latin typeface="Arial"/>
                <a:cs typeface="Arial"/>
              </a:rPr>
              <a:t>A Classe abstrata </a:t>
            </a:r>
            <a:r>
              <a:rPr lang="pt-BR" b="1" dirty="0" err="1">
                <a:latin typeface="Arial"/>
                <a:cs typeface="Arial"/>
              </a:rPr>
              <a:t>MenuComponent</a:t>
            </a:r>
            <a:r>
              <a:rPr lang="pt-BR" dirty="0">
                <a:latin typeface="Arial"/>
                <a:cs typeface="Arial"/>
              </a:rPr>
              <a:t> é a </a:t>
            </a:r>
            <a:r>
              <a:rPr lang="pt-BR" dirty="0" err="1">
                <a:solidFill>
                  <a:srgbClr val="FF0000"/>
                </a:solidFill>
                <a:latin typeface="Arial"/>
                <a:cs typeface="Arial"/>
              </a:rPr>
              <a:t>super</a:t>
            </a:r>
            <a:r>
              <a:rPr lang="pt-BR" dirty="0">
                <a:solidFill>
                  <a:srgbClr val="FF0000"/>
                </a:solidFill>
                <a:latin typeface="Arial"/>
                <a:cs typeface="Arial"/>
              </a:rPr>
              <a:t> </a:t>
            </a:r>
            <a:r>
              <a:rPr lang="pt-BR" dirty="0">
                <a:latin typeface="Arial"/>
                <a:cs typeface="Arial"/>
              </a:rPr>
              <a:t>classe de todos os componente relacionados a menu.</a:t>
            </a:r>
          </a:p>
        </p:txBody>
      </p:sp>
    </p:spTree>
    <p:extLst>
      <p:ext uri="{BB962C8B-B14F-4D97-AF65-F5344CB8AC3E}">
        <p14:creationId xmlns="" xmlns:p14="http://schemas.microsoft.com/office/powerpoint/2010/main" val="3544702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javax.swing.JComboBox</a:t>
            </a:r>
            <a:endParaRPr lang="pt-BR" dirty="0"/>
          </a:p>
        </p:txBody>
      </p:sp>
      <p:sp>
        <p:nvSpPr>
          <p:cNvPr id="3" name="Espaço Reservado para Conteúdo 2"/>
          <p:cNvSpPr>
            <a:spLocks noGrp="1"/>
          </p:cNvSpPr>
          <p:nvPr>
            <p:ph idx="1"/>
          </p:nvPr>
        </p:nvSpPr>
        <p:spPr/>
        <p:txBody>
          <a:bodyPr>
            <a:normAutofit lnSpcReduction="10000"/>
          </a:bodyPr>
          <a:lstStyle/>
          <a:p>
            <a:pPr marL="0" indent="0">
              <a:buNone/>
            </a:pPr>
            <a:r>
              <a:rPr lang="pt-BR" b="1" dirty="0" smtClean="0"/>
              <a:t>Principais métodos de </a:t>
            </a:r>
            <a:r>
              <a:rPr lang="pt-BR" b="1" dirty="0" err="1" smtClean="0"/>
              <a:t>JComboBox</a:t>
            </a:r>
            <a:r>
              <a:rPr lang="pt-BR" b="1" dirty="0" smtClean="0"/>
              <a:t>.</a:t>
            </a:r>
          </a:p>
          <a:p>
            <a:pPr marL="0" indent="0">
              <a:buNone/>
            </a:pPr>
            <a:r>
              <a:rPr lang="pt-BR" b="1" dirty="0" err="1" smtClean="0"/>
              <a:t>void</a:t>
            </a:r>
            <a:r>
              <a:rPr lang="pt-BR" b="1" dirty="0" smtClean="0"/>
              <a:t> </a:t>
            </a:r>
            <a:r>
              <a:rPr lang="pt-BR" b="1" dirty="0" err="1" smtClean="0"/>
              <a:t>addItem</a:t>
            </a:r>
            <a:r>
              <a:rPr lang="pt-BR" b="1" dirty="0" smtClean="0"/>
              <a:t>(</a:t>
            </a:r>
            <a:r>
              <a:rPr lang="pt-BR" b="1" dirty="0" err="1" smtClean="0"/>
              <a:t>Object</a:t>
            </a:r>
            <a:r>
              <a:rPr lang="pt-BR" b="1" dirty="0" smtClean="0"/>
              <a:t> o); </a:t>
            </a:r>
            <a:r>
              <a:rPr lang="pt-BR" dirty="0"/>
              <a:t>Adicionar </a:t>
            </a:r>
            <a:r>
              <a:rPr lang="pt-BR" dirty="0" smtClean="0"/>
              <a:t>itens;</a:t>
            </a:r>
          </a:p>
          <a:p>
            <a:pPr marL="0" indent="0">
              <a:buNone/>
            </a:pPr>
            <a:r>
              <a:rPr lang="pt-BR" b="1" dirty="0" err="1"/>
              <a:t>Object</a:t>
            </a:r>
            <a:r>
              <a:rPr lang="pt-BR" b="1" dirty="0"/>
              <a:t> </a:t>
            </a:r>
            <a:r>
              <a:rPr lang="pt-BR" b="1" dirty="0" err="1" smtClean="0"/>
              <a:t>getSelectedItem</a:t>
            </a:r>
            <a:r>
              <a:rPr lang="pt-BR" b="1" dirty="0" smtClean="0"/>
              <a:t>(); </a:t>
            </a:r>
            <a:r>
              <a:rPr lang="pt-BR" dirty="0" smtClean="0"/>
              <a:t>//</a:t>
            </a:r>
            <a:r>
              <a:rPr lang="pt-BR" dirty="0"/>
              <a:t>retorna o item </a:t>
            </a:r>
            <a:r>
              <a:rPr lang="pt-BR" dirty="0" smtClean="0"/>
              <a:t>que </a:t>
            </a:r>
            <a:r>
              <a:rPr lang="pt-BR" dirty="0"/>
              <a:t>está </a:t>
            </a:r>
            <a:r>
              <a:rPr lang="pt-BR" dirty="0" smtClean="0"/>
              <a:t>selecionado;</a:t>
            </a:r>
          </a:p>
          <a:p>
            <a:pPr marL="0" indent="0">
              <a:buNone/>
            </a:pPr>
            <a:r>
              <a:rPr lang="pt-BR" b="1" dirty="0" err="1" smtClean="0"/>
              <a:t>void</a:t>
            </a:r>
            <a:r>
              <a:rPr lang="pt-BR" b="1" dirty="0" smtClean="0"/>
              <a:t> </a:t>
            </a:r>
            <a:r>
              <a:rPr lang="pt-BR" b="1" dirty="0" err="1" smtClean="0"/>
              <a:t>insertItemAt</a:t>
            </a:r>
            <a:r>
              <a:rPr lang="pt-BR" b="1" dirty="0" smtClean="0"/>
              <a:t>(</a:t>
            </a:r>
            <a:r>
              <a:rPr lang="pt-BR" b="1" dirty="0" err="1" smtClean="0"/>
              <a:t>Object</a:t>
            </a:r>
            <a:r>
              <a:rPr lang="pt-BR" b="1" dirty="0" smtClean="0"/>
              <a:t> o, </a:t>
            </a:r>
            <a:r>
              <a:rPr lang="pt-BR" b="1" dirty="0" err="1" smtClean="0"/>
              <a:t>int</a:t>
            </a:r>
            <a:r>
              <a:rPr lang="pt-BR" b="1" dirty="0" smtClean="0"/>
              <a:t> </a:t>
            </a:r>
            <a:r>
              <a:rPr lang="pt-BR" b="1" dirty="0" err="1" smtClean="0"/>
              <a:t>pos</a:t>
            </a:r>
            <a:r>
              <a:rPr lang="pt-BR" b="1" dirty="0" smtClean="0"/>
              <a:t>); //</a:t>
            </a:r>
            <a:r>
              <a:rPr lang="pt-BR" dirty="0" smtClean="0"/>
              <a:t>Insere um objeto na posição especificada;</a:t>
            </a:r>
          </a:p>
          <a:p>
            <a:pPr marL="0" indent="0">
              <a:buNone/>
            </a:pPr>
            <a:r>
              <a:rPr lang="pt-BR" b="1" dirty="0" err="1" smtClean="0"/>
              <a:t>Object</a:t>
            </a:r>
            <a:r>
              <a:rPr lang="pt-BR" b="1" dirty="0" smtClean="0"/>
              <a:t> </a:t>
            </a:r>
            <a:r>
              <a:rPr lang="pt-BR" b="1" dirty="0" err="1" smtClean="0"/>
              <a:t>getItemAt</a:t>
            </a:r>
            <a:r>
              <a:rPr lang="pt-BR" b="1" dirty="0" smtClean="0"/>
              <a:t>(</a:t>
            </a:r>
            <a:r>
              <a:rPr lang="pt-BR" b="1" dirty="0" err="1" smtClean="0"/>
              <a:t>int</a:t>
            </a:r>
            <a:r>
              <a:rPr lang="pt-BR" b="1" dirty="0" smtClean="0"/>
              <a:t> </a:t>
            </a:r>
            <a:r>
              <a:rPr lang="pt-BR" b="1" dirty="0" err="1" smtClean="0"/>
              <a:t>pos</a:t>
            </a:r>
            <a:r>
              <a:rPr lang="pt-BR" b="1" dirty="0" smtClean="0"/>
              <a:t>); </a:t>
            </a:r>
            <a:r>
              <a:rPr lang="pt-BR" dirty="0" smtClean="0"/>
              <a:t>retorna o item que estiver na posição especificada ou </a:t>
            </a:r>
            <a:r>
              <a:rPr lang="pt-BR" dirty="0" err="1" smtClean="0">
                <a:solidFill>
                  <a:srgbClr val="FF0000"/>
                </a:solidFill>
              </a:rPr>
              <a:t>null</a:t>
            </a:r>
            <a:r>
              <a:rPr lang="pt-BR" dirty="0" smtClean="0">
                <a:solidFill>
                  <a:srgbClr val="FF0000"/>
                </a:solidFill>
              </a:rPr>
              <a:t> </a:t>
            </a:r>
            <a:r>
              <a:rPr lang="pt-BR" dirty="0" smtClean="0"/>
              <a:t>se ele não existir;</a:t>
            </a:r>
            <a:endParaRPr lang="pt-BR" dirty="0"/>
          </a:p>
          <a:p>
            <a:pPr marL="0" indent="0">
              <a:buNone/>
            </a:pPr>
            <a:endParaRPr lang="pt-BR" dirty="0"/>
          </a:p>
          <a:p>
            <a:pPr marL="0" indent="0" algn="just">
              <a:buNone/>
            </a:pPr>
            <a:endParaRPr lang="pt-BR" dirty="0"/>
          </a:p>
        </p:txBody>
      </p:sp>
    </p:spTree>
    <p:extLst>
      <p:ext uri="{BB962C8B-B14F-4D97-AF65-F5344CB8AC3E}">
        <p14:creationId xmlns="" xmlns:p14="http://schemas.microsoft.com/office/powerpoint/2010/main" val="36636432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javax.swing.JComboBox</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buNone/>
            </a:pPr>
            <a:r>
              <a:rPr lang="pt-BR" b="1" dirty="0"/>
              <a:t>Principais métodos de </a:t>
            </a:r>
            <a:r>
              <a:rPr lang="pt-BR" b="1" dirty="0" err="1"/>
              <a:t>JComboBox</a:t>
            </a:r>
            <a:r>
              <a:rPr lang="pt-BR" b="1" dirty="0" smtClean="0"/>
              <a:t>.</a:t>
            </a:r>
            <a:endParaRPr lang="pt-BR" b="1" dirty="0"/>
          </a:p>
          <a:p>
            <a:pPr marL="0" indent="0">
              <a:buNone/>
            </a:pPr>
            <a:r>
              <a:rPr lang="pt-BR" b="1" dirty="0" err="1" smtClean="0"/>
              <a:t>void</a:t>
            </a:r>
            <a:r>
              <a:rPr lang="pt-BR" b="1" dirty="0" smtClean="0"/>
              <a:t> </a:t>
            </a:r>
            <a:r>
              <a:rPr lang="pt-BR" b="1" dirty="0" err="1" smtClean="0"/>
              <a:t>removeAllItens</a:t>
            </a:r>
            <a:r>
              <a:rPr lang="pt-BR" b="1" dirty="0" smtClean="0"/>
              <a:t>(); </a:t>
            </a:r>
            <a:r>
              <a:rPr lang="pt-BR" dirty="0" smtClean="0"/>
              <a:t>//remove todos os itens;</a:t>
            </a:r>
          </a:p>
          <a:p>
            <a:pPr marL="0" indent="0">
              <a:buNone/>
            </a:pPr>
            <a:r>
              <a:rPr lang="pt-BR" b="1" dirty="0" err="1" smtClean="0"/>
              <a:t>void</a:t>
            </a:r>
            <a:r>
              <a:rPr lang="pt-BR" b="1" dirty="0" smtClean="0"/>
              <a:t>  </a:t>
            </a:r>
            <a:r>
              <a:rPr lang="pt-BR" b="1" dirty="0" err="1" smtClean="0"/>
              <a:t>setEnabled</a:t>
            </a:r>
            <a:r>
              <a:rPr lang="pt-BR" b="1" dirty="0" smtClean="0"/>
              <a:t>(</a:t>
            </a:r>
            <a:r>
              <a:rPr lang="pt-BR" b="1" dirty="0" err="1" smtClean="0"/>
              <a:t>boolean</a:t>
            </a:r>
            <a:r>
              <a:rPr lang="pt-BR" b="1" dirty="0" smtClean="0"/>
              <a:t> e); </a:t>
            </a:r>
            <a:r>
              <a:rPr lang="pt-BR" dirty="0" smtClean="0"/>
              <a:t>habilita ou não o </a:t>
            </a:r>
            <a:r>
              <a:rPr lang="pt-BR" dirty="0" err="1" smtClean="0"/>
              <a:t>JComboBox</a:t>
            </a:r>
            <a:r>
              <a:rPr lang="pt-BR" dirty="0"/>
              <a:t>;</a:t>
            </a:r>
            <a:endParaRPr lang="pt-BR" dirty="0" smtClean="0"/>
          </a:p>
          <a:p>
            <a:pPr marL="0" indent="0">
              <a:buNone/>
            </a:pPr>
            <a:r>
              <a:rPr lang="pt-BR" b="1" dirty="0" err="1"/>
              <a:t>v</a:t>
            </a:r>
            <a:r>
              <a:rPr lang="pt-BR" b="1" dirty="0" err="1" smtClean="0"/>
              <a:t>oid</a:t>
            </a:r>
            <a:r>
              <a:rPr lang="pt-BR" b="1" dirty="0" smtClean="0"/>
              <a:t> </a:t>
            </a:r>
            <a:r>
              <a:rPr lang="pt-BR" b="1" dirty="0" err="1" smtClean="0"/>
              <a:t>setSelectedItem</a:t>
            </a:r>
            <a:r>
              <a:rPr lang="pt-BR" b="1" dirty="0" smtClean="0"/>
              <a:t>(</a:t>
            </a:r>
            <a:r>
              <a:rPr lang="pt-BR" b="1" dirty="0" err="1" smtClean="0"/>
              <a:t>Object</a:t>
            </a:r>
            <a:r>
              <a:rPr lang="pt-BR" b="1" dirty="0" smtClean="0"/>
              <a:t> o); </a:t>
            </a:r>
            <a:r>
              <a:rPr lang="pt-BR" dirty="0" smtClean="0"/>
              <a:t>configura qual o item será selecionado;</a:t>
            </a:r>
          </a:p>
          <a:p>
            <a:pPr marL="0" indent="0">
              <a:buNone/>
            </a:pPr>
            <a:r>
              <a:rPr lang="pt-BR" b="1" dirty="0" err="1" smtClean="0"/>
              <a:t>void</a:t>
            </a:r>
            <a:r>
              <a:rPr lang="pt-BR" b="1" dirty="0" smtClean="0"/>
              <a:t> </a:t>
            </a:r>
            <a:r>
              <a:rPr lang="pt-BR" b="1" dirty="0" err="1" smtClean="0"/>
              <a:t>setSelecteIndex</a:t>
            </a:r>
            <a:r>
              <a:rPr lang="pt-BR" b="1" dirty="0" smtClean="0"/>
              <a:t>(</a:t>
            </a:r>
            <a:r>
              <a:rPr lang="pt-BR" b="1" dirty="0" err="1" smtClean="0"/>
              <a:t>int</a:t>
            </a:r>
            <a:r>
              <a:rPr lang="pt-BR" b="1" dirty="0" smtClean="0"/>
              <a:t> </a:t>
            </a:r>
            <a:r>
              <a:rPr lang="pt-BR" b="1" dirty="0" err="1" smtClean="0"/>
              <a:t>pos</a:t>
            </a:r>
            <a:r>
              <a:rPr lang="pt-BR" b="1" dirty="0" smtClean="0"/>
              <a:t>); </a:t>
            </a:r>
            <a:r>
              <a:rPr lang="pt-BR" dirty="0" smtClean="0"/>
              <a:t>configura o item selecionado por meio da </a:t>
            </a:r>
            <a:r>
              <a:rPr lang="pt-BR" dirty="0" err="1" smtClean="0"/>
              <a:t>ua</a:t>
            </a:r>
            <a:r>
              <a:rPr lang="pt-BR" dirty="0" smtClean="0"/>
              <a:t> posição no </a:t>
            </a:r>
            <a:r>
              <a:rPr lang="pt-BR" dirty="0" err="1" smtClean="0"/>
              <a:t>JComboBox</a:t>
            </a:r>
            <a:r>
              <a:rPr lang="pt-BR" dirty="0" smtClean="0"/>
              <a:t>.</a:t>
            </a:r>
          </a:p>
          <a:p>
            <a:pPr marL="0" indent="0">
              <a:buNone/>
            </a:pPr>
            <a:endParaRPr lang="pt-BR" dirty="0" smtClean="0"/>
          </a:p>
          <a:p>
            <a:pPr marL="0" indent="0">
              <a:buNone/>
            </a:pPr>
            <a:endParaRPr lang="pt-BR" dirty="0"/>
          </a:p>
          <a:p>
            <a:pPr marL="0" indent="0">
              <a:buNone/>
            </a:pPr>
            <a:endParaRPr lang="pt-BR" dirty="0"/>
          </a:p>
          <a:p>
            <a:pPr marL="0" indent="0" algn="just">
              <a:buNone/>
            </a:pPr>
            <a:endParaRPr lang="pt-BR" dirty="0"/>
          </a:p>
        </p:txBody>
      </p:sp>
    </p:spTree>
    <p:extLst>
      <p:ext uri="{BB962C8B-B14F-4D97-AF65-F5344CB8AC3E}">
        <p14:creationId xmlns="" xmlns:p14="http://schemas.microsoft.com/office/powerpoint/2010/main" val="23692395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881745" y="1600200"/>
            <a:ext cx="5999019" cy="4525963"/>
          </a:xfrm>
        </p:spPr>
        <p:txBody>
          <a:bodyPr>
            <a:normAutofit/>
          </a:bodyPr>
          <a:lstStyle/>
          <a:p>
            <a:pPr marL="514350" indent="-514350" algn="just">
              <a:buNone/>
            </a:pPr>
            <a:r>
              <a:rPr lang="pt-BR" dirty="0" smtClean="0"/>
              <a:t>No </a:t>
            </a:r>
            <a:r>
              <a:rPr lang="pt-BR" dirty="0" err="1" smtClean="0"/>
              <a:t>Windowbuilder</a:t>
            </a:r>
            <a:r>
              <a:rPr lang="pt-BR" dirty="0" smtClean="0"/>
              <a:t> selecione arraste e solte na janela o </a:t>
            </a:r>
            <a:r>
              <a:rPr lang="pt-BR" dirty="0" err="1" smtClean="0"/>
              <a:t>JComboBox</a:t>
            </a:r>
            <a:r>
              <a:rPr lang="pt-BR" dirty="0" smtClean="0"/>
              <a:t> para ter um </a:t>
            </a:r>
            <a:r>
              <a:rPr lang="pt-BR" dirty="0" err="1" smtClean="0"/>
              <a:t>combo</a:t>
            </a:r>
            <a:r>
              <a:rPr lang="pt-BR" dirty="0" smtClean="0"/>
              <a:t> na sua tela.</a:t>
            </a:r>
          </a:p>
          <a:p>
            <a:pPr marL="514350" indent="-514350" algn="just">
              <a:buNone/>
            </a:pPr>
            <a:r>
              <a:rPr lang="pt-BR" dirty="0" err="1" smtClean="0"/>
              <a:t>JComboBox</a:t>
            </a:r>
            <a:r>
              <a:rPr lang="pt-BR" dirty="0" smtClean="0"/>
              <a:t> </a:t>
            </a:r>
            <a:r>
              <a:rPr lang="pt-BR" dirty="0" err="1" smtClean="0"/>
              <a:t>combo</a:t>
            </a:r>
            <a:r>
              <a:rPr lang="pt-BR" dirty="0" smtClean="0"/>
              <a:t> = </a:t>
            </a:r>
            <a:r>
              <a:rPr lang="pt-BR" dirty="0" err="1" smtClean="0"/>
              <a:t>new</a:t>
            </a:r>
            <a:r>
              <a:rPr lang="pt-BR" dirty="0" smtClean="0"/>
              <a:t> </a:t>
            </a:r>
            <a:r>
              <a:rPr lang="pt-BR" dirty="0" err="1" smtClean="0"/>
              <a:t>JComboBox</a:t>
            </a:r>
            <a:r>
              <a:rPr lang="pt-BR" dirty="0" smtClean="0"/>
              <a:t>();</a:t>
            </a:r>
          </a:p>
          <a:p>
            <a:pPr marL="514350" indent="-514350" algn="just">
              <a:buNone/>
            </a:pPr>
            <a:r>
              <a:rPr lang="pt-BR" dirty="0" err="1" smtClean="0"/>
              <a:t>combo</a:t>
            </a:r>
            <a:r>
              <a:rPr lang="pt-BR" dirty="0" smtClean="0"/>
              <a:t>.</a:t>
            </a:r>
            <a:r>
              <a:rPr lang="pt-BR" dirty="0" err="1" smtClean="0"/>
              <a:t>setBounds</a:t>
            </a:r>
            <a:r>
              <a:rPr lang="pt-BR" dirty="0" smtClean="0"/>
              <a:t>(1, 1, 1, 1);</a:t>
            </a:r>
          </a:p>
          <a:p>
            <a:pPr marL="514350" indent="-514350" algn="just">
              <a:buNone/>
            </a:pPr>
            <a:r>
              <a:rPr lang="pt-BR" dirty="0" err="1" smtClean="0"/>
              <a:t>contentPane</a:t>
            </a:r>
            <a:r>
              <a:rPr lang="pt-BR" dirty="0" smtClean="0"/>
              <a:t>.</a:t>
            </a:r>
            <a:r>
              <a:rPr lang="pt-BR" dirty="0" err="1" smtClean="0"/>
              <a:t>add</a:t>
            </a:r>
            <a:r>
              <a:rPr lang="pt-BR" dirty="0" smtClean="0"/>
              <a:t>(</a:t>
            </a:r>
            <a:r>
              <a:rPr lang="pt-BR" dirty="0" err="1" smtClean="0"/>
              <a:t>combo</a:t>
            </a:r>
            <a:r>
              <a:rPr lang="pt-BR" dirty="0" smtClean="0"/>
              <a:t>);</a:t>
            </a:r>
            <a:endParaRPr lang="pt-BR" dirty="0"/>
          </a:p>
        </p:txBody>
      </p:sp>
      <p:pic>
        <p:nvPicPr>
          <p:cNvPr id="4" name="Picture 3"/>
          <p:cNvPicPr>
            <a:picLocks noChangeAspect="1" noChangeArrowheads="1"/>
          </p:cNvPicPr>
          <p:nvPr/>
        </p:nvPicPr>
        <p:blipFill>
          <a:blip r:embed="rId2"/>
          <a:srcRect/>
          <a:stretch>
            <a:fillRect/>
          </a:stretch>
        </p:blipFill>
        <p:spPr bwMode="auto">
          <a:xfrm>
            <a:off x="457200" y="1600200"/>
            <a:ext cx="2238375" cy="3686175"/>
          </a:xfrm>
          <a:prstGeom prst="rect">
            <a:avLst/>
          </a:prstGeom>
          <a:noFill/>
          <a:ln w="9525">
            <a:noFill/>
            <a:miter lim="800000"/>
            <a:headEnd/>
            <a:tailEnd/>
          </a:ln>
        </p:spPr>
      </p:pic>
      <p:cxnSp>
        <p:nvCxnSpPr>
          <p:cNvPr id="5" name="Conector de seta reta 4"/>
          <p:cNvCxnSpPr/>
          <p:nvPr/>
        </p:nvCxnSpPr>
        <p:spPr>
          <a:xfrm flipH="1">
            <a:off x="1593273" y="3297381"/>
            <a:ext cx="78970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ítulo 1"/>
          <p:cNvSpPr>
            <a:spLocks noGrp="1"/>
          </p:cNvSpPr>
          <p:nvPr>
            <p:ph type="title"/>
          </p:nvPr>
        </p:nvSpPr>
        <p:spPr>
          <a:xfrm>
            <a:off x="457200" y="274638"/>
            <a:ext cx="8229600" cy="1143000"/>
          </a:xfrm>
        </p:spPr>
        <p:txBody>
          <a:bodyPr/>
          <a:lstStyle/>
          <a:p>
            <a:r>
              <a:rPr lang="pt-BR" dirty="0" err="1" smtClean="0"/>
              <a:t>javax.swing.JComboBox</a:t>
            </a:r>
            <a:endParaRPr lang="pt-BR" dirty="0"/>
          </a:p>
        </p:txBody>
      </p:sp>
    </p:spTree>
    <p:extLst>
      <p:ext uri="{BB962C8B-B14F-4D97-AF65-F5344CB8AC3E}">
        <p14:creationId xmlns="" xmlns:p14="http://schemas.microsoft.com/office/powerpoint/2010/main" val="25419935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javax.swing.JList</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err="1" smtClean="0"/>
              <a:t>JList</a:t>
            </a:r>
            <a:r>
              <a:rPr lang="pt-BR" dirty="0" smtClean="0"/>
              <a:t> é um </a:t>
            </a:r>
            <a:r>
              <a:rPr lang="pt-BR" dirty="0"/>
              <a:t>componente que exibe uma lista de </a:t>
            </a:r>
            <a:r>
              <a:rPr lang="pt-BR" dirty="0" smtClean="0"/>
              <a:t>objetos. Muito semelhante ao </a:t>
            </a:r>
            <a:r>
              <a:rPr lang="pt-BR" dirty="0" err="1" smtClean="0"/>
              <a:t>JComboBox</a:t>
            </a:r>
            <a:r>
              <a:rPr lang="pt-BR" dirty="0" smtClean="0"/>
              <a:t>, porém o </a:t>
            </a:r>
            <a:r>
              <a:rPr lang="pt-BR" dirty="0" err="1" smtClean="0"/>
              <a:t>Jlist</a:t>
            </a:r>
            <a:r>
              <a:rPr lang="pt-BR" dirty="0" smtClean="0"/>
              <a:t> permite </a:t>
            </a:r>
            <a:r>
              <a:rPr lang="pt-BR" dirty="0"/>
              <a:t>ao usuário selecionar um ou mais itens</a:t>
            </a:r>
            <a:r>
              <a:rPr lang="pt-BR" dirty="0" smtClean="0"/>
              <a:t>.</a:t>
            </a:r>
          </a:p>
          <a:p>
            <a:pPr marL="0" indent="0" algn="just">
              <a:buNone/>
            </a:pPr>
            <a:r>
              <a:rPr lang="pt-BR" dirty="0" smtClean="0"/>
              <a:t>É </a:t>
            </a:r>
            <a:r>
              <a:rPr lang="pt-BR" dirty="0"/>
              <a:t>fácil exibir uma </a:t>
            </a:r>
            <a:r>
              <a:rPr lang="pt-BR" b="1" dirty="0" err="1" smtClean="0"/>
              <a:t>array</a:t>
            </a:r>
            <a:r>
              <a:rPr lang="pt-BR" dirty="0" smtClean="0"/>
              <a:t> ou um </a:t>
            </a:r>
            <a:r>
              <a:rPr lang="pt-BR" b="1" dirty="0" smtClean="0"/>
              <a:t>Vetor</a:t>
            </a:r>
            <a:r>
              <a:rPr lang="pt-BR" dirty="0" smtClean="0"/>
              <a:t> </a:t>
            </a:r>
            <a:r>
              <a:rPr lang="pt-BR" dirty="0"/>
              <a:t>de objetos, usando o construtor </a:t>
            </a:r>
            <a:r>
              <a:rPr lang="pt-BR" b="1" dirty="0" err="1" smtClean="0"/>
              <a:t>JList</a:t>
            </a:r>
            <a:r>
              <a:rPr lang="pt-BR" b="1" dirty="0" smtClean="0"/>
              <a:t>.</a:t>
            </a:r>
            <a:endParaRPr lang="pt-BR" dirty="0"/>
          </a:p>
          <a:p>
            <a:pPr marL="0" indent="0">
              <a:buNone/>
            </a:pPr>
            <a:endParaRPr lang="pt-BR" dirty="0"/>
          </a:p>
          <a:p>
            <a:pPr marL="0" indent="0">
              <a:buNone/>
            </a:pPr>
            <a:endParaRPr lang="pt-BR" dirty="0"/>
          </a:p>
          <a:p>
            <a:pPr marL="0" indent="0" algn="just">
              <a:buNone/>
            </a:pPr>
            <a:endParaRPr lang="pt-BR" dirty="0"/>
          </a:p>
        </p:txBody>
      </p:sp>
    </p:spTree>
    <p:extLst>
      <p:ext uri="{BB962C8B-B14F-4D97-AF65-F5344CB8AC3E}">
        <p14:creationId xmlns="" xmlns:p14="http://schemas.microsoft.com/office/powerpoint/2010/main" val="8361634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javax.swing.JList</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smtClean="0"/>
              <a:t>Construtores de </a:t>
            </a:r>
            <a:r>
              <a:rPr lang="pt-BR" b="1" dirty="0" err="1" smtClean="0"/>
              <a:t>JList</a:t>
            </a:r>
            <a:r>
              <a:rPr lang="pt-BR" b="1" dirty="0" smtClean="0"/>
              <a:t>:</a:t>
            </a:r>
          </a:p>
          <a:p>
            <a:pPr marL="0" indent="0" algn="just">
              <a:buNone/>
            </a:pPr>
            <a:r>
              <a:rPr lang="pt-BR" b="1" dirty="0" err="1"/>
              <a:t>JList</a:t>
            </a:r>
            <a:r>
              <a:rPr lang="pt-BR" b="1" dirty="0"/>
              <a:t>(); </a:t>
            </a:r>
            <a:r>
              <a:rPr lang="pt-BR" dirty="0"/>
              <a:t>Constrói um </a:t>
            </a:r>
            <a:r>
              <a:rPr lang="pt-BR" dirty="0" err="1"/>
              <a:t>JList</a:t>
            </a:r>
            <a:r>
              <a:rPr lang="pt-BR" dirty="0"/>
              <a:t> com um vazio, somente leitura, modelo</a:t>
            </a:r>
            <a:r>
              <a:rPr lang="pt-BR" dirty="0" smtClean="0"/>
              <a:t>.</a:t>
            </a:r>
          </a:p>
          <a:p>
            <a:pPr marL="0" indent="0" algn="just">
              <a:buNone/>
            </a:pPr>
            <a:r>
              <a:rPr lang="pt-BR" b="1" dirty="0" err="1"/>
              <a:t>JList</a:t>
            </a:r>
            <a:r>
              <a:rPr lang="pt-BR" b="1" dirty="0"/>
              <a:t>(</a:t>
            </a:r>
            <a:r>
              <a:rPr lang="pt-BR" b="1" dirty="0" err="1"/>
              <a:t>Object</a:t>
            </a:r>
            <a:r>
              <a:rPr lang="pt-BR" b="1" dirty="0" smtClean="0"/>
              <a:t>[ ] </a:t>
            </a:r>
            <a:r>
              <a:rPr lang="pt-BR" b="1" dirty="0" err="1" smtClean="0"/>
              <a:t>list</a:t>
            </a:r>
            <a:r>
              <a:rPr lang="pt-BR" b="1" dirty="0" smtClean="0"/>
              <a:t>); </a:t>
            </a:r>
            <a:r>
              <a:rPr lang="pt-PT" dirty="0"/>
              <a:t>Constrói um JList que exibe os elementos </a:t>
            </a:r>
            <a:r>
              <a:rPr lang="pt-PT" dirty="0" smtClean="0"/>
              <a:t>do array especificado.</a:t>
            </a:r>
            <a:r>
              <a:rPr lang="pt-BR" dirty="0" smtClean="0"/>
              <a:t> </a:t>
            </a:r>
            <a:endParaRPr lang="pt-BR" dirty="0"/>
          </a:p>
          <a:p>
            <a:pPr marL="0" indent="0" algn="just">
              <a:buNone/>
            </a:pPr>
            <a:r>
              <a:rPr lang="pt-BR" b="1" dirty="0" err="1" smtClean="0"/>
              <a:t>JList</a:t>
            </a:r>
            <a:r>
              <a:rPr lang="pt-BR" b="1" dirty="0" smtClean="0"/>
              <a:t>(Vector&lt;E&gt; </a:t>
            </a:r>
            <a:r>
              <a:rPr lang="pt-BR" b="1" dirty="0" err="1" smtClean="0"/>
              <a:t>list</a:t>
            </a:r>
            <a:r>
              <a:rPr lang="pt-BR" b="1" dirty="0" smtClean="0"/>
              <a:t>); </a:t>
            </a:r>
            <a:r>
              <a:rPr lang="pt-PT" dirty="0"/>
              <a:t>Constrói um JList que exibe os elementos do </a:t>
            </a:r>
            <a:r>
              <a:rPr lang="pt-PT" dirty="0" smtClean="0"/>
              <a:t>Vetor </a:t>
            </a:r>
            <a:r>
              <a:rPr lang="pt-PT" dirty="0"/>
              <a:t>especificado.</a:t>
            </a:r>
            <a:endParaRPr lang="pt-BR" dirty="0"/>
          </a:p>
          <a:p>
            <a:pPr marL="0" indent="0">
              <a:buNone/>
            </a:pPr>
            <a:endParaRPr lang="pt-BR" dirty="0"/>
          </a:p>
          <a:p>
            <a:pPr marL="0" indent="0">
              <a:buNone/>
            </a:pPr>
            <a:endParaRPr lang="pt-BR" dirty="0"/>
          </a:p>
          <a:p>
            <a:pPr marL="0" indent="0" algn="just">
              <a:buNone/>
            </a:pPr>
            <a:endParaRPr lang="pt-BR" dirty="0"/>
          </a:p>
        </p:txBody>
      </p:sp>
    </p:spTree>
    <p:extLst>
      <p:ext uri="{BB962C8B-B14F-4D97-AF65-F5344CB8AC3E}">
        <p14:creationId xmlns="" xmlns:p14="http://schemas.microsoft.com/office/powerpoint/2010/main" val="33423007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javax.swing.JList</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buNone/>
            </a:pPr>
            <a:r>
              <a:rPr lang="pt-BR" b="1" dirty="0" smtClean="0"/>
              <a:t>Principais métodos de </a:t>
            </a:r>
            <a:r>
              <a:rPr lang="pt-BR" b="1" dirty="0" err="1" smtClean="0"/>
              <a:t>JList</a:t>
            </a:r>
            <a:r>
              <a:rPr lang="pt-BR" b="1" dirty="0" smtClean="0"/>
              <a:t>:</a:t>
            </a:r>
          </a:p>
          <a:p>
            <a:pPr marL="0" indent="0" algn="just">
              <a:buNone/>
            </a:pPr>
            <a:r>
              <a:rPr lang="pt-BR" b="1" dirty="0" err="1" smtClean="0"/>
              <a:t>int</a:t>
            </a:r>
            <a:r>
              <a:rPr lang="pt-BR" b="1" dirty="0" smtClean="0"/>
              <a:t>  </a:t>
            </a:r>
            <a:r>
              <a:rPr lang="pt-BR" b="1" dirty="0" err="1" smtClean="0"/>
              <a:t>getSelectedIndex</a:t>
            </a:r>
            <a:r>
              <a:rPr lang="pt-BR" b="1" dirty="0" smtClean="0"/>
              <a:t>(); </a:t>
            </a:r>
            <a:r>
              <a:rPr lang="pt-BR" dirty="0" smtClean="0"/>
              <a:t>retorna o índice do primeiro item selecionado;</a:t>
            </a:r>
          </a:p>
          <a:p>
            <a:pPr marL="0" indent="0" algn="just">
              <a:buNone/>
            </a:pPr>
            <a:r>
              <a:rPr lang="pt-BR" b="1" dirty="0" err="1" smtClean="0"/>
              <a:t>int</a:t>
            </a:r>
            <a:r>
              <a:rPr lang="pt-BR" b="1" dirty="0" smtClean="0"/>
              <a:t>[ ] </a:t>
            </a:r>
            <a:r>
              <a:rPr lang="pt-BR" b="1" dirty="0" err="1" smtClean="0"/>
              <a:t>getSelectedIndices</a:t>
            </a:r>
            <a:r>
              <a:rPr lang="pt-BR" b="1" dirty="0" smtClean="0"/>
              <a:t>(); </a:t>
            </a:r>
            <a:r>
              <a:rPr lang="pt-BR" dirty="0" smtClean="0"/>
              <a:t>retorna um </a:t>
            </a:r>
            <a:r>
              <a:rPr lang="pt-BR" dirty="0" err="1" smtClean="0"/>
              <a:t>array</a:t>
            </a:r>
            <a:r>
              <a:rPr lang="pt-BR" dirty="0" smtClean="0"/>
              <a:t> de </a:t>
            </a:r>
            <a:r>
              <a:rPr lang="pt-BR" dirty="0" err="1" smtClean="0"/>
              <a:t>int</a:t>
            </a:r>
            <a:r>
              <a:rPr lang="pt-BR" dirty="0" smtClean="0"/>
              <a:t> contendo os índices dos itens selecionados;</a:t>
            </a:r>
          </a:p>
          <a:p>
            <a:pPr marL="0" indent="0" algn="just">
              <a:buNone/>
            </a:pPr>
            <a:r>
              <a:rPr lang="pt-BR" b="1" dirty="0" err="1" smtClean="0"/>
              <a:t>Object</a:t>
            </a:r>
            <a:r>
              <a:rPr lang="pt-BR" b="1" dirty="0" smtClean="0"/>
              <a:t> </a:t>
            </a:r>
            <a:r>
              <a:rPr lang="pt-BR" b="1" dirty="0" err="1" smtClean="0"/>
              <a:t>getSelectedValue</a:t>
            </a:r>
            <a:r>
              <a:rPr lang="pt-BR" b="1" dirty="0" smtClean="0"/>
              <a:t>(); </a:t>
            </a:r>
            <a:r>
              <a:rPr lang="pt-BR" dirty="0" smtClean="0"/>
              <a:t>retorna o primeiro item selecionado;</a:t>
            </a:r>
          </a:p>
          <a:p>
            <a:pPr marL="0" indent="0" algn="just">
              <a:buNone/>
            </a:pPr>
            <a:r>
              <a:rPr lang="pt-BR" b="1" dirty="0" err="1" smtClean="0"/>
              <a:t>Object</a:t>
            </a:r>
            <a:r>
              <a:rPr lang="pt-BR" b="1" dirty="0" smtClean="0"/>
              <a:t>[ ] </a:t>
            </a:r>
            <a:r>
              <a:rPr lang="pt-BR" b="1" dirty="0" err="1" smtClean="0"/>
              <a:t>getSelectedValues</a:t>
            </a:r>
            <a:r>
              <a:rPr lang="pt-BR" b="1" dirty="0" smtClean="0"/>
              <a:t>(); </a:t>
            </a:r>
            <a:r>
              <a:rPr lang="pt-BR" dirty="0" smtClean="0"/>
              <a:t>retorna um </a:t>
            </a:r>
            <a:r>
              <a:rPr lang="pt-BR" dirty="0" err="1" smtClean="0"/>
              <a:t>array</a:t>
            </a:r>
            <a:r>
              <a:rPr lang="pt-BR" dirty="0" smtClean="0"/>
              <a:t> de </a:t>
            </a:r>
            <a:r>
              <a:rPr lang="pt-BR" dirty="0" err="1" smtClean="0"/>
              <a:t>Object</a:t>
            </a:r>
            <a:r>
              <a:rPr lang="pt-BR" dirty="0" smtClean="0"/>
              <a:t> </a:t>
            </a:r>
            <a:r>
              <a:rPr lang="pt-BR" dirty="0" err="1" smtClean="0"/>
              <a:t>ontendo</a:t>
            </a:r>
            <a:r>
              <a:rPr lang="pt-BR" dirty="0" smtClean="0"/>
              <a:t> os itens selecionados. </a:t>
            </a:r>
          </a:p>
          <a:p>
            <a:pPr marL="0" indent="0" algn="just">
              <a:buNone/>
            </a:pPr>
            <a:endParaRPr lang="pt-BR" dirty="0"/>
          </a:p>
          <a:p>
            <a:pPr marL="0" indent="0">
              <a:buNone/>
            </a:pPr>
            <a:endParaRPr lang="pt-BR" dirty="0"/>
          </a:p>
          <a:p>
            <a:pPr marL="0" indent="0">
              <a:buNone/>
            </a:pPr>
            <a:endParaRPr lang="pt-BR" dirty="0"/>
          </a:p>
          <a:p>
            <a:pPr marL="0" indent="0" algn="just">
              <a:buNone/>
            </a:pPr>
            <a:endParaRPr lang="pt-BR" dirty="0"/>
          </a:p>
        </p:txBody>
      </p:sp>
    </p:spTree>
    <p:extLst>
      <p:ext uri="{BB962C8B-B14F-4D97-AF65-F5344CB8AC3E}">
        <p14:creationId xmlns="" xmlns:p14="http://schemas.microsoft.com/office/powerpoint/2010/main" val="4738982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javax.swing.JList</a:t>
            </a:r>
            <a:endParaRPr lang="pt-BR" dirty="0"/>
          </a:p>
        </p:txBody>
      </p:sp>
      <p:pic>
        <p:nvPicPr>
          <p:cNvPr id="5" name="Picture 3"/>
          <p:cNvPicPr>
            <a:picLocks noChangeAspect="1" noChangeArrowheads="1"/>
          </p:cNvPicPr>
          <p:nvPr/>
        </p:nvPicPr>
        <p:blipFill>
          <a:blip r:embed="rId2"/>
          <a:srcRect/>
          <a:stretch>
            <a:fillRect/>
          </a:stretch>
        </p:blipFill>
        <p:spPr bwMode="auto">
          <a:xfrm>
            <a:off x="415635" y="1874853"/>
            <a:ext cx="2238375" cy="3686175"/>
          </a:xfrm>
          <a:prstGeom prst="rect">
            <a:avLst/>
          </a:prstGeom>
          <a:noFill/>
          <a:ln w="9525">
            <a:noFill/>
            <a:miter lim="800000"/>
            <a:headEnd/>
            <a:tailEnd/>
          </a:ln>
        </p:spPr>
      </p:pic>
      <p:cxnSp>
        <p:nvCxnSpPr>
          <p:cNvPr id="6" name="Conector de seta reta 5"/>
          <p:cNvCxnSpPr/>
          <p:nvPr/>
        </p:nvCxnSpPr>
        <p:spPr>
          <a:xfrm>
            <a:off x="235526" y="4627432"/>
            <a:ext cx="116378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Espaço Reservado para Conteúdo 2"/>
          <p:cNvSpPr>
            <a:spLocks noGrp="1"/>
          </p:cNvSpPr>
          <p:nvPr>
            <p:ph idx="1"/>
          </p:nvPr>
        </p:nvSpPr>
        <p:spPr>
          <a:xfrm>
            <a:off x="2923309" y="1600200"/>
            <a:ext cx="5763491" cy="4525963"/>
          </a:xfrm>
        </p:spPr>
        <p:txBody>
          <a:bodyPr>
            <a:normAutofit fontScale="92500"/>
          </a:bodyPr>
          <a:lstStyle/>
          <a:p>
            <a:pPr marL="0" indent="0" algn="just">
              <a:spcBef>
                <a:spcPts val="0"/>
              </a:spcBef>
              <a:spcAft>
                <a:spcPts val="1800"/>
              </a:spcAft>
              <a:buNone/>
            </a:pPr>
            <a:r>
              <a:rPr lang="pt-BR" dirty="0" smtClean="0"/>
              <a:t>Para criar </a:t>
            </a:r>
            <a:r>
              <a:rPr lang="pt-BR" dirty="0"/>
              <a:t>um </a:t>
            </a:r>
            <a:r>
              <a:rPr lang="pt-BR" dirty="0" err="1" smtClean="0"/>
              <a:t>JList</a:t>
            </a:r>
            <a:r>
              <a:rPr lang="pt-BR" dirty="0" smtClean="0"/>
              <a:t> no </a:t>
            </a:r>
            <a:r>
              <a:rPr lang="pt-BR" dirty="0" err="1" smtClean="0"/>
              <a:t>Windowbuilder</a:t>
            </a:r>
            <a:r>
              <a:rPr lang="pt-BR" dirty="0" smtClean="0"/>
              <a:t> basta ir em clicar (selecionar) e arrastar para nossa janela o </a:t>
            </a:r>
            <a:r>
              <a:rPr lang="pt-BR" dirty="0" err="1" smtClean="0"/>
              <a:t>JList</a:t>
            </a:r>
            <a:r>
              <a:rPr lang="pt-BR" dirty="0" smtClean="0"/>
              <a:t>, o código gerado será como o a seguir:</a:t>
            </a:r>
          </a:p>
          <a:p>
            <a:pPr>
              <a:buNone/>
            </a:pPr>
            <a:r>
              <a:rPr lang="pt-BR" dirty="0" err="1" smtClean="0"/>
              <a:t>JList</a:t>
            </a:r>
            <a:r>
              <a:rPr lang="pt-BR" dirty="0" smtClean="0"/>
              <a:t> </a:t>
            </a:r>
            <a:r>
              <a:rPr lang="pt-BR" dirty="0" err="1" smtClean="0"/>
              <a:t>list</a:t>
            </a:r>
            <a:r>
              <a:rPr lang="pt-BR" dirty="0" smtClean="0"/>
              <a:t> </a:t>
            </a:r>
            <a:r>
              <a:rPr lang="pt-BR" dirty="0" smtClean="0"/>
              <a:t>= </a:t>
            </a:r>
            <a:r>
              <a:rPr lang="pt-BR" dirty="0" err="1" smtClean="0"/>
              <a:t>new</a:t>
            </a:r>
            <a:r>
              <a:rPr lang="pt-BR" dirty="0" smtClean="0"/>
              <a:t> </a:t>
            </a:r>
            <a:r>
              <a:rPr lang="pt-BR" dirty="0" err="1" smtClean="0"/>
              <a:t>JList</a:t>
            </a:r>
            <a:r>
              <a:rPr lang="pt-BR" dirty="0" smtClean="0"/>
              <a:t>();</a:t>
            </a:r>
            <a:endParaRPr lang="pt-BR" dirty="0" smtClean="0"/>
          </a:p>
          <a:p>
            <a:pPr>
              <a:buNone/>
            </a:pPr>
            <a:r>
              <a:rPr lang="pt-BR" dirty="0" err="1" smtClean="0"/>
              <a:t>list</a:t>
            </a:r>
            <a:r>
              <a:rPr lang="pt-BR" dirty="0" smtClean="0"/>
              <a:t>.</a:t>
            </a:r>
            <a:r>
              <a:rPr lang="pt-BR" dirty="0" err="1" smtClean="0"/>
              <a:t>setBounds</a:t>
            </a:r>
            <a:r>
              <a:rPr lang="pt-BR" dirty="0" smtClean="0"/>
              <a:t>(1</a:t>
            </a:r>
            <a:r>
              <a:rPr lang="pt-BR" dirty="0" smtClean="0"/>
              <a:t>, 1, 1, 1);</a:t>
            </a:r>
          </a:p>
          <a:p>
            <a:pPr>
              <a:buNone/>
            </a:pPr>
            <a:r>
              <a:rPr lang="pt-BR" dirty="0" err="1" smtClean="0"/>
              <a:t>contentPane</a:t>
            </a:r>
            <a:r>
              <a:rPr lang="pt-BR" dirty="0" smtClean="0"/>
              <a:t>.</a:t>
            </a:r>
            <a:r>
              <a:rPr lang="pt-BR" dirty="0" err="1" smtClean="0"/>
              <a:t>add</a:t>
            </a:r>
            <a:r>
              <a:rPr lang="pt-BR" dirty="0" smtClean="0"/>
              <a:t>(</a:t>
            </a:r>
            <a:r>
              <a:rPr lang="pt-BR" dirty="0" err="1" smtClean="0"/>
              <a:t>list</a:t>
            </a:r>
            <a:r>
              <a:rPr lang="pt-BR" dirty="0" smtClean="0"/>
              <a:t>);</a:t>
            </a:r>
            <a:r>
              <a:rPr lang="pt-BR" dirty="0" smtClean="0">
                <a:latin typeface="Courier"/>
                <a:cs typeface="Courier"/>
              </a:rPr>
              <a:t> </a:t>
            </a:r>
            <a:endParaRPr lang="pt-BR" dirty="0">
              <a:latin typeface="Courier"/>
              <a:cs typeface="Courier"/>
            </a:endParaRPr>
          </a:p>
        </p:txBody>
      </p:sp>
    </p:spTree>
    <p:extLst>
      <p:ext uri="{BB962C8B-B14F-4D97-AF65-F5344CB8AC3E}">
        <p14:creationId xmlns="" xmlns:p14="http://schemas.microsoft.com/office/powerpoint/2010/main" val="4738982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a:t>
            </a:r>
            <a:r>
              <a:rPr lang="pt-BR" dirty="0" smtClean="0"/>
              <a:t>.swing.</a:t>
            </a:r>
            <a:r>
              <a:rPr lang="pt-BR" dirty="0" err="1" smtClean="0"/>
              <a:t>JCheckBox</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err="1" smtClean="0"/>
              <a:t>JCheckBox</a:t>
            </a:r>
            <a:r>
              <a:rPr lang="pt-BR" dirty="0" smtClean="0"/>
              <a:t> é uma </a:t>
            </a:r>
            <a:r>
              <a:rPr lang="pt-BR" dirty="0"/>
              <a:t>implementação de uma caixa de </a:t>
            </a:r>
            <a:r>
              <a:rPr lang="pt-BR" dirty="0" smtClean="0"/>
              <a:t>seleção; um </a:t>
            </a:r>
            <a:r>
              <a:rPr lang="pt-BR" dirty="0"/>
              <a:t>item que pode ser selecionada ou não, e que exibe seu estado para o usuário. Por convenção, qualquer número de caixas de seleção em um grupo pode ser </a:t>
            </a:r>
            <a:r>
              <a:rPr lang="pt-BR" dirty="0" smtClean="0"/>
              <a:t>selecionado.</a:t>
            </a:r>
            <a:endParaRPr lang="pt-BR" dirty="0"/>
          </a:p>
          <a:p>
            <a:pPr marL="0" indent="0" algn="just">
              <a:buNone/>
            </a:pPr>
            <a:endParaRPr lang="pt-BR" dirty="0"/>
          </a:p>
        </p:txBody>
      </p:sp>
    </p:spTree>
    <p:extLst>
      <p:ext uri="{BB962C8B-B14F-4D97-AF65-F5344CB8AC3E}">
        <p14:creationId xmlns="" xmlns:p14="http://schemas.microsoft.com/office/powerpoint/2010/main" val="34748725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a:t>
            </a:r>
            <a:r>
              <a:rPr lang="pt-BR" dirty="0" smtClean="0"/>
              <a:t>.swing.</a:t>
            </a:r>
            <a:r>
              <a:rPr lang="pt-BR" dirty="0" err="1" smtClean="0"/>
              <a:t>JCheckBox</a:t>
            </a:r>
            <a:endParaRPr lang="pt-BR" dirty="0"/>
          </a:p>
        </p:txBody>
      </p:sp>
      <p:sp>
        <p:nvSpPr>
          <p:cNvPr id="3" name="Espaço Reservado para Conteúdo 2"/>
          <p:cNvSpPr>
            <a:spLocks noGrp="1"/>
          </p:cNvSpPr>
          <p:nvPr>
            <p:ph idx="1"/>
          </p:nvPr>
        </p:nvSpPr>
        <p:spPr/>
        <p:txBody>
          <a:bodyPr>
            <a:normAutofit lnSpcReduction="10000"/>
          </a:bodyPr>
          <a:lstStyle/>
          <a:p>
            <a:pPr marL="0" indent="0" algn="just">
              <a:buNone/>
            </a:pPr>
            <a:r>
              <a:rPr lang="pt-BR" b="1" dirty="0" smtClean="0"/>
              <a:t>Construtores de </a:t>
            </a:r>
            <a:r>
              <a:rPr lang="pt-BR" b="1" dirty="0" err="1" smtClean="0"/>
              <a:t>JCheckBox</a:t>
            </a:r>
            <a:r>
              <a:rPr lang="pt-BR" b="1" dirty="0" smtClean="0"/>
              <a:t>:</a:t>
            </a:r>
          </a:p>
          <a:p>
            <a:pPr marL="0" indent="0" algn="just">
              <a:buNone/>
            </a:pPr>
            <a:r>
              <a:rPr lang="pt-BR" b="1" dirty="0" err="1" smtClean="0"/>
              <a:t>JCheckBox</a:t>
            </a:r>
            <a:r>
              <a:rPr lang="pt-BR" b="1" dirty="0" smtClean="0"/>
              <a:t>(String </a:t>
            </a:r>
            <a:r>
              <a:rPr lang="pt-BR" b="1" dirty="0" err="1" smtClean="0"/>
              <a:t>txt</a:t>
            </a:r>
            <a:r>
              <a:rPr lang="pt-BR" b="1" dirty="0" smtClean="0"/>
              <a:t>);</a:t>
            </a:r>
          </a:p>
          <a:p>
            <a:pPr marL="0" indent="0" algn="just">
              <a:buNone/>
            </a:pPr>
            <a:r>
              <a:rPr lang="pt-BR" b="1" dirty="0" err="1" smtClean="0"/>
              <a:t>JCheckBox</a:t>
            </a:r>
            <a:r>
              <a:rPr lang="pt-BR" b="1" dirty="0" smtClean="0"/>
              <a:t>(String </a:t>
            </a:r>
            <a:r>
              <a:rPr lang="pt-BR" b="1" dirty="0" err="1" smtClean="0"/>
              <a:t>txt</a:t>
            </a:r>
            <a:r>
              <a:rPr lang="pt-BR" b="1" dirty="0" smtClean="0"/>
              <a:t>, </a:t>
            </a:r>
            <a:r>
              <a:rPr lang="pt-BR" b="1" dirty="0" err="1" smtClean="0"/>
              <a:t>boolean</a:t>
            </a:r>
            <a:r>
              <a:rPr lang="pt-BR" b="1" dirty="0" smtClean="0"/>
              <a:t> </a:t>
            </a:r>
            <a:r>
              <a:rPr lang="pt-BR" b="1" dirty="0" err="1" smtClean="0"/>
              <a:t>select</a:t>
            </a:r>
            <a:r>
              <a:rPr lang="pt-BR" b="1" dirty="0" smtClean="0"/>
              <a:t>);</a:t>
            </a:r>
          </a:p>
          <a:p>
            <a:pPr marL="0" indent="0" algn="just">
              <a:buNone/>
            </a:pPr>
            <a:r>
              <a:rPr lang="pt-BR" b="1" dirty="0" err="1" smtClean="0"/>
              <a:t>JCheckBox</a:t>
            </a:r>
            <a:r>
              <a:rPr lang="pt-BR" b="1" dirty="0" smtClean="0"/>
              <a:t>(</a:t>
            </a:r>
            <a:r>
              <a:rPr lang="pt-BR" b="1" dirty="0" err="1" smtClean="0"/>
              <a:t>Icon</a:t>
            </a:r>
            <a:r>
              <a:rPr lang="pt-BR" b="1" dirty="0" smtClean="0"/>
              <a:t> i);</a:t>
            </a:r>
          </a:p>
          <a:p>
            <a:pPr marL="0" indent="0" algn="just">
              <a:buNone/>
            </a:pPr>
            <a:r>
              <a:rPr lang="pt-BR" b="1" dirty="0" err="1" smtClean="0"/>
              <a:t>JCheckBox</a:t>
            </a:r>
            <a:r>
              <a:rPr lang="pt-BR" b="1" dirty="0" smtClean="0"/>
              <a:t>(</a:t>
            </a:r>
            <a:r>
              <a:rPr lang="pt-BR" b="1" dirty="0" err="1" smtClean="0"/>
              <a:t>Icon</a:t>
            </a:r>
            <a:r>
              <a:rPr lang="pt-BR" b="1" dirty="0" smtClean="0"/>
              <a:t> i, </a:t>
            </a:r>
            <a:r>
              <a:rPr lang="pt-BR" b="1" dirty="0" err="1" smtClean="0"/>
              <a:t>boolean</a:t>
            </a:r>
            <a:r>
              <a:rPr lang="pt-BR" b="1" dirty="0" smtClean="0"/>
              <a:t> </a:t>
            </a:r>
            <a:r>
              <a:rPr lang="pt-BR" b="1" dirty="0" err="1" smtClean="0"/>
              <a:t>select</a:t>
            </a:r>
            <a:r>
              <a:rPr lang="pt-BR" b="1" dirty="0" smtClean="0"/>
              <a:t>);</a:t>
            </a:r>
            <a:endParaRPr lang="pt-BR" b="1" dirty="0"/>
          </a:p>
          <a:p>
            <a:pPr marL="0" indent="0" algn="just">
              <a:buNone/>
            </a:pPr>
            <a:endParaRPr lang="pt-BR" b="1" dirty="0"/>
          </a:p>
          <a:p>
            <a:pPr marL="0" indent="0" algn="just">
              <a:buNone/>
            </a:pPr>
            <a:r>
              <a:rPr lang="pt-BR" b="1" dirty="0" err="1" smtClean="0"/>
              <a:t>Obs</a:t>
            </a:r>
            <a:r>
              <a:rPr lang="pt-BR" b="1" dirty="0" smtClean="0"/>
              <a:t>: </a:t>
            </a:r>
            <a:r>
              <a:rPr lang="pt-BR" dirty="0" smtClean="0"/>
              <a:t>o valor booleano podemos fazer estar ou não checado;</a:t>
            </a:r>
            <a:endParaRPr lang="pt-BR" dirty="0"/>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Tree>
    <p:extLst>
      <p:ext uri="{BB962C8B-B14F-4D97-AF65-F5344CB8AC3E}">
        <p14:creationId xmlns="" xmlns:p14="http://schemas.microsoft.com/office/powerpoint/2010/main" val="16142965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a:t>
            </a:r>
            <a:r>
              <a:rPr lang="pt-BR" dirty="0" smtClean="0"/>
              <a:t>.swing.</a:t>
            </a:r>
            <a:r>
              <a:rPr lang="pt-BR" dirty="0" err="1" smtClean="0"/>
              <a:t>JCheckBox</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b="1" dirty="0" smtClean="0"/>
              <a:t>Métodos de </a:t>
            </a:r>
            <a:r>
              <a:rPr lang="pt-BR" b="1" dirty="0" err="1" smtClean="0"/>
              <a:t>JCheckBox</a:t>
            </a:r>
            <a:r>
              <a:rPr lang="pt-BR" b="1" dirty="0" smtClean="0"/>
              <a:t>:</a:t>
            </a:r>
          </a:p>
          <a:p>
            <a:pPr marL="0" indent="0" algn="just">
              <a:buNone/>
            </a:pPr>
            <a:r>
              <a:rPr lang="pt-BR" b="1" dirty="0" err="1" smtClean="0"/>
              <a:t>boolean</a:t>
            </a:r>
            <a:r>
              <a:rPr lang="pt-BR" b="1" dirty="0" smtClean="0"/>
              <a:t> </a:t>
            </a:r>
            <a:r>
              <a:rPr lang="pt-BR" b="1" dirty="0" err="1" smtClean="0"/>
              <a:t>isSelected</a:t>
            </a:r>
            <a:r>
              <a:rPr lang="pt-BR" b="1" dirty="0" smtClean="0"/>
              <a:t>(); </a:t>
            </a:r>
            <a:r>
              <a:rPr lang="pt-BR" dirty="0" smtClean="0"/>
              <a:t>retorna </a:t>
            </a:r>
            <a:r>
              <a:rPr lang="pt-BR" b="1" dirty="0" err="1" smtClean="0"/>
              <a:t>true</a:t>
            </a:r>
            <a:r>
              <a:rPr lang="pt-BR" dirty="0" smtClean="0"/>
              <a:t> se o objeto </a:t>
            </a:r>
            <a:r>
              <a:rPr lang="pt-BR" b="1" dirty="0" err="1" smtClean="0"/>
              <a:t>JCheckBox</a:t>
            </a:r>
            <a:r>
              <a:rPr lang="pt-BR" dirty="0" smtClean="0"/>
              <a:t> estiver selecionado (marcado);</a:t>
            </a:r>
          </a:p>
          <a:p>
            <a:pPr marL="0" indent="0" algn="just">
              <a:buNone/>
            </a:pPr>
            <a:r>
              <a:rPr lang="pt-BR" b="1" dirty="0" err="1" smtClean="0"/>
              <a:t>void</a:t>
            </a:r>
            <a:r>
              <a:rPr lang="pt-BR" b="1" dirty="0" smtClean="0"/>
              <a:t> </a:t>
            </a:r>
            <a:r>
              <a:rPr lang="pt-BR" b="1" dirty="0" err="1" smtClean="0"/>
              <a:t>setSelected</a:t>
            </a:r>
            <a:r>
              <a:rPr lang="pt-BR" b="1" dirty="0" smtClean="0"/>
              <a:t>(</a:t>
            </a:r>
            <a:r>
              <a:rPr lang="pt-BR" b="1" dirty="0" err="1" smtClean="0"/>
              <a:t>boolean</a:t>
            </a:r>
            <a:r>
              <a:rPr lang="pt-BR" b="1" dirty="0" smtClean="0"/>
              <a:t> b); </a:t>
            </a:r>
            <a:r>
              <a:rPr lang="pt-BR" dirty="0" smtClean="0"/>
              <a:t>configura se o estado do </a:t>
            </a:r>
            <a:r>
              <a:rPr lang="pt-BR" b="1" dirty="0" err="1" smtClean="0"/>
              <a:t>JCheckBox</a:t>
            </a:r>
            <a:r>
              <a:rPr lang="pt-BR" b="1" dirty="0" smtClean="0"/>
              <a:t>.</a:t>
            </a:r>
            <a:endParaRPr lang="pt-BR" b="1" dirty="0"/>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Package</a:t>
            </a:r>
            <a:r>
              <a:rPr lang="pt-BR" dirty="0" smtClean="0"/>
              <a:t> java.awt.*</a:t>
            </a:r>
            <a:endParaRPr lang="pt-BR" dirty="0"/>
          </a:p>
        </p:txBody>
      </p:sp>
      <p:sp>
        <p:nvSpPr>
          <p:cNvPr id="3" name="Espaço Reservado para Conteúdo 2"/>
          <p:cNvSpPr>
            <a:spLocks noGrp="1"/>
          </p:cNvSpPr>
          <p:nvPr>
            <p:ph idx="1"/>
          </p:nvPr>
        </p:nvSpPr>
        <p:spPr/>
        <p:txBody>
          <a:bodyPr/>
          <a:lstStyle/>
          <a:p>
            <a:pPr marL="0" indent="0" algn="just">
              <a:buNone/>
            </a:pPr>
            <a:r>
              <a:rPr lang="pt-BR" b="1" dirty="0" smtClean="0">
                <a:latin typeface="Arial"/>
                <a:cs typeface="Arial"/>
              </a:rPr>
              <a:t>Janelas.</a:t>
            </a:r>
          </a:p>
          <a:p>
            <a:pPr marL="0" indent="0" algn="just">
              <a:buNone/>
            </a:pPr>
            <a:r>
              <a:rPr lang="pt-BR" dirty="0">
                <a:latin typeface="Arial"/>
                <a:cs typeface="Arial"/>
              </a:rPr>
              <a:t>Na hierarquia de classes, há uma classe chamada </a:t>
            </a:r>
            <a:r>
              <a:rPr lang="pt-BR" b="1" dirty="0">
                <a:latin typeface="Arial"/>
                <a:cs typeface="Arial"/>
              </a:rPr>
              <a:t>Container</a:t>
            </a:r>
            <a:r>
              <a:rPr lang="pt-BR" dirty="0">
                <a:latin typeface="Arial"/>
                <a:cs typeface="Arial"/>
              </a:rPr>
              <a:t>, que poderá conter outros objetos como, por exemplo </a:t>
            </a:r>
            <a:r>
              <a:rPr lang="pt-BR" b="1" dirty="0" err="1">
                <a:latin typeface="Arial"/>
                <a:cs typeface="Arial"/>
              </a:rPr>
              <a:t>Panel</a:t>
            </a:r>
            <a:r>
              <a:rPr lang="pt-BR" dirty="0">
                <a:latin typeface="Arial"/>
                <a:cs typeface="Arial"/>
              </a:rPr>
              <a:t>  e </a:t>
            </a:r>
            <a:r>
              <a:rPr lang="pt-BR" b="1" dirty="0" err="1">
                <a:latin typeface="Arial"/>
                <a:cs typeface="Arial"/>
              </a:rPr>
              <a:t>Window</a:t>
            </a:r>
            <a:r>
              <a:rPr lang="pt-BR" dirty="0">
                <a:latin typeface="Arial"/>
                <a:cs typeface="Arial"/>
              </a:rPr>
              <a:t> (janelas gráficas) que, por sua vez podem conter </a:t>
            </a:r>
            <a:r>
              <a:rPr lang="pt-BR" dirty="0" smtClean="0">
                <a:latin typeface="Arial"/>
                <a:cs typeface="Arial"/>
              </a:rPr>
              <a:t>outros demais </a:t>
            </a:r>
            <a:r>
              <a:rPr lang="pt-BR" dirty="0">
                <a:latin typeface="Arial"/>
                <a:cs typeface="Arial"/>
              </a:rPr>
              <a:t>componentes.</a:t>
            </a:r>
          </a:p>
        </p:txBody>
      </p:sp>
    </p:spTree>
    <p:extLst>
      <p:ext uri="{BB962C8B-B14F-4D97-AF65-F5344CB8AC3E}">
        <p14:creationId xmlns="" xmlns:p14="http://schemas.microsoft.com/office/powerpoint/2010/main" val="232480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a:t>
            </a:r>
            <a:r>
              <a:rPr lang="pt-BR" dirty="0" smtClean="0"/>
              <a:t>.swing.</a:t>
            </a:r>
            <a:r>
              <a:rPr lang="pt-BR" dirty="0" err="1" smtClean="0"/>
              <a:t>JCheckBox</a:t>
            </a:r>
            <a:endParaRPr lang="pt-BR" dirty="0"/>
          </a:p>
        </p:txBody>
      </p:sp>
      <p:pic>
        <p:nvPicPr>
          <p:cNvPr id="5" name="Picture 3"/>
          <p:cNvPicPr>
            <a:picLocks noChangeAspect="1" noChangeArrowheads="1"/>
          </p:cNvPicPr>
          <p:nvPr/>
        </p:nvPicPr>
        <p:blipFill>
          <a:blip r:embed="rId2"/>
          <a:srcRect/>
          <a:stretch>
            <a:fillRect/>
          </a:stretch>
        </p:blipFill>
        <p:spPr bwMode="auto">
          <a:xfrm>
            <a:off x="415635" y="1874853"/>
            <a:ext cx="2238375" cy="3686175"/>
          </a:xfrm>
          <a:prstGeom prst="rect">
            <a:avLst/>
          </a:prstGeom>
          <a:noFill/>
          <a:ln w="9525">
            <a:noFill/>
            <a:miter lim="800000"/>
            <a:headEnd/>
            <a:tailEnd/>
          </a:ln>
        </p:spPr>
      </p:pic>
      <p:cxnSp>
        <p:nvCxnSpPr>
          <p:cNvPr id="6" name="Conector de seta reta 5"/>
          <p:cNvCxnSpPr/>
          <p:nvPr/>
        </p:nvCxnSpPr>
        <p:spPr>
          <a:xfrm flipH="1">
            <a:off x="1462520" y="3782290"/>
            <a:ext cx="490973"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Espaço Reservado para Conteúdo 2"/>
          <p:cNvSpPr>
            <a:spLocks noGrp="1"/>
          </p:cNvSpPr>
          <p:nvPr>
            <p:ph idx="1"/>
          </p:nvPr>
        </p:nvSpPr>
        <p:spPr>
          <a:xfrm>
            <a:off x="2923309" y="1519308"/>
            <a:ext cx="5763491" cy="4525963"/>
          </a:xfrm>
        </p:spPr>
        <p:txBody>
          <a:bodyPr>
            <a:normAutofit fontScale="92500" lnSpcReduction="20000"/>
          </a:bodyPr>
          <a:lstStyle/>
          <a:p>
            <a:pPr marL="0" indent="0" algn="just">
              <a:spcBef>
                <a:spcPts val="0"/>
              </a:spcBef>
              <a:spcAft>
                <a:spcPts val="1800"/>
              </a:spcAft>
              <a:buNone/>
            </a:pPr>
            <a:r>
              <a:rPr lang="pt-BR" dirty="0" smtClean="0"/>
              <a:t>Para criar </a:t>
            </a:r>
            <a:r>
              <a:rPr lang="pt-BR" dirty="0"/>
              <a:t>um </a:t>
            </a:r>
            <a:r>
              <a:rPr lang="pt-BR" dirty="0" err="1" smtClean="0"/>
              <a:t>JCheckBox</a:t>
            </a:r>
            <a:r>
              <a:rPr lang="pt-BR" dirty="0" smtClean="0"/>
              <a:t> no </a:t>
            </a:r>
            <a:r>
              <a:rPr lang="pt-BR" dirty="0" err="1" smtClean="0"/>
              <a:t>Windowbuilder</a:t>
            </a:r>
            <a:r>
              <a:rPr lang="pt-BR" dirty="0" smtClean="0"/>
              <a:t> basta ir em clicar (selecionar) e arrastar para nossa janela o </a:t>
            </a:r>
            <a:r>
              <a:rPr lang="pt-BR" dirty="0" err="1" smtClean="0"/>
              <a:t>JCheckBox</a:t>
            </a:r>
            <a:r>
              <a:rPr lang="pt-BR" dirty="0" smtClean="0"/>
              <a:t>, o código gerado será como o a seguir:</a:t>
            </a:r>
          </a:p>
          <a:p>
            <a:pPr>
              <a:buNone/>
            </a:pPr>
            <a:r>
              <a:rPr lang="pt-BR" dirty="0" err="1" smtClean="0"/>
              <a:t>JCheckBox</a:t>
            </a:r>
            <a:r>
              <a:rPr lang="pt-BR" dirty="0" smtClean="0"/>
              <a:t>  </a:t>
            </a:r>
            <a:r>
              <a:rPr lang="pt-BR" dirty="0" err="1" smtClean="0"/>
              <a:t>checkBox</a:t>
            </a:r>
            <a:r>
              <a:rPr lang="pt-BR" dirty="0" smtClean="0"/>
              <a:t> = </a:t>
            </a:r>
            <a:r>
              <a:rPr lang="pt-BR" dirty="0" err="1" smtClean="0"/>
              <a:t>new</a:t>
            </a:r>
            <a:r>
              <a:rPr lang="pt-BR" dirty="0" smtClean="0"/>
              <a:t> </a:t>
            </a:r>
            <a:r>
              <a:rPr lang="pt-BR" dirty="0" err="1" smtClean="0"/>
              <a:t>JCheckBox</a:t>
            </a:r>
            <a:r>
              <a:rPr lang="pt-BR" dirty="0" smtClean="0"/>
              <a:t>(“</a:t>
            </a:r>
            <a:r>
              <a:rPr lang="pt-BR" dirty="0" err="1" smtClean="0"/>
              <a:t>check</a:t>
            </a:r>
            <a:r>
              <a:rPr lang="pt-BR" dirty="0" smtClean="0"/>
              <a:t> </a:t>
            </a:r>
            <a:r>
              <a:rPr lang="pt-BR" dirty="0" err="1" smtClean="0"/>
              <a:t>box</a:t>
            </a:r>
            <a:r>
              <a:rPr lang="pt-BR" dirty="0" smtClean="0"/>
              <a:t>");</a:t>
            </a:r>
          </a:p>
          <a:p>
            <a:pPr>
              <a:buNone/>
            </a:pPr>
            <a:r>
              <a:rPr lang="pt-BR" dirty="0" err="1" smtClean="0"/>
              <a:t>checkBox</a:t>
            </a:r>
            <a:r>
              <a:rPr lang="pt-BR" dirty="0" smtClean="0"/>
              <a:t>.</a:t>
            </a:r>
            <a:r>
              <a:rPr lang="pt-BR" dirty="0" err="1" smtClean="0"/>
              <a:t>setBounds</a:t>
            </a:r>
            <a:r>
              <a:rPr lang="pt-BR" dirty="0" smtClean="0"/>
              <a:t>(1, 1, 1, 1);</a:t>
            </a:r>
          </a:p>
          <a:p>
            <a:pPr>
              <a:buNone/>
            </a:pPr>
            <a:r>
              <a:rPr lang="pt-BR" dirty="0" err="1" smtClean="0"/>
              <a:t>contentPane</a:t>
            </a:r>
            <a:r>
              <a:rPr lang="pt-BR" dirty="0" smtClean="0"/>
              <a:t>.</a:t>
            </a:r>
            <a:r>
              <a:rPr lang="pt-BR" dirty="0" err="1" smtClean="0"/>
              <a:t>add</a:t>
            </a:r>
            <a:r>
              <a:rPr lang="pt-BR" dirty="0" smtClean="0"/>
              <a:t>(</a:t>
            </a:r>
            <a:r>
              <a:rPr lang="pt-BR" dirty="0" err="1" smtClean="0"/>
              <a:t>checkBox</a:t>
            </a:r>
            <a:r>
              <a:rPr lang="pt-BR" dirty="0" smtClean="0"/>
              <a:t>);</a:t>
            </a:r>
            <a:endParaRPr lang="pt-BR" dirty="0">
              <a:latin typeface="Courier"/>
              <a:cs typeface="Courier"/>
            </a:endParaRPr>
          </a:p>
        </p:txBody>
      </p:sp>
    </p:spTree>
    <p:extLst>
      <p:ext uri="{BB962C8B-B14F-4D97-AF65-F5344CB8AC3E}">
        <p14:creationId xmlns="" xmlns:p14="http://schemas.microsoft.com/office/powerpoint/2010/main" val="4738982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a:t>
            </a:r>
            <a:r>
              <a:rPr lang="pt-BR" dirty="0" smtClean="0"/>
              <a:t>.swing.</a:t>
            </a:r>
            <a:r>
              <a:rPr lang="pt-BR" dirty="0" err="1" smtClean="0"/>
              <a:t>JSpinner</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PT" dirty="0" smtClean="0"/>
              <a:t>JSpinner é um componente que tem uma seqüência de valores definida. O modelo pode ser especificado como um argumento do construtor e mudou com a propriedade modelo. São suportados números e datas.</a:t>
            </a: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0" indent="0" algn="just">
              <a:buNone/>
            </a:pPr>
            <a:r>
              <a:rPr lang="pt-BR" b="1" dirty="0" smtClean="0"/>
              <a:t>Construtores de </a:t>
            </a:r>
            <a:r>
              <a:rPr lang="pt-BR" b="1" dirty="0" err="1" smtClean="0"/>
              <a:t>JSpinner</a:t>
            </a:r>
            <a:r>
              <a:rPr lang="pt-BR" b="1" dirty="0" smtClean="0"/>
              <a:t>:</a:t>
            </a:r>
          </a:p>
          <a:p>
            <a:pPr marL="0" indent="0" algn="just">
              <a:buNone/>
            </a:pPr>
            <a:r>
              <a:rPr lang="pt-BR" b="1" dirty="0" err="1" smtClean="0"/>
              <a:t>JSpinner</a:t>
            </a:r>
            <a:r>
              <a:rPr lang="pt-BR" b="1" dirty="0" smtClean="0"/>
              <a:t>();</a:t>
            </a:r>
          </a:p>
          <a:p>
            <a:pPr marL="0" indent="0" algn="just">
              <a:buNone/>
            </a:pPr>
            <a:r>
              <a:rPr lang="pt-BR" dirty="0" smtClean="0"/>
              <a:t>Constrói um </a:t>
            </a:r>
            <a:r>
              <a:rPr lang="pt-BR" dirty="0" err="1" smtClean="0"/>
              <a:t>spinner</a:t>
            </a:r>
            <a:r>
              <a:rPr lang="pt-BR" dirty="0" smtClean="0"/>
              <a:t> com uma com valor inicial 0 e sem limites mínimos ou máximos</a:t>
            </a:r>
            <a:r>
              <a:rPr lang="pt-BR" b="1" dirty="0" smtClean="0"/>
              <a:t>.</a:t>
            </a:r>
          </a:p>
          <a:p>
            <a:pPr marL="0" indent="0" algn="just">
              <a:buNone/>
            </a:pPr>
            <a:r>
              <a:rPr lang="pt-BR" b="1" dirty="0" err="1" smtClean="0"/>
              <a:t>JSpinner</a:t>
            </a:r>
            <a:r>
              <a:rPr lang="pt-BR" b="1" dirty="0" smtClean="0"/>
              <a:t>(</a:t>
            </a:r>
            <a:r>
              <a:rPr lang="pt-BR" b="1" dirty="0" err="1" smtClean="0"/>
              <a:t>SpinnerModel</a:t>
            </a:r>
            <a:r>
              <a:rPr lang="pt-BR" b="1" dirty="0" smtClean="0"/>
              <a:t> </a:t>
            </a:r>
            <a:r>
              <a:rPr lang="pt-BR" b="1" dirty="0" err="1" smtClean="0"/>
              <a:t>model</a:t>
            </a:r>
            <a:r>
              <a:rPr lang="pt-BR" b="1" dirty="0" smtClean="0"/>
              <a:t>);</a:t>
            </a:r>
          </a:p>
          <a:p>
            <a:pPr marL="0" indent="0" algn="just">
              <a:buNone/>
            </a:pPr>
            <a:r>
              <a:rPr lang="pt-BR" dirty="0" smtClean="0"/>
              <a:t>Constrói um </a:t>
            </a:r>
            <a:r>
              <a:rPr lang="pt-BR" dirty="0" err="1" smtClean="0"/>
              <a:t>spinner</a:t>
            </a:r>
            <a:r>
              <a:rPr lang="pt-BR" dirty="0" smtClean="0"/>
              <a:t> conforme o modelo.</a:t>
            </a:r>
            <a:endParaRPr lang="pt-BR" b="1" dirty="0"/>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6" name="Título 1"/>
          <p:cNvSpPr>
            <a:spLocks noGrp="1"/>
          </p:cNvSpPr>
          <p:nvPr>
            <p:ph type="title"/>
          </p:nvPr>
        </p:nvSpPr>
        <p:spPr>
          <a:xfrm>
            <a:off x="457200" y="274638"/>
            <a:ext cx="8229600" cy="1143000"/>
          </a:xfrm>
        </p:spPr>
        <p:txBody>
          <a:bodyPr/>
          <a:lstStyle/>
          <a:p>
            <a:r>
              <a:rPr lang="pt-BR" dirty="0" err="1" smtClean="0"/>
              <a:t>javax</a:t>
            </a:r>
            <a:r>
              <a:rPr lang="pt-BR" dirty="0" smtClean="0"/>
              <a:t>.swing.</a:t>
            </a:r>
            <a:r>
              <a:rPr lang="pt-BR" dirty="0" err="1" smtClean="0"/>
              <a:t>JSpinner</a:t>
            </a:r>
            <a:endParaRPr lang="pt-BR" dirty="0"/>
          </a:p>
        </p:txBody>
      </p:sp>
    </p:spTree>
    <p:extLst>
      <p:ext uri="{BB962C8B-B14F-4D97-AF65-F5344CB8AC3E}">
        <p14:creationId xmlns="" xmlns:p14="http://schemas.microsoft.com/office/powerpoint/2010/main" val="16142965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0" indent="0" algn="just">
              <a:buNone/>
            </a:pPr>
            <a:r>
              <a:rPr lang="pt-BR" b="1" dirty="0" smtClean="0"/>
              <a:t>Métodos de </a:t>
            </a:r>
            <a:r>
              <a:rPr lang="pt-BR" b="1" dirty="0" err="1" smtClean="0"/>
              <a:t>JSpinner</a:t>
            </a:r>
            <a:r>
              <a:rPr lang="pt-BR" b="1" dirty="0" smtClean="0"/>
              <a:t>:</a:t>
            </a:r>
          </a:p>
          <a:p>
            <a:pPr marL="0" indent="0" algn="just">
              <a:buNone/>
            </a:pPr>
            <a:r>
              <a:rPr lang="pt-BR" b="1" dirty="0" err="1" smtClean="0"/>
              <a:t>Object</a:t>
            </a:r>
            <a:r>
              <a:rPr lang="pt-BR" b="1" dirty="0" smtClean="0"/>
              <a:t> </a:t>
            </a:r>
            <a:r>
              <a:rPr lang="pt-BR" b="1" dirty="0" err="1" smtClean="0"/>
              <a:t>getValue</a:t>
            </a:r>
            <a:r>
              <a:rPr lang="pt-BR" b="1" dirty="0" smtClean="0"/>
              <a:t>(); </a:t>
            </a:r>
            <a:r>
              <a:rPr lang="pt-BR" dirty="0" smtClean="0"/>
              <a:t>retorna o objeto selecionado no </a:t>
            </a:r>
            <a:r>
              <a:rPr lang="pt-BR" dirty="0" err="1" smtClean="0"/>
              <a:t>spinner</a:t>
            </a:r>
            <a:r>
              <a:rPr lang="pt-BR" dirty="0" smtClean="0"/>
              <a:t>.</a:t>
            </a:r>
          </a:p>
          <a:p>
            <a:pPr marL="0" indent="0" algn="just">
              <a:buNone/>
            </a:pPr>
            <a:r>
              <a:rPr lang="pt-BR" b="1" dirty="0" err="1" smtClean="0"/>
              <a:t>void</a:t>
            </a:r>
            <a:r>
              <a:rPr lang="pt-BR" b="1" dirty="0" smtClean="0"/>
              <a:t> </a:t>
            </a:r>
            <a:r>
              <a:rPr lang="pt-BR" b="1" dirty="0" err="1" smtClean="0"/>
              <a:t>setValue</a:t>
            </a:r>
            <a:r>
              <a:rPr lang="pt-BR" b="1" dirty="0" smtClean="0"/>
              <a:t>(</a:t>
            </a:r>
            <a:r>
              <a:rPr lang="pt-BR" b="1" dirty="0" err="1" smtClean="0"/>
              <a:t>Object</a:t>
            </a:r>
            <a:r>
              <a:rPr lang="pt-BR" b="1" dirty="0" smtClean="0"/>
              <a:t> v); </a:t>
            </a:r>
            <a:r>
              <a:rPr lang="pt-BR" dirty="0" smtClean="0"/>
              <a:t>irá alterar o estado do valor selecionado no </a:t>
            </a:r>
            <a:r>
              <a:rPr lang="pt-BR" dirty="0" err="1" smtClean="0"/>
              <a:t>spinner</a:t>
            </a:r>
            <a:r>
              <a:rPr lang="pt-BR" dirty="0" smtClean="0"/>
              <a:t>.</a:t>
            </a:r>
            <a:endParaRPr lang="pt-BR" b="1" dirty="0"/>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5" name="Título 1"/>
          <p:cNvSpPr>
            <a:spLocks noGrp="1"/>
          </p:cNvSpPr>
          <p:nvPr>
            <p:ph type="title"/>
          </p:nvPr>
        </p:nvSpPr>
        <p:spPr>
          <a:xfrm>
            <a:off x="457200" y="274638"/>
            <a:ext cx="8229600" cy="1143000"/>
          </a:xfrm>
        </p:spPr>
        <p:txBody>
          <a:bodyPr/>
          <a:lstStyle/>
          <a:p>
            <a:r>
              <a:rPr lang="pt-BR" dirty="0" err="1" smtClean="0"/>
              <a:t>javax</a:t>
            </a:r>
            <a:r>
              <a:rPr lang="pt-BR" dirty="0" smtClean="0"/>
              <a:t>.swing.</a:t>
            </a:r>
            <a:r>
              <a:rPr lang="pt-BR" dirty="0" err="1" smtClean="0"/>
              <a:t>JSpinner</a:t>
            </a:r>
            <a:endParaRPr lang="pt-BR" dirty="0"/>
          </a:p>
        </p:txBody>
      </p:sp>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a:t>
            </a:r>
            <a:r>
              <a:rPr lang="pt-BR" dirty="0" smtClean="0"/>
              <a:t>.swing.</a:t>
            </a:r>
            <a:r>
              <a:rPr lang="pt-BR" dirty="0" err="1" smtClean="0"/>
              <a:t>JSpinner</a:t>
            </a:r>
            <a:endParaRPr lang="pt-BR" dirty="0"/>
          </a:p>
        </p:txBody>
      </p:sp>
      <p:pic>
        <p:nvPicPr>
          <p:cNvPr id="5" name="Picture 3"/>
          <p:cNvPicPr>
            <a:picLocks noChangeAspect="1" noChangeArrowheads="1"/>
          </p:cNvPicPr>
          <p:nvPr/>
        </p:nvPicPr>
        <p:blipFill>
          <a:blip r:embed="rId2"/>
          <a:srcRect/>
          <a:stretch>
            <a:fillRect/>
          </a:stretch>
        </p:blipFill>
        <p:spPr bwMode="auto">
          <a:xfrm>
            <a:off x="415635" y="1874853"/>
            <a:ext cx="2238375" cy="3686175"/>
          </a:xfrm>
          <a:prstGeom prst="rect">
            <a:avLst/>
          </a:prstGeom>
          <a:noFill/>
          <a:ln w="9525">
            <a:noFill/>
            <a:miter lim="800000"/>
            <a:headEnd/>
            <a:tailEnd/>
          </a:ln>
        </p:spPr>
      </p:pic>
      <p:cxnSp>
        <p:nvCxnSpPr>
          <p:cNvPr id="6" name="Conector de seta reta 5"/>
          <p:cNvCxnSpPr/>
          <p:nvPr/>
        </p:nvCxnSpPr>
        <p:spPr>
          <a:xfrm flipH="1">
            <a:off x="1393245" y="4613563"/>
            <a:ext cx="490973"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Espaço Reservado para Conteúdo 2"/>
          <p:cNvSpPr>
            <a:spLocks noGrp="1"/>
          </p:cNvSpPr>
          <p:nvPr>
            <p:ph idx="1"/>
          </p:nvPr>
        </p:nvSpPr>
        <p:spPr>
          <a:xfrm>
            <a:off x="2923309" y="1519308"/>
            <a:ext cx="5763491" cy="4525963"/>
          </a:xfrm>
        </p:spPr>
        <p:txBody>
          <a:bodyPr>
            <a:normAutofit fontScale="92500" lnSpcReduction="10000"/>
          </a:bodyPr>
          <a:lstStyle/>
          <a:p>
            <a:pPr marL="0" indent="0" algn="just">
              <a:spcBef>
                <a:spcPts val="0"/>
              </a:spcBef>
              <a:spcAft>
                <a:spcPts val="1800"/>
              </a:spcAft>
              <a:buNone/>
            </a:pPr>
            <a:r>
              <a:rPr lang="pt-BR" dirty="0" smtClean="0"/>
              <a:t>Para criar </a:t>
            </a:r>
            <a:r>
              <a:rPr lang="pt-BR" dirty="0"/>
              <a:t>um </a:t>
            </a:r>
            <a:r>
              <a:rPr lang="pt-BR" dirty="0" err="1" smtClean="0"/>
              <a:t>JSpinner</a:t>
            </a:r>
            <a:r>
              <a:rPr lang="pt-BR" dirty="0" smtClean="0"/>
              <a:t> no </a:t>
            </a:r>
            <a:r>
              <a:rPr lang="pt-BR" dirty="0" err="1" smtClean="0"/>
              <a:t>Windowbuilder</a:t>
            </a:r>
            <a:r>
              <a:rPr lang="pt-BR" dirty="0" smtClean="0"/>
              <a:t> basta ir em clicar (selecionar) e arrastar para nossa janela o </a:t>
            </a:r>
            <a:r>
              <a:rPr lang="pt-BR" dirty="0" err="1" smtClean="0"/>
              <a:t>JSpinner</a:t>
            </a:r>
            <a:r>
              <a:rPr lang="pt-BR" dirty="0" smtClean="0"/>
              <a:t> , o código gerado será como o a seguir:</a:t>
            </a:r>
          </a:p>
          <a:p>
            <a:pPr>
              <a:buNone/>
            </a:pPr>
            <a:r>
              <a:rPr lang="pt-BR" sz="3000" dirty="0" err="1" smtClean="0"/>
              <a:t>JSpinner</a:t>
            </a:r>
            <a:r>
              <a:rPr lang="pt-BR" sz="3000" dirty="0" smtClean="0"/>
              <a:t> </a:t>
            </a:r>
            <a:r>
              <a:rPr lang="pt-BR" sz="3000" dirty="0" err="1" smtClean="0"/>
              <a:t>spinner</a:t>
            </a:r>
            <a:r>
              <a:rPr lang="pt-BR" sz="3000" dirty="0" smtClean="0"/>
              <a:t> = </a:t>
            </a:r>
            <a:r>
              <a:rPr lang="pt-BR" sz="3000" dirty="0" err="1" smtClean="0"/>
              <a:t>new</a:t>
            </a:r>
            <a:r>
              <a:rPr lang="pt-BR" sz="3000" dirty="0" smtClean="0"/>
              <a:t> </a:t>
            </a:r>
            <a:r>
              <a:rPr lang="pt-BR" sz="3000" dirty="0" err="1" smtClean="0"/>
              <a:t>JSpinner</a:t>
            </a:r>
            <a:r>
              <a:rPr lang="pt-BR" sz="3000" dirty="0" smtClean="0"/>
              <a:t>();</a:t>
            </a:r>
          </a:p>
          <a:p>
            <a:pPr>
              <a:buNone/>
            </a:pPr>
            <a:r>
              <a:rPr lang="pt-BR" sz="3000" dirty="0" err="1" smtClean="0"/>
              <a:t>spinner</a:t>
            </a:r>
            <a:r>
              <a:rPr lang="pt-BR" sz="3000" dirty="0" smtClean="0"/>
              <a:t>.</a:t>
            </a:r>
            <a:r>
              <a:rPr lang="pt-BR" sz="3000" dirty="0" err="1" smtClean="0"/>
              <a:t>setBounds</a:t>
            </a:r>
            <a:r>
              <a:rPr lang="pt-BR" sz="3000" dirty="0" smtClean="0"/>
              <a:t>(1, 1, 1, 1);</a:t>
            </a:r>
          </a:p>
          <a:p>
            <a:pPr>
              <a:buNone/>
            </a:pPr>
            <a:r>
              <a:rPr lang="pt-BR" sz="3000" dirty="0" err="1" smtClean="0"/>
              <a:t>contentPane</a:t>
            </a:r>
            <a:r>
              <a:rPr lang="pt-BR" sz="3000" dirty="0" smtClean="0"/>
              <a:t>.</a:t>
            </a:r>
            <a:r>
              <a:rPr lang="pt-BR" sz="3000" dirty="0" err="1" smtClean="0"/>
              <a:t>add</a:t>
            </a:r>
            <a:r>
              <a:rPr lang="pt-BR" sz="3000" dirty="0" smtClean="0"/>
              <a:t>(</a:t>
            </a:r>
            <a:r>
              <a:rPr lang="pt-BR" sz="3000" dirty="0" err="1" smtClean="0"/>
              <a:t>spinner</a:t>
            </a:r>
            <a:r>
              <a:rPr lang="pt-BR" sz="3000" dirty="0" smtClean="0"/>
              <a:t>);</a:t>
            </a:r>
            <a:endParaRPr lang="pt-BR" sz="3000" dirty="0">
              <a:latin typeface="Courier"/>
              <a:cs typeface="Courier"/>
            </a:endParaRPr>
          </a:p>
        </p:txBody>
      </p:sp>
    </p:spTree>
    <p:extLst>
      <p:ext uri="{BB962C8B-B14F-4D97-AF65-F5344CB8AC3E}">
        <p14:creationId xmlns="" xmlns:p14="http://schemas.microsoft.com/office/powerpoint/2010/main" val="4738982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Datas ????</a:t>
            </a:r>
            <a:endParaRPr lang="pt-BR" dirty="0"/>
          </a:p>
        </p:txBody>
      </p:sp>
      <p:sp>
        <p:nvSpPr>
          <p:cNvPr id="3" name="Espaço Reservado para Conteúdo 2"/>
          <p:cNvSpPr>
            <a:spLocks noGrp="1"/>
          </p:cNvSpPr>
          <p:nvPr>
            <p:ph idx="1"/>
          </p:nvPr>
        </p:nvSpPr>
        <p:spPr/>
        <p:txBody>
          <a:bodyPr/>
          <a:lstStyle/>
          <a:p>
            <a:pPr algn="just">
              <a:buNone/>
            </a:pPr>
            <a:r>
              <a:rPr lang="pt-BR" dirty="0" smtClean="0"/>
              <a:t>Infelizmente tanto em AWT como Swing não foi previsto um componente para trabalhar com datas.</a:t>
            </a:r>
          </a:p>
          <a:p>
            <a:pPr algn="just">
              <a:buNone/>
            </a:pPr>
            <a:endParaRPr lang="pt-BR" dirty="0" smtClean="0"/>
          </a:p>
          <a:p>
            <a:pPr algn="just">
              <a:buNone/>
            </a:pPr>
            <a:r>
              <a:rPr lang="pt-BR" dirty="0" smtClean="0"/>
              <a:t>Sugestão adicionar a biblioteca (</a:t>
            </a:r>
            <a:r>
              <a:rPr lang="pt-BR" dirty="0" err="1" smtClean="0"/>
              <a:t>JCalendar</a:t>
            </a:r>
            <a:r>
              <a:rPr lang="pt-BR" dirty="0" smtClean="0"/>
              <a:t>) de classes de terceiros para esse fim.</a:t>
            </a:r>
          </a:p>
          <a:p>
            <a:pPr algn="just">
              <a:buNone/>
            </a:pPr>
            <a:r>
              <a:rPr lang="pt-BR" dirty="0" smtClean="0">
                <a:hlinkClick r:id="rId2"/>
              </a:rPr>
              <a:t>http://www.toedter.com/en/jcalendar/</a:t>
            </a:r>
            <a:endParaRPr lang="pt-BR" dirty="0" smtClean="0"/>
          </a:p>
          <a:p>
            <a:pPr algn="just">
              <a:buNone/>
            </a:pPr>
            <a:endParaRPr lang="pt-BR"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20000"/>
          </a:bodyPr>
          <a:lstStyle/>
          <a:p>
            <a:pPr marL="0" indent="0" algn="just">
              <a:buNone/>
            </a:pPr>
            <a:r>
              <a:rPr lang="pt-PT" dirty="0" smtClean="0"/>
              <a:t>JCalendar é uma biblioteca Java código livre composta com classes que permitem escolher graficamente uma data. JCalendar é composto de várias clases Java como JDayChooser, um JMonthChooser e JYearChooser. Assim, eles podem ser facilmente usado em construtores de GUI / Swing. Também faz parte do pacote é um JDateChooser, um classe composta por um IDateEditor (para edição data direto) e um botão para abrir uma JCalendar para selecionar a data.</a:t>
            </a:r>
            <a:endParaRPr lang="pt-BR" b="1" dirty="0" smtClean="0"/>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5" name="Título 1"/>
          <p:cNvSpPr>
            <a:spLocks noGrp="1"/>
          </p:cNvSpPr>
          <p:nvPr>
            <p:ph type="title"/>
          </p:nvPr>
        </p:nvSpPr>
        <p:spPr>
          <a:xfrm>
            <a:off x="457200" y="274638"/>
            <a:ext cx="8229600" cy="1143000"/>
          </a:xfrm>
        </p:spPr>
        <p:txBody>
          <a:bodyPr/>
          <a:lstStyle/>
          <a:p>
            <a:r>
              <a:rPr lang="pt-BR" dirty="0" err="1" smtClean="0"/>
              <a:t>JCalendar</a:t>
            </a:r>
            <a:endParaRPr lang="pt-BR" dirty="0"/>
          </a:p>
        </p:txBody>
      </p:sp>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140036" y="1600200"/>
            <a:ext cx="3546764" cy="4525963"/>
          </a:xfrm>
        </p:spPr>
        <p:txBody>
          <a:bodyPr>
            <a:normAutofit/>
          </a:bodyPr>
          <a:lstStyle/>
          <a:p>
            <a:pPr marL="0" indent="0" algn="just">
              <a:buNone/>
            </a:pPr>
            <a:r>
              <a:rPr lang="pt-PT" dirty="0" smtClean="0"/>
              <a:t>Clique sobre o projeto que desejar adicionar uma biblioteca. Clique em New : Folder. Sugere-se que utilize a pasta com o nome lib</a:t>
            </a:r>
            <a:endParaRPr lang="pt-BR" b="1" dirty="0" smtClean="0"/>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5" name="Título 1"/>
          <p:cNvSpPr>
            <a:spLocks noGrp="1"/>
          </p:cNvSpPr>
          <p:nvPr>
            <p:ph type="title"/>
          </p:nvPr>
        </p:nvSpPr>
        <p:spPr>
          <a:xfrm>
            <a:off x="457200" y="274638"/>
            <a:ext cx="8229600" cy="1143000"/>
          </a:xfrm>
        </p:spPr>
        <p:txBody>
          <a:bodyPr/>
          <a:lstStyle/>
          <a:p>
            <a:r>
              <a:rPr lang="pt-BR" dirty="0" smtClean="0"/>
              <a:t>Adicionar biblioteca ao projeto</a:t>
            </a:r>
            <a:endParaRPr lang="pt-BR" dirty="0"/>
          </a:p>
        </p:txBody>
      </p:sp>
      <p:pic>
        <p:nvPicPr>
          <p:cNvPr id="1028" name="Picture 4"/>
          <p:cNvPicPr>
            <a:picLocks noChangeAspect="1" noChangeArrowheads="1"/>
          </p:cNvPicPr>
          <p:nvPr/>
        </p:nvPicPr>
        <p:blipFill>
          <a:blip r:embed="rId2"/>
          <a:srcRect/>
          <a:stretch>
            <a:fillRect/>
          </a:stretch>
        </p:blipFill>
        <p:spPr bwMode="auto">
          <a:xfrm>
            <a:off x="457200" y="2595274"/>
            <a:ext cx="4552950" cy="2228850"/>
          </a:xfrm>
          <a:prstGeom prst="rect">
            <a:avLst/>
          </a:prstGeom>
          <a:noFill/>
          <a:ln w="9525">
            <a:noFill/>
            <a:miter lim="800000"/>
            <a:headEnd/>
            <a:tailEnd/>
          </a:ln>
        </p:spPr>
      </p:pic>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959927" y="1437698"/>
            <a:ext cx="3546764" cy="4525963"/>
          </a:xfrm>
        </p:spPr>
        <p:txBody>
          <a:bodyPr>
            <a:normAutofit/>
          </a:bodyPr>
          <a:lstStyle/>
          <a:p>
            <a:pPr marL="0" indent="0" algn="just">
              <a:buNone/>
            </a:pPr>
            <a:r>
              <a:rPr lang="pt-PT" dirty="0" smtClean="0"/>
              <a:t>Digite lib após isso clique em Finish.</a:t>
            </a:r>
            <a:endParaRPr lang="pt-BR" b="1" dirty="0" smtClean="0"/>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5" name="Título 1"/>
          <p:cNvSpPr>
            <a:spLocks noGrp="1"/>
          </p:cNvSpPr>
          <p:nvPr>
            <p:ph type="title"/>
          </p:nvPr>
        </p:nvSpPr>
        <p:spPr>
          <a:xfrm>
            <a:off x="457200" y="274638"/>
            <a:ext cx="8229600" cy="1143000"/>
          </a:xfrm>
        </p:spPr>
        <p:txBody>
          <a:bodyPr/>
          <a:lstStyle/>
          <a:p>
            <a:r>
              <a:rPr lang="pt-BR" dirty="0" smtClean="0"/>
              <a:t>Adicionar biblioteca ao projeto</a:t>
            </a:r>
            <a:endParaRPr lang="pt-BR" dirty="0"/>
          </a:p>
        </p:txBody>
      </p:sp>
      <p:pic>
        <p:nvPicPr>
          <p:cNvPr id="2050" name="Picture 2"/>
          <p:cNvPicPr>
            <a:picLocks noChangeAspect="1" noChangeArrowheads="1"/>
          </p:cNvPicPr>
          <p:nvPr/>
        </p:nvPicPr>
        <p:blipFill>
          <a:blip r:embed="rId2"/>
          <a:srcRect/>
          <a:stretch>
            <a:fillRect/>
          </a:stretch>
        </p:blipFill>
        <p:spPr bwMode="auto">
          <a:xfrm>
            <a:off x="457200" y="1417638"/>
            <a:ext cx="3951427" cy="4546023"/>
          </a:xfrm>
          <a:prstGeom prst="rect">
            <a:avLst/>
          </a:prstGeom>
          <a:noFill/>
          <a:ln w="9525">
            <a:noFill/>
            <a:miter lim="800000"/>
            <a:headEnd/>
            <a:tailEnd/>
          </a:ln>
        </p:spPr>
      </p:pic>
      <p:cxnSp>
        <p:nvCxnSpPr>
          <p:cNvPr id="7" name="Conector de seta reta 6"/>
          <p:cNvCxnSpPr/>
          <p:nvPr/>
        </p:nvCxnSpPr>
        <p:spPr>
          <a:xfrm flipH="1">
            <a:off x="1634836" y="3158836"/>
            <a:ext cx="3325091" cy="1537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58145" y="1600200"/>
            <a:ext cx="4128655" cy="4525963"/>
          </a:xfrm>
        </p:spPr>
        <p:txBody>
          <a:bodyPr>
            <a:normAutofit/>
          </a:bodyPr>
          <a:lstStyle/>
          <a:p>
            <a:pPr marL="0" indent="0" algn="just">
              <a:buNone/>
            </a:pPr>
            <a:r>
              <a:rPr lang="pt-BR" dirty="0" smtClean="0"/>
              <a:t>Arraste o arquivo </a:t>
            </a:r>
            <a:r>
              <a:rPr lang="pt-BR" dirty="0" err="1" smtClean="0"/>
              <a:t>jcalendar</a:t>
            </a:r>
            <a:r>
              <a:rPr lang="pt-BR" dirty="0" smtClean="0"/>
              <a:t>-1.x.</a:t>
            </a:r>
            <a:r>
              <a:rPr lang="pt-BR" dirty="0" err="1" smtClean="0"/>
              <a:t>jar</a:t>
            </a:r>
            <a:r>
              <a:rPr lang="pt-BR" dirty="0" smtClean="0"/>
              <a:t> para dentro do </a:t>
            </a:r>
            <a:r>
              <a:rPr lang="pt-BR" dirty="0" err="1" smtClean="0"/>
              <a:t>diretorio</a:t>
            </a:r>
            <a:r>
              <a:rPr lang="pt-BR" dirty="0" smtClean="0"/>
              <a:t> lib. Clique sobre o projeto &gt; </a:t>
            </a:r>
            <a:r>
              <a:rPr lang="pt-BR" dirty="0" err="1" smtClean="0"/>
              <a:t>properties</a:t>
            </a:r>
            <a:r>
              <a:rPr lang="pt-BR" dirty="0" smtClean="0"/>
              <a:t> &gt; Java </a:t>
            </a:r>
            <a:r>
              <a:rPr lang="pt-BR" dirty="0" err="1" smtClean="0"/>
              <a:t>Built</a:t>
            </a:r>
            <a:r>
              <a:rPr lang="pt-BR" dirty="0" smtClean="0"/>
              <a:t> Path. </a:t>
            </a:r>
            <a:endParaRPr lang="pt-BR" b="1" dirty="0" smtClean="0"/>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5" name="Título 1"/>
          <p:cNvSpPr>
            <a:spLocks noGrp="1"/>
          </p:cNvSpPr>
          <p:nvPr>
            <p:ph type="title"/>
          </p:nvPr>
        </p:nvSpPr>
        <p:spPr>
          <a:xfrm>
            <a:off x="457200" y="274638"/>
            <a:ext cx="8229600" cy="1143000"/>
          </a:xfrm>
        </p:spPr>
        <p:txBody>
          <a:bodyPr/>
          <a:lstStyle/>
          <a:p>
            <a:r>
              <a:rPr lang="pt-BR" dirty="0" smtClean="0"/>
              <a:t>Adicionar biblioteca ao projeto</a:t>
            </a:r>
            <a:endParaRPr lang="pt-BR" dirty="0"/>
          </a:p>
        </p:txBody>
      </p:sp>
      <p:pic>
        <p:nvPicPr>
          <p:cNvPr id="3074" name="Picture 2"/>
          <p:cNvPicPr>
            <a:picLocks noChangeAspect="1" noChangeArrowheads="1"/>
          </p:cNvPicPr>
          <p:nvPr/>
        </p:nvPicPr>
        <p:blipFill>
          <a:blip r:embed="rId2"/>
          <a:srcRect/>
          <a:stretch>
            <a:fillRect/>
          </a:stretch>
        </p:blipFill>
        <p:spPr bwMode="auto">
          <a:xfrm>
            <a:off x="457199" y="1600200"/>
            <a:ext cx="2853143" cy="1184564"/>
          </a:xfrm>
          <a:prstGeom prst="rect">
            <a:avLst/>
          </a:prstGeom>
          <a:noFill/>
          <a:ln w="9525">
            <a:noFill/>
            <a:miter lim="800000"/>
            <a:headEnd/>
            <a:tailEnd/>
          </a:ln>
        </p:spPr>
      </p:pic>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java.awt.Panel</a:t>
            </a:r>
            <a:endParaRPr lang="pt-BR" dirty="0"/>
          </a:p>
        </p:txBody>
      </p:sp>
      <p:sp>
        <p:nvSpPr>
          <p:cNvPr id="3" name="Espaço Reservado para Conteúdo 2"/>
          <p:cNvSpPr>
            <a:spLocks noGrp="1"/>
          </p:cNvSpPr>
          <p:nvPr>
            <p:ph idx="1"/>
          </p:nvPr>
        </p:nvSpPr>
        <p:spPr/>
        <p:txBody>
          <a:bodyPr/>
          <a:lstStyle/>
          <a:p>
            <a:pPr marL="0" indent="0" algn="just">
              <a:buNone/>
            </a:pPr>
            <a:r>
              <a:rPr lang="pt-BR" b="1" dirty="0" err="1" smtClean="0">
                <a:latin typeface="Arial"/>
                <a:cs typeface="Arial"/>
              </a:rPr>
              <a:t>Panel</a:t>
            </a:r>
            <a:r>
              <a:rPr lang="pt-BR" b="1" dirty="0" smtClean="0">
                <a:latin typeface="Arial"/>
                <a:cs typeface="Arial"/>
              </a:rPr>
              <a:t>:</a:t>
            </a:r>
          </a:p>
          <a:p>
            <a:pPr marL="0" indent="0" algn="just">
              <a:buNone/>
            </a:pPr>
            <a:r>
              <a:rPr lang="pt-BR" dirty="0">
                <a:latin typeface="Arial"/>
                <a:cs typeface="Arial"/>
              </a:rPr>
              <a:t>É o container mais simples de todos, apenas permitindo que outros componentes sejam adicionados. </a:t>
            </a:r>
            <a:r>
              <a:rPr lang="pt-BR" dirty="0" smtClean="0">
                <a:solidFill>
                  <a:srgbClr val="FF0000"/>
                </a:solidFill>
                <a:latin typeface="Arial"/>
                <a:cs typeface="Arial"/>
              </a:rPr>
              <a:t>Representa uma subárea</a:t>
            </a:r>
            <a:r>
              <a:rPr lang="pt-BR" dirty="0" smtClean="0">
                <a:latin typeface="Arial"/>
                <a:cs typeface="Arial"/>
              </a:rPr>
              <a:t> </a:t>
            </a:r>
            <a:r>
              <a:rPr lang="pt-BR" dirty="0">
                <a:latin typeface="Arial"/>
                <a:cs typeface="Arial"/>
              </a:rPr>
              <a:t>de nossa janela, </a:t>
            </a:r>
            <a:r>
              <a:rPr lang="pt-BR" dirty="0" smtClean="0">
                <a:latin typeface="Arial"/>
                <a:cs typeface="Arial"/>
              </a:rPr>
              <a:t>em que </a:t>
            </a:r>
            <a:r>
              <a:rPr lang="pt-BR" dirty="0">
                <a:latin typeface="Arial"/>
                <a:cs typeface="Arial"/>
              </a:rPr>
              <a:t>a aplicação pode colocar qualquer outro componente, incluindo outros objetos do tipo </a:t>
            </a:r>
            <a:r>
              <a:rPr lang="pt-BR" b="1" dirty="0">
                <a:latin typeface="Arial"/>
                <a:cs typeface="Arial"/>
              </a:rPr>
              <a:t>Container</a:t>
            </a:r>
            <a:r>
              <a:rPr lang="pt-BR" dirty="0"/>
              <a:t>.</a:t>
            </a:r>
          </a:p>
        </p:txBody>
      </p:sp>
    </p:spTree>
    <p:extLst>
      <p:ext uri="{BB962C8B-B14F-4D97-AF65-F5344CB8AC3E}">
        <p14:creationId xmlns="" xmlns:p14="http://schemas.microsoft.com/office/powerpoint/2010/main" val="37569939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71070" y="4103693"/>
            <a:ext cx="8312715" cy="2477221"/>
          </a:xfrm>
        </p:spPr>
        <p:txBody>
          <a:bodyPr>
            <a:normAutofit/>
          </a:bodyPr>
          <a:lstStyle/>
          <a:p>
            <a:pPr marL="0" indent="0" algn="just">
              <a:buNone/>
            </a:pPr>
            <a:r>
              <a:rPr lang="pt-PT" dirty="0" smtClean="0"/>
              <a:t>Selecione Libraries. Add. JARs ... Selecione o projeto desejado a pasta lib e a biblioteca desejada e clique em ok e em seguida ok novamente.</a:t>
            </a:r>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5" name="Título 1"/>
          <p:cNvSpPr>
            <a:spLocks noGrp="1"/>
          </p:cNvSpPr>
          <p:nvPr>
            <p:ph type="title"/>
          </p:nvPr>
        </p:nvSpPr>
        <p:spPr>
          <a:xfrm>
            <a:off x="457200" y="274638"/>
            <a:ext cx="8229600" cy="1143000"/>
          </a:xfrm>
        </p:spPr>
        <p:txBody>
          <a:bodyPr/>
          <a:lstStyle/>
          <a:p>
            <a:r>
              <a:rPr lang="pt-BR" dirty="0" smtClean="0"/>
              <a:t>Adicionar biblioteca ao projeto</a:t>
            </a:r>
            <a:endParaRPr lang="pt-BR" dirty="0"/>
          </a:p>
        </p:txBody>
      </p:sp>
      <p:pic>
        <p:nvPicPr>
          <p:cNvPr id="4098" name="Picture 2"/>
          <p:cNvPicPr>
            <a:picLocks noChangeAspect="1" noChangeArrowheads="1"/>
          </p:cNvPicPr>
          <p:nvPr/>
        </p:nvPicPr>
        <p:blipFill>
          <a:blip r:embed="rId2"/>
          <a:srcRect/>
          <a:stretch>
            <a:fillRect/>
          </a:stretch>
        </p:blipFill>
        <p:spPr bwMode="auto">
          <a:xfrm>
            <a:off x="2133603" y="1431493"/>
            <a:ext cx="5229225" cy="2533650"/>
          </a:xfrm>
          <a:prstGeom prst="rect">
            <a:avLst/>
          </a:prstGeom>
          <a:noFill/>
          <a:ln w="9525">
            <a:noFill/>
            <a:miter lim="800000"/>
            <a:headEnd/>
            <a:tailEnd/>
          </a:ln>
        </p:spPr>
      </p:pic>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71070" y="4103693"/>
            <a:ext cx="8312715" cy="2477221"/>
          </a:xfrm>
        </p:spPr>
        <p:txBody>
          <a:bodyPr>
            <a:normAutofit fontScale="85000" lnSpcReduction="20000"/>
          </a:bodyPr>
          <a:lstStyle/>
          <a:p>
            <a:pPr marL="0" indent="0" algn="just">
              <a:buNone/>
            </a:pPr>
            <a:r>
              <a:rPr lang="pt-PT" dirty="0" smtClean="0"/>
              <a:t>Abrir um Frame qualquer com o editor do WindowBuilder nas palhetas clicar com o botão direito&gt; import jar ... A janela a cima será aberta 1 selecione o diretorio onde o arquivo jcalendar1-x.jar estiver  irá aparecer diversas classes 2 clique em select All e seguida ok. O resultado será a palheta com os componentes gráficos adicionada.</a:t>
            </a:r>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5" name="Título 1"/>
          <p:cNvSpPr>
            <a:spLocks noGrp="1"/>
          </p:cNvSpPr>
          <p:nvPr>
            <p:ph type="title"/>
          </p:nvPr>
        </p:nvSpPr>
        <p:spPr>
          <a:xfrm>
            <a:off x="568055" y="52958"/>
            <a:ext cx="8229600" cy="1143000"/>
          </a:xfrm>
        </p:spPr>
        <p:txBody>
          <a:bodyPr>
            <a:normAutofit fontScale="90000"/>
          </a:bodyPr>
          <a:lstStyle/>
          <a:p>
            <a:r>
              <a:rPr lang="pt-BR" dirty="0" smtClean="0"/>
              <a:t>Adicionar </a:t>
            </a:r>
            <a:r>
              <a:rPr lang="pt-BR" dirty="0" err="1" smtClean="0"/>
              <a:t>JCalendar</a:t>
            </a:r>
            <a:r>
              <a:rPr lang="pt-BR" dirty="0" smtClean="0"/>
              <a:t> a uma palheta</a:t>
            </a:r>
            <a:endParaRPr lang="pt-BR" dirty="0"/>
          </a:p>
        </p:txBody>
      </p:sp>
      <p:cxnSp>
        <p:nvCxnSpPr>
          <p:cNvPr id="7" name="Conector de seta reta 6"/>
          <p:cNvCxnSpPr/>
          <p:nvPr/>
        </p:nvCxnSpPr>
        <p:spPr>
          <a:xfrm flipH="1">
            <a:off x="5029101" y="1870360"/>
            <a:ext cx="54037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027" name="Picture 3"/>
          <p:cNvPicPr>
            <a:picLocks noChangeAspect="1" noChangeArrowheads="1"/>
          </p:cNvPicPr>
          <p:nvPr/>
        </p:nvPicPr>
        <p:blipFill>
          <a:blip r:embed="rId2"/>
          <a:srcRect/>
          <a:stretch>
            <a:fillRect/>
          </a:stretch>
        </p:blipFill>
        <p:spPr bwMode="auto">
          <a:xfrm>
            <a:off x="1246871" y="1098973"/>
            <a:ext cx="3643735" cy="3060737"/>
          </a:xfrm>
          <a:prstGeom prst="rect">
            <a:avLst/>
          </a:prstGeom>
          <a:noFill/>
          <a:ln w="9525">
            <a:noFill/>
            <a:miter lim="800000"/>
            <a:headEnd/>
            <a:tailEnd/>
          </a:ln>
        </p:spPr>
      </p:pic>
      <p:cxnSp>
        <p:nvCxnSpPr>
          <p:cNvPr id="11" name="Conector de seta reta 10"/>
          <p:cNvCxnSpPr/>
          <p:nvPr/>
        </p:nvCxnSpPr>
        <p:spPr>
          <a:xfrm>
            <a:off x="928208" y="3144982"/>
            <a:ext cx="1108363" cy="6761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CaixaDeTexto 12"/>
          <p:cNvSpPr txBox="1"/>
          <p:nvPr/>
        </p:nvSpPr>
        <p:spPr>
          <a:xfrm>
            <a:off x="5694166" y="1704100"/>
            <a:ext cx="301686" cy="369332"/>
          </a:xfrm>
          <a:prstGeom prst="rect">
            <a:avLst/>
          </a:prstGeom>
          <a:noFill/>
        </p:spPr>
        <p:txBody>
          <a:bodyPr wrap="none" rtlCol="0">
            <a:spAutoFit/>
          </a:bodyPr>
          <a:lstStyle/>
          <a:p>
            <a:r>
              <a:rPr lang="pt-BR" dirty="0" smtClean="0"/>
              <a:t>1</a:t>
            </a:r>
            <a:endParaRPr lang="pt-BR" dirty="0"/>
          </a:p>
        </p:txBody>
      </p:sp>
      <p:sp>
        <p:nvSpPr>
          <p:cNvPr id="14" name="CaixaDeTexto 13"/>
          <p:cNvSpPr txBox="1"/>
          <p:nvPr/>
        </p:nvSpPr>
        <p:spPr>
          <a:xfrm>
            <a:off x="581848" y="2909447"/>
            <a:ext cx="301686" cy="369332"/>
          </a:xfrm>
          <a:prstGeom prst="rect">
            <a:avLst/>
          </a:prstGeom>
          <a:noFill/>
        </p:spPr>
        <p:txBody>
          <a:bodyPr wrap="none" rtlCol="0">
            <a:spAutoFit/>
          </a:bodyPr>
          <a:lstStyle/>
          <a:p>
            <a:r>
              <a:rPr lang="pt-BR" dirty="0" smtClean="0"/>
              <a:t>2</a:t>
            </a:r>
            <a:endParaRPr lang="pt-BR" dirty="0"/>
          </a:p>
        </p:txBody>
      </p:sp>
      <p:pic>
        <p:nvPicPr>
          <p:cNvPr id="1029" name="Picture 5"/>
          <p:cNvPicPr>
            <a:picLocks noChangeAspect="1" noChangeArrowheads="1"/>
          </p:cNvPicPr>
          <p:nvPr/>
        </p:nvPicPr>
        <p:blipFill>
          <a:blip r:embed="rId3"/>
          <a:srcRect/>
          <a:stretch>
            <a:fillRect/>
          </a:stretch>
        </p:blipFill>
        <p:spPr bwMode="auto">
          <a:xfrm>
            <a:off x="6775739" y="1195958"/>
            <a:ext cx="1466850" cy="2695575"/>
          </a:xfrm>
          <a:prstGeom prst="rect">
            <a:avLst/>
          </a:prstGeom>
          <a:noFill/>
          <a:ln w="9525">
            <a:noFill/>
            <a:miter lim="800000"/>
            <a:headEnd/>
            <a:tailEnd/>
          </a:ln>
        </p:spPr>
      </p:pic>
      <p:sp>
        <p:nvSpPr>
          <p:cNvPr id="19" name="Retângulo 18"/>
          <p:cNvSpPr/>
          <p:nvPr/>
        </p:nvSpPr>
        <p:spPr>
          <a:xfrm>
            <a:off x="6775739" y="2770911"/>
            <a:ext cx="1466850" cy="118989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122738"/>
            <a:ext cx="8229600" cy="2003425"/>
          </a:xfrm>
        </p:spPr>
        <p:txBody>
          <a:bodyPr>
            <a:normAutofit fontScale="70000" lnSpcReduction="20000"/>
          </a:bodyPr>
          <a:lstStyle/>
          <a:p>
            <a:pPr marL="0" indent="0" algn="just">
              <a:buNone/>
            </a:pPr>
            <a:r>
              <a:rPr lang="pt-PT" dirty="0" smtClean="0"/>
              <a:t>JDateChooser é uma classe que nos da a possibilidade de escolher uma data aprtir de um calendário. Clicando sobre ele e arrastando terá no código algo semelhante ao código abaixo:</a:t>
            </a:r>
          </a:p>
          <a:p>
            <a:pPr marL="0" indent="0" algn="just">
              <a:buNone/>
            </a:pPr>
            <a:r>
              <a:rPr lang="pt-PT" dirty="0" smtClean="0"/>
              <a:t>JDateChooser dateChooser = new JDateChooser();</a:t>
            </a:r>
          </a:p>
          <a:p>
            <a:pPr marL="0" indent="0" algn="just">
              <a:buNone/>
            </a:pPr>
            <a:r>
              <a:rPr lang="pt-PT" dirty="0" smtClean="0"/>
              <a:t>dateChooser.setBounds(1, 1, 1, 1);</a:t>
            </a:r>
          </a:p>
          <a:p>
            <a:pPr marL="0" indent="0" algn="just">
              <a:buNone/>
            </a:pPr>
            <a:r>
              <a:rPr lang="pt-PT" dirty="0" smtClean="0"/>
              <a:t>contentPane.add(dateChooser);</a:t>
            </a:r>
          </a:p>
          <a:p>
            <a:pPr marL="0" indent="0" algn="just">
              <a:buNone/>
            </a:pPr>
            <a:endParaRPr lang="pt-BR" b="1" dirty="0" smtClean="0"/>
          </a:p>
          <a:p>
            <a:pPr marL="0" indent="0" algn="just">
              <a:buNone/>
            </a:pP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5" name="Título 1"/>
          <p:cNvSpPr>
            <a:spLocks noGrp="1"/>
          </p:cNvSpPr>
          <p:nvPr>
            <p:ph type="title"/>
          </p:nvPr>
        </p:nvSpPr>
        <p:spPr>
          <a:xfrm>
            <a:off x="457200" y="274638"/>
            <a:ext cx="8229600" cy="1143000"/>
          </a:xfrm>
        </p:spPr>
        <p:txBody>
          <a:bodyPr>
            <a:normAutofit/>
          </a:bodyPr>
          <a:lstStyle/>
          <a:p>
            <a:r>
              <a:rPr lang="pt-BR" dirty="0" smtClean="0"/>
              <a:t>O componente </a:t>
            </a:r>
            <a:r>
              <a:rPr lang="pt-BR" dirty="0" err="1" smtClean="0"/>
              <a:t>JDateChooser</a:t>
            </a:r>
            <a:endParaRPr lang="pt-BR" dirty="0"/>
          </a:p>
        </p:txBody>
      </p:sp>
      <p:pic>
        <p:nvPicPr>
          <p:cNvPr id="6147" name="Picture 3"/>
          <p:cNvPicPr>
            <a:picLocks noChangeAspect="1" noChangeArrowheads="1"/>
          </p:cNvPicPr>
          <p:nvPr/>
        </p:nvPicPr>
        <p:blipFill>
          <a:blip r:embed="rId2"/>
          <a:srcRect/>
          <a:stretch>
            <a:fillRect/>
          </a:stretch>
        </p:blipFill>
        <p:spPr bwMode="auto">
          <a:xfrm>
            <a:off x="1639161" y="1362218"/>
            <a:ext cx="6115050" cy="2705100"/>
          </a:xfrm>
          <a:prstGeom prst="rect">
            <a:avLst/>
          </a:prstGeom>
          <a:noFill/>
          <a:ln w="9525">
            <a:noFill/>
            <a:miter lim="800000"/>
            <a:headEnd/>
            <a:tailEnd/>
          </a:ln>
        </p:spPr>
      </p:pic>
      <p:cxnSp>
        <p:nvCxnSpPr>
          <p:cNvPr id="7" name="Conector de seta reta 6"/>
          <p:cNvCxnSpPr/>
          <p:nvPr/>
        </p:nvCxnSpPr>
        <p:spPr>
          <a:xfrm flipV="1">
            <a:off x="831275" y="3699163"/>
            <a:ext cx="1399310" cy="2770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247433"/>
            <a:ext cx="8229600" cy="2003425"/>
          </a:xfrm>
        </p:spPr>
        <p:txBody>
          <a:bodyPr>
            <a:normAutofit fontScale="92500"/>
          </a:bodyPr>
          <a:lstStyle/>
          <a:p>
            <a:pPr marL="0" indent="0" algn="just">
              <a:buNone/>
            </a:pPr>
            <a:r>
              <a:rPr lang="pt-PT" dirty="0" smtClean="0"/>
              <a:t>O resultado do código anterior será uma janela que terá um componente que quando clicar na imagem do calendário abirá um painel com o calendário para escolher uma data.</a:t>
            </a:r>
            <a:endParaRPr lang="pt-BR" b="1" dirty="0" smtClean="0"/>
          </a:p>
          <a:p>
            <a:pPr marL="0" indent="0" algn="just">
              <a:buNone/>
            </a:pPr>
            <a:endParaRPr lang="pt-BR" b="1" dirty="0" smtClean="0"/>
          </a:p>
          <a:p>
            <a:pPr marL="0" indent="0" algn="just">
              <a:buNone/>
            </a:pPr>
            <a:endParaRPr lang="pt-BR" dirty="0" smtClean="0"/>
          </a:p>
          <a:p>
            <a:pPr marL="0" indent="0" algn="just">
              <a:buNone/>
            </a:pPr>
            <a:endParaRPr lang="pt-BR" dirty="0"/>
          </a:p>
        </p:txBody>
      </p:sp>
      <p:sp>
        <p:nvSpPr>
          <p:cNvPr id="5" name="Título 1"/>
          <p:cNvSpPr>
            <a:spLocks noGrp="1"/>
          </p:cNvSpPr>
          <p:nvPr>
            <p:ph type="title"/>
          </p:nvPr>
        </p:nvSpPr>
        <p:spPr>
          <a:xfrm>
            <a:off x="457200" y="274638"/>
            <a:ext cx="8229600" cy="1143000"/>
          </a:xfrm>
        </p:spPr>
        <p:txBody>
          <a:bodyPr>
            <a:normAutofit/>
          </a:bodyPr>
          <a:lstStyle/>
          <a:p>
            <a:r>
              <a:rPr lang="pt-BR" dirty="0" smtClean="0"/>
              <a:t>O componente </a:t>
            </a:r>
            <a:r>
              <a:rPr lang="pt-BR" dirty="0" err="1" smtClean="0"/>
              <a:t>JDateChooser</a:t>
            </a:r>
            <a:endParaRPr lang="pt-BR" dirty="0"/>
          </a:p>
        </p:txBody>
      </p:sp>
      <p:pic>
        <p:nvPicPr>
          <p:cNvPr id="7170" name="Picture 2"/>
          <p:cNvPicPr>
            <a:picLocks noChangeAspect="1" noChangeArrowheads="1"/>
          </p:cNvPicPr>
          <p:nvPr/>
        </p:nvPicPr>
        <p:blipFill>
          <a:blip r:embed="rId2"/>
          <a:srcRect/>
          <a:stretch>
            <a:fillRect/>
          </a:stretch>
        </p:blipFill>
        <p:spPr bwMode="auto">
          <a:xfrm>
            <a:off x="2452265" y="1486913"/>
            <a:ext cx="4100942" cy="2733961"/>
          </a:xfrm>
          <a:prstGeom prst="rect">
            <a:avLst/>
          </a:prstGeom>
          <a:noFill/>
          <a:ln w="9525">
            <a:noFill/>
            <a:miter lim="800000"/>
            <a:headEnd/>
            <a:tailEnd/>
          </a:ln>
        </p:spPr>
      </p:pic>
      <p:cxnSp>
        <p:nvCxnSpPr>
          <p:cNvPr id="7" name="Conector de seta reta 6"/>
          <p:cNvCxnSpPr/>
          <p:nvPr/>
        </p:nvCxnSpPr>
        <p:spPr>
          <a:xfrm flipH="1" flipV="1">
            <a:off x="6151418" y="2521528"/>
            <a:ext cx="1496288" cy="637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2874685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Menus</a:t>
            </a:r>
            <a:endParaRPr lang="pt-BR" dirty="0"/>
          </a:p>
        </p:txBody>
      </p:sp>
      <p:sp>
        <p:nvSpPr>
          <p:cNvPr id="3" name="Espaço Reservado para Conteúdo 2"/>
          <p:cNvSpPr>
            <a:spLocks noGrp="1"/>
          </p:cNvSpPr>
          <p:nvPr>
            <p:ph idx="1"/>
          </p:nvPr>
        </p:nvSpPr>
        <p:spPr/>
        <p:txBody>
          <a:bodyPr/>
          <a:lstStyle/>
          <a:p>
            <a:pPr>
              <a:buNone/>
            </a:pPr>
            <a:r>
              <a:rPr lang="pt-BR" dirty="0" smtClean="0"/>
              <a:t>Adicionar menus.</a:t>
            </a:r>
          </a:p>
          <a:p>
            <a:pPr>
              <a:buNone/>
            </a:pPr>
            <a:r>
              <a:rPr lang="pt-BR" dirty="0" smtClean="0"/>
              <a:t>Menus são containers também</a:t>
            </a:r>
          </a:p>
          <a:p>
            <a:pPr>
              <a:buNone/>
            </a:pPr>
            <a:r>
              <a:rPr lang="pt-BR" dirty="0" smtClean="0"/>
              <a:t>Na realidade temos uma </a:t>
            </a:r>
            <a:r>
              <a:rPr lang="pt-BR" b="1" dirty="0" smtClean="0"/>
              <a:t>barra de menu </a:t>
            </a:r>
            <a:r>
              <a:rPr lang="pt-BR" dirty="0" smtClean="0"/>
              <a:t>e dentro dela vários, </a:t>
            </a:r>
            <a:r>
              <a:rPr lang="pt-BR" b="1" dirty="0" smtClean="0"/>
              <a:t>menus</a:t>
            </a:r>
            <a:r>
              <a:rPr lang="pt-BR" dirty="0" smtClean="0"/>
              <a:t> e dentro de cada menu um  </a:t>
            </a:r>
            <a:r>
              <a:rPr lang="pt-BR" b="1" dirty="0" smtClean="0"/>
              <a:t>item de menu</a:t>
            </a:r>
            <a:r>
              <a:rPr lang="pt-BR" dirty="0" smtClean="0"/>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javax.swing.JMenuBar</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smtClean="0"/>
              <a:t>A classe </a:t>
            </a:r>
            <a:r>
              <a:rPr lang="pt-BR" b="1" dirty="0" err="1" smtClean="0"/>
              <a:t>JMenuBar</a:t>
            </a:r>
            <a:r>
              <a:rPr lang="pt-BR" dirty="0" smtClean="0"/>
              <a:t> representa uma barra de menu em um </a:t>
            </a:r>
            <a:r>
              <a:rPr lang="pt-BR" b="1" dirty="0" err="1" smtClean="0"/>
              <a:t>JFrame</a:t>
            </a:r>
            <a:r>
              <a:rPr lang="pt-BR" dirty="0" smtClean="0"/>
              <a:t>. Para associá-la a um </a:t>
            </a:r>
            <a:r>
              <a:rPr lang="pt-BR" b="1" dirty="0" err="1" smtClean="0"/>
              <a:t>JFrame</a:t>
            </a:r>
            <a:r>
              <a:rPr lang="pt-BR" dirty="0" smtClean="0"/>
              <a:t> utilizamos o método </a:t>
            </a:r>
            <a:r>
              <a:rPr lang="pt-BR" b="1" dirty="0" err="1" smtClean="0"/>
              <a:t>setJMenuBar</a:t>
            </a:r>
            <a:r>
              <a:rPr lang="pt-BR" dirty="0" smtClean="0"/>
              <a:t> da classe </a:t>
            </a:r>
            <a:r>
              <a:rPr lang="pt-BR" b="1" dirty="0" err="1" smtClean="0"/>
              <a:t>JFrame</a:t>
            </a:r>
            <a:r>
              <a:rPr lang="pt-BR" dirty="0" smtClean="0"/>
              <a:t> deve ser chamado, passado o próprio </a:t>
            </a:r>
            <a:r>
              <a:rPr lang="pt-BR" b="1" dirty="0" err="1" smtClean="0"/>
              <a:t>JMenuBar</a:t>
            </a:r>
            <a:r>
              <a:rPr lang="pt-BR" dirty="0" smtClean="0"/>
              <a:t> como parâmetro.</a:t>
            </a:r>
          </a:p>
          <a:p>
            <a:pPr marL="0" indent="0" algn="just">
              <a:buNone/>
            </a:pPr>
            <a:endParaRPr lang="pt-BR" dirty="0" smtClean="0"/>
          </a:p>
          <a:p>
            <a:pPr marL="0" indent="0" algn="just">
              <a:buNone/>
            </a:pPr>
            <a:endParaRPr lang="pt-BR" dirty="0"/>
          </a:p>
        </p:txBody>
      </p:sp>
    </p:spTree>
    <p:extLst>
      <p:ext uri="{BB962C8B-B14F-4D97-AF65-F5344CB8AC3E}">
        <p14:creationId xmlns="" xmlns:p14="http://schemas.microsoft.com/office/powerpoint/2010/main" val="132432024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javax.swing.JMenuBar</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smtClean="0"/>
              <a:t>Uma barra de menu pode ter atalhos para seus itens. A classe </a:t>
            </a:r>
            <a:r>
              <a:rPr lang="pt-BR" b="1" dirty="0" err="1" smtClean="0"/>
              <a:t>JMenuBar</a:t>
            </a:r>
            <a:r>
              <a:rPr lang="pt-BR" dirty="0" smtClean="0"/>
              <a:t> possui diversos métodos para gerenciar atalhos de teclados, semelhantes ao de </a:t>
            </a:r>
            <a:r>
              <a:rPr lang="pt-BR" b="1" dirty="0" err="1" smtClean="0"/>
              <a:t>JButton</a:t>
            </a:r>
            <a:r>
              <a:rPr lang="pt-BR" dirty="0" smtClean="0"/>
              <a:t>.</a:t>
            </a:r>
            <a:endParaRPr lang="pt-BR" dirty="0"/>
          </a:p>
        </p:txBody>
      </p:sp>
    </p:spTree>
    <p:extLst>
      <p:ext uri="{BB962C8B-B14F-4D97-AF65-F5344CB8AC3E}">
        <p14:creationId xmlns="" xmlns:p14="http://schemas.microsoft.com/office/powerpoint/2010/main" val="347170707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javax.swing.JMenuBar</a:t>
            </a:r>
            <a:endParaRPr lang="pt-BR" dirty="0"/>
          </a:p>
        </p:txBody>
      </p:sp>
      <p:sp>
        <p:nvSpPr>
          <p:cNvPr id="3" name="Espaço Reservado para Conteúdo 2"/>
          <p:cNvSpPr>
            <a:spLocks noGrp="1"/>
          </p:cNvSpPr>
          <p:nvPr>
            <p:ph idx="1"/>
          </p:nvPr>
        </p:nvSpPr>
        <p:spPr>
          <a:xfrm>
            <a:off x="277084" y="3629883"/>
            <a:ext cx="8409716" cy="3006444"/>
          </a:xfrm>
        </p:spPr>
        <p:txBody>
          <a:bodyPr>
            <a:normAutofit fontScale="85000" lnSpcReduction="10000"/>
          </a:bodyPr>
          <a:lstStyle/>
          <a:p>
            <a:pPr marL="0" indent="0" algn="just">
              <a:buNone/>
            </a:pPr>
            <a:r>
              <a:rPr lang="pt-BR" dirty="0" smtClean="0"/>
              <a:t>Para obter uma barra de menu com o </a:t>
            </a:r>
            <a:r>
              <a:rPr lang="pt-BR" dirty="0" err="1" smtClean="0"/>
              <a:t>WindowBuilder</a:t>
            </a:r>
            <a:r>
              <a:rPr lang="pt-BR" dirty="0" smtClean="0"/>
              <a:t> selecione a palheta Menu e clique e arraste sobre a tela o </a:t>
            </a:r>
            <a:r>
              <a:rPr lang="pt-BR" dirty="0" err="1" smtClean="0"/>
              <a:t>JMenuBar</a:t>
            </a:r>
            <a:r>
              <a:rPr lang="pt-BR" dirty="0" smtClean="0"/>
              <a:t> logo abaixo do topo do </a:t>
            </a:r>
            <a:r>
              <a:rPr lang="pt-BR" dirty="0" err="1" smtClean="0"/>
              <a:t>JFrame</a:t>
            </a:r>
            <a:r>
              <a:rPr lang="pt-BR" dirty="0" smtClean="0"/>
              <a:t> na área verde que estará  marcada pelo WB. No código aparecerá  algo como:</a:t>
            </a:r>
          </a:p>
          <a:p>
            <a:pPr marL="0" indent="0" algn="just">
              <a:buNone/>
            </a:pPr>
            <a:r>
              <a:rPr lang="de-DE" dirty="0" smtClean="0"/>
              <a:t>JMenuBar menuBar = new JMenuBar();</a:t>
            </a:r>
          </a:p>
          <a:p>
            <a:pPr marL="0" indent="0" algn="just">
              <a:buNone/>
            </a:pPr>
            <a:r>
              <a:rPr lang="de-DE" dirty="0" smtClean="0"/>
              <a:t>setJMenuBar(menuBar);</a:t>
            </a:r>
          </a:p>
        </p:txBody>
      </p:sp>
      <p:pic>
        <p:nvPicPr>
          <p:cNvPr id="2051" name="Picture 3"/>
          <p:cNvPicPr>
            <a:picLocks noChangeAspect="1" noChangeArrowheads="1"/>
          </p:cNvPicPr>
          <p:nvPr/>
        </p:nvPicPr>
        <p:blipFill>
          <a:blip r:embed="rId2"/>
          <a:srcRect/>
          <a:stretch>
            <a:fillRect/>
          </a:stretch>
        </p:blipFill>
        <p:spPr bwMode="auto">
          <a:xfrm>
            <a:off x="1496317" y="1461650"/>
            <a:ext cx="6096000" cy="2085975"/>
          </a:xfrm>
          <a:prstGeom prst="rect">
            <a:avLst/>
          </a:prstGeom>
          <a:noFill/>
          <a:ln w="9525">
            <a:noFill/>
            <a:miter lim="800000"/>
            <a:headEnd/>
            <a:tailEnd/>
          </a:ln>
        </p:spPr>
      </p:pic>
      <p:cxnSp>
        <p:nvCxnSpPr>
          <p:cNvPr id="7" name="Conector de seta reta 6"/>
          <p:cNvCxnSpPr/>
          <p:nvPr/>
        </p:nvCxnSpPr>
        <p:spPr>
          <a:xfrm>
            <a:off x="1011382" y="2978723"/>
            <a:ext cx="31865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Conector de seta reta 8"/>
          <p:cNvCxnSpPr/>
          <p:nvPr/>
        </p:nvCxnSpPr>
        <p:spPr>
          <a:xfrm flipH="1">
            <a:off x="7717012" y="2216722"/>
            <a:ext cx="415636"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4717070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javax.swing.JMenuBar</a:t>
            </a:r>
            <a:endParaRPr lang="pt-BR" dirty="0"/>
          </a:p>
        </p:txBody>
      </p:sp>
      <p:sp>
        <p:nvSpPr>
          <p:cNvPr id="3" name="Espaço Reservado para Conteúdo 2"/>
          <p:cNvSpPr>
            <a:spLocks noGrp="1"/>
          </p:cNvSpPr>
          <p:nvPr>
            <p:ph idx="1"/>
          </p:nvPr>
        </p:nvSpPr>
        <p:spPr>
          <a:xfrm>
            <a:off x="304794" y="2881713"/>
            <a:ext cx="8409716" cy="3006444"/>
          </a:xfrm>
        </p:spPr>
        <p:txBody>
          <a:bodyPr>
            <a:normAutofit/>
          </a:bodyPr>
          <a:lstStyle/>
          <a:p>
            <a:pPr marL="0" indent="0" algn="just">
              <a:buNone/>
            </a:pPr>
            <a:r>
              <a:rPr lang="pt-BR" dirty="0" smtClean="0"/>
              <a:t>Com isso o WB colocou uma barra de menu ao frame. Observe que ele pede para colocar os </a:t>
            </a:r>
            <a:r>
              <a:rPr lang="pt-BR" dirty="0" err="1" smtClean="0"/>
              <a:t>JMenu</a:t>
            </a:r>
            <a:r>
              <a:rPr lang="pt-BR" dirty="0" smtClean="0"/>
              <a:t> o que veremos a seguir.</a:t>
            </a:r>
          </a:p>
          <a:p>
            <a:pPr marL="0" indent="0" algn="just">
              <a:buNone/>
            </a:pPr>
            <a:endParaRPr lang="pt-BR" dirty="0" smtClean="0"/>
          </a:p>
          <a:p>
            <a:pPr marL="0" indent="0" algn="just">
              <a:buNone/>
            </a:pPr>
            <a:endParaRPr lang="de-DE" dirty="0" smtClean="0"/>
          </a:p>
        </p:txBody>
      </p:sp>
      <p:cxnSp>
        <p:nvCxnSpPr>
          <p:cNvPr id="7" name="Conector de seta reta 6"/>
          <p:cNvCxnSpPr/>
          <p:nvPr/>
        </p:nvCxnSpPr>
        <p:spPr>
          <a:xfrm>
            <a:off x="1039091" y="1967345"/>
            <a:ext cx="122309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Conector de seta reta 8"/>
          <p:cNvCxnSpPr/>
          <p:nvPr/>
        </p:nvCxnSpPr>
        <p:spPr>
          <a:xfrm flipH="1" flipV="1">
            <a:off x="3103448" y="2216722"/>
            <a:ext cx="415636" cy="41564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3075" name="Picture 3"/>
          <p:cNvPicPr>
            <a:picLocks noChangeAspect="1" noChangeArrowheads="1"/>
          </p:cNvPicPr>
          <p:nvPr/>
        </p:nvPicPr>
        <p:blipFill>
          <a:blip r:embed="rId2"/>
          <a:srcRect/>
          <a:stretch>
            <a:fillRect/>
          </a:stretch>
        </p:blipFill>
        <p:spPr bwMode="auto">
          <a:xfrm>
            <a:off x="2262188" y="1511872"/>
            <a:ext cx="4619625" cy="704850"/>
          </a:xfrm>
          <a:prstGeom prst="rect">
            <a:avLst/>
          </a:prstGeom>
          <a:noFill/>
          <a:ln w="9525">
            <a:noFill/>
            <a:miter lim="800000"/>
            <a:headEnd/>
            <a:tailEnd/>
          </a:ln>
        </p:spPr>
      </p:pic>
    </p:spTree>
    <p:extLst>
      <p:ext uri="{BB962C8B-B14F-4D97-AF65-F5344CB8AC3E}">
        <p14:creationId xmlns="" xmlns:p14="http://schemas.microsoft.com/office/powerpoint/2010/main" val="34717070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javax.swing.JMenu</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dirty="0" smtClean="0"/>
              <a:t>Um objeto da classe </a:t>
            </a:r>
            <a:r>
              <a:rPr lang="pt-BR" b="1" dirty="0" err="1" smtClean="0"/>
              <a:t>JMenu</a:t>
            </a:r>
            <a:r>
              <a:rPr lang="pt-BR" dirty="0" smtClean="0"/>
              <a:t> representa m item de um componente de menu, alocado em uma barra (</a:t>
            </a:r>
            <a:r>
              <a:rPr lang="pt-BR" b="1" dirty="0" err="1" smtClean="0"/>
              <a:t>JMenuBar</a:t>
            </a:r>
            <a:r>
              <a:rPr lang="pt-BR" dirty="0" smtClean="0"/>
              <a:t>).</a:t>
            </a:r>
            <a:endParaRPr lang="pt-BR" dirty="0"/>
          </a:p>
        </p:txBody>
      </p:sp>
    </p:spTree>
    <p:extLst>
      <p:ext uri="{BB962C8B-B14F-4D97-AF65-F5344CB8AC3E}">
        <p14:creationId xmlns="" xmlns:p14="http://schemas.microsoft.com/office/powerpoint/2010/main" val="68278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4465</TotalTime>
  <Words>5838</Words>
  <Application>Microsoft Office PowerPoint</Application>
  <PresentationFormat>Apresentação na tela (4:3)</PresentationFormat>
  <Paragraphs>610</Paragraphs>
  <Slides>154</Slides>
  <Notes>1</Notes>
  <HiddenSlides>0</HiddenSlides>
  <MMClips>0</MMClips>
  <ScaleCrop>false</ScaleCrop>
  <HeadingPairs>
    <vt:vector size="4" baseType="variant">
      <vt:variant>
        <vt:lpstr>Tema</vt:lpstr>
      </vt:variant>
      <vt:variant>
        <vt:i4>1</vt:i4>
      </vt:variant>
      <vt:variant>
        <vt:lpstr>Títulos de slides</vt:lpstr>
      </vt:variant>
      <vt:variant>
        <vt:i4>154</vt:i4>
      </vt:variant>
    </vt:vector>
  </HeadingPairs>
  <TitlesOfParts>
    <vt:vector size="155" baseType="lpstr">
      <vt:lpstr>Office Theme</vt:lpstr>
      <vt:lpstr>Slide 1</vt:lpstr>
      <vt:lpstr>Interfaces gráficas com AWT/Swing</vt:lpstr>
      <vt:lpstr>AWT (Abstract Window Toolkit)</vt:lpstr>
      <vt:lpstr>Package java.awt.*</vt:lpstr>
      <vt:lpstr>Package java.awt.*</vt:lpstr>
      <vt:lpstr>Package java.awt.*</vt:lpstr>
      <vt:lpstr>Package java.awt.*</vt:lpstr>
      <vt:lpstr>Package java.awt.*</vt:lpstr>
      <vt:lpstr>java.awt.Panel</vt:lpstr>
      <vt:lpstr>java.awt.Window</vt:lpstr>
      <vt:lpstr>java.awt.Dialog</vt:lpstr>
      <vt:lpstr>java.awt.Frame</vt:lpstr>
      <vt:lpstr>java.awt.ScrollPane</vt:lpstr>
      <vt:lpstr>Criando uma tela com AWT</vt:lpstr>
      <vt:lpstr>Criando uma tela com AWT</vt:lpstr>
      <vt:lpstr>Quando os evento ocorrem?</vt:lpstr>
      <vt:lpstr>Mas como eu fecho o Frame?</vt:lpstr>
      <vt:lpstr>Criando uma tela com AWT</vt:lpstr>
      <vt:lpstr>Relação entre AWT e Swing</vt:lpstr>
      <vt:lpstr>Relação entre AWT e Swing</vt:lpstr>
      <vt:lpstr>Relação entre AWT e Swing</vt:lpstr>
      <vt:lpstr>Package javax.swing</vt:lpstr>
      <vt:lpstr>Package javax.swing</vt:lpstr>
      <vt:lpstr>Package javax.swing</vt:lpstr>
      <vt:lpstr>javax.swing.JFrame</vt:lpstr>
      <vt:lpstr>javax.swing.JFrame</vt:lpstr>
      <vt:lpstr>Criando uma janela Swing</vt:lpstr>
      <vt:lpstr>javax.swing.JFrame</vt:lpstr>
      <vt:lpstr>javax.swing.JFrame</vt:lpstr>
      <vt:lpstr>javax.swing.JFrame</vt:lpstr>
      <vt:lpstr>javax.swing.JFrame</vt:lpstr>
      <vt:lpstr>javax.swing.JFrame</vt:lpstr>
      <vt:lpstr>Tutoriais sobre javax.swing.*</vt:lpstr>
      <vt:lpstr>WindowBuilder</vt:lpstr>
      <vt:lpstr>WindowBuilder</vt:lpstr>
      <vt:lpstr>WindowBuilder</vt:lpstr>
      <vt:lpstr>WindowBuilder</vt:lpstr>
      <vt:lpstr>WindowBuilder</vt:lpstr>
      <vt:lpstr>WindowBuilder</vt:lpstr>
      <vt:lpstr>Principais componentes Swing</vt:lpstr>
      <vt:lpstr>javax.swing.JLabel</vt:lpstr>
      <vt:lpstr>javax.swing.JLabel</vt:lpstr>
      <vt:lpstr>javax.swing.JLabel</vt:lpstr>
      <vt:lpstr>javax.swing.JLabel</vt:lpstr>
      <vt:lpstr>javax.swing.JLabel</vt:lpstr>
      <vt:lpstr>javax.swing.JLabel</vt:lpstr>
      <vt:lpstr>javax.swing.JLabel</vt:lpstr>
      <vt:lpstr>javax.swing.JPanel</vt:lpstr>
      <vt:lpstr>javax.swing.JPanel</vt:lpstr>
      <vt:lpstr>javax.swing.JPanel</vt:lpstr>
      <vt:lpstr>javax.swing.JButton</vt:lpstr>
      <vt:lpstr>javax.swing.JButton</vt:lpstr>
      <vt:lpstr>javax.swing.JButton</vt:lpstr>
      <vt:lpstr>javax.swing.JButton</vt:lpstr>
      <vt:lpstr>javax.swing.JButton</vt:lpstr>
      <vt:lpstr>javax.swing.JButton</vt:lpstr>
      <vt:lpstr>javax.swing.JToggleButton</vt:lpstr>
      <vt:lpstr>javax.swing.JToggleButton</vt:lpstr>
      <vt:lpstr>javax.swing.JTextField</vt:lpstr>
      <vt:lpstr>javax.swing.JTextField</vt:lpstr>
      <vt:lpstr>javax.swing.JTextField</vt:lpstr>
      <vt:lpstr>javax.swing.JTextField</vt:lpstr>
      <vt:lpstr>javax.swing.JPasswordField</vt:lpstr>
      <vt:lpstr>javax.swing.JPasswordField</vt:lpstr>
      <vt:lpstr>javax.swing.JTextArea</vt:lpstr>
      <vt:lpstr>javax.swing.JTextArea</vt:lpstr>
      <vt:lpstr>javax.swing.JComboBox</vt:lpstr>
      <vt:lpstr>javax.swing.JComboBox</vt:lpstr>
      <vt:lpstr>javax.swing.JComboBox</vt:lpstr>
      <vt:lpstr>javax.swing.JComboBox</vt:lpstr>
      <vt:lpstr>javax.swing.JComboBox</vt:lpstr>
      <vt:lpstr>javax.swing.JComboBox</vt:lpstr>
      <vt:lpstr>javax.swing.JList</vt:lpstr>
      <vt:lpstr>javax.swing.JList</vt:lpstr>
      <vt:lpstr>javax.swing.JList</vt:lpstr>
      <vt:lpstr>javax.swing.JList</vt:lpstr>
      <vt:lpstr>javax.swing.JCheckBox</vt:lpstr>
      <vt:lpstr>javax.swing.JCheckBox</vt:lpstr>
      <vt:lpstr>javax.swing.JCheckBox</vt:lpstr>
      <vt:lpstr>javax.swing.JCheckBox</vt:lpstr>
      <vt:lpstr>javax.swing.JSpinner</vt:lpstr>
      <vt:lpstr>javax.swing.JSpinner</vt:lpstr>
      <vt:lpstr>javax.swing.JSpinner</vt:lpstr>
      <vt:lpstr>javax.swing.JSpinner</vt:lpstr>
      <vt:lpstr>Datas ????</vt:lpstr>
      <vt:lpstr>JCalendar</vt:lpstr>
      <vt:lpstr>Adicionar biblioteca ao projeto</vt:lpstr>
      <vt:lpstr>Adicionar biblioteca ao projeto</vt:lpstr>
      <vt:lpstr>Adicionar biblioteca ao projeto</vt:lpstr>
      <vt:lpstr>Adicionar biblioteca ao projeto</vt:lpstr>
      <vt:lpstr>Adicionar JCalendar a uma palheta</vt:lpstr>
      <vt:lpstr>O componente JDateChooser</vt:lpstr>
      <vt:lpstr>O componente JDateChooser</vt:lpstr>
      <vt:lpstr>Menus</vt:lpstr>
      <vt:lpstr>javax.swing.JMenuBar</vt:lpstr>
      <vt:lpstr>javax.swing.JMenuBar</vt:lpstr>
      <vt:lpstr>javax.swing.JMenuBar</vt:lpstr>
      <vt:lpstr>javax.swing.JMenuBar</vt:lpstr>
      <vt:lpstr>javax.swing.JMenu</vt:lpstr>
      <vt:lpstr>javax.swing.JMenu</vt:lpstr>
      <vt:lpstr>javax.swing.JMenuItem</vt:lpstr>
      <vt:lpstr>javax.swing.JMenuItem</vt:lpstr>
      <vt:lpstr>Referencias Bibliográficas</vt:lpstr>
      <vt:lpstr>Montando um Menu</vt:lpstr>
      <vt:lpstr>Montando um Menu</vt:lpstr>
      <vt:lpstr>Montando um Menu</vt:lpstr>
      <vt:lpstr>Montando um Menu</vt:lpstr>
      <vt:lpstr>javax.swing.JTabbedPane</vt:lpstr>
      <vt:lpstr>javax.swing.JTabbedPane</vt:lpstr>
      <vt:lpstr>javax.swing.JTabbedPane</vt:lpstr>
      <vt:lpstr>javax.swing.JTabbedPane</vt:lpstr>
      <vt:lpstr>javax.swing.JTree</vt:lpstr>
      <vt:lpstr>javax.swing.JFileChooser </vt:lpstr>
      <vt:lpstr>Slide 114</vt:lpstr>
      <vt:lpstr>Slide 115</vt:lpstr>
      <vt:lpstr>javax.swing.JFrame</vt:lpstr>
      <vt:lpstr>javax.swing.JFrame</vt:lpstr>
      <vt:lpstr>javax.swing.JFrame</vt:lpstr>
      <vt:lpstr>javax.swing.JFrame</vt:lpstr>
      <vt:lpstr>javax.swing.JFrame</vt:lpstr>
      <vt:lpstr>javax.swing.JFrame</vt:lpstr>
      <vt:lpstr>javax.swing.JFrame</vt:lpstr>
      <vt:lpstr>javax.swing.JFrame</vt:lpstr>
      <vt:lpstr>javax.swing.JFrame</vt:lpstr>
      <vt:lpstr>javax.swing.JFrame</vt:lpstr>
      <vt:lpstr>javax.swing.JFrame</vt:lpstr>
      <vt:lpstr>javax.swing.JFrame</vt:lpstr>
      <vt:lpstr>java.awt.Container</vt:lpstr>
      <vt:lpstr>java.awt.Container</vt:lpstr>
      <vt:lpstr>java.awt.Container</vt:lpstr>
      <vt:lpstr>java.awt.Container</vt:lpstr>
      <vt:lpstr>java.awt.Container</vt:lpstr>
      <vt:lpstr>java.awt.Container</vt:lpstr>
      <vt:lpstr>Gerenciadores de Layout</vt:lpstr>
      <vt:lpstr>Gerenciadores de Layout</vt:lpstr>
      <vt:lpstr>Gerenciadores de Layout</vt:lpstr>
      <vt:lpstr>Gerenciadores de Layout</vt:lpstr>
      <vt:lpstr>Implementações de LayoutManager</vt:lpstr>
      <vt:lpstr>BorderLayout</vt:lpstr>
      <vt:lpstr>BorderLayout</vt:lpstr>
      <vt:lpstr>BorderLayout</vt:lpstr>
      <vt:lpstr>BorderLayout</vt:lpstr>
      <vt:lpstr>BorderLayout</vt:lpstr>
      <vt:lpstr>Método pack de JFrame</vt:lpstr>
      <vt:lpstr>Método getPreferredSize</vt:lpstr>
      <vt:lpstr>FlowLayout</vt:lpstr>
      <vt:lpstr>java.awt.FlowLayout</vt:lpstr>
      <vt:lpstr>java.awt.FlowLayout</vt:lpstr>
      <vt:lpstr>java.awt.FlowLayout</vt:lpstr>
      <vt:lpstr>java.awt.FlowLayout</vt:lpstr>
      <vt:lpstr>java.awt.FlowLayout</vt:lpstr>
      <vt:lpstr>java.awt.GridLayout</vt:lpstr>
      <vt:lpstr>java.awt.GridLayout</vt:lpstr>
      <vt:lpstr>java.awt.GridLayout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 Todeschini</dc:creator>
  <cp:lastModifiedBy>Senai</cp:lastModifiedBy>
  <cp:revision>782</cp:revision>
  <cp:lastPrinted>2012-05-23T03:30:40Z</cp:lastPrinted>
  <dcterms:created xsi:type="dcterms:W3CDTF">2012-04-08T17:30:12Z</dcterms:created>
  <dcterms:modified xsi:type="dcterms:W3CDTF">2013-12-28T22:35:17Z</dcterms:modified>
</cp:coreProperties>
</file>