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5" r:id="rId2"/>
    <p:sldId id="316" r:id="rId3"/>
    <p:sldId id="314" r:id="rId4"/>
    <p:sldId id="271" r:id="rId5"/>
    <p:sldId id="318" r:id="rId6"/>
    <p:sldId id="324" r:id="rId7"/>
    <p:sldId id="325" r:id="rId8"/>
    <p:sldId id="326" r:id="rId9"/>
    <p:sldId id="327" r:id="rId10"/>
    <p:sldId id="319" r:id="rId11"/>
    <p:sldId id="320" r:id="rId12"/>
    <p:sldId id="321" r:id="rId13"/>
    <p:sldId id="332" r:id="rId14"/>
    <p:sldId id="322" r:id="rId15"/>
    <p:sldId id="328" r:id="rId16"/>
    <p:sldId id="329" r:id="rId17"/>
    <p:sldId id="333" r:id="rId18"/>
    <p:sldId id="330" r:id="rId19"/>
    <p:sldId id="331" r:id="rId20"/>
    <p:sldId id="334" r:id="rId21"/>
    <p:sldId id="335" r:id="rId22"/>
    <p:sldId id="317" r:id="rId2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573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0A06F-50A2-4411-B301-434D7B668115}" type="datetimeFigureOut">
              <a:rPr lang="pt-BR" smtClean="0"/>
              <a:pPr/>
              <a:t>19/09/2013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D5498-7A09-44AC-8A89-4F070BF7B7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D5498-7A09-44AC-8A89-4F070BF7B72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pt/java/javase/download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99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Métodos em Java são similares a procedimentos e funções assim como em outras linguagens de alto nível. Normalmente correspondem a “trechos” de códigos que podem ser chamados a qualquer momento pela mesma </a:t>
            </a:r>
            <a:r>
              <a:rPr lang="pt-BR" b="1" dirty="0" smtClean="0"/>
              <a:t>classe</a:t>
            </a:r>
            <a:r>
              <a:rPr lang="pt-BR" dirty="0" smtClean="0"/>
              <a:t> ou de outra </a:t>
            </a:r>
            <a:r>
              <a:rPr lang="pt-BR" b="1" dirty="0" smtClean="0"/>
              <a:t>classe</a:t>
            </a:r>
            <a:r>
              <a:rPr lang="pt-BR" dirty="0" smtClean="0"/>
              <a:t>.  (GOODRICH, 2001, p. 23).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349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em Java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9911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Em Java não há um definição bem clara do que é um procedimento ou uma função. Para (GOODRICH) o conceito de método é tiver o tipo de retorno </a:t>
            </a:r>
            <a:r>
              <a:rPr lang="pt-BR" b="1" dirty="0" err="1" smtClean="0"/>
              <a:t>void</a:t>
            </a:r>
            <a:r>
              <a:rPr lang="pt-BR" dirty="0" smtClean="0"/>
              <a:t> ele será um </a:t>
            </a:r>
            <a:r>
              <a:rPr lang="pt-BR" dirty="0" smtClean="0">
                <a:solidFill>
                  <a:srgbClr val="FF0000"/>
                </a:solidFill>
              </a:rPr>
              <a:t>procedimento</a:t>
            </a:r>
            <a:r>
              <a:rPr lang="pt-BR" dirty="0" smtClean="0"/>
              <a:t>, caso contrário ele será chamado de </a:t>
            </a:r>
            <a:r>
              <a:rPr lang="pt-BR" dirty="0" smtClean="0">
                <a:solidFill>
                  <a:srgbClr val="FF0000"/>
                </a:solidFill>
              </a:rPr>
              <a:t>função</a:t>
            </a:r>
            <a:r>
              <a:rPr lang="pt-BR" dirty="0" smtClean="0"/>
              <a:t>. Para </a:t>
            </a:r>
            <a:r>
              <a:rPr lang="pt-BR" dirty="0" smtClean="0">
                <a:solidFill>
                  <a:srgbClr val="FF0000"/>
                </a:solidFill>
              </a:rPr>
              <a:t>retornar um valor </a:t>
            </a:r>
            <a:r>
              <a:rPr lang="pt-BR" dirty="0" smtClean="0"/>
              <a:t>em Java devemos utilizar a palavra reservada </a:t>
            </a:r>
            <a:r>
              <a:rPr lang="pt-BR" b="1" dirty="0" err="1" smtClean="0"/>
              <a:t>return</a:t>
            </a:r>
            <a:r>
              <a:rPr lang="pt-BR" dirty="0" smtClean="0"/>
              <a:t>. O tipo retornado deve ser compatível com o tipo do retorno caso contrario haverá um erro de compilação. (</a:t>
            </a:r>
            <a:r>
              <a:rPr lang="pt-BR" dirty="0"/>
              <a:t>GOODRICH, 2001, p. 25)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349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API on-line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mtClean="0"/>
              <a:t>A </a:t>
            </a:r>
            <a:r>
              <a:rPr lang="pt-BR" smtClean="0"/>
              <a:t> API </a:t>
            </a:r>
            <a:r>
              <a:rPr lang="pt-BR" dirty="0" smtClean="0"/>
              <a:t>Java está disponível para consulta.</a:t>
            </a:r>
          </a:p>
          <a:p>
            <a:pPr>
              <a:buNone/>
            </a:pPr>
            <a:r>
              <a:rPr lang="pt-BR" dirty="0" smtClean="0">
                <a:hlinkClick r:id="rId2"/>
              </a:rPr>
              <a:t>http://docs.oracle.com/javase/7/docs/api/</a:t>
            </a:r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Observações: a cada versão do Java muitas classes e métodos são adicionados portando tenha certeza de consultar a versão que você esteja utilizando.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API off-line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A API  Java pode ser baixada e utilizada também da mesma forma se estivesse on-line.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>
                <a:hlinkClick r:id="rId2"/>
              </a:rPr>
              <a:t>http://www.oracle.com/technetwork/pt/java/javase/downloads/index.html</a:t>
            </a: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18" y="1417638"/>
            <a:ext cx="8740068" cy="49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207818" y="1417638"/>
            <a:ext cx="1759527" cy="146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rot="10800000" flipV="1">
            <a:off x="1967347" y="1131332"/>
            <a:ext cx="3352798" cy="1210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458688" y="877391"/>
            <a:ext cx="90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Pacotes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18" y="1417638"/>
            <a:ext cx="8740068" cy="49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207818" y="2900123"/>
            <a:ext cx="1759527" cy="3431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rot="5400000">
            <a:off x="1849492" y="1364580"/>
            <a:ext cx="2452439" cy="2216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197929" y="900550"/>
            <a:ext cx="49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classes e interfaces no pacote selecionado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Vamos utilizar um pouco a API vamos conhecer um pouco mais sobre a classe String.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Vamos procurar pelo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 ... e encontrar a classe String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 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 smtClean="0"/>
              <a:t>Conceitualmente, String Java são seqüências de caracteres Unicode. Por exemplo a String (literal) "Java \u2122" consiste nos cinco caracteres Unicode J,a,v,a, </a:t>
            </a:r>
            <a:r>
              <a:rPr lang="pt-BR" baseline="30000" dirty="0" smtClean="0"/>
              <a:t>TM</a:t>
            </a:r>
            <a:r>
              <a:rPr lang="pt-BR" dirty="0" smtClean="0"/>
              <a:t>. A linguagem Java não tem um tipo literal intrínseco. Ao invés disso, a biblioteca padrão Java contém uma classe predefinida chamada String. Cada literal entre aspas é uma instância da classe String. (</a:t>
            </a:r>
            <a:r>
              <a:rPr lang="en-US" dirty="0" smtClean="0"/>
              <a:t>HORSTMANN, 2008, </a:t>
            </a:r>
            <a:r>
              <a:rPr lang="pt-BR" dirty="0" smtClean="0"/>
              <a:t>p. 28).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637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13855" y="2313708"/>
            <a:ext cx="1759527" cy="207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10" idx="1"/>
          </p:cNvCxnSpPr>
          <p:nvPr/>
        </p:nvCxnSpPr>
        <p:spPr>
          <a:xfrm rot="10800000" flipV="1">
            <a:off x="1773382" y="854422"/>
            <a:ext cx="2286000" cy="1459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059382" y="669756"/>
            <a:ext cx="311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Procure pelo 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3685311"/>
            <a:ext cx="1759527" cy="2873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 rot="10800000" flipV="1">
            <a:off x="1773382" y="2708565"/>
            <a:ext cx="2286000" cy="19534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059382" y="2470849"/>
            <a:ext cx="4978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Observe que agora temos uma lista de interfaces e </a:t>
            </a:r>
          </a:p>
          <a:p>
            <a:r>
              <a:rPr lang="pt-BR" dirty="0" smtClean="0"/>
              <a:t>classes desse pacote procure a classe String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699" y="1514623"/>
            <a:ext cx="9134353" cy="51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ector de seta reta 5"/>
          <p:cNvCxnSpPr/>
          <p:nvPr/>
        </p:nvCxnSpPr>
        <p:spPr>
          <a:xfrm rot="10800000" flipV="1">
            <a:off x="2382982" y="845122"/>
            <a:ext cx="1620982" cy="1302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031664" y="623442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Localização (pacote)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10800000" flipV="1">
            <a:off x="2715491" y="1219199"/>
            <a:ext cx="1620982" cy="150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19595" y="1011374"/>
            <a:ext cx="20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da classe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rot="5400000">
            <a:off x="3190726" y="2991860"/>
            <a:ext cx="1699202" cy="758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433447" y="2230578"/>
            <a:ext cx="446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 de como obter objetos dessa classe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 rot="5400000">
            <a:off x="3948537" y="4807524"/>
            <a:ext cx="1482436" cy="845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182511" y="4234585"/>
            <a:ext cx="390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 a respeito da classe e seu uso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API do </a:t>
            </a:r>
            <a:r>
              <a:rPr lang="pt-BR" dirty="0" err="1" smtClean="0"/>
              <a:t>Java</a:t>
            </a:r>
            <a:r>
              <a:rPr lang="pt-BR" baseline="30000" dirty="0" err="1" smtClean="0"/>
              <a:t>TM</a:t>
            </a:r>
            <a:r>
              <a:rPr lang="pt-BR" dirty="0" smtClean="0"/>
              <a:t> </a:t>
            </a:r>
            <a:r>
              <a:rPr lang="pt-BR" dirty="0" err="1" smtClean="0"/>
              <a:t>Javadoc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8" y="1418473"/>
            <a:ext cx="9130152" cy="513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ector de seta reta 5"/>
          <p:cNvCxnSpPr/>
          <p:nvPr/>
        </p:nvCxnSpPr>
        <p:spPr>
          <a:xfrm rot="5400000">
            <a:off x="2355276" y="1205345"/>
            <a:ext cx="1052944" cy="94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948213" y="715871"/>
            <a:ext cx="20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Retorno do método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rot="5400000">
            <a:off x="3856120" y="1445430"/>
            <a:ext cx="808310" cy="595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558146" y="1066797"/>
            <a:ext cx="419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do método (link para detalhamento)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10800000" flipV="1">
            <a:off x="4336473" y="1634836"/>
            <a:ext cx="1828800" cy="512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110709" y="1399300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Parâmetros do métodos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rot="10800000">
            <a:off x="5473401" y="2341421"/>
            <a:ext cx="1330036" cy="332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885704" y="2424543"/>
            <a:ext cx="189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Descrição sobre o </a:t>
            </a:r>
          </a:p>
          <a:p>
            <a:r>
              <a:rPr lang="pt-BR" dirty="0" smtClean="0"/>
              <a:t>uso do método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638"/>
            <a:ext cx="9158988" cy="514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995055" y="1417638"/>
            <a:ext cx="6927272" cy="2489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rot="10800000" flipV="1">
            <a:off x="3034148" y="997525"/>
            <a:ext cx="900544" cy="350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059375" y="831265"/>
            <a:ext cx="477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Detalhamento do método </a:t>
            </a:r>
            <a:r>
              <a:rPr lang="pt-BR" dirty="0" err="1" smtClean="0"/>
              <a:t>charAt</a:t>
            </a:r>
            <a:r>
              <a:rPr lang="pt-BR" dirty="0" smtClean="0"/>
              <a:t> da classe String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93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GOODRICH, Michael T., </a:t>
            </a:r>
            <a:r>
              <a:rPr lang="en-US" b="1" dirty="0" err="1" smtClean="0"/>
              <a:t>Estrutura</a:t>
            </a:r>
            <a:r>
              <a:rPr lang="en-US" b="1" dirty="0" smtClean="0"/>
              <a:t> de Dados e </a:t>
            </a:r>
            <a:r>
              <a:rPr lang="en-US" b="1" dirty="0" err="1" smtClean="0"/>
              <a:t>Algoritmos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Java</a:t>
            </a:r>
            <a:r>
              <a:rPr lang="en-US" dirty="0" smtClean="0"/>
              <a:t>. </a:t>
            </a:r>
            <a:r>
              <a:rPr lang="en-US" dirty="0" err="1" smtClean="0"/>
              <a:t>ed</a:t>
            </a:r>
            <a:r>
              <a:rPr lang="en-US" dirty="0" smtClean="0"/>
              <a:t> Bookman, Porto </a:t>
            </a:r>
            <a:r>
              <a:rPr lang="en-US" dirty="0" err="1" smtClean="0"/>
              <a:t>Alegre</a:t>
            </a:r>
            <a:r>
              <a:rPr lang="en-US" dirty="0" smtClean="0"/>
              <a:t> RS, 2001. </a:t>
            </a: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HORSTMANN, Cay; CORNEL, Gary </a:t>
            </a:r>
            <a:r>
              <a:rPr lang="en-US" b="1" dirty="0" smtClean="0"/>
              <a:t>Core Java Fundamentals v.1</a:t>
            </a:r>
            <a:r>
              <a:rPr lang="en-US" dirty="0" smtClean="0"/>
              <a:t>,  Sun Microsystem Press ed. 8 2008.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SIERRA, Kathy </a:t>
            </a:r>
            <a:r>
              <a:rPr lang="pt-BR" b="1" dirty="0" smtClean="0"/>
              <a:t>Use a cabeça! Java. </a:t>
            </a:r>
            <a:r>
              <a:rPr lang="en-US" dirty="0" smtClean="0"/>
              <a:t>e</a:t>
            </a:r>
            <a:r>
              <a:rPr lang="pt-BR" dirty="0" smtClean="0"/>
              <a:t>d. Alta Books, Rio de Janeiro, RJ 2005.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SIERRA, Kathy. </a:t>
            </a:r>
            <a:r>
              <a:rPr lang="pt-BR" b="1" dirty="0" smtClean="0"/>
              <a:t>Certificação Sun para programador Java 5 Guia de estudo SCJP. </a:t>
            </a:r>
            <a:r>
              <a:rPr lang="en-US" dirty="0" smtClean="0"/>
              <a:t>e</a:t>
            </a:r>
            <a:r>
              <a:rPr lang="pt-BR" dirty="0" smtClean="0"/>
              <a:t>d. Alta Books, Rio de Janeiro, RJ 2006.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1847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API do </a:t>
            </a:r>
            <a:r>
              <a:rPr lang="pt-BR" dirty="0" err="1" smtClean="0"/>
              <a:t>Javadoc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Objetivos:</a:t>
            </a:r>
          </a:p>
          <a:p>
            <a:r>
              <a:rPr lang="pt-BR" dirty="0" smtClean="0"/>
              <a:t>Conhecer a API;</a:t>
            </a:r>
          </a:p>
          <a:p>
            <a:r>
              <a:rPr lang="pt-BR" dirty="0" smtClean="0"/>
              <a:t>Ver padrões da convenção da JCP;</a:t>
            </a:r>
          </a:p>
          <a:p>
            <a:r>
              <a:rPr lang="pt-BR" dirty="0" smtClean="0"/>
              <a:t>Conhecer classes em da linguagem Java;</a:t>
            </a:r>
          </a:p>
          <a:p>
            <a:r>
              <a:rPr lang="pt-BR" dirty="0" smtClean="0"/>
              <a:t>Auto-conhecimento com a leitura da API;</a:t>
            </a:r>
          </a:p>
          <a:p>
            <a:r>
              <a:rPr lang="pt-BR" dirty="0" smtClean="0"/>
              <a:t>Conhecer a ferramenta </a:t>
            </a:r>
            <a:r>
              <a:rPr lang="pt-BR" dirty="0" err="1" smtClean="0"/>
              <a:t>Javadoc</a:t>
            </a:r>
            <a:r>
              <a:rPr lang="pt-BR" dirty="0" smtClean="0"/>
              <a:t>;</a:t>
            </a:r>
          </a:p>
          <a:p>
            <a:r>
              <a:rPr lang="pt-BR" dirty="0" smtClean="0"/>
              <a:t>Gerar documentação dos seus códigos.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Veremos alguns conceitos importantes como </a:t>
            </a:r>
            <a:r>
              <a:rPr lang="pt-BR" b="1" dirty="0" smtClean="0"/>
              <a:t>métodos</a:t>
            </a:r>
            <a:r>
              <a:rPr lang="pt-BR" dirty="0" smtClean="0"/>
              <a:t> e </a:t>
            </a:r>
            <a:r>
              <a:rPr lang="pt-BR" b="1" dirty="0" smtClean="0"/>
              <a:t>API</a:t>
            </a:r>
            <a:r>
              <a:rPr lang="pt-BR" dirty="0" smtClean="0"/>
              <a:t>. Como fazemos a leitura da </a:t>
            </a:r>
            <a:r>
              <a:rPr lang="pt-BR" b="1" dirty="0" smtClean="0"/>
              <a:t>API</a:t>
            </a:r>
            <a:r>
              <a:rPr lang="pt-BR" dirty="0" smtClean="0"/>
              <a:t> da linguagem </a:t>
            </a:r>
            <a:r>
              <a:rPr lang="pt-BR" b="1" dirty="0" smtClean="0"/>
              <a:t>Java™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en-US" dirty="0" smtClean="0"/>
              <a:t>q</a:t>
            </a:r>
            <a:r>
              <a:rPr lang="pt-BR" dirty="0" err="1" smtClean="0"/>
              <a:t>ue</a:t>
            </a:r>
            <a:r>
              <a:rPr lang="pt-BR" dirty="0" smtClean="0"/>
              <a:t> é API ?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API</a:t>
            </a:r>
            <a:r>
              <a:rPr lang="pt-BR" dirty="0"/>
              <a:t> </a:t>
            </a:r>
            <a:r>
              <a:rPr lang="pt-BR" dirty="0" smtClean="0"/>
              <a:t>do inglês </a:t>
            </a:r>
            <a:r>
              <a:rPr lang="pt-BR" i="1" dirty="0" err="1" smtClean="0"/>
              <a:t>Application</a:t>
            </a:r>
            <a:r>
              <a:rPr lang="pt-BR" i="1" dirty="0" smtClean="0"/>
              <a:t> </a:t>
            </a:r>
            <a:r>
              <a:rPr lang="pt-BR" i="1" dirty="0" err="1"/>
              <a:t>Programming</a:t>
            </a:r>
            <a:r>
              <a:rPr lang="pt-BR" i="1" dirty="0"/>
              <a:t> Interface </a:t>
            </a:r>
            <a:r>
              <a:rPr lang="pt-BR" dirty="0" smtClean="0"/>
              <a:t>traduzindo para o português </a:t>
            </a:r>
            <a:r>
              <a:rPr lang="pt-BR" b="1" dirty="0" smtClean="0"/>
              <a:t>Interface </a:t>
            </a:r>
            <a:r>
              <a:rPr lang="pt-BR" b="1" dirty="0"/>
              <a:t>de Programação de </a:t>
            </a:r>
            <a:r>
              <a:rPr lang="pt-BR" b="1" dirty="0" smtClean="0"/>
              <a:t>Aplicativos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um conjunto de </a:t>
            </a:r>
            <a:r>
              <a:rPr lang="pt-BR" dirty="0" smtClean="0"/>
              <a:t>rotinas </a:t>
            </a:r>
            <a:r>
              <a:rPr lang="pt-BR" dirty="0"/>
              <a:t>e padrões estabelecidos por </a:t>
            </a:r>
            <a:r>
              <a:rPr lang="pt-BR" dirty="0" smtClean="0"/>
              <a:t>uma linguagem para </a:t>
            </a:r>
            <a:r>
              <a:rPr lang="pt-BR" dirty="0"/>
              <a:t>a utilização das </a:t>
            </a:r>
            <a:r>
              <a:rPr lang="pt-BR" dirty="0" smtClean="0"/>
              <a:t>suas funcionalidades. Iremos aprender como ler a API da linguagem Java™.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b="1" dirty="0" smtClean="0"/>
              <a:t>Classe</a:t>
            </a:r>
            <a:r>
              <a:rPr lang="pt-BR" dirty="0" smtClean="0"/>
              <a:t>: Um modelo que descreve os </a:t>
            </a:r>
            <a:r>
              <a:rPr lang="pt-BR" dirty="0" smtClean="0">
                <a:solidFill>
                  <a:srgbClr val="FF0000"/>
                </a:solidFill>
              </a:rPr>
              <a:t>tipos</a:t>
            </a:r>
            <a:r>
              <a:rPr lang="pt-BR" dirty="0" smtClean="0"/>
              <a:t> de estados e de comportamento que os </a:t>
            </a:r>
            <a:r>
              <a:rPr lang="pt-BR" b="1" dirty="0" smtClean="0"/>
              <a:t>objetos</a:t>
            </a:r>
            <a:r>
              <a:rPr lang="pt-BR" dirty="0" smtClean="0"/>
              <a:t> do seu tipo terão. (SIERRA, 2006, p. 2).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b="1" dirty="0" smtClean="0"/>
              <a:t>Objeto: </a:t>
            </a:r>
            <a:r>
              <a:rPr lang="pt-BR" dirty="0" smtClean="0"/>
              <a:t>No momento da execução, quando a Maquina Virtual Java (JVM) encontrar a palavra reservada </a:t>
            </a:r>
            <a:r>
              <a:rPr lang="pt-BR" b="1" dirty="0" err="1" smtClean="0"/>
              <a:t>new</a:t>
            </a:r>
            <a:r>
              <a:rPr lang="pt-BR" dirty="0" smtClean="0"/>
              <a:t>, ela usa a classe apropriada para criar um objeto que será uma </a:t>
            </a:r>
            <a:r>
              <a:rPr lang="pt-BR" b="1" dirty="0" smtClean="0"/>
              <a:t>instância</a:t>
            </a:r>
            <a:r>
              <a:rPr lang="pt-BR" dirty="0" smtClean="0"/>
              <a:t> dessa classe. Esse </a:t>
            </a:r>
            <a:r>
              <a:rPr lang="pt-BR" b="1" dirty="0" smtClean="0"/>
              <a:t>objeto</a:t>
            </a:r>
            <a:r>
              <a:rPr lang="pt-BR" dirty="0" smtClean="0"/>
              <a:t> terá o seu próprio </a:t>
            </a:r>
            <a:r>
              <a:rPr lang="pt-BR" b="1" dirty="0" smtClean="0"/>
              <a:t>estado</a:t>
            </a:r>
            <a:r>
              <a:rPr lang="pt-BR" dirty="0" smtClean="0"/>
              <a:t> e terá acesso a todos os comportamentos (métodos) definidos pela sua classe. (SIERRA, 2006, p. 2).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(variáveis de instância)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b="1" dirty="0" smtClean="0"/>
              <a:t>Estado:</a:t>
            </a:r>
            <a:r>
              <a:rPr lang="pt-BR" dirty="0" smtClean="0"/>
              <a:t> Cada </a:t>
            </a:r>
            <a:r>
              <a:rPr lang="pt-BR" b="1" dirty="0" smtClean="0"/>
              <a:t>objeto</a:t>
            </a:r>
            <a:r>
              <a:rPr lang="pt-BR" dirty="0" smtClean="0"/>
              <a:t> (</a:t>
            </a:r>
            <a:r>
              <a:rPr lang="pt-BR" b="1" dirty="0" smtClean="0"/>
              <a:t>instância </a:t>
            </a:r>
            <a:r>
              <a:rPr lang="pt-BR" dirty="0" smtClean="0"/>
              <a:t>de uma </a:t>
            </a:r>
            <a:r>
              <a:rPr lang="pt-BR" b="1" dirty="0" smtClean="0"/>
              <a:t>classe</a:t>
            </a:r>
            <a:r>
              <a:rPr lang="pt-BR" dirty="0" smtClean="0"/>
              <a:t>) terá o seu conjunto único de variáveis de instâncias conforme definido na classe. Coletivamente, os valores atribuídos às variáveis de instância de um objeto compõem o estado do objeto. (SIERRA, 2006, p. 2).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Comportamentos (métodos)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b="1" dirty="0" smtClean="0"/>
              <a:t>Métodos: </a:t>
            </a:r>
            <a:r>
              <a:rPr lang="pt-BR" dirty="0" smtClean="0"/>
              <a:t>Ao um programador cria uma classe, o mesmo cria métodos para essa classe. É neles que os algoritmos são executados e que os dados (valores das variáveis) são manipulados. (SIERRA, 2006, p. 2).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829</Words>
  <Application>Microsoft Office PowerPoint</Application>
  <PresentationFormat>Apresentação na tela (4:3)</PresentationFormat>
  <Paragraphs>70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Introdução a API do JavaTM Javadoc</vt:lpstr>
      <vt:lpstr>Introdução ao API do Javadoc</vt:lpstr>
      <vt:lpstr>Conceitos</vt:lpstr>
      <vt:lpstr>O que é API ?</vt:lpstr>
      <vt:lpstr>Classe</vt:lpstr>
      <vt:lpstr>Objeto</vt:lpstr>
      <vt:lpstr>Estado (variáveis de instância)</vt:lpstr>
      <vt:lpstr>Comportamentos (métodos)</vt:lpstr>
      <vt:lpstr>Métodos em Java</vt:lpstr>
      <vt:lpstr>Métodos em Java</vt:lpstr>
      <vt:lpstr>Acesso a API on-line</vt:lpstr>
      <vt:lpstr>Acesso a API off-line</vt:lpstr>
      <vt:lpstr>API Java</vt:lpstr>
      <vt:lpstr>API Java</vt:lpstr>
      <vt:lpstr>API Java</vt:lpstr>
      <vt:lpstr>String em Java</vt:lpstr>
      <vt:lpstr>API Java</vt:lpstr>
      <vt:lpstr>API Java</vt:lpstr>
      <vt:lpstr>API Java </vt:lpstr>
      <vt:lpstr>API Java</vt:lpstr>
      <vt:lpstr>Referencias Bibliográficas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200</cp:revision>
  <dcterms:created xsi:type="dcterms:W3CDTF">2012-04-08T17:30:12Z</dcterms:created>
  <dcterms:modified xsi:type="dcterms:W3CDTF">2013-09-20T20:16:35Z</dcterms:modified>
</cp:coreProperties>
</file>