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5" r:id="rId2"/>
    <p:sldId id="316" r:id="rId3"/>
    <p:sldId id="314" r:id="rId4"/>
    <p:sldId id="318" r:id="rId5"/>
    <p:sldId id="364" r:id="rId6"/>
    <p:sldId id="365" r:id="rId7"/>
    <p:sldId id="319" r:id="rId8"/>
    <p:sldId id="349" r:id="rId9"/>
    <p:sldId id="350" r:id="rId10"/>
    <p:sldId id="351" r:id="rId11"/>
    <p:sldId id="320" r:id="rId12"/>
    <p:sldId id="352" r:id="rId13"/>
    <p:sldId id="353" r:id="rId14"/>
    <p:sldId id="357" r:id="rId15"/>
    <p:sldId id="358" r:id="rId16"/>
    <p:sldId id="359" r:id="rId17"/>
    <p:sldId id="321" r:id="rId18"/>
    <p:sldId id="363" r:id="rId19"/>
    <p:sldId id="360" r:id="rId20"/>
    <p:sldId id="322" r:id="rId21"/>
    <p:sldId id="354" r:id="rId22"/>
    <p:sldId id="355" r:id="rId23"/>
    <p:sldId id="356" r:id="rId24"/>
    <p:sldId id="366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9175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A6E32-D4A4-4CE6-8E4A-D6E5E01AEFEA}" type="datetimeFigureOut">
              <a:rPr lang="pt-BR" smtClean="0"/>
              <a:t>25/07/2013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215E-08B1-4A5A-AC9B-D12BC1B042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15E-08B1-4A5A-AC9B-D12BC1B04237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15E-08B1-4A5A-AC9B-D12BC1B04237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métodos de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696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pt-BR" dirty="0" smtClean="0"/>
              <a:t>retorna uma </a:t>
            </a:r>
            <a:r>
              <a:rPr lang="pt-BR" dirty="0" err="1" smtClean="0"/>
              <a:t>String</a:t>
            </a:r>
            <a:r>
              <a:rPr lang="pt-BR" dirty="0" smtClean="0"/>
              <a:t> com todos os seus caracteres minúsculos, mas não modifica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original.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(): </a:t>
            </a:r>
            <a:r>
              <a:rPr lang="pt-BR" dirty="0"/>
              <a:t>retorna uma </a:t>
            </a:r>
            <a:r>
              <a:rPr lang="pt-BR" dirty="0" err="1"/>
              <a:t>String</a:t>
            </a:r>
            <a:r>
              <a:rPr lang="pt-BR" dirty="0"/>
              <a:t> com todos os seus caracteres </a:t>
            </a:r>
            <a:r>
              <a:rPr lang="pt-BR" dirty="0" smtClean="0"/>
              <a:t>maiúsculos, </a:t>
            </a:r>
            <a:r>
              <a:rPr lang="pt-BR" dirty="0"/>
              <a:t>mas não modifica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/>
              <a:t> original.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x-none" sz="3100" dirty="0" smtClean="0">
                <a:latin typeface="Courier New" pitchFamily="49" charset="0"/>
                <a:cs typeface="Courier New" pitchFamily="49" charset="0"/>
              </a:rPr>
              <a:t>rim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smtClean="0"/>
              <a:t>: retira os espaços em brancos encontrados à esquerda e à direita da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, não modificando o conteúdo da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que chamou o método.</a:t>
            </a:r>
          </a:p>
        </p:txBody>
      </p:sp>
    </p:spTree>
    <p:extLst>
      <p:ext uri="{BB962C8B-B14F-4D97-AF65-F5344CB8AC3E}">
        <p14:creationId xmlns:p14="http://schemas.microsoft.com/office/powerpoint/2010/main" xmlns="" val="10004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Comparando </a:t>
            </a:r>
            <a:r>
              <a:rPr lang="pt-BR" dirty="0" err="1" smtClean="0"/>
              <a:t>String’s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Ao compararmos duas variáveis de tipos primitivos utilizaríamos o operador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pt-BR" dirty="0" smtClean="0"/>
              <a:t>, mas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não é um tipo primitivo, mas sim uma classe, ou seja, uma variável do tipo </a:t>
            </a:r>
            <a:r>
              <a:rPr lang="pt-BR" dirty="0" err="1" smtClean="0"/>
              <a:t>reference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Então para compararmos uma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com outra utilizamos o método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quals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pt-BR" dirty="0" err="1" smtClean="0"/>
              <a:t>retorma</a:t>
            </a:r>
            <a:r>
              <a:rPr lang="pt-BR" dirty="0" smtClean="0"/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 caso as </a:t>
            </a:r>
            <a:r>
              <a:rPr lang="pt-BR" dirty="0" err="1"/>
              <a:t>String</a:t>
            </a:r>
            <a:r>
              <a:rPr lang="pt-BR" dirty="0" err="1" smtClean="0"/>
              <a:t>s</a:t>
            </a:r>
            <a:r>
              <a:rPr lang="pt-BR" dirty="0" smtClean="0"/>
              <a:t> sejam iguais e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/>
              <a:t> caso sejam diferentes.</a:t>
            </a:r>
            <a:endParaRPr lang="pt-BR" sz="2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Comparando </a:t>
            </a:r>
            <a:r>
              <a:rPr lang="pt-BR" dirty="0" err="1" smtClean="0"/>
              <a:t>String’s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qualsIgnoreCase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pt-BR" dirty="0" err="1" smtClean="0"/>
              <a:t>retorma</a:t>
            </a:r>
            <a:r>
              <a:rPr lang="pt-BR" dirty="0" smtClean="0"/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 caso as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err="1" smtClean="0"/>
              <a:t>s</a:t>
            </a:r>
            <a:r>
              <a:rPr lang="pt-BR" dirty="0" smtClean="0"/>
              <a:t> sejam iguais não importando o case das </a:t>
            </a:r>
            <a:r>
              <a:rPr lang="pt-BR" dirty="0" err="1" smtClean="0"/>
              <a:t>Srings</a:t>
            </a:r>
            <a:r>
              <a:rPr lang="pt-BR" dirty="0" smtClean="0"/>
              <a:t> e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/>
              <a:t> caso sejam diferentes.</a:t>
            </a:r>
          </a:p>
          <a:p>
            <a:pPr marL="0" indent="0" algn="just">
              <a:buNone/>
            </a:pPr>
            <a:endParaRPr lang="pt-BR" sz="2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pt-BR" sz="2800" dirty="0" smtClean="0"/>
              <a:t>retorna um inteiro representado a diferença entre as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 smtClean="0"/>
              <a:t>s.</a:t>
            </a:r>
            <a:endParaRPr lang="pt-BR" sz="2800" dirty="0"/>
          </a:p>
          <a:p>
            <a:pPr marL="0" indent="0">
              <a:buNone/>
            </a:pPr>
            <a:endParaRPr lang="pt-BR" sz="2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2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Comparando </a:t>
            </a:r>
            <a:r>
              <a:rPr lang="pt-BR" dirty="0" err="1" smtClean="0"/>
              <a:t>String’s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Veremos mais a seguir que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dirty="0" smtClean="0"/>
              <a:t> é o método utilizado, de maneira geral, para comparação de objetos.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Se utilizamos o operador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pt-BR" dirty="0" smtClean="0"/>
              <a:t>para compararmos duas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Strings</a:t>
            </a:r>
            <a:r>
              <a:rPr lang="pt-BR" dirty="0" smtClean="0"/>
              <a:t> será analisará baseado no endereçamento de memória.</a:t>
            </a:r>
          </a:p>
          <a:p>
            <a:pPr marL="0" indent="0">
              <a:buNone/>
            </a:pPr>
            <a:endParaRPr lang="pt-BR" sz="2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1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String’s </a:t>
            </a:r>
            <a:r>
              <a:rPr lang="pt-BR" dirty="0" smtClean="0"/>
              <a:t>são</a:t>
            </a:r>
            <a:r>
              <a:rPr lang="en-US" dirty="0" smtClean="0"/>
              <a:t> </a:t>
            </a:r>
            <a:r>
              <a:rPr lang="pt-BR" dirty="0" smtClean="0"/>
              <a:t>imutáveis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As </a:t>
            </a:r>
            <a:r>
              <a:rPr lang="pt-BR" dirty="0" err="1" smtClean="0"/>
              <a:t>String’s</a:t>
            </a:r>
            <a:r>
              <a:rPr lang="pt-BR" dirty="0" smtClean="0"/>
              <a:t> são </a:t>
            </a:r>
            <a:r>
              <a:rPr lang="pt-BR" b="1" dirty="0" smtClean="0"/>
              <a:t>imutáveis</a:t>
            </a:r>
            <a:r>
              <a:rPr lang="pt-BR" dirty="0" smtClean="0"/>
              <a:t>, isso significa que quando você escrever:</a:t>
            </a:r>
          </a:p>
          <a:p>
            <a:pPr marL="0" indent="0" algn="just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String s = “0”;</a:t>
            </a:r>
          </a:p>
          <a:p>
            <a:pPr marL="0" indent="0" algn="just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 = 1; i&lt; 10; i++) {</a:t>
            </a:r>
          </a:p>
          <a:p>
            <a:pPr marL="0" indent="0" algn="just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s = s + i;</a:t>
            </a:r>
          </a:p>
          <a:p>
            <a:pPr marL="0" indent="0" algn="just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r>
              <a:rPr lang="pt-BR" dirty="0" smtClean="0"/>
              <a:t>Na verdade estará criando dez objetos do tipo String. “0” , “01” … até “0123456789”.</a:t>
            </a:r>
          </a:p>
          <a:p>
            <a:pPr marL="0" indent="0" algn="just">
              <a:buNone/>
            </a:pPr>
            <a:r>
              <a:rPr lang="pt-BR" dirty="0" smtClean="0"/>
              <a:t>Quando terminar a variável s estará referenciando a String com valor “0123456789”, mas teremos criado dez </a:t>
            </a:r>
            <a:r>
              <a:rPr lang="pt-BR" dirty="0" err="1" smtClean="0"/>
              <a:t>String’s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02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String’s</a:t>
            </a:r>
            <a:r>
              <a:rPr lang="pt-BR" dirty="0" smtClean="0"/>
              <a:t> são imutáveis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Sempre que você criar uma nova String, a JVM as inserirá em uma parte especial da memória chamada de pool de Strings. </a:t>
            </a:r>
          </a:p>
          <a:p>
            <a:pPr marL="0" indent="0" algn="just">
              <a:buNone/>
            </a:pPr>
            <a:r>
              <a:rPr lang="pt-BR" dirty="0" smtClean="0"/>
              <a:t>Se houver uma String no pool com o mesmo valor, a JVM não criará uma duplicata, simplesmente apontará sua variável de referência para a entrada existente. </a:t>
            </a:r>
          </a:p>
          <a:p>
            <a:pPr marL="0" indent="0" algn="just">
              <a:buNone/>
            </a:pPr>
            <a:r>
              <a:rPr lang="pt-BR" dirty="0" smtClean="0"/>
              <a:t>A JVM pode fazer isso porque as Strings são imutáveis; uma variável não pode alterar de referência, não pode alterar o valor da String de outra variável de referência que aponte para mesma String.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207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String’s</a:t>
            </a:r>
            <a:r>
              <a:rPr lang="pt-BR" dirty="0" smtClean="0"/>
              <a:t> são imutáveis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Ficar atento, pois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não chega ao pool de String. Portanto, em nosso exemplo, as dez Strings de nosso loop ficarão apenas aguardando desperdiçando memória. </a:t>
            </a:r>
          </a:p>
          <a:p>
            <a:pPr marL="0" indent="0" algn="just">
              <a:buNone/>
            </a:pPr>
            <a:r>
              <a:rPr lang="pt-BR" dirty="0" smtClean="0"/>
              <a:t>Portanto atente sempre que desejar fazer manipulações com String (como concatenações,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r>
              <a:rPr lang="pt-BR" dirty="0" smtClean="0"/>
              <a:t>Há duas classes </a:t>
            </a:r>
            <a:r>
              <a:rPr lang="pt-BR" dirty="0" err="1" smtClean="0"/>
              <a:t>StringBuilder</a:t>
            </a:r>
            <a:r>
              <a:rPr lang="pt-BR" dirty="0" smtClean="0"/>
              <a:t> e </a:t>
            </a:r>
            <a:r>
              <a:rPr lang="pt-BR" dirty="0" err="1" smtClean="0"/>
              <a:t>StringBuffer</a:t>
            </a:r>
            <a:r>
              <a:rPr lang="pt-BR" dirty="0" smtClean="0"/>
              <a:t> que são mais adequadas para essas finalidades.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477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StringBuffer</a:t>
            </a:r>
            <a:r>
              <a:rPr lang="pt-BR" dirty="0" smtClean="0"/>
              <a:t> /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Utilize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pt-BR" dirty="0" smtClean="0"/>
              <a:t> sempre que não estiver usando Threads pois ela é mais eficiente, mas não dever utilizada com Threads.</a:t>
            </a:r>
          </a:p>
          <a:p>
            <a:pPr marL="0" indent="0">
              <a:buNone/>
            </a:pPr>
            <a:r>
              <a:rPr lang="pt-BR" dirty="0" smtClean="0"/>
              <a:t>Tanto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/>
              <a:t>como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pt-BR" dirty="0" smtClean="0"/>
              <a:t> tem os métodos :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har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substring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312" y="1600200"/>
            <a:ext cx="8126487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Há como pegarmos o </a:t>
            </a:r>
            <a:r>
              <a:rPr lang="pt-BR" dirty="0" err="1" smtClean="0"/>
              <a:t>array</a:t>
            </a:r>
            <a:r>
              <a:rPr lang="pt-BR" dirty="0" smtClean="0"/>
              <a:t> de caracteres de uma String em Java utilizamos o método </a:t>
            </a:r>
            <a:r>
              <a:rPr lang="pt-BR" dirty="0" err="1" smtClean="0"/>
              <a:t>toCharArray</a:t>
            </a:r>
            <a:r>
              <a:rPr lang="pt-BR" dirty="0" smtClean="0"/>
              <a:t>() veja o exemplo a baixo;</a:t>
            </a:r>
          </a:p>
          <a:p>
            <a:pPr marL="0" indent="0" algn="just">
              <a:buNone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str</a:t>
            </a:r>
            <a:r>
              <a:rPr lang="pt-BR" dirty="0" smtClean="0"/>
              <a:t> = “Algoritmos”;</a:t>
            </a:r>
            <a:endParaRPr lang="pt-BR" dirty="0"/>
          </a:p>
          <a:p>
            <a:pPr marL="0" indent="0" algn="just">
              <a:buNone/>
            </a:pPr>
            <a:r>
              <a:rPr lang="en-US" dirty="0"/>
              <a:t>c</a:t>
            </a:r>
            <a:r>
              <a:rPr lang="pt-BR" dirty="0" err="1" smtClean="0"/>
              <a:t>har</a:t>
            </a:r>
            <a:r>
              <a:rPr lang="pt-BR" dirty="0" smtClean="0"/>
              <a:t>[ ] chars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toCharArray</a:t>
            </a:r>
            <a:r>
              <a:rPr lang="pt-BR" dirty="0" smtClean="0"/>
              <a:t>();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0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StringBuffer</a:t>
            </a:r>
            <a:r>
              <a:rPr lang="pt-BR" dirty="0" smtClean="0"/>
              <a:t> /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concatenar utilize o método:</a:t>
            </a:r>
          </a:p>
          <a:p>
            <a:pPr marL="0" indent="0">
              <a:buNone/>
            </a:pP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elete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everse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setCharAt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 index, char c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40451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Classes utilitárias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classe </a:t>
            </a:r>
            <a:r>
              <a:rPr lang="pt-BR" dirty="0" err="1" smtClean="0"/>
              <a:t>Math</a:t>
            </a:r>
            <a:r>
              <a:rPr lang="pt-BR" dirty="0" smtClean="0"/>
              <a:t> possui métodos para executar operações numéricas básicas exemplos</a:t>
            </a:r>
            <a:r>
              <a:rPr lang="pt-BR" dirty="0"/>
              <a:t>:</a:t>
            </a:r>
            <a:endParaRPr lang="pt-BR" dirty="0" smtClean="0"/>
          </a:p>
          <a:p>
            <a:pPr marL="400050" lvl="1" indent="0"/>
            <a:r>
              <a:rPr lang="pt-BR" dirty="0" smtClean="0"/>
              <a:t> Exponencial;</a:t>
            </a:r>
          </a:p>
          <a:p>
            <a:pPr marL="400050" lvl="1" indent="0"/>
            <a:r>
              <a:rPr lang="pt-BR" dirty="0" smtClean="0"/>
              <a:t> Logaritmos;</a:t>
            </a:r>
          </a:p>
          <a:p>
            <a:pPr marL="400050" lvl="1" indent="0"/>
            <a:r>
              <a:rPr lang="pt-BR" dirty="0" smtClean="0"/>
              <a:t> Raiz quadrada;</a:t>
            </a:r>
          </a:p>
          <a:p>
            <a:pPr marL="400050" lvl="1" indent="0"/>
            <a:r>
              <a:rPr lang="pt-BR" dirty="0" smtClean="0"/>
              <a:t> Funções trigonométricas.</a:t>
            </a:r>
          </a:p>
          <a:p>
            <a:pPr marL="400050" lvl="1" indent="0"/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bs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(&lt;numero&gt;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retorna um número com o valor absoluto do valor passado como parâmetro.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in(&lt;num1&gt;, &lt;num2&gt;) </a:t>
            </a:r>
            <a:r>
              <a:rPr lang="pt-BR" dirty="0" smtClean="0"/>
              <a:t>: retorna o menor número entre os dois números </a:t>
            </a:r>
            <a:r>
              <a:rPr lang="pt-BR" dirty="0"/>
              <a:t>passados </a:t>
            </a:r>
            <a:r>
              <a:rPr lang="pt-BR" dirty="0" smtClean="0"/>
              <a:t>como parâmetro.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(&lt;num1&gt;, &lt;num2&gt;) </a:t>
            </a:r>
            <a:r>
              <a:rPr lang="pt-BR" dirty="0" smtClean="0"/>
              <a:t>: retorna o maior número entre os dois números passados como parâmetro.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eil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(&lt;num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&gt;) </a:t>
            </a:r>
            <a:r>
              <a:rPr lang="pt-BR" dirty="0" smtClean="0"/>
              <a:t>: retorna o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 smtClean="0"/>
              <a:t> mais próximo do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 smtClean="0"/>
              <a:t> arredondando para maior.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988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sz="2600" dirty="0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&lt;num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&gt;) </a:t>
            </a:r>
            <a:r>
              <a:rPr lang="pt-BR" dirty="0" smtClean="0"/>
              <a:t>: retorna o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 smtClean="0"/>
              <a:t> mais próximo do </a:t>
            </a:r>
            <a:r>
              <a:rPr lang="pt-BR" sz="2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 smtClean="0"/>
              <a:t> arredondando para menor. </a:t>
            </a:r>
          </a:p>
          <a:p>
            <a:pPr marL="0" indent="0">
              <a:buNone/>
            </a:pPr>
            <a:r>
              <a:rPr lang="x-none" sz="2600" dirty="0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num1&gt;, &lt;num2&gt;) </a:t>
            </a:r>
            <a:r>
              <a:rPr lang="pt-BR" dirty="0"/>
              <a:t>: retorna o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num1</a:t>
            </a:r>
            <a:r>
              <a:rPr lang="pt-BR" dirty="0" smtClean="0"/>
              <a:t> elevado a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num2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qrt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(&lt;num1&gt;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retorna a raiz quadrada de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num1</a:t>
            </a:r>
            <a:r>
              <a:rPr lang="pt-BR" dirty="0" smtClean="0"/>
              <a:t>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94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sz="2600" dirty="0" smtClean="0">
                <a:latin typeface="Courier New" pitchFamily="49" charset="0"/>
                <a:cs typeface="Courier New" pitchFamily="49" charset="0"/>
              </a:rPr>
              <a:t>round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num1&gt;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retorna o valor arredondado de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num1</a:t>
            </a:r>
            <a:r>
              <a:rPr lang="pt-BR" dirty="0" smtClean="0"/>
              <a:t>, utilizando as regras matemáticas de arredondamento.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x-none" sz="2600" dirty="0" smtClean="0">
                <a:latin typeface="Courier New" pitchFamily="49" charset="0"/>
                <a:cs typeface="Courier New" pitchFamily="49" charset="0"/>
              </a:rPr>
              <a:t>andom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smtClean="0"/>
              <a:t>: retorna um número gerado aleatoriamente entre 0 e 1.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55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SIERRA, Kathy </a:t>
            </a:r>
            <a:r>
              <a:rPr lang="pt-BR" b="1" dirty="0" smtClean="0"/>
              <a:t>Use a cabeça! Java. </a:t>
            </a:r>
            <a:r>
              <a:rPr lang="en-US" dirty="0" smtClean="0"/>
              <a:t>e</a:t>
            </a:r>
            <a:r>
              <a:rPr lang="pt-BR" dirty="0" smtClean="0"/>
              <a:t>d. Alta Books, Rio de Janeiro, RJ 2005.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HORSTMANN, Cay; CORNEL, Gary </a:t>
            </a:r>
            <a:r>
              <a:rPr lang="en-US" b="1" dirty="0" smtClean="0"/>
              <a:t>Core Java Fundamentals v.1</a:t>
            </a:r>
            <a:r>
              <a:rPr lang="en-US" dirty="0" smtClean="0"/>
              <a:t>,  Sun Microsystem Press ed. 8 2008.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184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utilitárias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StringBuffer</a:t>
            </a:r>
            <a:r>
              <a:rPr lang="pt-BR" dirty="0" smtClean="0"/>
              <a:t> /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err="1" smtClean="0"/>
              <a:t>Math</a:t>
            </a:r>
            <a:endParaRPr lang="pt-BR" dirty="0" smtClean="0"/>
          </a:p>
          <a:p>
            <a:pPr>
              <a:buNone/>
            </a:pPr>
            <a:endParaRPr lang="pt-BR" u="sng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A classe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é certamente uma das classes mais utilizadas em toda a plataforma Java, por isso é importante conhecermos as principais funcionalidade da 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pt-BR" dirty="0" smtClean="0"/>
              <a:t>Uma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é uma sequência de caracteres tratados como uma unidade única.</a:t>
            </a:r>
          </a:p>
          <a:p>
            <a:pPr algn="just"/>
            <a:r>
              <a:rPr lang="pt-BR" dirty="0" smtClean="0"/>
              <a:t>Podemos concatenar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utilizando o operador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 smtClean="0"/>
              <a:t>, ou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pt-BR" dirty="0" smtClean="0"/>
              <a:t> ou então utilizando o método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5022" y="1600200"/>
            <a:ext cx="8168121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Vamos </a:t>
            </a:r>
            <a:r>
              <a:rPr lang="pt-BR" smtClean="0"/>
              <a:t>analisar 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str</a:t>
            </a:r>
            <a:r>
              <a:rPr lang="pt-BR" dirty="0" smtClean="0"/>
              <a:t> a qual foi atribuída o valor: “ALGORITMOS”.</a:t>
            </a:r>
          </a:p>
          <a:p>
            <a:pPr marL="0" indent="0" algn="just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Em algoritmos também podemos ter um vetor de caracteres, lembre-se que uma </a:t>
            </a:r>
            <a:r>
              <a:rPr lang="pt-BR" dirty="0" err="1" smtClean="0"/>
              <a:t>String</a:t>
            </a:r>
            <a:r>
              <a:rPr lang="pt-BR" dirty="0" smtClean="0"/>
              <a:t> (literal) é armazenada na memória principal como sendo um vetor, mesmo sem declararmos ela como tal. (LOPES, 2002, p. 267).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2799218"/>
              </p:ext>
            </p:extLst>
          </p:nvPr>
        </p:nvGraphicFramePr>
        <p:xfrm>
          <a:off x="1453441" y="2801338"/>
          <a:ext cx="6096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2167137"/>
              </p:ext>
            </p:extLst>
          </p:nvPr>
        </p:nvGraphicFramePr>
        <p:xfrm>
          <a:off x="1453441" y="3220404"/>
          <a:ext cx="6096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18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5022" y="1600200"/>
            <a:ext cx="805177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Para pegarmos a posição especifica da String utilizamos em Java utilizamos o método </a:t>
            </a:r>
            <a:r>
              <a:rPr lang="pt-BR" dirty="0" err="1" smtClean="0"/>
              <a:t>charAt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pos</a:t>
            </a:r>
            <a:r>
              <a:rPr lang="pt-BR" dirty="0" smtClean="0"/>
              <a:t>) veja o exemplo a baixo.</a:t>
            </a:r>
          </a:p>
          <a:p>
            <a:pPr marL="0" indent="0" algn="just">
              <a:buNone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str</a:t>
            </a:r>
            <a:r>
              <a:rPr lang="pt-BR" dirty="0" smtClean="0"/>
              <a:t> = “Algoritmos”;</a:t>
            </a:r>
            <a:endParaRPr lang="pt-BR" dirty="0"/>
          </a:p>
          <a:p>
            <a:pPr marL="0" indent="0" algn="just">
              <a:buNone/>
            </a:pPr>
            <a:r>
              <a:rPr lang="en-US" dirty="0"/>
              <a:t>c</a:t>
            </a:r>
            <a:r>
              <a:rPr lang="pt-BR" dirty="0" err="1" smtClean="0"/>
              <a:t>har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= </a:t>
            </a:r>
            <a:r>
              <a:rPr lang="pt-BR" dirty="0" err="1" smtClean="0"/>
              <a:t>str.charAt</a:t>
            </a:r>
            <a:r>
              <a:rPr lang="pt-BR" dirty="0" smtClean="0"/>
              <a:t>(3);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4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métodos de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index): </a:t>
            </a:r>
            <a:r>
              <a:rPr lang="pt-BR" dirty="0" smtClean="0"/>
              <a:t>retorna um char que estiver localizado no índice passado por parâmetro.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oncat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retorna uma 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que será a soma da 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pt-BR" dirty="0"/>
              <a:t>a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smtClean="0"/>
              <a:t>indicada no parâmetro, todavia não a modificando.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quals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smtClean="0"/>
              <a:t>: retorna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 se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de onde o método foi chamado for igual à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métodos de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696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pt-BR" dirty="0" smtClean="0"/>
              <a:t>retorna o índice da primeira ocorrência da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str</a:t>
            </a:r>
            <a:r>
              <a:rPr lang="pt-BR" dirty="0" smtClean="0"/>
              <a:t> do parâmetro. </a:t>
            </a:r>
          </a:p>
          <a:p>
            <a:pPr marL="0" indent="0" algn="just">
              <a:buNone/>
            </a:pPr>
            <a:endParaRPr lang="pt-BR" sz="3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idem acima, mas retorna última ocorrência.</a:t>
            </a:r>
          </a:p>
          <a:p>
            <a:pPr marL="0" indent="0"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ength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pt-BR" dirty="0" smtClean="0"/>
              <a:t>retorna o número de caracteres da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eplace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oldChar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, char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newChar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smtClean="0"/>
              <a:t>: substitui todos os char dentro da String e retorna a 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com onde foi feita a substituição, não modificando o conteúdo da 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que chamou o método.</a:t>
            </a:r>
          </a:p>
        </p:txBody>
      </p:sp>
    </p:spTree>
    <p:extLst>
      <p:ext uri="{BB962C8B-B14F-4D97-AF65-F5344CB8AC3E}">
        <p14:creationId xmlns:p14="http://schemas.microsoft.com/office/powerpoint/2010/main" xmlns="" val="30635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métodos de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696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startWith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pt-BR" dirty="0" smtClean="0"/>
              <a:t>retorna um booleano indicando se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começa com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prefix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passada por parâmetro. </a:t>
            </a:r>
          </a:p>
          <a:p>
            <a:pPr marL="0" indent="0" algn="just">
              <a:buNone/>
            </a:pPr>
            <a:endParaRPr lang="pt-BR" sz="3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ubstring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 inicio, 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 fim) </a:t>
            </a:r>
            <a:r>
              <a:rPr lang="pt-BR" dirty="0" smtClean="0"/>
              <a:t>: retorna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localizada entre o índice 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dirty="0" smtClean="0"/>
              <a:t> e </a:t>
            </a:r>
            <a:r>
              <a:rPr lang="pt-BR" sz="3000" dirty="0">
                <a:latin typeface="Courier New" pitchFamily="49" charset="0"/>
                <a:cs typeface="Courier New" pitchFamily="49" charset="0"/>
              </a:rPr>
              <a:t>fim</a:t>
            </a:r>
            <a:r>
              <a:rPr lang="pt-BR" dirty="0" smtClean="0"/>
              <a:t>, mas não modifica a </a:t>
            </a:r>
            <a:r>
              <a:rPr lang="pt-BR" sz="3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original. 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3100" dirty="0" err="1" smtClean="0">
                <a:latin typeface="Courier New" pitchFamily="49" charset="0"/>
                <a:cs typeface="Courier New" pitchFamily="49" charset="0"/>
              </a:rPr>
              <a:t>eplace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oldChar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, char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newChar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/>
              <a:t>: substitui todos os char dentro da </a:t>
            </a:r>
            <a:r>
              <a:rPr lang="pt-BR" dirty="0" err="1" smtClean="0"/>
              <a:t>String</a:t>
            </a:r>
            <a:r>
              <a:rPr lang="pt-BR" dirty="0" smtClean="0"/>
              <a:t> e retorna a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com onde foi feita a substituição, não modificando o conteúdo da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 que chamou o método.</a:t>
            </a:r>
          </a:p>
        </p:txBody>
      </p:sp>
    </p:spTree>
    <p:extLst>
      <p:ext uri="{BB962C8B-B14F-4D97-AF65-F5344CB8AC3E}">
        <p14:creationId xmlns:p14="http://schemas.microsoft.com/office/powerpoint/2010/main" xmlns="" val="1852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1184</Words>
  <Application>Microsoft Macintosh PowerPoint</Application>
  <PresentationFormat>Apresentação na tela (4:3)</PresentationFormat>
  <Paragraphs>137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Classes utilitárias 1</vt:lpstr>
      <vt:lpstr>Classe utilitárias</vt:lpstr>
      <vt:lpstr>String</vt:lpstr>
      <vt:lpstr>String</vt:lpstr>
      <vt:lpstr>String</vt:lpstr>
      <vt:lpstr>Principais métodos de String</vt:lpstr>
      <vt:lpstr>Principais métodos de String</vt:lpstr>
      <vt:lpstr>Principais métodos de String</vt:lpstr>
      <vt:lpstr>Principais métodos de String</vt:lpstr>
      <vt:lpstr>Comparando String’s</vt:lpstr>
      <vt:lpstr>Comparando String’s</vt:lpstr>
      <vt:lpstr>Comparando String’s</vt:lpstr>
      <vt:lpstr>String’s são imutáveis </vt:lpstr>
      <vt:lpstr>String’s são imutáveis </vt:lpstr>
      <vt:lpstr>String’s são imutáveis </vt:lpstr>
      <vt:lpstr>StringBuffer / StringBuilder</vt:lpstr>
      <vt:lpstr>String</vt:lpstr>
      <vt:lpstr>StringBuffer / StringBuilder</vt:lpstr>
      <vt:lpstr>Math</vt:lpstr>
      <vt:lpstr>Math</vt:lpstr>
      <vt:lpstr>Math</vt:lpstr>
      <vt:lpstr>Math</vt:lpstr>
      <vt:lpstr>Referencias Bibliográficas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205</cp:revision>
  <dcterms:created xsi:type="dcterms:W3CDTF">2012-04-08T17:30:12Z</dcterms:created>
  <dcterms:modified xsi:type="dcterms:W3CDTF">2013-07-26T01:14:56Z</dcterms:modified>
</cp:coreProperties>
</file>