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1"/>
  </p:handoutMasterIdLst>
  <p:sldIdLst>
    <p:sldId id="315" r:id="rId2"/>
    <p:sldId id="316" r:id="rId3"/>
    <p:sldId id="338" r:id="rId4"/>
    <p:sldId id="317" r:id="rId5"/>
    <p:sldId id="339" r:id="rId6"/>
    <p:sldId id="340" r:id="rId7"/>
    <p:sldId id="318" r:id="rId8"/>
    <p:sldId id="319" r:id="rId9"/>
    <p:sldId id="320" r:id="rId10"/>
    <p:sldId id="341" r:id="rId11"/>
    <p:sldId id="321" r:id="rId12"/>
    <p:sldId id="322" r:id="rId13"/>
    <p:sldId id="342" r:id="rId14"/>
    <p:sldId id="343" r:id="rId15"/>
    <p:sldId id="323" r:id="rId16"/>
    <p:sldId id="324" r:id="rId17"/>
    <p:sldId id="325" r:id="rId18"/>
    <p:sldId id="345" r:id="rId19"/>
    <p:sldId id="346" r:id="rId20"/>
    <p:sldId id="326" r:id="rId21"/>
    <p:sldId id="327" r:id="rId22"/>
    <p:sldId id="328" r:id="rId23"/>
    <p:sldId id="329" r:id="rId24"/>
    <p:sldId id="330" r:id="rId25"/>
    <p:sldId id="331" r:id="rId26"/>
    <p:sldId id="344" r:id="rId27"/>
    <p:sldId id="336" r:id="rId28"/>
    <p:sldId id="337" r:id="rId29"/>
    <p:sldId id="333" r:id="rId30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2" d="100"/>
          <a:sy n="52" d="100"/>
        </p:scale>
        <p:origin x="-1866" y="-108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9F58308-7141-4152-8EFD-DA91D7F67182}" type="datetimeFigureOut">
              <a:rPr lang="pt-BR" smtClean="0"/>
              <a:pPr/>
              <a:t>06/08/2013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EA3DB72-C60E-4AAE-97B7-20B0B5C18F5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50256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 l="43848" t="36829" r="38017" b="43320"/>
          <a:stretch>
            <a:fillRect/>
          </a:stretch>
        </p:blipFill>
        <p:spPr bwMode="auto">
          <a:xfrm>
            <a:off x="7308850" y="6237288"/>
            <a:ext cx="1727200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95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3896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858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572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 l="43848" t="36829" r="38017" b="43320"/>
          <a:stretch>
            <a:fillRect/>
          </a:stretch>
        </p:blipFill>
        <p:spPr bwMode="auto">
          <a:xfrm>
            <a:off x="7308850" y="6237288"/>
            <a:ext cx="1727200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95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 algn="l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816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400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8/6/2013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194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8/6/2013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920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8/6/2013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297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8/6/2013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977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8/6/2013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78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8/6/2013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966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910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0" y="0"/>
            <a:ext cx="9315450" cy="6848475"/>
            <a:chOff x="0" y="0"/>
            <a:chExt cx="5868" cy="4314"/>
          </a:xfrm>
        </p:grpSpPr>
        <p:grpSp>
          <p:nvGrpSpPr>
            <p:cNvPr id="5" name="Group 2"/>
            <p:cNvGrpSpPr>
              <a:grpSpLocks/>
            </p:cNvGrpSpPr>
            <p:nvPr/>
          </p:nvGrpSpPr>
          <p:grpSpPr bwMode="auto">
            <a:xfrm>
              <a:off x="0" y="0"/>
              <a:ext cx="5868" cy="4314"/>
              <a:chOff x="0" y="0"/>
              <a:chExt cx="5868" cy="4314"/>
            </a:xfrm>
          </p:grpSpPr>
          <p:pic>
            <p:nvPicPr>
              <p:cNvPr id="7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 t="18140"/>
              <a:stretch>
                <a:fillRect/>
              </a:stretch>
            </p:blipFill>
            <p:spPr bwMode="auto">
              <a:xfrm>
                <a:off x="0" y="715"/>
                <a:ext cx="5868" cy="359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pic>
            <p:nvPicPr>
              <p:cNvPr id="8" name="Picture 4"/>
              <p:cNvPicPr>
                <a:picLocks noChangeAspect="1" noChangeArrowheads="1"/>
              </p:cNvPicPr>
              <p:nvPr/>
            </p:nvPicPr>
            <p:blipFill>
              <a:blip r:embed="rId2"/>
              <a:srcRect t="66171" b="10149"/>
              <a:stretch>
                <a:fillRect/>
              </a:stretch>
            </p:blipFill>
            <p:spPr bwMode="auto">
              <a:xfrm>
                <a:off x="0" y="0"/>
                <a:ext cx="5868" cy="103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</p:grp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/>
            <a:srcRect l="14020" t="24673" r="13416" b="25076"/>
            <a:stretch>
              <a:fillRect/>
            </a:stretch>
          </p:blipFill>
          <p:spPr bwMode="auto">
            <a:xfrm>
              <a:off x="249" y="1616"/>
              <a:ext cx="5392" cy="9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Construtores</a:t>
            </a:r>
            <a:endParaRPr lang="pt-BR" dirty="0"/>
          </a:p>
        </p:txBody>
      </p:sp>
      <p:pic>
        <p:nvPicPr>
          <p:cNvPr id="35842" name="Picture 2" descr="http://1.bp.blogspot.com/-Z42WV-E6RzE/Tbf-WhcdNuI/AAAAAAAAAfo/Mt9KmMVgKTc/s1600/bubble_though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7926" y="1279087"/>
            <a:ext cx="8312730" cy="4935247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454714" y="2466108"/>
            <a:ext cx="63208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Certo o compilador colocou mesmo esse tal de </a:t>
            </a:r>
          </a:p>
          <a:p>
            <a:r>
              <a:rPr lang="pt-BR" sz="2400" dirty="0" smtClean="0"/>
              <a:t>construtor</a:t>
            </a:r>
            <a:r>
              <a:rPr lang="pt-BR" dirty="0" smtClean="0"/>
              <a:t>. </a:t>
            </a:r>
            <a:r>
              <a:rPr lang="pt-BR" sz="2400" dirty="0" smtClean="0"/>
              <a:t>Ele se parece muito com um método, </a:t>
            </a:r>
          </a:p>
          <a:p>
            <a:r>
              <a:rPr lang="pt-BR" sz="2400" dirty="0" smtClean="0"/>
              <a:t>só  não tem o retorno!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Declarando construtores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pt-BR" dirty="0" smtClean="0"/>
              <a:t>Ao invés de instanciar um objeto de uma classe e depois atribuir valores para seus atributos, podemos criar construtores na classe para que um objeto receba no momento da instanciação um conjunto de valores de inicialização.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BR" dirty="0" smtClean="0"/>
              <a:t>Sintaxe básica para declaração de construtores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&lt;*&gt; 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NomeDaClasse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 (ZERO ou mais 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parametros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pt-BR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93955" y="6126163"/>
            <a:ext cx="6346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* Veremos mais adiante que pode se colocar algo que chamamos </a:t>
            </a:r>
          </a:p>
          <a:p>
            <a:r>
              <a:rPr lang="pt-BR" dirty="0" smtClean="0"/>
              <a:t>de modificador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Declarando construtores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pt-BR" dirty="0" smtClean="0"/>
              <a:t>Construtores são rotinas (métodos) especiais de inicialização, que devem seguir as seguinte regras:</a:t>
            </a:r>
          </a:p>
          <a:p>
            <a:pPr lvl="1" algn="just"/>
            <a:r>
              <a:rPr lang="pt-BR" dirty="0" smtClean="0"/>
              <a:t>Devem, obrigatoriamente, ter o mesmo nome da classe em que são definidos;</a:t>
            </a:r>
          </a:p>
          <a:p>
            <a:pPr lvl="1" algn="just"/>
            <a:r>
              <a:rPr lang="pt-BR" dirty="0" smtClean="0"/>
              <a:t>Não possuem nenhum valor de retorno (nem mesmo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dirty="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Declarando construtores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pt-BR" dirty="0" smtClean="0"/>
              <a:t>Freqüentemente declaramos construtores com parâmetros para criarmos “regras” de inicialização de uma  classe, porque em muitas situações não desejamos que objetos sejam criados sem valores iniciais.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Declarando construtores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pt-BR" dirty="0" smtClean="0"/>
              <a:t>A inicialização dos atributos de uma classe poderia ser feita por meio de um método.  No entanto, não temos como garantir que o método será chamado, e tampouco que será chamado uma única vez.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Declarando construtores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pt-BR" sz="2800" dirty="0" smtClean="0"/>
              <a:t>Na classe curso, por exemplo, não seria mais interessante termos objetos criados sem nome, descrição, código e duração do curso. Para isto, vamos substituir o método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err="1" smtClean="0">
                <a:latin typeface="Courier New" pitchFamily="49" charset="0"/>
                <a:cs typeface="Courier New" pitchFamily="49" charset="0"/>
              </a:rPr>
              <a:t>inicializaCurso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smtClean="0"/>
              <a:t>por um construtor, conforme o exemplo a seguir:</a:t>
            </a:r>
          </a:p>
          <a:p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207819" y="3746288"/>
            <a:ext cx="870065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Curso(String nome,  String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desc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String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argaHoraria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setNome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(nome); </a:t>
            </a:r>
          </a:p>
          <a:p>
            <a:pPr lvl="1">
              <a:lnSpc>
                <a:spcPct val="150000"/>
              </a:lnSpc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setDescricao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descricao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setCodigo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setCargaHoraria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cargaHoraria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        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93970" y="3801708"/>
            <a:ext cx="8686800" cy="89497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 rot="10800000">
            <a:off x="803568" y="4177144"/>
            <a:ext cx="4904506" cy="6119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5777329" y="4761408"/>
            <a:ext cx="2914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Nome da classe, sem retorno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Declarando construtores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109" y="2253574"/>
            <a:ext cx="8783782" cy="400868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TestaCurso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String nome = “Sup. Tec. em Análise e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Desenv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. de Sistemas”;</a:t>
            </a: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desc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= “Aprender Orientação a Objetos";</a:t>
            </a: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= “POO";</a:t>
            </a: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cargaHoraria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= 200;  </a:t>
            </a:r>
          </a:p>
          <a:p>
            <a:pPr>
              <a:buNone/>
            </a:pPr>
            <a:r>
              <a:rPr lang="pt-BR" sz="1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//Chamada ao construtor sem </a:t>
            </a:r>
            <a:r>
              <a:rPr lang="pt-BR" sz="18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parametros</a:t>
            </a:r>
            <a:r>
              <a:rPr lang="pt-BR" sz="1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da classe Curso</a:t>
            </a: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 Curso c =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Curso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c.inicializaCurso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(nome,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desc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cargaHoraria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c.imprime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}    </a:t>
            </a: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80109" y="4211802"/>
            <a:ext cx="8783782" cy="664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98759" y="1565560"/>
            <a:ext cx="646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Voltado a classe </a:t>
            </a:r>
            <a:r>
              <a:rPr lang="pt-BR" dirty="0" err="1" smtClean="0"/>
              <a:t>TestaCurso</a:t>
            </a:r>
            <a:r>
              <a:rPr lang="pt-BR" dirty="0" smtClean="0"/>
              <a:t> observe que há um erro de compilação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Declarando construtores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Após recopilarmos a classe Curso, se tentarmos compilar a classe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TestaCurso</a:t>
            </a:r>
            <a:r>
              <a:rPr lang="pt-BR" dirty="0" smtClean="0"/>
              <a:t> teremos os seguintes erros de: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9353" y="3186544"/>
            <a:ext cx="644842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Declarando construtores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109" y="2195965"/>
            <a:ext cx="8783782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TestaCurso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String nome = “Sup. Tec. em Análise e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Desenv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. de Sistemas”;</a:t>
            </a: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desc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= “Aprender Orientação a Objetos";</a:t>
            </a: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= “POO";</a:t>
            </a: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cargaHoraria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= 200;  </a:t>
            </a:r>
          </a:p>
          <a:p>
            <a:pPr>
              <a:buNone/>
            </a:pPr>
            <a:r>
              <a:rPr lang="pt-BR" sz="1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//Chamada construtor com </a:t>
            </a:r>
            <a:r>
              <a:rPr lang="pt-BR" sz="18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parametros</a:t>
            </a:r>
            <a:r>
              <a:rPr lang="pt-BR" sz="1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da classe Curso</a:t>
            </a: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Curso c =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Curso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(nome, </a:t>
            </a:r>
            <a:r>
              <a:rPr lang="pt-BR" sz="1800" b="1" dirty="0" err="1" smtClean="0">
                <a:latin typeface="Courier New" pitchFamily="49" charset="0"/>
                <a:cs typeface="Courier New" pitchFamily="49" charset="0"/>
              </a:rPr>
              <a:t>desc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800" b="1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800" b="1" dirty="0" err="1" smtClean="0">
                <a:latin typeface="Courier New" pitchFamily="49" charset="0"/>
                <a:cs typeface="Courier New" pitchFamily="49" charset="0"/>
              </a:rPr>
              <a:t>cargaHoraria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c.imprime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}    </a:t>
            </a: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07819" y="4170237"/>
            <a:ext cx="8783782" cy="6788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84919" y="1607123"/>
            <a:ext cx="601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Vamos ajustar a classe </a:t>
            </a:r>
            <a:r>
              <a:rPr lang="pt-BR" dirty="0" err="1" smtClean="0"/>
              <a:t>TestaCurso</a:t>
            </a:r>
            <a:r>
              <a:rPr lang="pt-BR" dirty="0" smtClean="0"/>
              <a:t> para que ela possa compilar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Declarando construtores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40897"/>
          </a:xfrm>
        </p:spPr>
        <p:txBody>
          <a:bodyPr/>
          <a:lstStyle/>
          <a:p>
            <a:r>
              <a:rPr lang="pt-BR" dirty="0" smtClean="0"/>
              <a:t>Após  fazermos os ajustes na classe Curso, se tentarmos compilar a classe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TestaCurso</a:t>
            </a:r>
            <a:r>
              <a:rPr lang="pt-BR" dirty="0" smtClean="0"/>
              <a:t> vamos conseguir complicar e </a:t>
            </a:r>
            <a:r>
              <a:rPr lang="pt-BR" dirty="0" err="1" smtClean="0"/>
              <a:t>executa-la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933" y="3157967"/>
            <a:ext cx="644842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Construtores e método finalize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Artur </a:t>
            </a:r>
            <a:r>
              <a:rPr lang="pt-BR" dirty="0" err="1" smtClean="0"/>
              <a:t>Todeschini</a:t>
            </a:r>
            <a:r>
              <a:rPr lang="pt-BR" dirty="0" smtClean="0"/>
              <a:t> </a:t>
            </a:r>
            <a:r>
              <a:rPr lang="pt-BR" dirty="0" err="1" smtClean="0"/>
              <a:t>Crestani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Declarando construtores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primeiro erro acontece porque não temos mais o construtor default; assim, sempre que declaramos um construtor o compilador não adicionará o construtor default.</a:t>
            </a:r>
          </a:p>
          <a:p>
            <a:r>
              <a:rPr lang="pt-BR" dirty="0" smtClean="0"/>
              <a:t>O segundo erro é bastante simples, visto que não temos mais o método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inicializaCurso</a:t>
            </a:r>
            <a:r>
              <a:rPr lang="pt-B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Declarando construtores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Para eliminarmos estes erros de compilação é preciso incluir um construtor válido. No caso, o único construtor válido é o construtor que recebe os parâmetros “(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String, String, String, </a:t>
            </a:r>
            <a:r>
              <a:rPr lang="pt-BR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800" dirty="0" smtClean="0"/>
              <a:t>)” referentes ao conjunto de atributos nome, descrição, código e carga horária do curso.</a:t>
            </a:r>
          </a:p>
          <a:p>
            <a:endParaRPr lang="pt-BR" sz="2800" dirty="0" smtClean="0"/>
          </a:p>
          <a:p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5420" y="4424051"/>
            <a:ext cx="89084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//Chamada ao construtor com </a:t>
            </a:r>
            <a:r>
              <a:rPr lang="pt-BR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parametros</a:t>
            </a:r>
            <a:r>
              <a:rPr lang="pt-BR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de </a:t>
            </a:r>
            <a:r>
              <a:rPr lang="pt-BR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inicializacao</a:t>
            </a:r>
            <a:r>
              <a:rPr lang="pt-BR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da      classe Curso</a:t>
            </a: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Curso c1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Curso(“Analise”, “POO”, “2013/N2”, 200);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c1.imprime();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5420" y="5195455"/>
            <a:ext cx="8908473" cy="72043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Declarando construtores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Lembrando que construtores são utilizados sempre em combinação com a palavra reservada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9365" y="3187278"/>
            <a:ext cx="644842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Declarando construtores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Erros comuns:</a:t>
            </a:r>
          </a:p>
          <a:p>
            <a:pPr lvl="1"/>
            <a:r>
              <a:rPr lang="pt-BR" dirty="0" smtClean="0"/>
              <a:t>Declarar retorno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/>
              <a:t>invés de sem retorno;</a:t>
            </a:r>
          </a:p>
          <a:p>
            <a:pPr lvl="1"/>
            <a:r>
              <a:rPr lang="pt-BR" dirty="0" smtClean="0"/>
              <a:t>Ordem invertida dos parâmetros ou com parâmetros a mais ou a menos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Sobrecarga de construtores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Podemos definir mais do que um construtores seguindo as mesmas regras de sobrecarga de métodos.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3963" y="3338945"/>
            <a:ext cx="8686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Curso(String nome,  String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descricao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String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cargaHoraria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setNome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(nome);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setDescricao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descricao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setCodigo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setCargaHoraria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cargaHoraria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        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Curso(String nome, String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cargaHoraria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setNome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(nome);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setCodigo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setCargaHoraria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cargaHoraria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        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93963" y="3338945"/>
            <a:ext cx="8201892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93958" y="5223220"/>
            <a:ext cx="8201892" cy="40172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Utilização do objeto implícito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this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93958" y="2258255"/>
            <a:ext cx="868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Curso(String nome,  String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descricao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String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cargaHoraria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(nome, </a:t>
            </a:r>
            <a:r>
              <a:rPr lang="pt-BR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cargaHoraria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setDescricao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descricao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Curso(String nome, String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cargaHoraria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setNome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(nome);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setCodigo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setCargaHoraria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cargaHoraria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        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93963" y="2258255"/>
            <a:ext cx="8201892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93958" y="3657605"/>
            <a:ext cx="8201892" cy="27146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Destruir objetos</a:t>
            </a:r>
            <a:endParaRPr lang="pt-BR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7547" y="1625456"/>
            <a:ext cx="477202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Remoção de objetos e Método finalize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360363" algn="just">
              <a:spcBef>
                <a:spcPts val="0"/>
              </a:spcBef>
              <a:spcAft>
                <a:spcPts val="1800"/>
              </a:spcAft>
            </a:pPr>
            <a:r>
              <a:rPr lang="pt-BR" dirty="0" smtClean="0"/>
              <a:t>Assim como temos construtores com instruções de inicialização de objetos, em algumas situações pode ser necessário executar algumas instruções em um objetos antes que seja retirado da memória.</a:t>
            </a:r>
          </a:p>
          <a:p>
            <a:pPr marL="0" indent="360363" algn="just">
              <a:spcBef>
                <a:spcPts val="0"/>
              </a:spcBef>
              <a:spcAft>
                <a:spcPts val="1800"/>
              </a:spcAft>
            </a:pPr>
            <a:r>
              <a:rPr lang="pt-BR" dirty="0" smtClean="0"/>
              <a:t>Em outras linguagens OO assim como C++</a:t>
            </a:r>
            <a:r>
              <a:rPr lang="pt-BR" dirty="0"/>
              <a:t> </a:t>
            </a:r>
            <a:r>
              <a:rPr lang="pt-BR" dirty="0" smtClean="0"/>
              <a:t>esse método é denominado destrutor e invocado explicitamente o destrutor do objeto marcando o fim do seu ciclo de vida. </a:t>
            </a:r>
          </a:p>
          <a:p>
            <a:pPr marL="0" indent="360363" algn="just">
              <a:spcBef>
                <a:spcPts val="0"/>
              </a:spcBef>
              <a:spcAft>
                <a:spcPts val="1800"/>
              </a:spcAft>
            </a:pPr>
            <a:r>
              <a:rPr lang="pt-BR" dirty="0"/>
              <a:t>Em </a:t>
            </a:r>
            <a:r>
              <a:rPr lang="pt-BR" dirty="0" smtClean="0"/>
              <a:t>Java não temos destrutores, pois não podemos forçar a remoção de um objeto da memória. Na verdade isso é uma facilidade e não uma limitação.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finalize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360363" algn="just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</a:pPr>
            <a:r>
              <a:rPr lang="pt-BR" dirty="0" smtClean="0"/>
              <a:t>A JVM assume a responsabilidade de remover os objetos indesejados da memória por meio do </a:t>
            </a:r>
            <a:r>
              <a:rPr lang="pt-BR" sz="3000" dirty="0" err="1" smtClean="0">
                <a:latin typeface="Courier New" pitchFamily="49" charset="0"/>
                <a:cs typeface="Courier New" pitchFamily="49" charset="0"/>
              </a:rPr>
              <a:t>GarbageCollector</a:t>
            </a:r>
            <a:r>
              <a:rPr lang="pt-BR" sz="30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360363" algn="just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</a:pPr>
            <a:r>
              <a:rPr lang="pt-BR" dirty="0" smtClean="0"/>
              <a:t>Basta um objeto não estar sendo referenciado por nenhuma variável do tipo</a:t>
            </a:r>
            <a:r>
              <a:rPr lang="pt-BR" sz="3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100" dirty="0" err="1" smtClean="0">
                <a:latin typeface="Courier New" pitchFamily="49" charset="0"/>
                <a:cs typeface="Courier New" pitchFamily="49" charset="0"/>
              </a:rPr>
              <a:t>reference</a:t>
            </a:r>
            <a:r>
              <a:rPr lang="pt-BR" dirty="0" smtClean="0"/>
              <a:t> e por nenhum outro objeto para que se torne um alvo para o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GarbageCollector</a:t>
            </a:r>
            <a:r>
              <a:rPr lang="pt-BR" dirty="0" smtClean="0"/>
              <a:t>. </a:t>
            </a:r>
          </a:p>
          <a:p>
            <a:pPr marL="0" indent="360363" algn="just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</a:pPr>
            <a:r>
              <a:rPr lang="pt-BR" dirty="0"/>
              <a:t>Em </a:t>
            </a:r>
            <a:r>
              <a:rPr lang="pt-BR" dirty="0" smtClean="0"/>
              <a:t>Java para descartar o objeto o programador deve no máximo atribuir </a:t>
            </a:r>
            <a:r>
              <a:rPr lang="pt-BR" sz="31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dirty="0"/>
              <a:t> </a:t>
            </a:r>
            <a:r>
              <a:rPr lang="pt-BR" dirty="0" smtClean="0"/>
              <a:t>às variáveis </a:t>
            </a:r>
            <a:r>
              <a:rPr lang="pt-BR" sz="3100" dirty="0" err="1" smtClean="0">
                <a:latin typeface="Courier New" pitchFamily="49" charset="0"/>
                <a:cs typeface="Courier New" pitchFamily="49" charset="0"/>
              </a:rPr>
              <a:t>reference</a:t>
            </a:r>
            <a:r>
              <a:rPr lang="pt-BR" dirty="0" smtClean="0"/>
              <a:t> que apontam para o objeto.</a:t>
            </a:r>
          </a:p>
        </p:txBody>
      </p:sp>
    </p:spTree>
    <p:extLst>
      <p:ext uri="{BB962C8B-B14F-4D97-AF65-F5344CB8AC3E}">
        <p14:creationId xmlns:p14="http://schemas.microsoft.com/office/powerpoint/2010/main" xmlns="" val="41844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Laboratório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pt-BR" dirty="0" smtClean="0"/>
              <a:t>Analise o construtor da classe Agencia.</a:t>
            </a:r>
          </a:p>
          <a:p>
            <a:pPr marL="514350" indent="-514350"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pt-BR" dirty="0" smtClean="0"/>
              <a:t>Substitua o método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inicializaCliente</a:t>
            </a:r>
            <a:r>
              <a:rPr lang="pt-BR" dirty="0" smtClean="0"/>
              <a:t> na classe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Cliente</a:t>
            </a:r>
            <a:r>
              <a:rPr lang="pt-BR" dirty="0" smtClean="0"/>
              <a:t> por um construtor que receba os mesmos parâmetros que o método.</a:t>
            </a:r>
          </a:p>
          <a:p>
            <a:pPr marL="514350" indent="-514350"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pt-BR" dirty="0" smtClean="0"/>
              <a:t>Substitua os métodos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inicializaConta</a:t>
            </a:r>
            <a:r>
              <a:rPr lang="pt-BR" dirty="0" smtClean="0"/>
              <a:t> na classe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Conta</a:t>
            </a:r>
            <a:r>
              <a:rPr lang="pt-BR" dirty="0" smtClean="0"/>
              <a:t> por construtores que recebam os mesmos parâmetros que os métodos.</a:t>
            </a:r>
          </a:p>
          <a:p>
            <a:pPr marL="514350" indent="-51435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/>
              <a:t>Dica: </a:t>
            </a:r>
            <a:r>
              <a:rPr lang="pt-BR" dirty="0" smtClean="0"/>
              <a:t>lembre-se que é possível reutilizar o construtor que recebe menos parâmetros no construtor que recebe mais parâmetros (ou vice-versa) por meio do uso do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514350" indent="-514350">
              <a:spcBef>
                <a:spcPts val="0"/>
              </a:spcBef>
              <a:spcAft>
                <a:spcPts val="1800"/>
              </a:spcAft>
              <a:buFont typeface="+mj-lt"/>
              <a:buAutoNum type="arabicPeriod" startAt="4"/>
            </a:pPr>
            <a:r>
              <a:rPr lang="pt-BR" dirty="0" smtClean="0"/>
              <a:t>Siga as instruções encontradas na classe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TestaConstrutores</a:t>
            </a:r>
            <a:r>
              <a:rPr lang="pt-BR" dirty="0" smtClean="0"/>
              <a:t>.</a:t>
            </a:r>
            <a:br>
              <a:rPr lang="pt-BR" dirty="0" smtClean="0"/>
            </a:br>
            <a:r>
              <a:rPr lang="pt-BR" dirty="0" smtClean="0"/>
              <a:t>Compile e execute a classe.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Construtores</a:t>
            </a:r>
            <a:endParaRPr lang="pt-BR" dirty="0"/>
          </a:p>
        </p:txBody>
      </p:sp>
      <p:pic>
        <p:nvPicPr>
          <p:cNvPr id="1026" name="Picture 2" descr="http://images03.olx.com.br/ui/13/39/17/1350939127_448713217_2-Fotos-de--Construtor-em-Unamar-Construtor-Sal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8561" y="1768887"/>
            <a:ext cx="4319443" cy="421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Construtores são utilizados para criar instâncias de objetos de uma classe sendo sempre utilizados  com a palavra reservada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Todo construtor tem sempre o mesmo nome da classe.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Sintaxe: </a:t>
            </a:r>
          </a:p>
          <a:p>
            <a:pPr marL="0" indent="0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nomeClasse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&gt; &lt;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nomeVariavel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&gt; =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nomeClasse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>
                <a:latin typeface="+mj-lt"/>
                <a:cs typeface="Courier New" pitchFamily="49" charset="0"/>
              </a:rPr>
              <a:t>Toda classe tem, pelo menos </a:t>
            </a:r>
            <a:r>
              <a:rPr lang="pt-BR" b="1" dirty="0" smtClean="0">
                <a:latin typeface="+mj-lt"/>
                <a:cs typeface="Courier New" pitchFamily="49" charset="0"/>
              </a:rPr>
              <a:t>um</a:t>
            </a:r>
            <a:r>
              <a:rPr lang="pt-BR" dirty="0" smtClean="0">
                <a:latin typeface="+mj-lt"/>
                <a:cs typeface="Courier New" pitchFamily="49" charset="0"/>
              </a:rPr>
              <a:t> construtor.</a:t>
            </a:r>
          </a:p>
          <a:p>
            <a:pPr marL="0" indent="0" algn="just">
              <a:buNone/>
            </a:pPr>
            <a:r>
              <a:rPr lang="pt-BR" dirty="0" smtClean="0">
                <a:latin typeface="+mj-lt"/>
                <a:cs typeface="Courier New" pitchFamily="49" charset="0"/>
              </a:rPr>
              <a:t>Se na classe que você fizer você não declarar um construtor o compilador irá adicionar um. Chamamos esse construtor colocado pelo compilador de (“</a:t>
            </a:r>
            <a:r>
              <a:rPr lang="pt-BR" dirty="0" smtClean="0">
                <a:solidFill>
                  <a:srgbClr val="FF0000"/>
                </a:solidFill>
                <a:latin typeface="+mj-lt"/>
                <a:cs typeface="Courier New" pitchFamily="49" charset="0"/>
              </a:rPr>
              <a:t>construtor default</a:t>
            </a:r>
            <a:r>
              <a:rPr lang="pt-BR" dirty="0" smtClean="0">
                <a:latin typeface="+mj-lt"/>
                <a:cs typeface="Courier New" pitchFamily="49" charset="0"/>
              </a:rPr>
              <a:t>”).</a:t>
            </a:r>
            <a:endParaRPr lang="pt-BR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Curso.</a:t>
            </a:r>
            <a:r>
              <a:rPr lang="pt-BR" dirty="0" err="1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Vejamos o exemplo da classe Curso, em que não foi declarado explicitamente nenhum construtor.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</a:t>
            </a:r>
            <a:r>
              <a:rPr lang="pt-BR" dirty="0" err="1" smtClean="0"/>
              <a:t>TestaCurso</a:t>
            </a:r>
            <a:r>
              <a:rPr lang="pt-BR" dirty="0" smtClean="0"/>
              <a:t>.</a:t>
            </a:r>
            <a:r>
              <a:rPr lang="pt-BR" dirty="0" err="1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360363" algn="just"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Note que não foi declarado explicitamente nenhum construtor na classe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Curso</a:t>
            </a:r>
            <a:r>
              <a:rPr lang="pt-BR" dirty="0" smtClean="0"/>
              <a:t>, no entanto, foi possível utilizá-lo na classe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TestaCurso</a:t>
            </a:r>
            <a:r>
              <a:rPr lang="pt-BR" dirty="0" smtClean="0"/>
              <a:t>. Isto de deve a adição implícita do construtor default na classe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Curso</a:t>
            </a:r>
            <a:r>
              <a:rPr lang="pt-BR" dirty="0" smtClean="0"/>
              <a:t>.</a:t>
            </a:r>
          </a:p>
          <a:p>
            <a:pPr marL="0" indent="360363" algn="just"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Isto pode ser confirmado com o utilitário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dirty="0" smtClean="0"/>
              <a:t>, que é distribuído juntamente com a JDK.</a:t>
            </a:r>
          </a:p>
          <a:p>
            <a:pPr marL="0" indent="360363" algn="just"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No mesmo diretório do arquivo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Curso.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/>
              <a:t> devemos executar a seguinte linha devemos executar na linha de comando: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Curso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Construtor padrão uso do </a:t>
            </a:r>
            <a:r>
              <a:rPr lang="pt-BR" dirty="0" err="1" smtClean="0"/>
              <a:t>javap</a:t>
            </a:r>
            <a:endParaRPr lang="pt-BR" dirty="0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230" y="1514623"/>
            <a:ext cx="8739884" cy="441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Conector de seta reta 7"/>
          <p:cNvCxnSpPr/>
          <p:nvPr/>
        </p:nvCxnSpPr>
        <p:spPr>
          <a:xfrm rot="16200000" flipV="1">
            <a:off x="1544783" y="3359727"/>
            <a:ext cx="3477491" cy="20781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2272081" y="6192975"/>
            <a:ext cx="457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Construtor padrão adicionado pelo compilador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4036</TotalTime>
  <Words>1218</Words>
  <Application>Microsoft Macintosh PowerPoint</Application>
  <PresentationFormat>Apresentação na tela (4:3)</PresentationFormat>
  <Paragraphs>132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Construtores e método finalize</vt:lpstr>
      <vt:lpstr>Construtores</vt:lpstr>
      <vt:lpstr>Construtores</vt:lpstr>
      <vt:lpstr>Construtores</vt:lpstr>
      <vt:lpstr>Construtores</vt:lpstr>
      <vt:lpstr>Exemplo: Curso.java</vt:lpstr>
      <vt:lpstr>Exemplo: TestaCurso.java</vt:lpstr>
      <vt:lpstr>Construtor padrão uso do javap</vt:lpstr>
      <vt:lpstr>Construtores</vt:lpstr>
      <vt:lpstr>Declarando construtores</vt:lpstr>
      <vt:lpstr>Declarando construtores</vt:lpstr>
      <vt:lpstr>Declarando construtores</vt:lpstr>
      <vt:lpstr>Declarando construtores</vt:lpstr>
      <vt:lpstr>Declarando construtores</vt:lpstr>
      <vt:lpstr>Declarando construtores</vt:lpstr>
      <vt:lpstr>Declarando construtores</vt:lpstr>
      <vt:lpstr>Declarando construtores</vt:lpstr>
      <vt:lpstr>Declarando construtores</vt:lpstr>
      <vt:lpstr>Declarando construtores</vt:lpstr>
      <vt:lpstr>Declarando construtores</vt:lpstr>
      <vt:lpstr>Declarando construtores</vt:lpstr>
      <vt:lpstr>Declarando construtores</vt:lpstr>
      <vt:lpstr>Sobrecarga de construtores</vt:lpstr>
      <vt:lpstr>Utilização do objeto implícito this</vt:lpstr>
      <vt:lpstr>Destruir objetos</vt:lpstr>
      <vt:lpstr>Remoção de objetos e Método finalize</vt:lpstr>
      <vt:lpstr>Método finalize</vt:lpstr>
      <vt:lpstr>Laboratório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Artur Todeschini</dc:creator>
  <cp:lastModifiedBy>Senai</cp:lastModifiedBy>
  <cp:revision>318</cp:revision>
  <dcterms:created xsi:type="dcterms:W3CDTF">2012-04-08T17:30:12Z</dcterms:created>
  <dcterms:modified xsi:type="dcterms:W3CDTF">2013-08-07T15:47:53Z</dcterms:modified>
</cp:coreProperties>
</file>