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0"/>
  </p:handoutMasterIdLst>
  <p:sldIdLst>
    <p:sldId id="315" r:id="rId2"/>
    <p:sldId id="316" r:id="rId3"/>
    <p:sldId id="343" r:id="rId4"/>
    <p:sldId id="347" r:id="rId5"/>
    <p:sldId id="348" r:id="rId6"/>
    <p:sldId id="334" r:id="rId7"/>
    <p:sldId id="344" r:id="rId8"/>
    <p:sldId id="345" r:id="rId9"/>
    <p:sldId id="337" r:id="rId10"/>
    <p:sldId id="346" r:id="rId11"/>
    <p:sldId id="338" r:id="rId12"/>
    <p:sldId id="335" r:id="rId13"/>
    <p:sldId id="350" r:id="rId14"/>
    <p:sldId id="339" r:id="rId15"/>
    <p:sldId id="340" r:id="rId16"/>
    <p:sldId id="341" r:id="rId17"/>
    <p:sldId id="351" r:id="rId18"/>
    <p:sldId id="349" r:id="rId1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03/12/2013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utilizar atributos estáticos?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434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Vamos imaginar a classe Carro, contendo os seguintes atributos:</a:t>
            </a:r>
          </a:p>
          <a:p>
            <a:pPr lvl="1" algn="just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fabricante:  </a:t>
            </a:r>
            <a:r>
              <a:rPr lang="pt-BR" sz="2400" dirty="0" smtClean="0"/>
              <a:t>?</a:t>
            </a:r>
          </a:p>
          <a:p>
            <a:pPr lvl="1" algn="just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placa:  </a:t>
            </a:r>
            <a:r>
              <a:rPr lang="pt-BR" sz="2400" dirty="0" smtClean="0"/>
              <a:t>?</a:t>
            </a:r>
          </a:p>
          <a:p>
            <a:pPr lvl="1" algn="just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velocidade: </a:t>
            </a:r>
            <a:r>
              <a:rPr lang="pt-BR" sz="2400" dirty="0" smtClean="0"/>
              <a:t>?</a:t>
            </a:r>
          </a:p>
          <a:p>
            <a:pPr lvl="1" algn="just">
              <a:spcBef>
                <a:spcPts val="0"/>
              </a:spcBef>
              <a:spcAft>
                <a:spcPts val="1800"/>
              </a:spcAft>
            </a:pPr>
            <a:r>
              <a:rPr lang="pt-BR" sz="2400" i="1" dirty="0" err="1" smtClean="0">
                <a:latin typeface="Courier New" pitchFamily="49" charset="0"/>
                <a:cs typeface="Courier New" pitchFamily="49" charset="0"/>
              </a:rPr>
              <a:t>velocidadeMaximaPermitida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2400" dirty="0" smtClean="0"/>
              <a:t>todos os carros devem obedecer a mesma velocidade máxima permitida </a:t>
            </a:r>
          </a:p>
          <a:p>
            <a:pPr lvl="1" algn="just">
              <a:spcBef>
                <a:spcPts val="0"/>
              </a:spcBef>
              <a:spcAft>
                <a:spcPts val="1800"/>
              </a:spcAft>
            </a:pPr>
            <a:r>
              <a:rPr lang="pt-BR" sz="2400" dirty="0" smtClean="0"/>
              <a:t>esta característica se aplica a todas as instancias e pode ser definida como um atributo estático.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utilizar atributos estáticos?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8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Analisar exemplo Carro.</a:t>
            </a:r>
            <a:r>
              <a:rPr lang="pt-BR" dirty="0" err="1" smtClean="0"/>
              <a:t>java</a:t>
            </a:r>
            <a:endParaRPr lang="pt-BR" dirty="0" smtClean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Executar </a:t>
            </a:r>
            <a:r>
              <a:rPr lang="pt-BR" dirty="0" err="1" smtClean="0"/>
              <a:t>TestaCarro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 smtClean="0"/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i="1" dirty="0" err="1" smtClean="0"/>
              <a:t>static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1673" y="1600200"/>
            <a:ext cx="8645236" cy="452596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Um método </a:t>
            </a:r>
            <a:r>
              <a:rPr lang="pt-BR" i="1" dirty="0" err="1" smtClean="0"/>
              <a:t>static</a:t>
            </a:r>
            <a:r>
              <a:rPr lang="pt-BR" dirty="0" smtClean="0"/>
              <a:t> tem o mesmo objetivo de um atributo estático, podendo ser chamado sem a necessidade de criação de um objeto. São denominados métodos de classe, em vez de métodos de instância.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Exemplo: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(2.0, 3.0);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i="1" dirty="0" err="1" smtClean="0"/>
              <a:t>static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Um método </a:t>
            </a:r>
            <a:r>
              <a:rPr lang="pt-BR" i="1" dirty="0" err="1" smtClean="0"/>
              <a:t>static</a:t>
            </a:r>
            <a:r>
              <a:rPr lang="pt-BR" dirty="0" smtClean="0"/>
              <a:t> pode acessar somente membros (atributos e métodos) </a:t>
            </a:r>
            <a:r>
              <a:rPr lang="pt-BR" i="1" dirty="0" err="1" smtClean="0"/>
              <a:t>static</a:t>
            </a:r>
            <a:r>
              <a:rPr lang="pt-BR" dirty="0" smtClean="0"/>
              <a:t> porque, como já vimos, podem ser chamados sem a necessidade de criação de uma instancia da classe. São criados em classes para definir bibliotecas de funções que independem de atributos e métodos de instância.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dirty="0" smtClean="0"/>
              <a:t>O exemplo mais comum de métodos estáticos é 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/>
              <a:t>, porque a JVM não instancia um objeto da classe indicada para execução, ao invés disto, apenas chama seu método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/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(SIERRA, 2006, p. 86).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Logger</a:t>
            </a:r>
            <a:r>
              <a:rPr lang="pt-BR" dirty="0" smtClean="0"/>
              <a:t>.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podemos perceber, o valor de </a:t>
            </a:r>
            <a:r>
              <a:rPr lang="pt-BR" dirty="0" err="1" smtClean="0"/>
              <a:t>qdtLogs</a:t>
            </a:r>
            <a:r>
              <a:rPr lang="pt-BR" dirty="0" smtClean="0"/>
              <a:t> está sendo incrementado, mesmo quando utilizamos diferentes instancias de </a:t>
            </a:r>
            <a:r>
              <a:rPr lang="pt-BR" dirty="0" err="1" smtClean="0"/>
              <a:t>Logger</a:t>
            </a:r>
            <a:r>
              <a:rPr lang="pt-BR" dirty="0" smtClean="0"/>
              <a:t> para fazer as chamadas ao método </a:t>
            </a:r>
            <a:r>
              <a:rPr lang="pt-BR" i="1" dirty="0" err="1" smtClean="0"/>
              <a:t>logIt</a:t>
            </a:r>
            <a:r>
              <a:rPr lang="pt-BR" dirty="0" smtClean="0"/>
              <a:t>(). Isto acontece porque este atributo é estático e, portanto, compartilhado por todas as instancias classe.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342481" y="2064327"/>
          <a:ext cx="4212844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2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Conta </a:t>
                      </a:r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 numero: String</a:t>
                      </a:r>
                    </a:p>
                    <a:p>
                      <a:r>
                        <a:rPr lang="pt-BR" dirty="0" smtClean="0"/>
                        <a:t>- saldo: </a:t>
                      </a:r>
                      <a:r>
                        <a:rPr lang="pt-BR" dirty="0" err="1" smtClean="0"/>
                        <a:t>double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- </a:t>
                      </a:r>
                      <a:r>
                        <a:rPr lang="pt-BR" dirty="0" err="1" smtClean="0"/>
                        <a:t>acumuladorCPMF</a:t>
                      </a:r>
                      <a:r>
                        <a:rPr lang="pt-BR" dirty="0" smtClean="0"/>
                        <a:t>: </a:t>
                      </a:r>
                      <a:r>
                        <a:rPr lang="pt-BR" dirty="0" err="1" smtClean="0"/>
                        <a:t>double</a:t>
                      </a:r>
                      <a:endParaRPr lang="pt-BR" dirty="0" smtClean="0"/>
                    </a:p>
                    <a:p>
                      <a:r>
                        <a:rPr lang="pt-BR" u="sng" dirty="0" smtClean="0"/>
                        <a:t>-</a:t>
                      </a:r>
                      <a:r>
                        <a:rPr lang="pt-BR" u="sng" baseline="0" dirty="0" smtClean="0"/>
                        <a:t> </a:t>
                      </a:r>
                      <a:r>
                        <a:rPr lang="pt-BR" u="sng" baseline="0" dirty="0" err="1" smtClean="0"/>
                        <a:t>taxaCPMF</a:t>
                      </a:r>
                      <a:r>
                        <a:rPr lang="pt-BR" u="sng" baseline="0" dirty="0" smtClean="0"/>
                        <a:t>: </a:t>
                      </a:r>
                      <a:r>
                        <a:rPr lang="pt-BR" u="sng" baseline="0" dirty="0" err="1" smtClean="0"/>
                        <a:t>double</a:t>
                      </a:r>
                      <a:r>
                        <a:rPr lang="pt-BR" u="sng" baseline="0" dirty="0" smtClean="0"/>
                        <a:t> = 0.038d</a:t>
                      </a:r>
                      <a:endParaRPr lang="pt-BR" u="sng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 deposito(valor:</a:t>
                      </a:r>
                      <a:r>
                        <a:rPr lang="pt-BR" dirty="0" err="1" smtClean="0"/>
                        <a:t>double</a:t>
                      </a:r>
                      <a:r>
                        <a:rPr lang="pt-BR" dirty="0" smtClean="0"/>
                        <a:t>) : </a:t>
                      </a:r>
                      <a:r>
                        <a:rPr lang="pt-BR" dirty="0" err="1" smtClean="0"/>
                        <a:t>void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+ saque(valor: </a:t>
                      </a:r>
                      <a:r>
                        <a:rPr lang="pt-BR" dirty="0" err="1" smtClean="0"/>
                        <a:t>double</a:t>
                      </a:r>
                      <a:r>
                        <a:rPr lang="pt-BR" dirty="0" smtClean="0"/>
                        <a:t>) : </a:t>
                      </a:r>
                      <a:r>
                        <a:rPr lang="pt-BR" dirty="0" err="1" smtClean="0"/>
                        <a:t>void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+ </a:t>
                      </a:r>
                      <a:r>
                        <a:rPr lang="pt-BR" dirty="0" err="1" smtClean="0"/>
                        <a:t>getSaldo</a:t>
                      </a:r>
                      <a:r>
                        <a:rPr lang="pt-BR" dirty="0" smtClean="0"/>
                        <a:t>():</a:t>
                      </a:r>
                      <a:r>
                        <a:rPr lang="pt-BR" dirty="0" err="1" smtClean="0"/>
                        <a:t>double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+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err="1" smtClean="0"/>
                        <a:t>imprimeDados</a:t>
                      </a:r>
                      <a:r>
                        <a:rPr lang="pt-BR" dirty="0" smtClean="0"/>
                        <a:t>() :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void</a:t>
                      </a:r>
                      <a:endParaRPr lang="pt-BR" baseline="0" dirty="0" smtClean="0"/>
                    </a:p>
                    <a:p>
                      <a:r>
                        <a:rPr lang="pt-BR" u="sng" baseline="0" dirty="0" smtClean="0"/>
                        <a:t>+ </a:t>
                      </a:r>
                      <a:r>
                        <a:rPr lang="pt-BR" u="sng" baseline="0" dirty="0" err="1" smtClean="0"/>
                        <a:t>getTaxaCPMF</a:t>
                      </a:r>
                      <a:r>
                        <a:rPr lang="pt-BR" u="sng" baseline="0" dirty="0" smtClean="0"/>
                        <a:t>() : </a:t>
                      </a:r>
                      <a:r>
                        <a:rPr lang="pt-BR" u="sng" baseline="0" dirty="0" err="1" smtClean="0"/>
                        <a:t>void</a:t>
                      </a:r>
                      <a:endParaRPr lang="pt-BR" u="sng" baseline="0" dirty="0" smtClean="0"/>
                    </a:p>
                    <a:p>
                      <a:r>
                        <a:rPr lang="pt-BR" u="sng" baseline="0" dirty="0" smtClean="0"/>
                        <a:t>+ </a:t>
                      </a:r>
                      <a:r>
                        <a:rPr lang="pt-BR" u="sng" baseline="0" dirty="0" err="1" smtClean="0"/>
                        <a:t>setTaxaCPMF</a:t>
                      </a:r>
                      <a:r>
                        <a:rPr lang="pt-BR" u="sng" baseline="0" dirty="0" smtClean="0"/>
                        <a:t>(taxa:</a:t>
                      </a:r>
                      <a:r>
                        <a:rPr lang="pt-BR" u="sng" baseline="0" dirty="0" err="1" smtClean="0"/>
                        <a:t>double</a:t>
                      </a:r>
                      <a:r>
                        <a:rPr lang="pt-BR" u="sng" baseline="0" dirty="0" smtClean="0"/>
                        <a:t>) : </a:t>
                      </a:r>
                      <a:r>
                        <a:rPr lang="pt-BR" u="sng" baseline="0" dirty="0" err="1" smtClean="0"/>
                        <a:t>void</a:t>
                      </a:r>
                      <a:endParaRPr lang="pt-BR" u="sng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acumularCPMF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valorSaque</a:t>
                      </a:r>
                      <a:r>
                        <a:rPr lang="pt-BR" baseline="0" dirty="0" smtClean="0"/>
                        <a:t>:</a:t>
                      </a:r>
                      <a:r>
                        <a:rPr lang="pt-BR" baseline="0" dirty="0" err="1" smtClean="0"/>
                        <a:t>double</a:t>
                      </a:r>
                      <a:r>
                        <a:rPr lang="pt-BR" baseline="0" dirty="0" smtClean="0"/>
                        <a:t>) : </a:t>
                      </a:r>
                      <a:r>
                        <a:rPr lang="pt-BR" baseline="0" dirty="0" err="1" smtClean="0"/>
                        <a:t>void</a:t>
                      </a:r>
                      <a:endParaRPr lang="pt-BR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pt-BR" baseline="0" dirty="0" smtClean="0"/>
                        <a:t>+ </a:t>
                      </a:r>
                      <a:r>
                        <a:rPr lang="pt-BR" baseline="0" dirty="0" err="1" smtClean="0"/>
                        <a:t>getCPMFAcumulado</a:t>
                      </a:r>
                      <a:r>
                        <a:rPr lang="pt-BR" baseline="0" dirty="0" smtClean="0"/>
                        <a:t>() : </a:t>
                      </a:r>
                      <a:r>
                        <a:rPr lang="pt-BR" baseline="0" dirty="0" err="1" smtClean="0"/>
                        <a:t>double</a:t>
                      </a:r>
                      <a:endParaRPr lang="pt-B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Todas as contas bancárias estão sujeitas à incidência do imposto CPMF. Trata-se do mesmo imposto para todas as contas. Vamos representar este imposto como um atributo estático da classe Conta</a:t>
            </a:r>
            <a:br>
              <a:rPr lang="pt-BR" dirty="0" smtClean="0"/>
            </a:br>
            <a:r>
              <a:rPr lang="pt-BR" dirty="0" smtClean="0"/>
              <a:t>Faca as seguintes modificações na classe Conta: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a) acrescente um atributo:</a:t>
            </a:r>
            <a:br>
              <a:rPr lang="pt-BR" dirty="0" smtClean="0"/>
            </a:b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600" dirty="0" err="1" smtClean="0">
                <a:latin typeface="Courier New" pitchFamily="49" charset="0"/>
                <a:cs typeface="Courier New" pitchFamily="49" charset="0"/>
              </a:rPr>
              <a:t>taxaCPMF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 = 0.038d</a:t>
            </a:r>
            <a:br>
              <a:rPr lang="pt-BR" sz="2600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b) crie métodos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/>
              <a:t> 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pt-BR" dirty="0" smtClean="0"/>
              <a:t>estáticos para o atributo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taxaCPMF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1545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1800"/>
              </a:spcAft>
              <a:buFont typeface="+mj-lt"/>
              <a:buAutoNum type="arabicPeriod" startAt="2"/>
            </a:pPr>
            <a:r>
              <a:rPr lang="pt-BR" sz="2000" dirty="0" smtClean="0"/>
              <a:t>Agora vamos modificar a classe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Conta</a:t>
            </a:r>
            <a:r>
              <a:rPr lang="pt-BR" sz="2000" dirty="0" smtClean="0"/>
              <a:t> para registrar individualmente em cada instância o CPMF acumulado nas operações de saque: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a) acrescente o atributo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acumuladorCPMF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b) acrescente um método para acumular o CPMF</a:t>
            </a:r>
            <a:br>
              <a:rPr lang="pt-BR" sz="2000" dirty="0" smtClean="0"/>
            </a:b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acumuladorCPMF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valorSaque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acumuladorCPMF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taxaCPMF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valorSaque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c) modifique o método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saque</a:t>
            </a:r>
            <a:r>
              <a:rPr lang="pt-BR" sz="2000" dirty="0" smtClean="0"/>
              <a:t> para que seja invocada a operação </a:t>
            </a:r>
            <a:r>
              <a:rPr lang="pt-BR" sz="2000" dirty="0" err="1" smtClean="0"/>
              <a:t>acumularCPMF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d)crie o método público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getCPMFAcumulado</a:t>
            </a:r>
            <a:r>
              <a:rPr lang="pt-BR" sz="2000" dirty="0" smtClean="0"/>
              <a:t> para retornar o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acumuladorCPMF</a:t>
            </a:r>
            <a:r>
              <a:rPr lang="pt-BR" sz="2000" dirty="0" smtClean="0"/>
              <a:t> de uma Conta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pt-BR" sz="2000" dirty="0" smtClean="0">
                <a:latin typeface="+mj-lt"/>
                <a:cs typeface="Courier New" pitchFamily="49" charset="0"/>
              </a:rPr>
              <a:t>Execute o método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+mj-lt"/>
                <a:cs typeface="Courier New" pitchFamily="49" charset="0"/>
              </a:rPr>
              <a:t>da classe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TestaCPMF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+mj-lt"/>
                <a:cs typeface="Courier New" pitchFamily="49" charset="0"/>
              </a:rPr>
              <a:t>para testar as funcionalidade adicionadas.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Referencias </a:t>
            </a:r>
            <a:r>
              <a:rPr lang="pt-BR" dirty="0" smtClean="0"/>
              <a:t>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930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HORSTMANN, Cay; CORNEL, Gary </a:t>
            </a:r>
            <a:r>
              <a:rPr lang="en-US" b="1" dirty="0" smtClean="0"/>
              <a:t>Core Java Fundamentals v.1</a:t>
            </a:r>
            <a:r>
              <a:rPr lang="en-US" dirty="0" smtClean="0"/>
              <a:t>,  Sun Microsystem Press ed. 8 2008.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SIERRA, Kathy. </a:t>
            </a:r>
            <a:r>
              <a:rPr lang="pt-BR" b="1" dirty="0" smtClean="0"/>
              <a:t>Certificação Sun para programador Java 5 Guia de estudo SCJP. </a:t>
            </a:r>
            <a:r>
              <a:rPr lang="en-US" dirty="0" smtClean="0"/>
              <a:t>e</a:t>
            </a:r>
            <a:r>
              <a:rPr lang="pt-BR" dirty="0" smtClean="0"/>
              <a:t>d. Alta Books, Rio de Janeiro, RJ 2006.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en-US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1847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Modificadores</a:t>
            </a:r>
            <a:br>
              <a:rPr lang="pt-BR" dirty="0" smtClean="0"/>
            </a:br>
            <a:r>
              <a:rPr lang="pt-BR" dirty="0" smtClean="0"/>
              <a:t>O modificador </a:t>
            </a:r>
            <a:r>
              <a:rPr lang="pt-BR" b="1" i="1" dirty="0" err="1" smtClean="0"/>
              <a:t>static</a:t>
            </a:r>
            <a:endParaRPr lang="pt-BR" b="1" i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Artur </a:t>
            </a:r>
            <a:r>
              <a:rPr lang="pt-BR" dirty="0" err="1" smtClean="0"/>
              <a:t>Todeschini</a:t>
            </a:r>
            <a:r>
              <a:rPr lang="pt-BR" dirty="0" smtClean="0"/>
              <a:t> </a:t>
            </a:r>
            <a:r>
              <a:rPr lang="pt-BR" dirty="0" err="1" smtClean="0"/>
              <a:t>Crestani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 </a:t>
            </a:r>
            <a:r>
              <a:rPr lang="pt-BR" i="1" dirty="0" err="1" smtClean="0"/>
              <a:t>static</a:t>
            </a:r>
            <a:endParaRPr lang="pt-BR" i="1" dirty="0"/>
          </a:p>
        </p:txBody>
      </p:sp>
      <p:pic>
        <p:nvPicPr>
          <p:cNvPr id="1026" name="Picture 2" descr="http://portaldoprofessor.mec.gov.br/storage/discovirtual/aulas/1466/imagens/Self_espelh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042" y="1431493"/>
            <a:ext cx="6401900" cy="4498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pode ser </a:t>
            </a:r>
            <a:r>
              <a:rPr lang="pt-BR" i="1" dirty="0" err="1" smtClean="0"/>
              <a:t>static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pt-BR" dirty="0" smtClean="0"/>
              <a:t>Variáveis</a:t>
            </a:r>
          </a:p>
          <a:p>
            <a:r>
              <a:rPr lang="pt-BR" dirty="0" smtClean="0"/>
              <a:t>Métodos</a:t>
            </a:r>
          </a:p>
          <a:p>
            <a:r>
              <a:rPr lang="pt-BR" dirty="0" smtClean="0"/>
              <a:t>Uma classe aninhada dentro de outra, mas não dentro de um método.</a:t>
            </a:r>
          </a:p>
          <a:p>
            <a:r>
              <a:rPr lang="pt-BR" dirty="0" smtClean="0"/>
              <a:t>Blocos de inicialização</a:t>
            </a:r>
          </a:p>
          <a:p>
            <a:pPr>
              <a:buNone/>
            </a:pPr>
            <a:r>
              <a:rPr lang="pt-BR" dirty="0" smtClean="0"/>
              <a:t>(SIERRA, 2006, p. 35).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</a:t>
            </a:r>
            <a:r>
              <a:rPr lang="pt-BR" b="1" dirty="0" smtClean="0"/>
              <a:t>não</a:t>
            </a:r>
            <a:r>
              <a:rPr lang="pt-BR" dirty="0" smtClean="0"/>
              <a:t> pode ser </a:t>
            </a:r>
            <a:r>
              <a:rPr lang="pt-BR" i="1" dirty="0" err="1" smtClean="0"/>
              <a:t>static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58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Construtores (não faz sentido; os construtores somente são usado para criar instâncias de objetos).</a:t>
            </a:r>
          </a:p>
          <a:p>
            <a:pPr algn="just"/>
            <a:r>
              <a:rPr lang="pt-BR" dirty="0" smtClean="0"/>
              <a:t>Classes (a não ser que estejam aninhadas)</a:t>
            </a:r>
          </a:p>
          <a:p>
            <a:pPr algn="just"/>
            <a:r>
              <a:rPr lang="pt-BR" dirty="0" smtClean="0"/>
              <a:t>Interfaces</a:t>
            </a:r>
          </a:p>
          <a:p>
            <a:pPr algn="just"/>
            <a:r>
              <a:rPr lang="pt-BR" dirty="0" smtClean="0"/>
              <a:t>Classes internas locais de métodos</a:t>
            </a:r>
          </a:p>
          <a:p>
            <a:pPr algn="just"/>
            <a:r>
              <a:rPr lang="pt-BR" dirty="0" smtClean="0"/>
              <a:t>Métodos de classes internas e variáveis de instância</a:t>
            </a:r>
          </a:p>
          <a:p>
            <a:pPr algn="just"/>
            <a:r>
              <a:rPr lang="pt-BR" dirty="0" smtClean="0"/>
              <a:t>Variáveis locais</a:t>
            </a:r>
          </a:p>
          <a:p>
            <a:pPr algn="just">
              <a:buNone/>
            </a:pPr>
            <a:r>
              <a:rPr lang="pt-BR" dirty="0" smtClean="0"/>
              <a:t>(SIERRA, 2006, p. 35).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 </a:t>
            </a:r>
            <a:r>
              <a:rPr lang="pt-BR" i="1" dirty="0" err="1" smtClean="0"/>
              <a:t>static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4069" y="1570044"/>
            <a:ext cx="8506691" cy="4318144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/>
              <a:t>Quando temos um atributo estático em uma classe, este atributo será único para todos os objetos instanciados a partir desta classe;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/>
              <a:t>Atributos estáticos são inicializados com os mesmos valores de inicialização de atributos não estáticos;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 dirty="0" smtClean="0"/>
              <a:t>(SIERRA, 2006, p. 85).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BR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 </a:t>
            </a:r>
            <a:r>
              <a:rPr lang="pt-BR" i="1" dirty="0" err="1" smtClean="0"/>
              <a:t>static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4069" y="1417638"/>
            <a:ext cx="8506691" cy="359526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/>
              <a:t>Os atributos estáticos podem ser acessados diretamente a partir da classe e são alocados na memória na primeira vez que a classe for referenciada. Portanto, não é preciso criar um instância.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Sintaxe: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NomeClasse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nomeAtributo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Exemplo: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.PI,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Maht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 smtClean="0"/>
              <a:t>(SIERRA, 2006, p. 85).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 </a:t>
            </a:r>
            <a:r>
              <a:rPr lang="pt-BR" i="1" dirty="0" err="1" smtClean="0"/>
              <a:t>static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4069" y="1572491"/>
            <a:ext cx="8506691" cy="446810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/>
              <a:t>O clico de vida do atributo estático de uma classe, que é o mesmo da aplicação, isto é, enquanto a aplicação estiver rodando o atributo não será eliminado pelo </a:t>
            </a:r>
            <a:r>
              <a:rPr lang="pt-BR" sz="2800" dirty="0" err="1" smtClean="0"/>
              <a:t>GarbageCollector</a:t>
            </a:r>
            <a:r>
              <a:rPr lang="pt-BR" sz="28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/>
              <a:t>O modificador </a:t>
            </a:r>
            <a:r>
              <a:rPr lang="pt-BR" sz="2800" i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800" dirty="0" smtClean="0"/>
              <a:t>  pode ser combinado com os modificadores de acesso (como *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800" dirty="0" smtClean="0"/>
              <a:t>) em qualquer ordem, produzindo sempre o mesmo efeito. (</a:t>
            </a:r>
            <a:r>
              <a:rPr lang="en-US" sz="2800" dirty="0" smtClean="0"/>
              <a:t>HORSTMANN, 2008, </a:t>
            </a:r>
            <a:r>
              <a:rPr lang="pt-BR" sz="2800" dirty="0" smtClean="0"/>
              <a:t>p. 64).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BR" sz="2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BR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BR" sz="1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4909" y="6156161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 Veremos os modificadores </a:t>
            </a:r>
            <a:r>
              <a:rPr lang="pt-BR" dirty="0" err="1" smtClean="0"/>
              <a:t>private</a:t>
            </a:r>
            <a:r>
              <a:rPr lang="pt-BR" dirty="0" smtClean="0"/>
              <a:t> e </a:t>
            </a:r>
            <a:r>
              <a:rPr lang="pt-BR" dirty="0" err="1" smtClean="0"/>
              <a:t>public</a:t>
            </a:r>
            <a:r>
              <a:rPr lang="pt-BR" dirty="0" smtClean="0"/>
              <a:t>, mais adiante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Quando utilizar atributos estáticos?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2598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pt-BR" sz="2800" dirty="0" smtClean="0"/>
              <a:t>Atributos estáticos devem ser utilizados quando for necessário compartilhar um valor entre todas as instancias da classe. Desta forma, a variável será alocada apenas uma vez na memória.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741</Words>
  <Application>Microsoft Office PowerPoint</Application>
  <PresentationFormat>Apresentação na tela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Modificadores O modificador static</vt:lpstr>
      <vt:lpstr>Modificador static</vt:lpstr>
      <vt:lpstr>O que pode ser static?</vt:lpstr>
      <vt:lpstr>O que não pode ser static?</vt:lpstr>
      <vt:lpstr>Atributo static</vt:lpstr>
      <vt:lpstr>Atributo static</vt:lpstr>
      <vt:lpstr>Atributo static</vt:lpstr>
      <vt:lpstr>Quando utilizar atributos estáticos?</vt:lpstr>
      <vt:lpstr>Quando utilizar atributos estáticos?</vt:lpstr>
      <vt:lpstr>Quando utilizar atributos estáticos?</vt:lpstr>
      <vt:lpstr>Métodos static</vt:lpstr>
      <vt:lpstr>Métodos static</vt:lpstr>
      <vt:lpstr>Exemplo Logger.java</vt:lpstr>
      <vt:lpstr>Laboratório</vt:lpstr>
      <vt:lpstr>Laboratório</vt:lpstr>
      <vt:lpstr>Laboratório</vt:lpstr>
      <vt:lpstr>Referencias Bibliográficas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Senai</cp:lastModifiedBy>
  <cp:revision>313</cp:revision>
  <dcterms:created xsi:type="dcterms:W3CDTF">2012-04-08T17:30:12Z</dcterms:created>
  <dcterms:modified xsi:type="dcterms:W3CDTF">2013-12-03T19:51:24Z</dcterms:modified>
</cp:coreProperties>
</file>